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1" r:id="rId9"/>
    <p:sldId id="259" r:id="rId10"/>
    <p:sldId id="273" r:id="rId11"/>
    <p:sldId id="270" r:id="rId12"/>
    <p:sldId id="274" r:id="rId13"/>
    <p:sldId id="266" r:id="rId14"/>
    <p:sldId id="272" r:id="rId15"/>
    <p:sldId id="275" r:id="rId16"/>
    <p:sldId id="276" r:id="rId17"/>
    <p:sldId id="269" r:id="rId18"/>
    <p:sldId id="277" r:id="rId19"/>
    <p:sldId id="278" r:id="rId20"/>
    <p:sldId id="280" r:id="rId21"/>
    <p:sldId id="279" r:id="rId22"/>
    <p:sldId id="268" r:id="rId23"/>
    <p:sldId id="271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>
      <p:cViewPr>
        <p:scale>
          <a:sx n="110" d="100"/>
          <a:sy n="110" d="100"/>
        </p:scale>
        <p:origin x="102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98EE-8139-4849-A1C5-AE96C4B0E73D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61B5F-9F94-40B7-88F4-6E564757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61B5F-9F94-40B7-88F4-6E564757490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9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72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-15849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26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0" y="4864622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21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2133600" cy="273844"/>
          </a:xfrm>
        </p:spPr>
        <p:txBody>
          <a:bodyPr/>
          <a:lstStyle/>
          <a:p>
            <a:pPr algn="l"/>
            <a:fld id="{A89D8EB6-127C-4E1A-932B-6999413BEAE7}" type="slidenum">
              <a:rPr lang="ja-JP" altLang="en-US" smtClean="0"/>
              <a:pPr algn="l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3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0" y="488203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8EB6-127C-4E1A-932B-6999413BEAE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36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ckmd.io/aibsz3_JTqStRbyTdVO7r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zgthoZZcTl-s3JXAg1pgkw?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aining.linuxfoundation.org/resources/publications/certification-preparation-gu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bou512/CertPrepGuide" TargetMode="External"/><Relationship Id="rId2" Type="http://schemas.openxmlformats.org/officeDocument/2006/relationships/hyperlink" Target="https://hackmd.io/LCiwQGyfQKysQBVQDj61k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xhHAQBZcTmmgEGRNgrzNh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odogroup/guides/blob/master/building-leadership-in-an-open-source-community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Collaborative Translation Efforts</a:t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(CTE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 報告 </a:t>
            </a:r>
            <a:endParaRPr kumimoji="1" lang="ja-JP" altLang="en-US" sz="36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363838"/>
            <a:ext cx="6400800" cy="131445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2019</a:t>
            </a:r>
            <a:r>
              <a:rPr kumimoji="1" lang="ja-JP" altLang="en-US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kumimoji="1" lang="ja-JP" altLang="en-US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作業の様子（レビュー）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7170" name="Picture 2" descr="C:\Users\maabou\Desktop\capture3\2019-02-03 17_35_59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770989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99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36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774923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「オープンソース コミュニティのリーダーシップ」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://hackmd.io/aibsz3_JTqStRbyTdVO7rA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作業期間：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26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間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（文字制限による切り貼り作業あり）</a:t>
            </a:r>
            <a:endParaRPr lang="ja-JP" altLang="en-US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870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14.5h)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ツールによる校正）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リリース：画像リンク作成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合計：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960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分（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16h)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評価指標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112.5 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930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/1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/3600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707904" y="4774168"/>
            <a:ext cx="5210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注）実際のところ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</a:t>
            </a:r>
            <a:r>
              <a:rPr lang="ja-JP" altLang="en-US" sz="11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は完結しないので指標はこれよりも悪くなる</a:t>
            </a:r>
            <a:endParaRPr kumimoji="1" lang="ja-JP" altLang="en-US" sz="11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97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結果（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9218" name="Picture 2" descr="C:\Users\maabou\Desktop\capture3\2019-02-03 18_04_12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8" y="1203598"/>
            <a:ext cx="66231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42480" y="843558"/>
            <a:ext cx="685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https://hackmd.io/zgthoZZcTl-s3JXAg1pgkw?view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5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26832"/>
            <a:ext cx="8361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目的：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人でコラボレーションした場合の効果を検証する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翻訳対象：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</a:t>
            </a:r>
            <a:r>
              <a:rPr lang="ja-JP" altLang="en-US" sz="16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Certification Preparation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Guide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（１）紹介・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サイト（</a:t>
            </a: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104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591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4,212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27,799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21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頁）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作業人数：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 Japan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佐藤さん、谷口）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加えてエンジニア視点での内容チェックの必要性から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NEC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ソリューションイノベータの稲生氏が技術監修に協力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開始時期：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2" name="Picture 2" descr="C:\Users\maabou\Desktop\capture3\2019-02-03 18_13_12-Certification Preparation Guide - Linux Foundation - 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3798"/>
            <a:ext cx="29596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63688" y="473199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紹介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/DL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3" name="Picture 3" descr="C:\Users\maabou\Desktop\capture3\2019-02-03 18_14_53-LF_Training_WP_CertificationPrepGuide_October2018 (1) - PDF-XChange View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9782"/>
            <a:ext cx="30586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572042" y="47319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トライアル：クロスレビューの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様子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4610407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kumimoji="1"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での</a:t>
            </a:r>
            <a:r>
              <a:rPr kumimoji="1"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リアルタイム同時編集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4610408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kumimoji="1"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でのチャット</a:t>
            </a:r>
            <a:r>
              <a:rPr kumimoji="1"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コミュニケーション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62987"/>
            <a:ext cx="654400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77116"/>
            <a:ext cx="8640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Linux Foundation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認定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試験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ガイド」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紹介・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</a:t>
            </a:r>
            <a:r>
              <a:rPr lang="en-US" altLang="ja-JP" sz="140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://hackmd.io/LCiwQGyfQKysQBVQDj61kw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</a:t>
            </a:r>
            <a:r>
              <a:rPr lang="en-US" altLang="ja-JP" sz="140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://github.com/maabou512/CertPrepGuide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作業期間：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ja-JP" altLang="en-US" sz="1400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ja-JP" altLang="en-US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 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（合計：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分）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 lvl="1">
              <a:buClr>
                <a:schemeClr val="accent5">
                  <a:lumMod val="75000"/>
                </a:schemeClr>
              </a:buClr>
            </a:pP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</a:t>
            </a:r>
            <a:r>
              <a:rPr lang="ja-JP" altLang="en-US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によるリリース作業を多く含む）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切り貼り作業が発生）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レビュー－：セルフレビュー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19h</a:t>
            </a:r>
            <a:r>
              <a:rPr lang="ja-JP" altLang="en-US" sz="11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谷口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600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分、佐藤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540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レビュー：オンラインクロスレビュー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（計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回実施）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リリース：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400" dirty="0" err="1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へ</a:t>
            </a:r>
            <a:r>
              <a:rPr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反映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合計：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分（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35h)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クロスレビューで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抽出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⇒約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件（すべてクローズ）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63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r>
              <a:rPr kumimoji="1" lang="ja-JP" altLang="en-US" sz="11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（続き）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指標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（１）紹介・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サイト翻訳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240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104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/0.5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日）</a:t>
            </a:r>
            <a:endParaRPr lang="en-US" altLang="ja-JP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/2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/104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（２）スライド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131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4212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/32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en-US" altLang="ja-JP" sz="1200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 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baseline="300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</a:t>
            </a:r>
            <a:r>
              <a:rPr lang="en-US" altLang="ja-JP" baseline="30000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1720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/2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/4212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2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4799019"/>
            <a:ext cx="801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注）実際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には翻訳とレビューに加えてリリース作業（</a:t>
            </a:r>
            <a:r>
              <a:rPr lang="en-US" altLang="ja-JP" sz="1200" dirty="0" err="1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チェック）が入っており実際はこれよりよくなる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2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abou\Desktop\capture3\2019-02-03 15_03_1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0" y="1481562"/>
            <a:ext cx="326584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トライアル：結果（成果物）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4098" name="Picture 2" descr="C:\Users\maabou\Desktop\capture3\2019-02-03 14_58_4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19622"/>
            <a:ext cx="340741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abou\Desktop\capture3\2019-02-03 15_02_00-「Certification Preparation Guide」翻訳（１）（紹介文） - Hack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41713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95120" y="104477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Web</a:t>
            </a: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サイト紹介文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8" y="10447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準備ガイド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2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トライアル結果まとめ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4681835"/>
            <a:ext cx="801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１：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実際のところ</a:t>
            </a:r>
            <a:r>
              <a:rPr lang="en-US" altLang="ja-JP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は完結しないので指標はこれよりも悪く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なる</a:t>
            </a:r>
            <a:endParaRPr kumimoji="1" lang="en-US" altLang="ja-JP" sz="1200" dirty="0" smtClean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２：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実際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には翻訳とレビューに加えてリリース作業（</a:t>
            </a:r>
            <a:r>
              <a:rPr lang="en-US" altLang="ja-JP" sz="1200" dirty="0" err="1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チェック）が入っており指標はこれよりよくなる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51185"/>
              </p:ext>
            </p:extLst>
          </p:nvPr>
        </p:nvGraphicFramePr>
        <p:xfrm>
          <a:off x="179512" y="738222"/>
          <a:ext cx="859460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369"/>
                <a:gridCol w="2054412"/>
                <a:gridCol w="2054412"/>
                <a:gridCol w="20544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st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endParaRPr kumimoji="1" lang="ja-JP" altLang="en-US" sz="1600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(1)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(2)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人数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ワード数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3600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104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4212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翻訳時間合計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/>
                      </a:r>
                      <a:b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（機械翻訳）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endParaRPr kumimoji="1" lang="ja-JP" altLang="en-US" sz="11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５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レビュー時間合計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960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45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1690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結果①進捗効率</a:t>
                      </a:r>
                      <a:endParaRPr kumimoji="1" lang="en-US" altLang="ja-JP" sz="16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ワード</a:t>
                      </a: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/</a:t>
                      </a: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日</a:t>
                      </a: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（大きいほどよい）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113</a:t>
                      </a:r>
                      <a:r>
                        <a:rPr lang="en-US" altLang="ja-JP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※1</a:t>
                      </a:r>
                      <a:endParaRPr kumimoji="1" lang="ja-JP" altLang="en-US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240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sz="1800" b="1" baseline="30000" dirty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131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結果②作業効率</a:t>
                      </a:r>
                      <a:endParaRPr kumimoji="1" lang="en-US" altLang="ja-JP" sz="1600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/</a:t>
                      </a: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人・ワード</a:t>
                      </a:r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b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（小さいほどよい）</a:t>
                      </a:r>
                      <a:endParaRPr kumimoji="1" lang="ja-JP" altLang="en-US" sz="1600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0.26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※1</a:t>
                      </a:r>
                      <a:endParaRPr kumimoji="1" lang="ja-JP" altLang="en-US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0.24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特記事項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件ほどの</a:t>
                      </a:r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TODO</a:t>
                      </a:r>
                      <a:r>
                        <a:rPr kumimoji="1" lang="ja-JP" altLang="en-US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抽出</a:t>
                      </a:r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/>
                      </a:r>
                      <a:b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</a:t>
                      </a:r>
                      <a:r>
                        <a:rPr kumimoji="1" lang="ja-JP" altLang="en-US" sz="1400" b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全て解決）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03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現時点での考察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95536" y="771550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翻訳を機械翻訳で省力化し、複数人でリアルタイムでクロスレビューを細かく実施するやりかたは、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人の独力、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複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数人のシーケンシャルレビューよりも；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リードタイムを短くできる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可能性が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ある（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人の場合観測）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作業そのものを効率化できる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可能性がある（同上）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さらに、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抽出をしやすくし、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品質を向上させる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可能性もある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3291830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つまり、このやり方では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人でやるより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複数でやる方が、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早く、効率的でさらには高品質になることが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期待できそう</a:t>
            </a:r>
            <a:endParaRPr lang="en-US" altLang="ja-JP" sz="140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endParaRPr lang="en-US" altLang="ja-JP" sz="140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P7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で意図したこと（右図）は直接比較ができないが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間接的には有効であることが期待できる</a:t>
            </a:r>
            <a:endParaRPr kumimoji="1" lang="ja-JP" altLang="en-US" sz="140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2246762" y="2858869"/>
            <a:ext cx="288032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s://i.imgur.com/w1Yw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84" y="2787774"/>
            <a:ext cx="3885787" cy="21594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69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のビジョン（仮案）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縦書きテキスト プレースホルダー 4"/>
          <p:cNvSpPr>
            <a:spLocks noGrp="1"/>
          </p:cNvSpPr>
          <p:nvPr>
            <p:ph type="body" orient="vert" idx="1"/>
          </p:nvPr>
        </p:nvSpPr>
        <p:spPr>
          <a:xfrm>
            <a:off x="467544" y="1779662"/>
            <a:ext cx="8229600" cy="2530376"/>
          </a:xfrm>
        </p:spPr>
        <p:txBody>
          <a:bodyPr vert="horz">
            <a:normAutofit/>
          </a:bodyPr>
          <a:lstStyle/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productive translation 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 “</a:t>
            </a:r>
            <a:r>
              <a:rPr lang="en-US" altLang="ja-JP" sz="2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 Source” 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way;</a:t>
            </a:r>
            <a:endParaRPr lang="en-US" altLang="ja-JP" sz="2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with more  </a:t>
            </a:r>
            <a:r>
              <a:rPr lang="en-US" altLang="ja-JP" sz="24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Openness</a:t>
            </a:r>
            <a:r>
              <a:rPr lang="en-US" altLang="ja-JP" sz="2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,more </a:t>
            </a:r>
            <a:r>
              <a:rPr lang="en-US" altLang="ja-JP" sz="24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Collaboration</a:t>
            </a: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much </a:t>
            </a:r>
            <a:r>
              <a:rPr lang="en-US" altLang="ja-JP" sz="2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</a:t>
            </a:r>
            <a:r>
              <a:rPr lang="en-US" altLang="ja-JP" sz="24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Fun</a:t>
            </a:r>
            <a:r>
              <a:rPr lang="en-US" altLang="ja-JP" sz="2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!</a:t>
            </a:r>
            <a:r>
              <a:rPr lang="en-US" altLang="ja-JP" sz="24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知見・所感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【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プロセスについて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】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はとてもしやすい。気を遣わなくていい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ので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躊躇なく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入れられる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レビュープロセスは、以下のように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細分化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できそう（まだラフだが）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</a:p>
        </p:txBody>
      </p:sp>
      <p:sp>
        <p:nvSpPr>
          <p:cNvPr id="6" name="山形 5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1420007" y="2715766"/>
            <a:ext cx="3304436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516216" y="2715766"/>
            <a:ext cx="216024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3573978" y="4155926"/>
            <a:ext cx="1251541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分担</a:t>
            </a:r>
          </a:p>
        </p:txBody>
      </p:sp>
      <p:sp>
        <p:nvSpPr>
          <p:cNvPr id="13" name="山形 12"/>
          <p:cNvSpPr/>
          <p:nvPr/>
        </p:nvSpPr>
        <p:spPr>
          <a:xfrm>
            <a:off x="4644008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用語</a:t>
            </a:r>
            <a:endParaRPr kumimoji="0" lang="en-US" altLang="ja-JP" sz="1400" kern="0" dirty="0" smtClean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訳語統一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1779115" y="4156099"/>
            <a:ext cx="1995429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文書体裁などアウトプット定義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1779116" y="3290985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内容レビュー（セルフ＋クロスレビュー）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1773780" y="3728738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抽出・管理・対応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6243611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体裁</a:t>
            </a:r>
            <a:endParaRPr kumimoji="0" lang="en-US" altLang="ja-JP" sz="1400" kern="0" dirty="0" smtClean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チェック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6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知見・所感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【Google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機械翻訳について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】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非常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に興味深い翻訳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体験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。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翻訳は、同じ原文や単語を同じ訳文にするとは限らないのが不思議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基本的にほぼ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翻訳と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して成立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していない。</a:t>
            </a:r>
            <a:r>
              <a:rPr lang="en-US" altLang="ja-JP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99%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はレビューで手を入れなくてはいけない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翻訳の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特徴：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①文章間のつながりがとても悪く正直まともに読めない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主語を結構間違える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③である調と、ですます調が混在する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④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隠喩的な表現がとても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弱い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⑤用語が統一されない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⑥人間がやらないミスを平気でやる。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⑦本質的な意味までは捉えていない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0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今後の展望（課題感も含め）　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プロセスの改善→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3rd 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?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人数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人～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人に増やすとどうなるか。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リードタイム短縮（事前作業計画とスケジュール確保）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効率化（進捗管理自動化など）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品質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向上（チェックリスト整備などは意味がありそう）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楽しさ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の増大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ツール類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の改善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⇒評価指標測定機能（作業時間測定など）、チャット機能アドオン、レスポンス改善（東京リージョンに立ち上げてみる）など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など⇒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管理のしやすさ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⇒デザインチェックをリアルタイムに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できない</a:t>
            </a:r>
            <a:r>
              <a:rPr lang="ja-JP" altLang="en-US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か</a:t>
            </a:r>
            <a: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endParaRPr lang="en-US" altLang="ja-JP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機械翻訳の質をあげるにはどうするか？</a:t>
            </a:r>
            <a:endParaRPr lang="en-US" altLang="ja-JP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機械翻訳の癖をなくすための再学習の仕組みはないか？</a:t>
            </a:r>
            <a:endParaRPr lang="en-US" altLang="ja-JP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その仕組みが翻訳そのものを効率化、高品質化する期待がある</a:t>
            </a:r>
            <a:endParaRPr lang="en-US" altLang="ja-JP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8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その他</a:t>
            </a:r>
            <a:r>
              <a:rPr lang="ja-JP" altLang="en-US" sz="2800" b="1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</a:t>
            </a:r>
            <a:r>
              <a:rPr kumimoji="1" lang="ja-JP" altLang="en-US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ソース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207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Collaborative Translation Effort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トライアル作業仕様」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://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hackmd.io/xhHAQBZcTmmgEGRNgrzNhQ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→トライアルの背景、課題および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の進め方などについて説明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7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目次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275606"/>
            <a:ext cx="3070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翻訳活動における課題感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トライアル実施の方向性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現時点での考察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知見、所感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今後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の展望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5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関連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活動における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課題認識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73805"/>
            <a:ext cx="7455887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「質」の問題：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基礎知識と翻訳スキルの間のジレンマ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適切な翻訳には技術、歴史、カルチャーなど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基礎知識が不可欠。有償の翻訳専門業者でも期待値に届かない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一方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の基礎知識があっても翻訳スキルが属人的であり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期待値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届かない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「量」の問題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：スケールしないプロセス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選定→翻訳→レビュー→リリース、</a:t>
            </a:r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それぞれでボトルネックが顕在化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214514" y="3182396"/>
            <a:ext cx="3388794" cy="692285"/>
            <a:chOff x="1691680" y="3472400"/>
            <a:chExt cx="3168352" cy="69228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691680" y="3472400"/>
              <a:ext cx="648072" cy="45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338760" y="3922484"/>
              <a:ext cx="792088" cy="157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3130848" y="4086068"/>
              <a:ext cx="792088" cy="7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V="1">
              <a:off x="3922936" y="4162276"/>
              <a:ext cx="937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 flipV="1">
            <a:off x="5214514" y="4301952"/>
            <a:ext cx="3388794" cy="692285"/>
            <a:chOff x="1691680" y="3472400"/>
            <a:chExt cx="3168352" cy="692285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1691680" y="3472400"/>
              <a:ext cx="648072" cy="45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338760" y="3922484"/>
              <a:ext cx="792088" cy="157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3130848" y="4086068"/>
              <a:ext cx="792088" cy="7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3922936" y="4162276"/>
              <a:ext cx="937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ホームベース 22"/>
          <p:cNvSpPr/>
          <p:nvPr/>
        </p:nvSpPr>
        <p:spPr>
          <a:xfrm>
            <a:off x="5079967" y="2578235"/>
            <a:ext cx="917166" cy="54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選定・</a:t>
            </a:r>
            <a:endParaRPr kumimoji="1" lang="en-US" altLang="ja-JP" sz="800" dirty="0" smtClean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33380" y="2578235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5862586" y="2571750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7596336" y="2582030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5079967" y="3632480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20072" y="3851579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076056" y="4070678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373557" y="4355635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436096" y="3986126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498635" y="3616617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>
            <a:off x="5861594" y="3632480"/>
            <a:ext cx="0" cy="911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6804248" y="3824890"/>
            <a:ext cx="0" cy="57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740352" y="3872273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6189450" y="3796064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195667" y="4107575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444208" y="3973028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102319" y="3953726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308304" y="4050664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099822" y="4031669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爆発 1 45"/>
          <p:cNvSpPr/>
          <p:nvPr/>
        </p:nvSpPr>
        <p:spPr>
          <a:xfrm>
            <a:off x="5724128" y="3824891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爆発 1 46"/>
          <p:cNvSpPr/>
          <p:nvPr/>
        </p:nvSpPr>
        <p:spPr>
          <a:xfrm>
            <a:off x="7560332" y="3903425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爆発 1 47"/>
          <p:cNvSpPr/>
          <p:nvPr/>
        </p:nvSpPr>
        <p:spPr>
          <a:xfrm>
            <a:off x="8460432" y="3867894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爆発 1 48"/>
          <p:cNvSpPr/>
          <p:nvPr/>
        </p:nvSpPr>
        <p:spPr>
          <a:xfrm>
            <a:off x="6624228" y="3903425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メモ 21"/>
          <p:cNvSpPr/>
          <p:nvPr/>
        </p:nvSpPr>
        <p:spPr>
          <a:xfrm>
            <a:off x="1691678" y="1491631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1556047" y="1635647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1403647" y="1779663"/>
            <a:ext cx="7272809" cy="1152128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プロセスにおける主なボトルネック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539553" y="1059583"/>
            <a:ext cx="8136904" cy="360040"/>
          </a:xfrm>
          <a:prstGeom prst="chevron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マネジメント・全体可視化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15595" y="2162050"/>
            <a:ext cx="1160061" cy="540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選定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4624" y="179271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翻訳プロジェクト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97024" y="159006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08484" y="144604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612" y="3635027"/>
            <a:ext cx="3460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①主翻訳者が全てを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endParaRPr lang="en-US" altLang="ja-JP" sz="14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⇒翻訳者の使える時間とスキルレベルで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時間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⇒さらに質の面でも属人的になりがちで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レビューに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も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影響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386633" y="3635027"/>
            <a:ext cx="3611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②複数人によるシーケンシャルレビュー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⇒一人のレビューに時間がかかる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⇒さらにレビューのレビューが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はいり時間がかかる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⇒さらにメールベースのやり取りで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時間がかかる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804921" y="3635027"/>
            <a:ext cx="215956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③リリース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文書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整形、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DTP</a:t>
            </a: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等の</a:t>
            </a:r>
            <a: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スキル保有者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が少なく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負荷が集中（なかなか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リリースできない）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cxnSp>
        <p:nvCxnSpPr>
          <p:cNvPr id="31" name="カギ線コネクタ 30"/>
          <p:cNvCxnSpPr>
            <a:stCxn id="13" idx="2"/>
            <a:endCxn id="25" idx="0"/>
          </p:cNvCxnSpPr>
          <p:nvPr/>
        </p:nvCxnSpPr>
        <p:spPr>
          <a:xfrm rot="5400000">
            <a:off x="2273946" y="2208453"/>
            <a:ext cx="919261" cy="193388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2" idx="2"/>
            <a:endCxn id="28" idx="0"/>
          </p:cNvCxnSpPr>
          <p:nvPr/>
        </p:nvCxnSpPr>
        <p:spPr>
          <a:xfrm rot="5400000">
            <a:off x="4909549" y="2998668"/>
            <a:ext cx="919261" cy="3534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endCxn id="29" idx="0"/>
          </p:cNvCxnSpPr>
          <p:nvPr/>
        </p:nvCxnSpPr>
        <p:spPr>
          <a:xfrm rot="16200000" flipH="1">
            <a:off x="7299323" y="3049646"/>
            <a:ext cx="805804" cy="36495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620795" y="186270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本トライアルで注力</a:t>
            </a:r>
            <a:endParaRPr kumimoji="1" lang="ja-JP" altLang="en-US" sz="1200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9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038671"/>
            <a:ext cx="8808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狙い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：前頁①②の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「量」の問題にフォーカス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し、「質」への好循環を生み出す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まず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は「多産」な翻訳活動にする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ピアレビューを活性化し、翻訳プロセスを「楽しく」する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人が人を呼び、より多産な活動へとスケールする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方向性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：ツールによる翻訳自動化とレビューのリアルタイム化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ツール１：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 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⇒翻訳時間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短縮、レビューへの注力</a:t>
            </a:r>
            <a:endParaRPr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ツール２：</a:t>
            </a:r>
            <a:r>
              <a:rPr lang="en-US" altLang="ja-JP" b="1" dirty="0" err="1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リアルタイムでの同時レビュー（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md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修正作業）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ツール３：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リアルタイムでの同時レビュー（コミュニケ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―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ション）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</a:t>
            </a: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指標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9" y="3867894"/>
            <a:ext cx="691276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Words/day:</a:t>
            </a:r>
            <a:b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⇒一日あたりの翻訳進捗度合。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大きい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ほどよい。</a:t>
            </a:r>
          </a:p>
          <a:p>
            <a:pPr>
              <a:spcBef>
                <a:spcPts val="600"/>
              </a:spcBef>
            </a:pP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②作業</a:t>
            </a:r>
            <a:r>
              <a:rPr kumimoji="1" lang="ja-JP" altLang="en-US" sz="1400" b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kumimoji="1" lang="ja-JP" altLang="en-US" sz="1400" b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</a:t>
            </a:r>
            <a:r>
              <a:rPr kumimoji="1" lang="en-US" altLang="ja-JP" sz="1400" b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inuites/(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man</a:t>
            </a: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・</a:t>
            </a:r>
            <a:r>
              <a:rPr kumimoji="1" lang="en-US" altLang="ja-JP" sz="1400" b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</a:t>
            </a:r>
            <a:r>
              <a:rPr kumimoji="1" lang="en-US" altLang="ja-JP" sz="1400" b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)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人当たり、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文字にかかる作業時間。小さいほどよい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45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 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</a:t>
            </a:r>
            <a:r>
              <a:rPr lang="ja-JP" altLang="en-US" sz="20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（つづき）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2050" name="Picture 2" descr="https://i.imgur.com/w1Yw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647807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74969" y="4659982"/>
            <a:ext cx="826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つまり</a:t>
            </a:r>
            <a:r>
              <a:rPr kumimoji="1"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上（手作業中心）から下（自動化活用）に向かい翻訳活動全体が効率化</a:t>
            </a:r>
            <a:r>
              <a:rPr kumimoji="1"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されること</a:t>
            </a:r>
            <a:r>
              <a:rPr kumimoji="1"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</a:t>
            </a:r>
            <a:r>
              <a:rPr kumimoji="1" lang="ja-JP" altLang="en-US" sz="140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期待する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3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トライアルにおける基本方針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5" y="866780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作業時間を測定し、記録に残すこと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⇒最終的な評価指標なので。ざっくりと</a:t>
            </a:r>
            <a:r>
              <a:rPr lang="ja-JP" altLang="en-US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よいので記録に残す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オンライン クロスレビューは短い時間で周期的に行うこと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⇒一人で作業したり考え込む時間を極力なくす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⇒まとまってやらない。細かく刻んで心理的障壁を低く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を抽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出し、確実につぶしていく（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管理）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オンライン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レビューのコミュニケーションはすべてチャットで行うこと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⇒音声よりもチャットの方がスケールしやすい（心理的障壁を低くする）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なにより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も楽しめるように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⇒内容を楽しむ（原文に書かれている執筆者のアイデア、考え）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⇒やりとりを楽しむ（雑談も交えて）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⇒進捗を楽しむ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60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748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目的：まず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人だけでどれぐらい時間がかかるのかを検証する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翻訳対象：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 Group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Building Leadership in an</a:t>
            </a:r>
            <a:r>
              <a:rPr lang="en-US" altLang="ja-JP" sz="1600" u="sng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 </a:t>
            </a:r>
            <a:r>
              <a:rPr lang="en-US" altLang="ja-JP" sz="1600" dirty="0" smtClean="0">
                <a:solidFill>
                  <a:schemeClr val="accent1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Open Source Community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約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ワード（改行なしで約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24,000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作業人数：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人（谷口）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開始時期：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6146" name="Picture 2" descr="C:\Users\maabou\Desktop\capture3\2019-02-03 17_33_57-guides_building-leadership-in-an-open-source-community.md at master · todogrou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51" y="2139702"/>
            <a:ext cx="46508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7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1160</Words>
  <Application>Microsoft Office PowerPoint</Application>
  <PresentationFormat>画面に合わせる (16:9)</PresentationFormat>
  <Paragraphs>269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M+ 1c</vt:lpstr>
      <vt:lpstr>ＭＳ Ｐゴシック</vt:lpstr>
      <vt:lpstr>メイリオ</vt:lpstr>
      <vt:lpstr>Arial</vt:lpstr>
      <vt:lpstr>Calibri</vt:lpstr>
      <vt:lpstr>Wingdings</vt:lpstr>
      <vt:lpstr>Office ​​テーマ</vt:lpstr>
      <vt:lpstr>Collaborative Translation Efforts (CTE） トライアル 報告 </vt:lpstr>
      <vt:lpstr>CTE のビジョン（仮案）</vt:lpstr>
      <vt:lpstr>目次</vt:lpstr>
      <vt:lpstr>OSS関連の翻訳活動における課題認識</vt:lpstr>
      <vt:lpstr>プロセスにおける主なボトルネック</vt:lpstr>
      <vt:lpstr>CTEの狙い、方向性</vt:lpstr>
      <vt:lpstr>CTE の狙い、方向性（つづき）</vt:lpstr>
      <vt:lpstr>トライアルにおける基本方針</vt:lpstr>
      <vt:lpstr>1st トライアル（1人）</vt:lpstr>
      <vt:lpstr>1st トライアル（1人）:作業の様子（レビュー）</vt:lpstr>
      <vt:lpstr>1st トライアル：結果</vt:lpstr>
      <vt:lpstr>1st トライアル：結果（成果物）</vt:lpstr>
      <vt:lpstr>2nd トライアル</vt:lpstr>
      <vt:lpstr>2nd トライアル：クロスレビューの様子</vt:lpstr>
      <vt:lpstr>2nd トライアル：結果</vt:lpstr>
      <vt:lpstr>2nd トライアル：結果（続き）</vt:lpstr>
      <vt:lpstr>2nd トライアル：結果（成果物）</vt:lpstr>
      <vt:lpstr>トライアル結果まとめ</vt:lpstr>
      <vt:lpstr>現時点での考察</vt:lpstr>
      <vt:lpstr>知見・所感</vt:lpstr>
      <vt:lpstr>知見・所感</vt:lpstr>
      <vt:lpstr>今後の展望（課題感も含め）　</vt:lpstr>
      <vt:lpstr>その他リソース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Translation Efforts (CTE） トライアル 報告 </dc:title>
  <dc:creator>tani</dc:creator>
  <cp:lastModifiedBy>Tani</cp:lastModifiedBy>
  <cp:revision>50</cp:revision>
  <dcterms:created xsi:type="dcterms:W3CDTF">2019-02-02T06:38:03Z</dcterms:created>
  <dcterms:modified xsi:type="dcterms:W3CDTF">2019-02-04T04:39:12Z</dcterms:modified>
</cp:coreProperties>
</file>