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82" r:id="rId6"/>
    <p:sldId id="264" r:id="rId7"/>
    <p:sldId id="265" r:id="rId8"/>
    <p:sldId id="261" r:id="rId9"/>
    <p:sldId id="259" r:id="rId10"/>
    <p:sldId id="273" r:id="rId11"/>
    <p:sldId id="283" r:id="rId12"/>
    <p:sldId id="274" r:id="rId13"/>
    <p:sldId id="266" r:id="rId14"/>
    <p:sldId id="272" r:id="rId15"/>
    <p:sldId id="275" r:id="rId16"/>
    <p:sldId id="276" r:id="rId17"/>
    <p:sldId id="269" r:id="rId18"/>
    <p:sldId id="277" r:id="rId19"/>
    <p:sldId id="278" r:id="rId20"/>
    <p:sldId id="280" r:id="rId21"/>
    <p:sldId id="279" r:id="rId22"/>
    <p:sldId id="268" r:id="rId23"/>
    <p:sldId id="271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45F1487-FB7F-4C0E-8479-5B70C0757199}">
          <p14:sldIdLst>
            <p14:sldId id="256"/>
            <p14:sldId id="257"/>
            <p14:sldId id="258"/>
            <p14:sldId id="281"/>
            <p14:sldId id="282"/>
            <p14:sldId id="264"/>
            <p14:sldId id="265"/>
            <p14:sldId id="261"/>
            <p14:sldId id="259"/>
            <p14:sldId id="273"/>
            <p14:sldId id="283"/>
            <p14:sldId id="274"/>
            <p14:sldId id="266"/>
            <p14:sldId id="272"/>
            <p14:sldId id="275"/>
            <p14:sldId id="276"/>
            <p14:sldId id="269"/>
            <p14:sldId id="277"/>
            <p14:sldId id="278"/>
            <p14:sldId id="280"/>
            <p14:sldId id="279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>
      <p:cViewPr varScale="1">
        <p:scale>
          <a:sx n="100" d="100"/>
          <a:sy n="100" d="100"/>
        </p:scale>
        <p:origin x="-22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98EE-8139-4849-A1C5-AE96C4B0E73D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61B5F-9F94-40B7-88F4-6E564757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61B5F-9F94-40B7-88F4-6E564757490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61B5F-9F94-40B7-88F4-6E564757490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9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72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-15849" y="4869656"/>
            <a:ext cx="2133600" cy="273844"/>
          </a:xfrm>
        </p:spPr>
        <p:txBody>
          <a:bodyPr/>
          <a:lstStyle/>
          <a:p>
            <a:pPr algn="l"/>
            <a:fld id="{A89D8EB6-127C-4E1A-932B-6999413BEAE7}" type="slidenum">
              <a:rPr lang="ja-JP" altLang="en-US" smtClean="0"/>
              <a:pPr algn="l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26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0" y="4864622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21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2133600" cy="273844"/>
          </a:xfrm>
        </p:spPr>
        <p:txBody>
          <a:bodyPr/>
          <a:lstStyle/>
          <a:p>
            <a:pPr algn="l"/>
            <a:fld id="{A89D8EB6-127C-4E1A-932B-6999413BEAE7}" type="slidenum">
              <a:rPr lang="ja-JP" altLang="en-US" smtClean="0"/>
              <a:pPr algn="l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3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0" y="488203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36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ckmd.io/aibsz3_JTqStRbyTdVO7r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zgthoZZcTl-s3JXAg1pgkw?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aining.linuxfoundation.org/resources/publications/certification-preparation-gui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abou512/CertPrepGuide" TargetMode="External"/><Relationship Id="rId2" Type="http://schemas.openxmlformats.org/officeDocument/2006/relationships/hyperlink" Target="https://hackmd.io/LCiwQGyfQKysQBVQDj61k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xhHAQBZcTmmgEGRNgrzNh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dogroup/guides/blob/master/building-leadership-in-an-open-source-community.m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Collaborative Translation Efforts</a:t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(CTE</a:t>
            </a: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 Report</a:t>
            </a: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ja-JP" altLang="en-US" sz="36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363838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Feb, </a:t>
            </a:r>
            <a:r>
              <a:rPr kumimoji="1"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2019</a:t>
            </a:r>
          </a:p>
          <a:p>
            <a:endParaRPr kumimoji="1"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2800" b="1" baseline="3000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):  Work in progress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7170" name="Picture 2" descr="C:\Users\maabou\Desktop\capture3\2019-02-03 17_35_59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2"/>
            <a:ext cx="770989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672" y="4667048"/>
            <a:ext cx="273985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Edit pane(markdown)</a:t>
            </a:r>
          </a:p>
          <a:p>
            <a:r>
              <a:rPr lang="en-US" altLang="ja-JP" sz="1050" smtClean="0"/>
              <a:t>*Paste machine translation output here at first</a:t>
            </a:r>
            <a:endParaRPr kumimoji="1" lang="ja-JP" altLang="en-US" sz="10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40152" y="4679956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View</a:t>
            </a:r>
            <a:r>
              <a:rPr kumimoji="1" lang="en-US" altLang="ja-JP" smtClean="0"/>
              <a:t> pane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2800" b="1" baseline="3000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person): Result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852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Outout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“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オープンソース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コミュニティの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リーダーシップ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https://hackmd.io/aibsz3_JTqStRbyTdVO7rA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Duration:  32days (28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Oct, 2018- 26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Nov, 2018)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Machine Translation	-&gt;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 min.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(manual work  a little)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			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-&gt;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870 min.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(14.5h</a:t>
            </a:r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(correction by tool)		-&gt;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endParaRPr lang="ja-JP" altLang="en-US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 (Image linking )		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endParaRPr lang="ja-JP" altLang="en-US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Sum					960</a:t>
            </a:r>
            <a:r>
              <a:rPr lang="en-US" altLang="ja-JP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6h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Evaluation: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1. Progress rate			  </a:t>
            </a:r>
            <a:r>
              <a:rPr lang="en-US" altLang="ja-JP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112.5 words/day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3600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 32days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2. Efficiency (Translation + Review)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min/(person*word)</a:t>
            </a:r>
            <a: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930min/1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person/3600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＝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04762" y="4772552"/>
            <a:ext cx="6838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Note: Evalutation scores become worse because review must be done more than 1 person essentially</a:t>
            </a:r>
            <a:endParaRPr kumimoji="1" lang="ja-JP" altLang="en-US" sz="11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2800" b="1" baseline="3000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person):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Result(Outcome)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9218" name="Picture 2" descr="C:\Users\maabou\Desktop\capture3\2019-02-03 18_04_12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8" y="1203598"/>
            <a:ext cx="66231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42480" y="843558"/>
            <a:ext cx="685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https://hackmd.io/zgthoZZcTl-s3JXAg1pgkw?view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5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 (2 persons) 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26832"/>
            <a:ext cx="7718780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Obejective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Evaluate effectiveness by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 collaborators 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Target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resources: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LF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Certification Preparation Guide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 DL site with introduction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(104 words, 591letters)</a:t>
            </a: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 Slide (w/ 21 slides, 4,212 words, 27,799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lettes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# of person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(Mieko-san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Taniguchi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※Besides that, </a:t>
            </a:r>
            <a:r>
              <a:rPr lang="en-US" altLang="ja-JP" sz="12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Inou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-san from NEC Solution Innovator joined and did technical check  as an engineer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Started : 27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Dec 2018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2" name="Picture 2" descr="C:\Users\maabou\Desktop\capture3\2019-02-03 18_13_12-Certification Preparation Guide - Linux Foundation - 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3798"/>
            <a:ext cx="29596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63688" y="473199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 site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3" name="Picture 3" descr="C:\Users\maabou\Desktop\capture3\2019-02-03 18_14_53-LF_Training_WP_CertificationPrepGuide_October2018 (1) - PDF-XChange View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9782"/>
            <a:ext cx="30586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572042" y="473199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 slide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9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rial ( 2 persons) Work in progres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4610407"/>
            <a:ext cx="355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multi-user editing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on </a:t>
            </a:r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610406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Chat on Slack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62987"/>
            <a:ext cx="654400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 (2 person): Result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77116"/>
            <a:ext cx="864096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Output: </a:t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“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Linux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Foundation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認定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試験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ガイド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 DL site	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https://hackmd.io/LCiwQGyfQKysQBVQDj61kw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PDF Slide 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https://github.com/maabou512/CertPrepGuide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Duratiom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447675">
              <a:buClr>
                <a:schemeClr val="accent5">
                  <a:lumMod val="75000"/>
                </a:schemeClr>
              </a:buClr>
            </a:pP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 </a:t>
            </a:r>
            <a:r>
              <a:rPr lang="en-US" altLang="ja-JP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Half a day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(27</a:t>
            </a:r>
            <a:r>
              <a:rPr lang="en-US" altLang="ja-JP" sz="14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Dec 2018 - 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en-US" altLang="ja-JP" sz="1400" baseline="300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Dec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Translation: Google Machine Translation 	-&gt;  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				-&gt;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45</a:t>
            </a: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	Sum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     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</a:p>
          <a:p>
            <a:pPr marL="361950" lvl="1">
              <a:buClr>
                <a:schemeClr val="accent5">
                  <a:lumMod val="75000"/>
                </a:schemeClr>
              </a:buClr>
            </a:pP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</a:t>
            </a:r>
            <a:r>
              <a:rPr lang="en-US" altLang="ja-JP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32 days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(28</a:t>
            </a:r>
            <a:r>
              <a:rPr lang="en-US" altLang="ja-JP" sz="14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Dec, 2018 – 28</a:t>
            </a:r>
            <a:r>
              <a:rPr lang="en-US" altLang="ja-JP" sz="14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Jan, 2019( Incl. Release process by InDesign DTP) 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Translation: Google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Machine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Tranlsation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-&gt;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 min.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(mainly Copy and Paste)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( Self review)			-&gt;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1140</a:t>
            </a: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r>
              <a:rPr lang="en-US" altLang="ja-JP" sz="9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7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19h</a:t>
            </a:r>
            <a:r>
              <a:rPr lang="ja-JP" altLang="en-US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609min for Taniguchi), 540 </a:t>
            </a:r>
            <a:r>
              <a:rPr lang="ja-JP" altLang="en-US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 for Mieko-san</a:t>
            </a:r>
            <a:r>
              <a:rPr lang="ja-JP" altLang="en-US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( Online cross-review)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 times)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 (DTP by InDesign)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-&gt; 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420 min.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	Sum </a:t>
            </a:r>
            <a:r>
              <a:rPr lang="en-US" altLang="ja-JP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2140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 (35h</a:t>
            </a:r>
            <a:r>
              <a:rPr lang="en-US" altLang="ja-JP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# of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in online review: approx. 20 (closed all)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 (2 persons) :Result</a:t>
            </a:r>
            <a:r>
              <a:rPr kumimoji="1" lang="en-US" altLang="ja-JP" sz="1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(cont’d)</a:t>
            </a:r>
            <a:r>
              <a:rPr kumimoji="1" lang="ja-JP" altLang="en-US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Evaluation</a:t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(1) DL site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Progress rate			  </a:t>
            </a:r>
            <a:r>
              <a:rPr lang="en-US" altLang="ja-JP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: 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240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 / day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104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words/0.5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day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Efficiency (Translation + Review)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0.24 min /(person*word)</a:t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50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min/2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persons /104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words=0.24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(2) PDF Slide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Progress rate 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131 words / day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(4,212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words/32days</a:t>
            </a:r>
            <a:r>
              <a:rPr lang="en-US" altLang="ja-JP" sz="1200" baseline="300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</a:t>
            </a:r>
            <a:r>
              <a:rPr lang="en-US" altLang="ja-JP" sz="12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baseline="300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Efficiency (Translation </a:t>
            </a:r>
            <a:r>
              <a:rPr lang="en-US" altLang="ja-JP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+ </a:t>
            </a: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Review)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 / (person*word)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1,720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min/2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persons/4,212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＝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en-US" altLang="ja-JP" sz="1200" baseline="300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*</a:t>
            </a:r>
            <a:r>
              <a:rPr lang="en-US" altLang="ja-JP" sz="1200" baseline="300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907704" y="4731639"/>
            <a:ext cx="692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 Note: Acutually , above scores includes “Release” activity , so scores must be (much) better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abou\Desktop\capture3\2019-02-03 15_03_1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0" y="1481562"/>
            <a:ext cx="326584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Trial: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Result (Outcome)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4098" name="Picture 2" descr="C:\Users\maabou\Desktop\capture3\2019-02-03 14_58_4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19622"/>
            <a:ext cx="340741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abou\Desktop\capture3\2019-02-03 15_02_00-「Certification Preparation Guide」翻訳（１）（紹介文） - Hack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417130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95120" y="1044773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 site introduction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104477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 Slide (Prep Guide)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28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Trials Round-up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4681835"/>
            <a:ext cx="731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</a:t>
            </a:r>
            <a:r>
              <a:rPr kumimoji="1" lang="ja-JP" altLang="en-US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</a:t>
            </a:r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Evalutation scores become worse because review must be done more than 1 person 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essentially</a:t>
            </a:r>
            <a:endParaRPr kumimoji="1" lang="en-US" altLang="ja-JP" sz="1200" dirty="0" smtClean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</a:t>
            </a:r>
            <a:r>
              <a:rPr lang="ja-JP" altLang="en-US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Acutually </a:t>
            </a:r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 above scores includes “Release” activity , so scores must be (much) 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better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1657"/>
              </p:ext>
            </p:extLst>
          </p:nvPr>
        </p:nvGraphicFramePr>
        <p:xfrm>
          <a:off x="179512" y="738222"/>
          <a:ext cx="8594605" cy="396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369"/>
                <a:gridCol w="2054412"/>
                <a:gridCol w="2054412"/>
                <a:gridCol w="205441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en-US" altLang="ja-JP" sz="1600" baseline="300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st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Trial</a:t>
                      </a:r>
                      <a:endParaRPr kumimoji="1" lang="ja-JP" altLang="en-US" sz="1600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Trial (1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 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Trial 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(2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#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of Person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Words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3,600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104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4,212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Translation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time </a:t>
                      </a:r>
                      <a:r>
                        <a:rPr kumimoji="1" lang="en-US" altLang="ja-JP" sz="12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[min.]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/>
                      </a:r>
                      <a:b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(Machine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Translation</a:t>
                      </a:r>
                      <a:endParaRPr kumimoji="1" lang="ja-JP" altLang="en-US" sz="11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５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Review time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en-US" altLang="ja-JP" sz="11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[min.]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960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45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1690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Result</a:t>
                      </a:r>
                      <a:r>
                        <a:rPr kumimoji="1" lang="en-US" altLang="ja-JP" sz="1600" baseline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1. Progress rate</a:t>
                      </a:r>
                      <a:endParaRPr kumimoji="1" lang="en-US" altLang="ja-JP" sz="1600" dirty="0" smtClean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[words/day](bigger</a:t>
                      </a:r>
                      <a:r>
                        <a:rPr kumimoji="1" lang="en-US" altLang="ja-JP" sz="1100" baseline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better)</a:t>
                      </a:r>
                      <a:endParaRPr kumimoji="1" lang="ja-JP" altLang="en-US" sz="1100" dirty="0" smtClean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113</a:t>
                      </a:r>
                      <a:r>
                        <a:rPr lang="en-US" altLang="ja-JP" b="1" baseline="300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*1</a:t>
                      </a:r>
                      <a:endParaRPr kumimoji="1" lang="ja-JP" altLang="en-US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240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sz="1800" b="1" baseline="30000" dirty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131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Result 2.</a:t>
                      </a:r>
                      <a:r>
                        <a:rPr kumimoji="1" lang="ja-JP" altLang="en-US" sz="1600" b="0" baseline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en-US" altLang="ja-JP" sz="1600" b="0" baseline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Efficiency</a:t>
                      </a:r>
                      <a:endParaRPr kumimoji="1" lang="en-US" altLang="ja-JP" sz="1600" b="0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r>
                        <a:rPr kumimoji="1" lang="en-US" altLang="ja-JP" sz="11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[min./(person*word)] </a:t>
                      </a:r>
                      <a:br>
                        <a:rPr kumimoji="1" lang="en-US" altLang="ja-JP" sz="11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en-US" altLang="ja-JP" sz="11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(smaller</a:t>
                      </a:r>
                      <a:r>
                        <a:rPr kumimoji="1" lang="en-US" altLang="ja-JP" sz="1100" baseline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better)</a:t>
                      </a:r>
                      <a:endParaRPr kumimoji="1" lang="ja-JP" altLang="en-US" sz="1600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0.26</a:t>
                      </a:r>
                      <a:r>
                        <a:rPr kumimoji="1" lang="en-US" altLang="ja-JP" sz="1800" b="1" baseline="300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*1</a:t>
                      </a:r>
                      <a:endParaRPr kumimoji="1" lang="ja-JP" altLang="en-US" b="1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0.24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Special</a:t>
                      </a:r>
                      <a:r>
                        <a:rPr kumimoji="1" lang="en-US" altLang="ja-JP" sz="1600" baseline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notes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 smtClean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Abstracted</a:t>
                      </a:r>
                      <a:r>
                        <a:rPr kumimoji="1" lang="en-US" altLang="ja-JP" sz="1400" b="0" baseline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 approx.20 ToDos</a:t>
                      </a:r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(All closed</a:t>
                      </a:r>
                      <a:r>
                        <a:rPr kumimoji="1" lang="en-US" altLang="ja-JP" sz="1400" b="0" baseline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4476814" y="2795534"/>
            <a:ext cx="455226" cy="1080120"/>
          </a:xfrm>
          <a:prstGeom prst="rightArrow">
            <a:avLst>
              <a:gd name="adj1" fmla="val 46181"/>
              <a:gd name="adj2" fmla="val 6057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3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Thoughts (so far)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771550"/>
            <a:ext cx="864096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This approach ( Machine Translation +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cross review) has possibility about;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Shorter </a:t>
            </a:r>
            <a:r>
              <a:rPr lang="en-US" altLang="ja-JP" b="1" dirty="0" err="1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leadtime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Observed 1 -&gt; 2 person)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efficiency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(ditto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Quality improvement 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 More issues and </a:t>
            </a:r>
            <a:r>
              <a:rPr lang="en-US" altLang="ja-JP" sz="12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ToDos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can be abstracted and tackled on accurately)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3291830"/>
            <a:ext cx="4608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So, it can be exected  that the more we  collaborate, the better translation in terms of quickness, efficiency, and quality. </a:t>
            </a:r>
            <a:r>
              <a:rPr kumimoji="1"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</a:p>
          <a:p>
            <a:endParaRPr lang="en-US" altLang="ja-JP" sz="140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diagram we intended in P7 (see right) is not comparable directly, but it can be effective indirectly.</a:t>
            </a:r>
            <a:endParaRPr kumimoji="1" lang="ja-JP" altLang="en-US" sz="140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2246762" y="2858869"/>
            <a:ext cx="288032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s://i.imgur.com/w1Yw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84" y="2787774"/>
            <a:ext cx="3885787" cy="21594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Vision of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 </a:t>
            </a:r>
            <a:b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2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(Tentative, TBD)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縦書きテキスト プレースホルダー 4"/>
          <p:cNvSpPr>
            <a:spLocks noGrp="1"/>
          </p:cNvSpPr>
          <p:nvPr>
            <p:ph type="body" orient="vert" idx="1"/>
          </p:nvPr>
        </p:nvSpPr>
        <p:spPr>
          <a:xfrm>
            <a:off x="467544" y="1779662"/>
            <a:ext cx="8229600" cy="2530376"/>
          </a:xfrm>
        </p:spPr>
        <p:txBody>
          <a:bodyPr vert="horz">
            <a:normAutofit/>
          </a:bodyPr>
          <a:lstStyle/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productive translation in “</a:t>
            </a:r>
            <a:r>
              <a:rPr lang="en-US" altLang="ja-JP" sz="2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 Source” 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way;</a:t>
            </a:r>
            <a:endParaRPr lang="en-US" altLang="ja-JP" sz="2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with more  </a:t>
            </a:r>
            <a:r>
              <a:rPr lang="en-US" altLang="ja-JP" sz="2400" b="1" dirty="0" err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Openness</a:t>
            </a:r>
            <a:r>
              <a:rPr lang="en-US" altLang="ja-JP" sz="2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,more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Collaboration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much more 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Fun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!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Knowledge and Comments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[About processes] 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Ease of review.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 don’t need to take “who translate this?” in consideration.  Machines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did it, you don’t care of who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did.</a:t>
            </a:r>
            <a:endParaRPr lang="en-US" altLang="ja-JP" b="1" dirty="0" smtClean="0">
              <a:solidFill>
                <a:schemeClr val="accent6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process can be broken down like  below (just idea basis)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834683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Translate</a:t>
            </a:r>
            <a:endParaRPr kumimoji="0" lang="ja-JP" altLang="en-US" sz="1400" kern="0" dirty="0">
              <a:solidFill>
                <a:prstClr val="white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1328737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Choose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Prepare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1420007" y="2715766"/>
            <a:ext cx="3304436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516216" y="2715766"/>
            <a:ext cx="216024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3573978" y="4155926"/>
            <a:ext cx="1251541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Assign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4644008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Define </a:t>
            </a:r>
          </a:p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Words</a:t>
            </a:r>
          </a:p>
        </p:txBody>
      </p:sp>
      <p:sp>
        <p:nvSpPr>
          <p:cNvPr id="15" name="山形 14"/>
          <p:cNvSpPr/>
          <p:nvPr/>
        </p:nvSpPr>
        <p:spPr>
          <a:xfrm>
            <a:off x="1779115" y="4156099"/>
            <a:ext cx="1995429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Output definition</a:t>
            </a:r>
          </a:p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(File format, etc)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1779116" y="3290985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Contents review ( Self and cross review)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1773780" y="3728738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TODO management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6243611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Cosmetic</a:t>
            </a:r>
          </a:p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issues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6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Knowledge and Comments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[Google machine translation]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Very interesting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tlanslation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experience. (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e.g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. Same original sentences not always to be translated into same translation/It does mistake, but not like human )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Basically , Quality is very low,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99%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of its output must be modified ultimately.   </a:t>
            </a:r>
            <a:endParaRPr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Characteristics of Machine Translation</a:t>
            </a:r>
            <a:endParaRPr lang="ja-JP" altLang="en-US" b="1" dirty="0" smtClean="0">
              <a:solidFill>
                <a:schemeClr val="accent6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625475" indent="-263525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1. Context is not understood semantically, so sometimes it can be even unreadable</a:t>
            </a:r>
            <a:endParaRPr lang="ja-JP" altLang="en-US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2. Subjects are mistaken or missing sometimes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3. “De-Aru” and “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Desu-Masu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 style often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mixd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4. Very weak about “metaphor” 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5.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Expressions are not  coherent though a material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6. Errors human beings  never do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0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Next steps ( Incl. Issues)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Improve processes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3rd Trial ?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What if 3 – 4 persons?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Shorten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leadtime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(Plan in advance and book members’ schedules)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efficient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Automate progress measurement, etc.)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Quality improvement (Create Check list, and so on)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above all , much more fun!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Improve tools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Enhance evaluation indicator (Work time  measurement) , Chat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addon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 Response improvement (Cloning Tokyo region), etc. 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etc. -&gt; Function for ease of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mgmt.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design check (not supported so far)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How to improve Machine Translation’s quality? </a:t>
            </a:r>
            <a:endParaRPr lang="en-US" altLang="ja-JP" b="1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 “teach” good translation in OSS domain.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Can we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have so-called “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Reinforcement Learning”  process?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8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Other Resources 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827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Collaborative Translation Effort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2nd Trial Spec (Japanese)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://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hackmd.io/xhHAQBZcTmmgEGRNgrzNhQ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→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Motivation and background about this trial and how to do it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71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Contents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275606"/>
            <a:ext cx="64235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Challenges in translation (especially in OSS resources)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im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approach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Trial : By single person.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Trial :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with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persons collaboration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Thought so far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Knowledge and feeling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Next steps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53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pPr algn="l">
              <a:tabLst>
                <a:tab pos="628650" algn="l"/>
              </a:tabLst>
            </a:pPr>
            <a:r>
              <a:rPr lang="en-US" altLang="ja-JP" sz="31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Challenges </a:t>
            </a:r>
            <a:r>
              <a:rPr lang="en-US" altLang="ja-JP" sz="31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 translation </a:t>
            </a:r>
            <a:r>
              <a:rPr lang="en-US" altLang="ja-JP" sz="1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especially </a:t>
            </a:r>
            <a:r>
              <a:rPr lang="en-US" altLang="ja-JP" sz="1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of 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 resources)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15566"/>
            <a:ext cx="7867859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Question of “Quality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Dilemma b/w OSS expertise and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skills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OSS related </a:t>
            </a: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ranslation strongly requires OSS expertise such as </a:t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technology and 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its culture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. 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tends to be hard even for professional </a:t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translators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Meanwhile, if you have  good enough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undestanding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about OSS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 quality may not be good enough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Question of “Quantity”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Unscalable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There exist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bottlnecks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for each process as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in;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Choose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Prepare,Translate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Review,and</a:t>
            </a:r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Release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5354202" y="3162175"/>
            <a:ext cx="919895" cy="4962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Choose</a:t>
            </a:r>
          </a:p>
          <a:p>
            <a:pPr algn="ctr"/>
            <a:r>
              <a:rPr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Prepare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865701" y="3162175"/>
            <a:ext cx="1009968" cy="496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Review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6064915" y="3162175"/>
            <a:ext cx="1009968" cy="496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700" dirty="0" err="1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Tlans</a:t>
            </a:r>
            <a:r>
              <a:rPr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-rate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7666488" y="3162175"/>
            <a:ext cx="1009968" cy="496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Release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662159" y="3631370"/>
            <a:ext cx="2572210" cy="1244636"/>
            <a:chOff x="5076056" y="3254404"/>
            <a:chExt cx="3744416" cy="181184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214514" y="3254404"/>
              <a:ext cx="3388794" cy="685352"/>
              <a:chOff x="1691680" y="3472400"/>
              <a:chExt cx="3168352" cy="685352"/>
            </a:xfrm>
          </p:grpSpPr>
          <p:cxnSp>
            <p:nvCxnSpPr>
              <p:cNvPr id="5" name="直線コネクタ 4"/>
              <p:cNvCxnSpPr/>
              <p:nvPr/>
            </p:nvCxnSpPr>
            <p:spPr>
              <a:xfrm>
                <a:off x="1691680" y="3472400"/>
                <a:ext cx="648072" cy="450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338760" y="3922484"/>
                <a:ext cx="792088" cy="157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3130848" y="4079134"/>
                <a:ext cx="792088" cy="78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3922935" y="4155342"/>
                <a:ext cx="93709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 flipV="1">
              <a:off x="5214514" y="4373960"/>
              <a:ext cx="3388794" cy="692285"/>
              <a:chOff x="1691680" y="3472400"/>
              <a:chExt cx="3168352" cy="692285"/>
            </a:xfrm>
          </p:grpSpPr>
          <p:cxnSp>
            <p:nvCxnSpPr>
              <p:cNvPr id="19" name="直線コネクタ 18"/>
              <p:cNvCxnSpPr/>
              <p:nvPr/>
            </p:nvCxnSpPr>
            <p:spPr>
              <a:xfrm>
                <a:off x="1691680" y="3472400"/>
                <a:ext cx="648072" cy="450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2338760" y="3922484"/>
                <a:ext cx="792088" cy="157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3130848" y="4086068"/>
                <a:ext cx="792088" cy="78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3922936" y="4162276"/>
                <a:ext cx="93709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円/楕円 26"/>
            <p:cNvSpPr/>
            <p:nvPr/>
          </p:nvSpPr>
          <p:spPr>
            <a:xfrm>
              <a:off x="5079967" y="3704488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5220072" y="3923587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5076056" y="4142686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5373557" y="4427643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5436096" y="4058134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498635" y="3688625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5861594" y="3704488"/>
              <a:ext cx="0" cy="9116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6804248" y="3896898"/>
              <a:ext cx="0" cy="5742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740352" y="3944281"/>
              <a:ext cx="0" cy="43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/>
            <p:nvPr/>
          </p:nvSpPr>
          <p:spPr>
            <a:xfrm>
              <a:off x="6189450" y="3868072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6195667" y="4179583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6444208" y="4045036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7102319" y="4025734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308304" y="4122672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8099822" y="4103677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爆発 1 45"/>
            <p:cNvSpPr/>
            <p:nvPr/>
          </p:nvSpPr>
          <p:spPr>
            <a:xfrm>
              <a:off x="5724128" y="3896899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爆発 1 46"/>
            <p:cNvSpPr/>
            <p:nvPr/>
          </p:nvSpPr>
          <p:spPr>
            <a:xfrm>
              <a:off x="7560332" y="3975433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爆発 1 47"/>
            <p:cNvSpPr/>
            <p:nvPr/>
          </p:nvSpPr>
          <p:spPr>
            <a:xfrm>
              <a:off x="8460432" y="3939902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爆発 1 48"/>
            <p:cNvSpPr/>
            <p:nvPr/>
          </p:nvSpPr>
          <p:spPr>
            <a:xfrm>
              <a:off x="6624228" y="3975433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70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メモ 21"/>
          <p:cNvSpPr/>
          <p:nvPr/>
        </p:nvSpPr>
        <p:spPr>
          <a:xfrm>
            <a:off x="1691678" y="1491631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1" name="メモ 20"/>
          <p:cNvSpPr/>
          <p:nvPr/>
        </p:nvSpPr>
        <p:spPr>
          <a:xfrm>
            <a:off x="1556047" y="1635647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1403647" y="1779663"/>
            <a:ext cx="7272809" cy="1152128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Major bottlenecks though </a:t>
            </a:r>
            <a:r>
              <a:rPr lang="en-US" altLang="ja-JP" sz="2800" b="1" dirty="0" err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2800" b="1" dirty="0" err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raslation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dirty="0" err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procecess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2845519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539553" y="1059583"/>
            <a:ext cx="8136904" cy="360040"/>
          </a:xfrm>
          <a:prstGeom prst="chevron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Management, Visualize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315595" y="2162050"/>
            <a:ext cx="1160061" cy="540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Choose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1339573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Prepare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4624" y="1792718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Project A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97024" y="159006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08484" y="144604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612" y="3635027"/>
            <a:ext cx="34600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1. Single main translator must translate all</a:t>
            </a:r>
            <a:endParaRPr lang="en-US" altLang="ja-JP" sz="11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 takes time depending on time and skill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</a:t>
            </a:r>
            <a:b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available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for the translator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-&gt;Besides , quality also depends on his/her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skil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and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quality affects  review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quality</a:t>
            </a:r>
            <a:endParaRPr lang="ja-JP" altLang="en-US" sz="11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64620" y="3635027"/>
            <a:ext cx="36116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2.  Sequential reviews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Review is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done one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by  one sequentially and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it takes time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Besides,  you often have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 do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“review of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</a:t>
            </a: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review”  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 also takes time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e-mail base communications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also take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time </a:t>
            </a: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(and need your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brain/emotional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power)</a:t>
            </a:r>
            <a:endParaRPr lang="ja-JP" altLang="en-US" sz="11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88224" y="3635027"/>
            <a:ext cx="2319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3. Release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Workload is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concentrated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on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a few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people who have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DTP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or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ocumention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skills ,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This suspends or delays</a:t>
            </a: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pubulishing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.</a:t>
            </a:r>
          </a:p>
        </p:txBody>
      </p:sp>
      <p:cxnSp>
        <p:nvCxnSpPr>
          <p:cNvPr id="31" name="カギ線コネクタ 30"/>
          <p:cNvCxnSpPr>
            <a:stCxn id="13" idx="2"/>
            <a:endCxn id="25" idx="0"/>
          </p:cNvCxnSpPr>
          <p:nvPr/>
        </p:nvCxnSpPr>
        <p:spPr>
          <a:xfrm rot="5400000">
            <a:off x="2273946" y="2208453"/>
            <a:ext cx="919261" cy="193388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2" idx="2"/>
            <a:endCxn id="28" idx="0"/>
          </p:cNvCxnSpPr>
          <p:nvPr/>
        </p:nvCxnSpPr>
        <p:spPr>
          <a:xfrm rot="5400000">
            <a:off x="4848543" y="2937662"/>
            <a:ext cx="919261" cy="47546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endCxn id="29" idx="0"/>
          </p:cNvCxnSpPr>
          <p:nvPr/>
        </p:nvCxnSpPr>
        <p:spPr>
          <a:xfrm rot="16200000" flipH="1">
            <a:off x="7122692" y="3009562"/>
            <a:ext cx="805804" cy="44512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313858" y="1862703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 focus on these processes here</a:t>
            </a:r>
            <a:r>
              <a:rPr lang="en-US" altLang="ja-JP" sz="1200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ja-JP" altLang="en-US" sz="1200" b="1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爆発 1 3"/>
          <p:cNvSpPr/>
          <p:nvPr/>
        </p:nvSpPr>
        <p:spPr>
          <a:xfrm>
            <a:off x="3809913" y="2502322"/>
            <a:ext cx="499284" cy="432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爆発 1 29"/>
          <p:cNvSpPr/>
          <p:nvPr/>
        </p:nvSpPr>
        <p:spPr>
          <a:xfrm>
            <a:off x="5677459" y="2508796"/>
            <a:ext cx="499284" cy="432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爆発 1 31"/>
          <p:cNvSpPr/>
          <p:nvPr/>
        </p:nvSpPr>
        <p:spPr>
          <a:xfrm>
            <a:off x="7635062" y="2526407"/>
            <a:ext cx="499284" cy="432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2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Aim and approach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771550"/>
            <a:ext cx="89306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Aim: </a:t>
            </a:r>
            <a:r>
              <a:rPr lang="en-US" altLang="ja-JP" sz="11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Focusing on “Question of Quantity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 (1 and 2 in the previous page),  create  virtuous cycle to “Question of Quality” 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 be “prolific”, above all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nvigorate peer review, make  it more fun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more collaborators gather, the more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prolific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(and scalable)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Approach: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Automation of Translation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and Review in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using tools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Tool 1: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 Machine </a:t>
            </a:r>
            <a:r>
              <a:rPr lang="en-US" altLang="ja-JP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ranslation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Shorten the time in Translation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 and Focus on Review process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Tool 2: </a:t>
            </a:r>
            <a:r>
              <a:rPr lang="en-US" altLang="ja-JP" b="1" dirty="0" err="1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Simultaneous,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review (Edit markdown contents 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Toolrea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3: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Simultaneous,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review (Communication)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Evaluation indicators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75069"/>
              </p:ext>
            </p:extLst>
          </p:nvPr>
        </p:nvGraphicFramePr>
        <p:xfrm>
          <a:off x="3563888" y="4011910"/>
          <a:ext cx="4968553" cy="94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7"/>
                <a:gridCol w="2664296"/>
              </a:tblGrid>
              <a:tr h="3173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kern="12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1. Progress rate</a:t>
                      </a:r>
                      <a:endParaRPr kumimoji="1" lang="ja-JP" altLang="en-US" sz="1200" b="1" kern="120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kern="12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2. Efficiency</a:t>
                      </a:r>
                      <a:endParaRPr kumimoji="1" lang="ja-JP" altLang="en-US" sz="1200" b="1" kern="120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Words</a:t>
                      </a:r>
                      <a:r>
                        <a:rPr kumimoji="1" lang="en-US" altLang="ja-JP" sz="1400" baseline="0" smtClean="0"/>
                        <a:t> /day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Minuites/(person*</a:t>
                      </a:r>
                      <a:r>
                        <a:rPr kumimoji="1" lang="en-US" altLang="ja-JP" sz="1400" baseline="0" smtClean="0"/>
                        <a:t>word)</a:t>
                      </a:r>
                      <a:endParaRPr kumimoji="1" lang="ja-JP" altLang="en-US" sz="140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Bigger,</a:t>
                      </a:r>
                      <a:r>
                        <a:rPr kumimoji="1" lang="en-US" altLang="ja-JP" sz="1400" baseline="0" smtClean="0"/>
                        <a:t> </a:t>
                      </a:r>
                      <a:r>
                        <a:rPr kumimoji="1" lang="en-US" altLang="ja-JP" sz="1400" smtClean="0"/>
                        <a:t>better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Smaller,better</a:t>
                      </a:r>
                      <a:endParaRPr kumimoji="1" lang="ja-JP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5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Aim and approach </a:t>
            </a:r>
            <a:r>
              <a:rPr lang="en-US" altLang="ja-JP" sz="1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(Cont’d)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551086" y="915566"/>
            <a:ext cx="8322018" cy="3845458"/>
            <a:chOff x="210786" y="1036572"/>
            <a:chExt cx="11311017" cy="5226621"/>
          </a:xfrm>
        </p:grpSpPr>
        <p:sp>
          <p:nvSpPr>
            <p:cNvPr id="80" name="ホームベース 79"/>
            <p:cNvSpPr/>
            <p:nvPr/>
          </p:nvSpPr>
          <p:spPr>
            <a:xfrm>
              <a:off x="1514750" y="2330896"/>
              <a:ext cx="1105460" cy="540000"/>
            </a:xfrm>
            <a:prstGeom prst="homePlat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Preparation</a:t>
              </a: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山形 80"/>
            <p:cNvSpPr/>
            <p:nvPr/>
          </p:nvSpPr>
          <p:spPr>
            <a:xfrm>
              <a:off x="5546938" y="2330896"/>
              <a:ext cx="4955600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Sequencial Review</a:t>
              </a: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山形 81"/>
            <p:cNvSpPr/>
            <p:nvPr/>
          </p:nvSpPr>
          <p:spPr>
            <a:xfrm>
              <a:off x="2455818" y="2330896"/>
              <a:ext cx="3331888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Translation</a:t>
              </a:r>
            </a:p>
          </p:txBody>
        </p:sp>
        <p:sp>
          <p:nvSpPr>
            <p:cNvPr id="83" name="山形 82"/>
            <p:cNvSpPr/>
            <p:nvPr/>
          </p:nvSpPr>
          <p:spPr>
            <a:xfrm>
              <a:off x="10308100" y="2330896"/>
              <a:ext cx="1213703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Re-lease</a:t>
              </a: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3918997" y="1957244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5" name="フリーフォーム 84"/>
            <p:cNvSpPr/>
            <p:nvPr/>
          </p:nvSpPr>
          <p:spPr>
            <a:xfrm>
              <a:off x="2706845" y="4937972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6" name="フリーフォーム 85"/>
            <p:cNvSpPr/>
            <p:nvPr/>
          </p:nvSpPr>
          <p:spPr>
            <a:xfrm>
              <a:off x="3667077" y="4937972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7" name="フリーフォーム 86"/>
            <p:cNvSpPr/>
            <p:nvPr/>
          </p:nvSpPr>
          <p:spPr>
            <a:xfrm>
              <a:off x="3204885" y="4937972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3463144" y="1695634"/>
              <a:ext cx="10935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Main Translator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6541938" y="1522012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A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7702646" y="1522012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B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8788750" y="1533456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C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フリーフォーム 92"/>
            <p:cNvSpPr/>
            <p:nvPr/>
          </p:nvSpPr>
          <p:spPr>
            <a:xfrm>
              <a:off x="4493623" y="1985554"/>
              <a:ext cx="2177143" cy="69669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4" name="フリーフォーム 93"/>
            <p:cNvSpPr/>
            <p:nvPr/>
          </p:nvSpPr>
          <p:spPr>
            <a:xfrm>
              <a:off x="7073106" y="1826494"/>
              <a:ext cx="885735" cy="228730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5" name="フリーフォーム 94"/>
            <p:cNvSpPr/>
            <p:nvPr/>
          </p:nvSpPr>
          <p:spPr>
            <a:xfrm>
              <a:off x="8219772" y="1843486"/>
              <a:ext cx="885735" cy="228730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6" name="フリーフォーム 95"/>
            <p:cNvSpPr/>
            <p:nvPr/>
          </p:nvSpPr>
          <p:spPr>
            <a:xfrm>
              <a:off x="9422365" y="1826492"/>
              <a:ext cx="885735" cy="228730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7" name="ホームベース 96"/>
            <p:cNvSpPr/>
            <p:nvPr/>
          </p:nvSpPr>
          <p:spPr>
            <a:xfrm>
              <a:off x="1514750" y="5287059"/>
              <a:ext cx="575307" cy="540000"/>
            </a:xfrm>
            <a:prstGeom prst="homePlat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山形 97"/>
            <p:cNvSpPr/>
            <p:nvPr/>
          </p:nvSpPr>
          <p:spPr>
            <a:xfrm>
              <a:off x="1898470" y="5287059"/>
              <a:ext cx="541856" cy="540000"/>
            </a:xfrm>
            <a:prstGeom prst="chevron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73068" y="4913351"/>
              <a:ext cx="1290256" cy="418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Preparation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(None in some case )</a:t>
              </a:r>
              <a:endParaRPr kumimoji="0" lang="ja-JP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686539" y="4848898"/>
              <a:ext cx="889366" cy="46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Translation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（</a:t>
              </a:r>
              <a:r>
                <a:rPr kumimoji="0" lang="en-US" altLang="ja-JP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Machine)</a:t>
              </a:r>
              <a:endParaRPr kumimoji="0" lang="ja-JP" alt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291028" y="2911646"/>
              <a:ext cx="162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Weeks/Months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7395926" y="2911646"/>
              <a:ext cx="162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Weeks/Months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54502" y="5872484"/>
              <a:ext cx="187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Seconds/Minuites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山形 103"/>
            <p:cNvSpPr/>
            <p:nvPr/>
          </p:nvSpPr>
          <p:spPr>
            <a:xfrm>
              <a:off x="2214228" y="5286046"/>
              <a:ext cx="2096515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Simultaneous Review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(Realtime)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2950862" y="5893861"/>
              <a:ext cx="804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山形 105"/>
            <p:cNvSpPr/>
            <p:nvPr/>
          </p:nvSpPr>
          <p:spPr>
            <a:xfrm>
              <a:off x="4121762" y="5287059"/>
              <a:ext cx="1134904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Re-lease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514750" y="2870896"/>
              <a:ext cx="0" cy="214672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Dot"/>
              <a:miter lim="800000"/>
            </a:ln>
            <a:effectLst/>
          </p:spPr>
        </p:cxnSp>
        <p:sp>
          <p:nvSpPr>
            <p:cNvPr id="108" name="テキスト ボックス 107"/>
            <p:cNvSpPr txBox="1"/>
            <p:nvPr/>
          </p:nvSpPr>
          <p:spPr>
            <a:xfrm>
              <a:off x="290081" y="4052082"/>
              <a:ext cx="3009290" cy="7111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1" u="sng" kern="0" smtClean="0">
                  <a:solidFill>
                    <a:srgbClr val="5B9BD5"/>
                  </a:solidFill>
                </a:rPr>
                <a:t>CTE approach</a:t>
              </a:r>
              <a:endParaRPr kumimoji="0" lang="ja-JP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90081" y="1036572"/>
              <a:ext cx="3885147" cy="711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1" u="sng" kern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Current processes</a:t>
              </a:r>
              <a:endParaRPr kumimoji="0" lang="ja-JP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519088" y="4629443"/>
              <a:ext cx="1120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A, B, C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フリーフォーム 110"/>
            <p:cNvSpPr/>
            <p:nvPr/>
          </p:nvSpPr>
          <p:spPr>
            <a:xfrm>
              <a:off x="6770355" y="1928603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2" name="フリーフォーム 111"/>
            <p:cNvSpPr/>
            <p:nvPr/>
          </p:nvSpPr>
          <p:spPr>
            <a:xfrm>
              <a:off x="8041630" y="1873181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3" name="フリーフォーム 112"/>
            <p:cNvSpPr/>
            <p:nvPr/>
          </p:nvSpPr>
          <p:spPr>
            <a:xfrm>
              <a:off x="9184803" y="1919244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14" name="直線コネクタ 113"/>
            <p:cNvCxnSpPr>
              <a:endCxn id="106" idx="3"/>
            </p:cNvCxnSpPr>
            <p:nvPr/>
          </p:nvCxnSpPr>
          <p:spPr>
            <a:xfrm flipH="1">
              <a:off x="5256666" y="2870896"/>
              <a:ext cx="5942557" cy="2686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Dot"/>
              <a:miter lim="800000"/>
            </a:ln>
            <a:effectLst/>
          </p:spPr>
        </p:cxnSp>
        <p:sp>
          <p:nvSpPr>
            <p:cNvPr id="115" name="テキスト ボックス 114"/>
            <p:cNvSpPr txBox="1"/>
            <p:nvPr/>
          </p:nvSpPr>
          <p:spPr>
            <a:xfrm>
              <a:off x="5294802" y="5322727"/>
              <a:ext cx="208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(GOTO Next Project)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>
            <a:xfrm>
              <a:off x="1205303" y="5344238"/>
              <a:ext cx="481236" cy="34782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92" name="下矢印 91"/>
            <p:cNvSpPr/>
            <p:nvPr/>
          </p:nvSpPr>
          <p:spPr>
            <a:xfrm>
              <a:off x="210786" y="1696418"/>
              <a:ext cx="1010195" cy="24304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Trials: Basic policy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5" y="866780"/>
            <a:ext cx="69926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Measure and record time in your activity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This is an important factor for evaluation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indicators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 -&gt; NOT necessary to be so accurate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Online cross reviews should be done periodically , in short time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　　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Eliminate the time you think hard on your own.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-&gt; Do not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disucss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for long time. Let’s make reviews more casual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 -&gt; Abstract  and manage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list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Online review should be done via Chat tool</a:t>
            </a:r>
            <a:b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Chat is more casual for many. We need more collaborators!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sz="16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Above all, make it fun!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sz="16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Enjoy original contents (Author’s idea, thought )</a:t>
            </a:r>
            <a:endParaRPr lang="en-US" altLang="ja-JP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 -&gt; Enjoy interaction  ( Off topic is also important sometime)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Enjoy progress  (We are coming to the goal!) </a:t>
            </a:r>
            <a:endParaRPr kumimoji="1" lang="ja-JP" altLang="en-US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60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748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Objective : Measure and evaluate how much single person takes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Target Resource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Group ”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Building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Leadership in an</a:t>
            </a:r>
            <a:r>
              <a:rPr lang="en-US" altLang="ja-JP" sz="1600" u="sng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Open Source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Community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Approx.3600 words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(24,000 letters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# of person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 (Taniguchi)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Started: 28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Oct, 2018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6146" name="Picture 2" descr="C:\Users\maabou\Desktop\capture3\2019-02-03 17_33_57-guides_building-leadership-in-an-open-source-community.md at master · todogrou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24" y="2359699"/>
            <a:ext cx="46508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73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1209</Words>
  <Application>Microsoft Office PowerPoint</Application>
  <PresentationFormat>画面に合わせる (16:9)</PresentationFormat>
  <Paragraphs>297</Paragraphs>
  <Slides>23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Collaborative Translation Efforts (CTE） Trial Report </vt:lpstr>
      <vt:lpstr>Vision of CTE  (Tentative, TBD)</vt:lpstr>
      <vt:lpstr>Contents</vt:lpstr>
      <vt:lpstr>Challenges in translation (especially of OSS resources)</vt:lpstr>
      <vt:lpstr>Major bottlenecks though traslation procecess</vt:lpstr>
      <vt:lpstr>Aim and approach</vt:lpstr>
      <vt:lpstr>Aim and approach (Cont’d)</vt:lpstr>
      <vt:lpstr>Trials: Basic policy</vt:lpstr>
      <vt:lpstr>1st Trial (by 1 person)</vt:lpstr>
      <vt:lpstr>1st Trial (by 1 person):  Work in progress</vt:lpstr>
      <vt:lpstr>1st Trial (by 1 person): Result</vt:lpstr>
      <vt:lpstr>1st Trial (by 1 person): Result(Outcome)</vt:lpstr>
      <vt:lpstr>2nd Trial (2 persons) </vt:lpstr>
      <vt:lpstr>2nd Trial ( 2 persons) Work in progres</vt:lpstr>
      <vt:lpstr>2nd Trial (2 person): Result</vt:lpstr>
      <vt:lpstr>2nd Trial (2 persons) :Result(cont’d) </vt:lpstr>
      <vt:lpstr>2nd Trial: Result (Outcome)</vt:lpstr>
      <vt:lpstr>Trials Round-up</vt:lpstr>
      <vt:lpstr>Thoughts (so far)</vt:lpstr>
      <vt:lpstr>Knowledge and Comments</vt:lpstr>
      <vt:lpstr>Knowledge and Comments</vt:lpstr>
      <vt:lpstr>Next steps ( Incl. Issues) 　</vt:lpstr>
      <vt:lpstr>Other Resources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Translation Efforts (CTE） トライアル 報告 </dc:title>
  <dc:creator>tani</dc:creator>
  <cp:lastModifiedBy>tani</cp:lastModifiedBy>
  <cp:revision>100</cp:revision>
  <dcterms:created xsi:type="dcterms:W3CDTF">2019-02-02T06:38:03Z</dcterms:created>
  <dcterms:modified xsi:type="dcterms:W3CDTF">2019-02-14T23:27:10Z</dcterms:modified>
</cp:coreProperties>
</file>