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1" r:id="rId9"/>
    <p:sldId id="259" r:id="rId10"/>
    <p:sldId id="273" r:id="rId11"/>
    <p:sldId id="270" r:id="rId12"/>
    <p:sldId id="274" r:id="rId13"/>
    <p:sldId id="266" r:id="rId14"/>
    <p:sldId id="272" r:id="rId15"/>
    <p:sldId id="275" r:id="rId16"/>
    <p:sldId id="276" r:id="rId17"/>
    <p:sldId id="269" r:id="rId18"/>
    <p:sldId id="277" r:id="rId19"/>
    <p:sldId id="278" r:id="rId20"/>
    <p:sldId id="280" r:id="rId21"/>
    <p:sldId id="279" r:id="rId22"/>
    <p:sldId id="268" r:id="rId23"/>
    <p:sldId id="271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>
      <p:cViewPr>
        <p:scale>
          <a:sx n="100" d="100"/>
          <a:sy n="100" d="100"/>
        </p:scale>
        <p:origin x="-22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2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32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0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91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7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42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5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4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B69D-ED5C-43C5-8807-F95B5F4BD56A}" type="datetimeFigureOut">
              <a:rPr kumimoji="1" lang="ja-JP" altLang="en-US" smtClean="0"/>
              <a:t>2019/2/2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8EB6-127C-4E1A-932B-6999413BEA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6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hackmd.io/aibsz3_JTqStRbyTdVO7rA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zgthoZZcTl-s3JXAg1pgkw?vi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raining.linuxfoundation.org/resources/publications/certification-preparation-guid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abou512/CertPrepGuide" TargetMode="External"/><Relationship Id="rId2" Type="http://schemas.openxmlformats.org/officeDocument/2006/relationships/hyperlink" Target="https://hackmd.io/LCiwQGyfQKysQBVQDj61k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xhHAQBZcTmmgEGRNgrzNhQ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odogroup/guides/blob/master/building-leadership-in-an-open-source-community.m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Collaborative Translation Efforts</a:t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(CTE</a:t>
            </a: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36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 報告 </a:t>
            </a:r>
            <a:endParaRPr kumimoji="1" lang="ja-JP" altLang="en-US" sz="36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363838"/>
            <a:ext cx="6400800" cy="1314450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2019</a:t>
            </a:r>
            <a:r>
              <a:rPr kumimoji="1" lang="ja-JP" altLang="en-US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kumimoji="1" lang="en-US" altLang="ja-JP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kumimoji="1" lang="ja-JP" altLang="en-US" sz="2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endParaRPr kumimoji="1" lang="en-US" altLang="ja-JP" sz="2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1792680">
            <a:off x="6822609" y="5909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ドラフト</a:t>
            </a:r>
            <a:endParaRPr kumimoji="1" lang="ja-JP" altLang="en-US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57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: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作業の様子（レビュー）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7170" name="Picture 2" descr="C:\Users\maabou\Desktop\capture3\2019-02-03 17_35_59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9582"/>
            <a:ext cx="770989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9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36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7749237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「オープンソース コミュニティのリーダーシップ」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https://hackmd.io/aibsz3_JTqStRbyTdVO7rA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作業期間：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26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間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（文字制限による切り貼り作業あり）</a:t>
            </a:r>
            <a:endParaRPr lang="ja-JP" altLang="en-US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870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14.5h)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ツールによる校正）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リリース：画像リンク作成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合計：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960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分（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16h)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評価指標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112.5 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930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/3600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0.26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b="1" dirty="0" smtClean="0">
              <a:solidFill>
                <a:srgbClr val="FFC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707904" y="4774168"/>
            <a:ext cx="52100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注）実際のところ</a:t>
            </a:r>
            <a:r>
              <a:rPr kumimoji="1" lang="en-US" altLang="ja-JP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</a:t>
            </a:r>
            <a:r>
              <a:rPr lang="ja-JP" altLang="en-US" sz="11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kumimoji="1" lang="ja-JP" altLang="en-US" sz="11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は完結しないので指標はこれよりも悪くなる</a:t>
            </a:r>
            <a:endParaRPr kumimoji="1" lang="ja-JP" altLang="en-US" sz="11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7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結果（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9218" name="Picture 2" descr="C:\Users\maabou\Desktop\capture3\2019-02-03 18_04_12-オープンソース コミュニティーのリーダーシップ - Hack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8" y="1203598"/>
            <a:ext cx="662314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42480" y="843558"/>
            <a:ext cx="6859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https://hackmd.io/zgthoZZcTl-s3JXAg1pgkw?view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26832"/>
            <a:ext cx="8361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目的：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人でコラボレーションした場合の効果を検証する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翻訳対象：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en-US" altLang="ja-JP" sz="16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CertificationPreparation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 Guide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（１）紹介・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サイト（</a:t>
            </a:r>
            <a:r>
              <a:rPr lang="en-US" altLang="ja-JP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104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591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2">
              <a:buClr>
                <a:schemeClr val="accent5">
                  <a:lumMod val="75000"/>
                </a:schemeClr>
              </a:buClr>
            </a:pP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4,212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27,799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文字、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21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頁）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作業人数：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LF Japan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佐藤さん、谷口）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加えてエンジニア視点での内容チェックの必要性から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NEC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ソリューションイノベータの稲生氏が技術監修に協力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開始時期：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2" name="Picture 2" descr="C:\Users\maabou\Desktop\capture3\2019-02-03 18_13_12-Certification Preparation Guide - Linux Foundation - 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03798"/>
            <a:ext cx="295962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763688" y="4731990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紹介</a:t>
            </a:r>
            <a:r>
              <a:rPr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/DL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10243" name="Picture 3" descr="C:\Users\maabou\Desktop\capture3\2019-02-03 18_14_53-LF_Training_WP_CertificationPrepGuide_October2018 (1) - PDF-XChange View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59782"/>
            <a:ext cx="30586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572042" y="47319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トライアル：クロスレビューの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様子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5122" name="Picture 2" descr="C:\Users\maabou\Desktop\capture3\2019-02-03 15_14_13-「Certification Preparation Guide」翻訳（2）（スライド資料） - Codi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15566"/>
            <a:ext cx="60551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55576" y="4553228"/>
            <a:ext cx="2989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kumimoji="1"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での</a:t>
            </a:r>
            <a:r>
              <a:rPr kumimoji="1"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リアルタイム同時編集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62383" y="4515966"/>
            <a:ext cx="3316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kumimoji="1"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でのチャット</a:t>
            </a:r>
            <a:r>
              <a:rPr kumimoji="1"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コミュニケーション</a:t>
            </a:r>
            <a:endParaRPr kumimoji="1"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7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36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77116"/>
            <a:ext cx="8640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成果物：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Linux Foundation 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認定</a:t>
            </a:r>
            <a:r>
              <a:rPr lang="ja-JP" altLang="en-US" sz="16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試験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ガイド」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紹介・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https://hackmd.io/LCiwQGyfQKysQBVQDj61kw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PDF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スライド　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3"/>
              </a:rPr>
              <a:t>https://github.com/maabou512/CertPrepGuide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作業期間：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27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ja-JP" altLang="en-US" sz="1400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</a:t>
            </a:r>
            <a:r>
              <a:rPr lang="ja-JP" altLang="en-US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 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（合計：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分）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 lvl="1">
              <a:buClr>
                <a:schemeClr val="accent5">
                  <a:lumMod val="75000"/>
                </a:schemeClr>
              </a:buClr>
            </a:pP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12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日～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日（</a:t>
            </a:r>
            <a:r>
              <a:rPr lang="en-US" altLang="ja-JP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32</a:t>
            </a:r>
            <a:r>
              <a:rPr lang="ja-JP" altLang="en-US" sz="1400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によるリリース作業を多く含む）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翻訳：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 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(</a:t>
            </a:r>
            <a:r>
              <a:rPr lang="ja-JP" altLang="en-US" sz="11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切り貼り作業が発生）</a:t>
            </a:r>
            <a:endParaRPr lang="en-US" altLang="ja-JP" sz="11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レビュー－：セルフレビュー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19h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谷口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600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分、佐藤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540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レビュー：オンライン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クロスレビュー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550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分（計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回実施）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リリース：</a:t>
            </a:r>
            <a:r>
              <a:rPr lang="en-US" altLang="ja-JP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400" dirty="0" err="1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へ</a:t>
            </a:r>
            <a:r>
              <a:rPr lang="ja-JP" altLang="en-US" sz="1400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反映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合計：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2140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分（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35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h)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クロスレビューで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抽出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⇒約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件（すべてクローズ）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36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</a:t>
            </a:r>
            <a:r>
              <a:rPr kumimoji="1" lang="ja-JP" altLang="en-US" sz="12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（続き）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6409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評価指標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（１）紹介・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DL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サイト翻訳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  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240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104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/0.5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日）</a:t>
            </a:r>
            <a:endParaRPr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50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/104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0.24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（２）スライド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PDF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en-US" altLang="ja-JP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			</a:t>
            </a:r>
            <a:r>
              <a:rPr lang="ja-JP" altLang="en-US" dirty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131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4212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/32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日間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baseline="300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作業効率（翻訳＋レビュー</a:t>
            </a:r>
            <a:r>
              <a:rPr lang="en-US" altLang="ja-JP" baseline="30000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人・ワード</a:t>
            </a:r>
            <a: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1720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分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/4212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ワード＝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0.20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4799019"/>
            <a:ext cx="801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注）実際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には翻訳とレビューに加えてリリース作業（</a:t>
            </a:r>
            <a:r>
              <a:rPr lang="en-US" altLang="ja-JP" sz="1200" dirty="0" err="1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チェック）が入っており実際はこれよりよくなる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2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aabou\Desktop\capture3\2019-02-03 15_03_1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20" y="1481562"/>
            <a:ext cx="326584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トライアル：結果（成果物）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4098" name="Picture 2" descr="C:\Users\maabou\Desktop\capture3\2019-02-03 14_58_41-LF_Training_WP_CertificationPrepGuide(JP)_pre-final2 - PDF-XChange View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19622"/>
            <a:ext cx="3407419" cy="25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abou\Desktop\capture3\2019-02-03 15_02_00-「Certification Preparation Guide」翻訳（１）（紹介文） - Hack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622"/>
            <a:ext cx="417130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95120" y="104477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Web</a:t>
            </a: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サイト紹介文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084168" y="10447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準備ガイド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8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トライアル結果まとめ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55576" y="4681835"/>
            <a:ext cx="801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１：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実際のところ</a:t>
            </a:r>
            <a:r>
              <a:rPr lang="en-US" altLang="ja-JP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人で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sz="1200" dirty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は完結しないので指標はこれよりも悪く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なる</a:t>
            </a:r>
            <a:endParaRPr kumimoji="1" lang="en-US" altLang="ja-JP" sz="1200" dirty="0" smtClean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kumimoji="1" lang="en-US" altLang="ja-JP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２：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実際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には翻訳とレビューに加えてリリース作業（</a:t>
            </a:r>
            <a:r>
              <a:rPr lang="en-US" altLang="ja-JP" sz="1200" dirty="0" err="1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sz="1200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チェック）が入っており指標はこれよりよくなる</a:t>
            </a:r>
            <a:endParaRPr kumimoji="1" lang="ja-JP" altLang="en-US" sz="1200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59544"/>
              </p:ext>
            </p:extLst>
          </p:nvPr>
        </p:nvGraphicFramePr>
        <p:xfrm>
          <a:off x="179512" y="908278"/>
          <a:ext cx="8594605" cy="377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369"/>
                <a:gridCol w="2054412"/>
                <a:gridCol w="2054412"/>
                <a:gridCol w="20544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st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endParaRPr kumimoji="1" lang="ja-JP" altLang="en-US" sz="1600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 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(1)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en-US" altLang="ja-JP" sz="1600" baseline="300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nd</a:t>
                      </a: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トライアル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(2)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人数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ワード数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3600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104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4212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翻訳時間合計</a:t>
                      </a:r>
                      <a: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/>
                      </a:r>
                      <a:br>
                        <a:rPr kumimoji="1" lang="en-US" altLang="ja-JP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（機械翻訳）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endParaRPr kumimoji="1" lang="ja-JP" altLang="en-US" sz="11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５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30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レビュー時間合計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endParaRPr kumimoji="1" lang="ja-JP" altLang="en-US" sz="16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960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45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1690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結果①進捗効率</a:t>
                      </a:r>
                      <a:endParaRPr kumimoji="1" lang="en-US" altLang="ja-JP" sz="1600" dirty="0" smtClean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ワード</a:t>
                      </a: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/</a:t>
                      </a: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日</a:t>
                      </a:r>
                      <a:r>
                        <a:rPr kumimoji="1" lang="en-US" altLang="ja-JP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（大きいほどよい）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113</a:t>
                      </a:r>
                      <a:r>
                        <a:rPr lang="en-US" altLang="ja-JP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※1</a:t>
                      </a:r>
                      <a:endParaRPr kumimoji="1" lang="ja-JP" altLang="en-US" baseline="30000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240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sz="1800" b="1" baseline="30000" dirty="0">
                        <a:solidFill>
                          <a:schemeClr val="accent5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131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5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dirty="0"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結果②作業効率</a:t>
                      </a:r>
                      <a:endParaRPr kumimoji="1" lang="en-US" altLang="ja-JP" sz="1600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  <a:p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【</a:t>
                      </a: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分</a:t>
                      </a:r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/</a:t>
                      </a: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人・ワード</a:t>
                      </a:r>
                      <a: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】</a:t>
                      </a:r>
                      <a:br>
                        <a:rPr kumimoji="1" lang="en-US" altLang="ja-JP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</a:br>
                      <a:r>
                        <a:rPr kumimoji="1" lang="ja-JP" altLang="en-US" sz="11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（小さいほどよい）</a:t>
                      </a:r>
                      <a:endParaRPr kumimoji="1" lang="ja-JP" altLang="en-US" sz="1600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0.26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※1</a:t>
                      </a:r>
                      <a:endParaRPr kumimoji="1" lang="ja-JP" altLang="en-US" b="1" dirty="0" smtClean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0.24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0.20</a:t>
                      </a:r>
                      <a:r>
                        <a:rPr kumimoji="1" lang="en-US" altLang="ja-JP" sz="1800" b="1" baseline="30000" dirty="0" smtClean="0">
                          <a:solidFill>
                            <a:schemeClr val="accent6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※2</a:t>
                      </a:r>
                      <a:endParaRPr kumimoji="1" lang="ja-JP" altLang="en-US" b="1" dirty="0">
                        <a:solidFill>
                          <a:schemeClr val="accent6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特記事項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 smtClean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-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20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件ほどの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TODO</a:t>
                      </a:r>
                      <a:r>
                        <a:rPr kumimoji="1" lang="ja-JP" altLang="en-US" sz="1400" b="0" dirty="0" smtClean="0">
                          <a:solidFill>
                            <a:schemeClr val="tx1"/>
                          </a:solidFill>
                          <a:latin typeface="M+ 1c" panose="020B0503020204020204" pitchFamily="50" charset="-128"/>
                          <a:ea typeface="M+ 1c" panose="020B0503020204020204" pitchFamily="50" charset="-128"/>
                          <a:cs typeface="M+ 1c" panose="020B0503020204020204" pitchFamily="50" charset="-128"/>
                        </a:rPr>
                        <a:t>抽出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M+ 1c" panose="020B0503020204020204" pitchFamily="50" charset="-128"/>
                        <a:ea typeface="M+ 1c" panose="020B0503020204020204" pitchFamily="50" charset="-128"/>
                        <a:cs typeface="M+ 1c" panose="020B050302020402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3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現時点での考察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7494"/>
            <a:ext cx="3563888" cy="37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95536" y="771550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accent5">
                  <a:lumMod val="75000"/>
                </a:schemeClr>
              </a:buClr>
            </a:pP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翻訳を機械翻訳で省力化し、複数人でリアルタイムでクロスレビューを細かく実施するやりかたは、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人の独力、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複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数人のシーケンシャルレビューよりも；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リードタイムを短くできる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可能性が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ある（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人の場合観測）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作業そのものを効率化できる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可能性がある（同上）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さらに、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抽出をしやすくし、</a:t>
            </a:r>
            <a:r>
              <a:rPr lang="ja-JP" altLang="en-US" b="1" dirty="0" smtClean="0">
                <a:solidFill>
                  <a:schemeClr val="accent5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品質を向上させる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可能性もある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69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1835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のビジョン（仮案）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縦書きテキスト プレースホルダー 4"/>
          <p:cNvSpPr>
            <a:spLocks noGrp="1"/>
          </p:cNvSpPr>
          <p:nvPr>
            <p:ph type="body" orient="vert" idx="1"/>
          </p:nvPr>
        </p:nvSpPr>
        <p:spPr>
          <a:xfrm>
            <a:off x="467544" y="1779662"/>
            <a:ext cx="8229600" cy="2530376"/>
          </a:xfrm>
        </p:spPr>
        <p:txBody>
          <a:bodyPr vert="horz">
            <a:normAutofit/>
          </a:bodyPr>
          <a:lstStyle/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8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ranslation 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 “</a:t>
            </a:r>
            <a:r>
              <a:rPr lang="en-US" altLang="ja-JP" sz="28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 Source” 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way;</a:t>
            </a:r>
            <a:endParaRPr lang="en-US" altLang="ja-JP" sz="28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more  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Openness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more 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Collaboration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,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75000"/>
              <a:buNone/>
            </a:pP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and much more 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Fun</a:t>
            </a:r>
            <a:r>
              <a:rPr lang="en-US" altLang="ja-JP" sz="28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.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lang="en-US" altLang="ja-JP" sz="28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3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知見・所感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【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プロセスについて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】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はとてもしやすい。気を遣わなくていい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ので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躊躇なく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入れられる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レビュープロセスは、以下のように細分化できそう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4" name="山形 3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山形 4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0" lang="ja-JP" altLang="en-US" sz="1400" kern="0" dirty="0">
              <a:solidFill>
                <a:prstClr val="white"/>
              </a:solidFill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山形 5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山形 6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1420007" y="2715766"/>
            <a:ext cx="3304436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516216" y="2715766"/>
            <a:ext cx="2160240" cy="648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3573978" y="4155926"/>
            <a:ext cx="1251541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分担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4644008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用語</a:t>
            </a:r>
            <a:endParaRPr kumimoji="0" lang="en-US" altLang="ja-JP" sz="1400" kern="0" dirty="0" smtClean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訳語統一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1779115" y="4156099"/>
            <a:ext cx="1995429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文書体裁などアウトプット定義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山形 15"/>
          <p:cNvSpPr/>
          <p:nvPr/>
        </p:nvSpPr>
        <p:spPr>
          <a:xfrm>
            <a:off x="1779116" y="3290985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内容レビュー（セルフ＋クロスレビュー）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山形 16"/>
          <p:cNvSpPr/>
          <p:nvPr/>
        </p:nvSpPr>
        <p:spPr>
          <a:xfrm>
            <a:off x="1773780" y="3728738"/>
            <a:ext cx="6230470" cy="36004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en-US" altLang="ja-JP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抽出・管理・対応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山形 17"/>
          <p:cNvSpPr/>
          <p:nvPr/>
        </p:nvSpPr>
        <p:spPr>
          <a:xfrm>
            <a:off x="6243611" y="4156099"/>
            <a:ext cx="1784773" cy="540000"/>
          </a:xfrm>
          <a:prstGeom prst="chevron">
            <a:avLst/>
          </a:prstGeom>
          <a:solidFill>
            <a:srgbClr val="92D050"/>
          </a:solidFill>
          <a:ln w="127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体裁</a:t>
            </a:r>
            <a:endParaRPr kumimoji="0" lang="en-US" altLang="ja-JP" sz="1400" kern="0" dirty="0" smtClean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0" lang="ja-JP" altLang="en-US" sz="1400" kern="0" dirty="0" smtClean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チェック</a:t>
            </a:r>
            <a:endParaRPr kumimoji="0" lang="ja-JP" altLang="en-US" sz="1400" kern="0" dirty="0"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6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知見・所感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【Google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機械翻訳について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】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非常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に興味深い翻訳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体験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。</a:t>
            </a:r>
            <a:r>
              <a:rPr lang="en-US" altLang="ja-JP" dirty="0" smtClean="0"/>
              <a:t>Google</a:t>
            </a:r>
            <a:r>
              <a:rPr lang="ja-JP" altLang="en-US" dirty="0" smtClean="0"/>
              <a:t>翻訳は、同じ原文や単語を同じ訳文にするとは限らないのが不思議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基本的にほぼ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翻訳と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して成立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していない。</a:t>
            </a:r>
            <a:r>
              <a:rPr lang="en-US" altLang="ja-JP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99%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はレビューで手を入れなくてはいけない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翻訳の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特徴：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①文章間のつながりがとても悪く正直まともに読めない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主語を結構間違える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③である調と、ですます調が混在する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④</a:t>
            </a:r>
            <a:r>
              <a:rPr lang="ja-JP" altLang="en-US" b="1" dirty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隠喩的な表現がとても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弱い</a:t>
            </a:r>
            <a:endParaRPr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⑤用語が統一されない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⑥人間がやらないミスを平気でやる。</a:t>
            </a:r>
          </a:p>
          <a:p>
            <a:pPr marL="361950"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⑦本質的な意味までは捉えていない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0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今後の展望（課題感も含め）　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771550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3rd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?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→人数を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人～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4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人に増やすとどうなるか。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リードタイム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作業の効率化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品質の向上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楽しさ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の増大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翻訳の質をあげるにはどうするか？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機械翻訳の癖をなくすための再学習の仕組みはないか？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その仕組みが翻訳そのものを効率化、高品質化する期待がある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ツール類の改善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⇒評価指標測定機能（作業時間測定など）、チャット機能アドオン、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レスポンス改善（東京リージョンに立ち上げてみる）など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など⇒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管理のしやすさ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b="1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Indesign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⇒デザインチェックをリアルタイムにできないか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8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その他ソース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06274"/>
            <a:ext cx="8207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Collaborative Translation Effort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）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トライアル作業仕様」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https</a:t>
            </a:r>
            <a:r>
              <a:rPr lang="en-US" altLang="ja-JP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://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hackmd.io/xhHAQBZcTmmgEGRNgrzNhQ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→トライアルの背景、課題および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2nd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の進め方などについて説明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1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目次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275606"/>
            <a:ext cx="3070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翻訳活動における課題感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トライアル実施の方向性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en-US" altLang="ja-JP" baseline="300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nd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現時点での考察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知見、所感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今後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の展望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53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関連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活動における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課題認識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73805"/>
            <a:ext cx="7455887" cy="3370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「質」の問題：</a:t>
            </a:r>
            <a:r>
              <a:rPr lang="en-US" altLang="ja-JP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基礎知識と翻訳スキルの間のジレンマ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適切な翻訳には技術、歴史、カルチャーなど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基礎知識が不可欠。有償の翻訳専門業者でも期待値に届かない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一方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で、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OSS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の基礎知識があっても翻訳スキルが属人的であり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期待値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に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届かない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b="1" dirty="0" smtClean="0">
                <a:solidFill>
                  <a:srgbClr val="FFC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「量」の問題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：スケールしないプロセス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選定→翻訳→レビュー→リリース、</a:t>
            </a:r>
            <a: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kumimoji="1"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それぞれでボトルネックが顕在化</a:t>
            </a: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5214514" y="3182396"/>
            <a:ext cx="3388794" cy="692285"/>
            <a:chOff x="1691680" y="3472400"/>
            <a:chExt cx="3168352" cy="692285"/>
          </a:xfrm>
        </p:grpSpPr>
        <p:cxnSp>
          <p:nvCxnSpPr>
            <p:cNvPr id="5" name="直線コネクタ 4"/>
            <p:cNvCxnSpPr/>
            <p:nvPr/>
          </p:nvCxnSpPr>
          <p:spPr>
            <a:xfrm>
              <a:off x="1691680" y="3472400"/>
              <a:ext cx="648072" cy="45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2338760" y="3922484"/>
              <a:ext cx="792088" cy="157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3130848" y="4086068"/>
              <a:ext cx="792088" cy="7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V="1">
              <a:off x="3922936" y="4162276"/>
              <a:ext cx="937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/>
        </p:nvGrpSpPr>
        <p:grpSpPr>
          <a:xfrm flipV="1">
            <a:off x="5214514" y="4301952"/>
            <a:ext cx="3388794" cy="692285"/>
            <a:chOff x="1691680" y="3472400"/>
            <a:chExt cx="3168352" cy="692285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1691680" y="3472400"/>
              <a:ext cx="648072" cy="450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338760" y="3922484"/>
              <a:ext cx="792088" cy="157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>
              <a:off x="3130848" y="4086068"/>
              <a:ext cx="792088" cy="78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3922936" y="4162276"/>
              <a:ext cx="93709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ホームベース 22"/>
          <p:cNvSpPr/>
          <p:nvPr/>
        </p:nvSpPr>
        <p:spPr>
          <a:xfrm>
            <a:off x="5079967" y="2578235"/>
            <a:ext cx="917166" cy="5400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選定・</a:t>
            </a:r>
            <a:endParaRPr kumimoji="1" lang="en-US" altLang="ja-JP" sz="800" dirty="0" smtClean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800" dirty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6733380" y="2578235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山形 24"/>
          <p:cNvSpPr/>
          <p:nvPr/>
        </p:nvSpPr>
        <p:spPr>
          <a:xfrm>
            <a:off x="5862586" y="2571750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山形 25"/>
          <p:cNvSpPr/>
          <p:nvPr/>
        </p:nvSpPr>
        <p:spPr>
          <a:xfrm>
            <a:off x="7596336" y="2582030"/>
            <a:ext cx="1006972" cy="540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800" dirty="0" smtClean="0">
                <a:solidFill>
                  <a:schemeClr val="bg1"/>
                </a:solidFill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1" lang="ja-JP" altLang="en-US" sz="800" dirty="0">
              <a:solidFill>
                <a:schemeClr val="bg1"/>
              </a:solidFill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5079967" y="3632480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220072" y="3851579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076056" y="4070678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5373557" y="4355635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5436096" y="3986126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5498635" y="3616617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>
            <a:off x="5861594" y="3632480"/>
            <a:ext cx="0" cy="911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6804248" y="3824890"/>
            <a:ext cx="0" cy="5742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740352" y="3872273"/>
            <a:ext cx="0" cy="432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/楕円 37"/>
          <p:cNvSpPr/>
          <p:nvPr/>
        </p:nvSpPr>
        <p:spPr>
          <a:xfrm>
            <a:off x="6189450" y="3796064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6195667" y="4107575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6444208" y="3973028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7102319" y="3953726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7308304" y="4050664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8099822" y="4031669"/>
            <a:ext cx="134547" cy="134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爆発 1 45"/>
          <p:cNvSpPr/>
          <p:nvPr/>
        </p:nvSpPr>
        <p:spPr>
          <a:xfrm>
            <a:off x="5724128" y="3824891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爆発 1 46"/>
          <p:cNvSpPr/>
          <p:nvPr/>
        </p:nvSpPr>
        <p:spPr>
          <a:xfrm>
            <a:off x="7560332" y="3903425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爆発 1 47"/>
          <p:cNvSpPr/>
          <p:nvPr/>
        </p:nvSpPr>
        <p:spPr>
          <a:xfrm>
            <a:off x="8460432" y="3867894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爆発 1 48"/>
          <p:cNvSpPr/>
          <p:nvPr/>
        </p:nvSpPr>
        <p:spPr>
          <a:xfrm>
            <a:off x="6624228" y="3903425"/>
            <a:ext cx="360040" cy="408300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メモ 21"/>
          <p:cNvSpPr/>
          <p:nvPr/>
        </p:nvSpPr>
        <p:spPr>
          <a:xfrm>
            <a:off x="1691678" y="1491631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1" name="メモ 20"/>
          <p:cNvSpPr/>
          <p:nvPr/>
        </p:nvSpPr>
        <p:spPr>
          <a:xfrm>
            <a:off x="1556047" y="1635647"/>
            <a:ext cx="7272809" cy="1296143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0" name="メモ 19"/>
          <p:cNvSpPr/>
          <p:nvPr/>
        </p:nvSpPr>
        <p:spPr>
          <a:xfrm>
            <a:off x="1403647" y="1779663"/>
            <a:ext cx="7272809" cy="1152128"/>
          </a:xfrm>
          <a:prstGeom prst="foldedCorner">
            <a:avLst>
              <a:gd name="adj" fmla="val 7071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プロセスにおける主なボトルネック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12" name="山形 11"/>
          <p:cNvSpPr/>
          <p:nvPr/>
        </p:nvSpPr>
        <p:spPr>
          <a:xfrm>
            <a:off x="4690907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レビュー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山形 12"/>
          <p:cNvSpPr/>
          <p:nvPr/>
        </p:nvSpPr>
        <p:spPr>
          <a:xfrm>
            <a:off x="2845519" y="2175766"/>
            <a:ext cx="1980000" cy="540000"/>
          </a:xfrm>
          <a:prstGeom prst="chevron">
            <a:avLst/>
          </a:prstGeom>
          <a:solidFill>
            <a:srgbClr val="5B9BD5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翻訳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山形 13"/>
          <p:cNvSpPr/>
          <p:nvPr/>
        </p:nvSpPr>
        <p:spPr>
          <a:xfrm>
            <a:off x="6516216" y="2175766"/>
            <a:ext cx="1980000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リリース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山形 14"/>
          <p:cNvSpPr/>
          <p:nvPr/>
        </p:nvSpPr>
        <p:spPr>
          <a:xfrm>
            <a:off x="539553" y="1059583"/>
            <a:ext cx="8136904" cy="360040"/>
          </a:xfrm>
          <a:prstGeom prst="chevron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/>
                <a:cs typeface="+mn-cs"/>
              </a:rPr>
              <a:t>マネジメント・全体可視化</a:t>
            </a: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/>
              <a:cs typeface="+mn-cs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315595" y="2162050"/>
            <a:ext cx="1160061" cy="5400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選定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山形 23"/>
          <p:cNvSpPr/>
          <p:nvPr/>
        </p:nvSpPr>
        <p:spPr>
          <a:xfrm>
            <a:off x="1339573" y="2175766"/>
            <a:ext cx="1658345" cy="540000"/>
          </a:xfrm>
          <a:prstGeom prst="chevron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kern="0" noProof="0" dirty="0">
                <a:solidFill>
                  <a:prstClr val="white"/>
                </a:solidFill>
                <a:latin typeface="Calibri" panose="020F0502020204030204"/>
                <a:ea typeface="メイリオ" panose="020B0604030504040204" pitchFamily="50" charset="-128"/>
                <a:cs typeface="メイリオ" panose="020B0604030504040204" pitchFamily="50" charset="-128"/>
              </a:rPr>
              <a:t>準備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44624" y="1792718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A</a:t>
            </a:r>
            <a:r>
              <a:rPr lang="ja-JP" altLang="en-US" sz="12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翻訳プロジェクト</a:t>
            </a:r>
            <a:endParaRPr kumimoji="1" lang="ja-JP" altLang="en-US" sz="12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597024" y="1590060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B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08484" y="144604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</a:t>
            </a:r>
            <a:endParaRPr kumimoji="1" lang="ja-JP" altLang="en-US" sz="105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6612" y="3635027"/>
            <a:ext cx="3460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①主翻訳者が全てを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</a:t>
            </a:r>
            <a:endParaRPr lang="en-US" altLang="ja-JP" sz="1400" b="1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⇒翻訳者の使える時間とスキルレベルで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時間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⇒さらに質の面でも属人的になりがちで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レビューに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も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影響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386633" y="3635027"/>
            <a:ext cx="36116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②複数人によるシーケンシャルレビュー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⇒一人のレビューに時間がかかる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⇒さらにレビューのレビューが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はいり時間がかかる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⇒さらにメールベースのやり取りで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時間がかかる</a:t>
            </a:r>
            <a:endParaRPr lang="ja-JP" altLang="en-US" sz="1400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804921" y="3635027"/>
            <a:ext cx="215956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③リリース</a:t>
            </a:r>
            <a:endParaRPr lang="en-US" altLang="ja-JP" sz="1400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⇒文書整形等のスキル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保有者が少なく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負荷が集中（なかなか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リリースできない）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cxnSp>
        <p:nvCxnSpPr>
          <p:cNvPr id="31" name="カギ線コネクタ 30"/>
          <p:cNvCxnSpPr>
            <a:stCxn id="13" idx="2"/>
            <a:endCxn id="25" idx="0"/>
          </p:cNvCxnSpPr>
          <p:nvPr/>
        </p:nvCxnSpPr>
        <p:spPr>
          <a:xfrm rot="5400000">
            <a:off x="2273946" y="2208453"/>
            <a:ext cx="919261" cy="193388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2" idx="2"/>
            <a:endCxn id="28" idx="0"/>
          </p:cNvCxnSpPr>
          <p:nvPr/>
        </p:nvCxnSpPr>
        <p:spPr>
          <a:xfrm rot="5400000">
            <a:off x="4909549" y="2998668"/>
            <a:ext cx="919261" cy="3534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endCxn id="29" idx="0"/>
          </p:cNvCxnSpPr>
          <p:nvPr/>
        </p:nvCxnSpPr>
        <p:spPr>
          <a:xfrm rot="16200000" flipH="1">
            <a:off x="7299324" y="3049647"/>
            <a:ext cx="805804" cy="3649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stealth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3620795" y="1862703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FF0000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本トライアルで注力</a:t>
            </a:r>
            <a:endParaRPr kumimoji="1" lang="ja-JP" altLang="en-US" sz="1200" b="1" dirty="0">
              <a:solidFill>
                <a:srgbClr val="FF0000"/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3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038671"/>
            <a:ext cx="880882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狙い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：前頁①②の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「量」の問題にフォーカス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し、「質」への好循環を生み出す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まず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は「多産」な翻訳活動にする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ピアレビューを活性化し、翻訳プロセスを「楽しく」する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人が人を呼び、より多産な活動へとスケールする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方向性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：ツールによる翻訳自動化とレビューのリアルタイム化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ツール１：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Google </a:t>
            </a:r>
            <a:r>
              <a:rPr lang="ja-JP" altLang="en-US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機械翻訳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⇒翻訳時間</a:t>
            </a: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短縮、レビューへの注力</a:t>
            </a:r>
            <a:endParaRPr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ツール２：</a:t>
            </a:r>
            <a:r>
              <a:rPr lang="en-US" altLang="ja-JP" b="1" dirty="0" err="1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Hackmd</a:t>
            </a: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リアルタイムでの同時レビュー（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md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修正作業）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ツール３：</a:t>
            </a:r>
            <a:r>
              <a:rPr lang="en-US" altLang="ja-JP" b="1" dirty="0" smtClean="0">
                <a:solidFill>
                  <a:schemeClr val="accent6"/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Slack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リアルタイムでの同時レビュー（コミュニケ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―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ション）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</a:t>
            </a: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評価</a:t>
            </a:r>
            <a:r>
              <a:rPr lang="ja-JP" altLang="en-US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指標</a:t>
            </a:r>
            <a:r>
              <a:rPr lang="ja-JP" altLang="en-US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：</a:t>
            </a:r>
            <a:endParaRPr lang="en-US" altLang="ja-JP" dirty="0" smtClean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9" y="3867894"/>
            <a:ext cx="691276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①</a:t>
            </a:r>
            <a:r>
              <a:rPr lang="ja-JP" altLang="en-US" sz="1400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進捗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効率</a:t>
            </a: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Words/day:</a:t>
            </a:r>
            <a:b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⇒一日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あたりの翻訳進捗度合。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大きい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ほどよい。</a:t>
            </a:r>
            <a:endParaRPr lang="ja-JP" altLang="en-US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②作業効率⇒時間</a:t>
            </a:r>
            <a:r>
              <a:rPr kumimoji="1"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[m]/(</a:t>
            </a:r>
            <a:r>
              <a:rPr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man</a:t>
            </a:r>
            <a:r>
              <a:rPr kumimoji="1" lang="ja-JP" altLang="en-US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・</a:t>
            </a:r>
            <a:r>
              <a:rPr kumimoji="1" lang="en-US" altLang="ja-JP" sz="1400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word):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/>
            </a:r>
            <a:b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</a:b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</a:t>
            </a:r>
            <a:r>
              <a:rPr lang="en-US" altLang="ja-JP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人当たり、</a:t>
            </a:r>
            <a:r>
              <a:rPr lang="en-US" altLang="ja-JP" sz="1400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文字にかかる作業</a:t>
            </a:r>
            <a:r>
              <a:rPr lang="ja-JP" altLang="en-US" sz="14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時間。小さいほどよい</a:t>
            </a:r>
            <a:endParaRPr lang="en-US" altLang="ja-JP" sz="14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3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CTE(Collaborative 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の狙い、方向性（つづき）</a:t>
            </a:r>
            <a:endParaRPr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2050" name="Picture 2" descr="https://i.imgur.com/w1Yw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647807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429452" y="458797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つまり上から下に効率化されることを期待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6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トライアルにおける基本方針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5" y="866780"/>
            <a:ext cx="82638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作業時間を測定し、記録に残すこと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⇒最終的な評価指標なので。ざっくりと</a:t>
            </a:r>
            <a:r>
              <a:rPr lang="ja-JP" altLang="en-US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で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よいので記録に残す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オンライン クロスレビューは短い時間で周期的に行うこと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⇒一人で作業したり考え込む時間を極力なくす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⇒まとまってやらない。細かく刻んで心理的障壁を低く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err="1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を抽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出し、確実につぶしていく（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管理）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オンライン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レビューのコミュニケーションはすべてチャットで行うこと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lvl="1"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⇒音声よりもチャットの方がスケールしやすい（心理的障壁を低くする）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b="1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なにより</a:t>
            </a:r>
            <a:r>
              <a:rPr lang="ja-JP" altLang="en-US" b="1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も楽しめるように</a:t>
            </a:r>
            <a:endParaRPr lang="en-US" altLang="ja-JP" b="1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　⇒内容を楽しむ（原文に書かれている執筆者のアイデア、考え）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⇒やりとりを楽しむ（雑談も交えて）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ja-JP" altLang="en-US" dirty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　⇒進捗を楽しむ</a:t>
            </a: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0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9587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kumimoji="1" lang="en-US" altLang="ja-JP" sz="2800" b="1" baseline="30000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st</a:t>
            </a:r>
            <a:r>
              <a:rPr kumimoji="1"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 </a:t>
            </a:r>
            <a:r>
              <a:rPr kumimoji="1"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トライアル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（</a:t>
            </a:r>
            <a:r>
              <a:rPr lang="en-US" altLang="ja-JP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sz="2800" b="1" dirty="0" smtClean="0">
                <a:solidFill>
                  <a:schemeClr val="accent5">
                    <a:lumMod val="75000"/>
                  </a:schemeClr>
                </a:solidFill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人）</a:t>
            </a:r>
            <a:endParaRPr kumimoji="1" lang="ja-JP" altLang="en-US" sz="2800" b="1" dirty="0">
              <a:solidFill>
                <a:schemeClr val="accent5">
                  <a:lumMod val="75000"/>
                </a:schemeClr>
              </a:solidFill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7" y="906274"/>
            <a:ext cx="8748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目的：まず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人だけでどれぐらい時間がかかるのかを検証する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翻訳対象：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TODO Group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「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Building Leadership in an</a:t>
            </a:r>
            <a:r>
              <a:rPr lang="en-US" altLang="ja-JP" sz="1600" u="sng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 </a:t>
            </a:r>
            <a:r>
              <a:rPr lang="en-US" altLang="ja-JP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  <a:hlinkClick r:id="rId2"/>
              </a:rPr>
              <a:t>Open Source Community</a:t>
            </a:r>
            <a:r>
              <a:rPr lang="ja-JP" altLang="en-US" sz="1600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」</a:t>
            </a:r>
            <a:endParaRPr lang="en-US" altLang="ja-JP" sz="1600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742950" lvl="1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約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3600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ワード（改行なしで約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24,000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文字）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作業人数：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人（谷口）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開始時期：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2018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年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10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月</a:t>
            </a:r>
            <a:r>
              <a:rPr lang="en-US" altLang="ja-JP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28</a:t>
            </a:r>
            <a:r>
              <a:rPr lang="ja-JP" altLang="en-US" dirty="0" smtClean="0">
                <a:latin typeface="M+ 1c" panose="020B0503020204020204" pitchFamily="50" charset="-128"/>
                <a:ea typeface="M+ 1c" panose="020B0503020204020204" pitchFamily="50" charset="-128"/>
                <a:cs typeface="M+ 1c" panose="020B0503020204020204" pitchFamily="50" charset="-128"/>
              </a:rPr>
              <a:t>日</a:t>
            </a: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800100" lvl="1" indent="-3429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lang="en-US" altLang="ja-JP" dirty="0" smtClean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en-US" altLang="ja-JP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l"/>
            </a:pPr>
            <a:endParaRPr kumimoji="1" lang="ja-JP" altLang="en-US" dirty="0">
              <a:latin typeface="M+ 1c" panose="020B0503020204020204" pitchFamily="50" charset="-128"/>
              <a:ea typeface="M+ 1c" panose="020B0503020204020204" pitchFamily="50" charset="-128"/>
              <a:cs typeface="M+ 1c" panose="020B0503020204020204" pitchFamily="50" charset="-128"/>
            </a:endParaRPr>
          </a:p>
        </p:txBody>
      </p:sp>
      <p:pic>
        <p:nvPicPr>
          <p:cNvPr id="6146" name="Picture 2" descr="C:\Users\maabou\Desktop\capture3\2019-02-03 17_33_57-guides_building-leadership-in-an-open-source-community.md at master · todogroup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51" y="2139702"/>
            <a:ext cx="46508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1015</Words>
  <Application>Microsoft Office PowerPoint</Application>
  <PresentationFormat>画面に合わせる (16:9)</PresentationFormat>
  <Paragraphs>253</Paragraphs>
  <Slides>23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​​テーマ</vt:lpstr>
      <vt:lpstr>Collaborative Translation Efforts (CTE） トライアル 報告 </vt:lpstr>
      <vt:lpstr>CTE のビジョン（仮案）</vt:lpstr>
      <vt:lpstr>目次</vt:lpstr>
      <vt:lpstr>OSS関連の翻訳活動における課題認識</vt:lpstr>
      <vt:lpstr>プロセスにおける主なボトルネック</vt:lpstr>
      <vt:lpstr>CTEの狙い、方向性</vt:lpstr>
      <vt:lpstr>CTE(Collaborative の狙い、方向性（つづき）</vt:lpstr>
      <vt:lpstr>トライアルにおける基本方針</vt:lpstr>
      <vt:lpstr>1st トライアル（1人）</vt:lpstr>
      <vt:lpstr>1st トライアル（1人）:作業の様子（レビュー）</vt:lpstr>
      <vt:lpstr>1st トライアル：結果</vt:lpstr>
      <vt:lpstr>1st トライアル：結果（成果物）</vt:lpstr>
      <vt:lpstr>2nd トライアル</vt:lpstr>
      <vt:lpstr>2nd トライアル：クロスレビューの様子</vt:lpstr>
      <vt:lpstr>2nd トライアル：結果</vt:lpstr>
      <vt:lpstr>2nd トライアル：結果（続き）</vt:lpstr>
      <vt:lpstr>2nd トライアル：結果（成果物）</vt:lpstr>
      <vt:lpstr>トライアル結果まとめ</vt:lpstr>
      <vt:lpstr>現時点での考察</vt:lpstr>
      <vt:lpstr>知見・所感</vt:lpstr>
      <vt:lpstr>知見・所感</vt:lpstr>
      <vt:lpstr>今後の展望（課題感も含め）　</vt:lpstr>
      <vt:lpstr>その他ソース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Translation Efforts (CTE） トライアル 報告 </dc:title>
  <dc:creator>tani</dc:creator>
  <cp:lastModifiedBy>tani</cp:lastModifiedBy>
  <cp:revision>41</cp:revision>
  <dcterms:created xsi:type="dcterms:W3CDTF">2019-02-02T06:38:03Z</dcterms:created>
  <dcterms:modified xsi:type="dcterms:W3CDTF">2019-02-03T21:07:22Z</dcterms:modified>
</cp:coreProperties>
</file>