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14"/>
  </p:notesMasterIdLst>
  <p:handoutMasterIdLst>
    <p:handoutMasterId r:id="rId15"/>
  </p:handoutMasterIdLst>
  <p:sldIdLst>
    <p:sldId id="538" r:id="rId2"/>
    <p:sldId id="533" r:id="rId3"/>
    <p:sldId id="534" r:id="rId4"/>
    <p:sldId id="535" r:id="rId5"/>
    <p:sldId id="532" r:id="rId6"/>
    <p:sldId id="539" r:id="rId7"/>
    <p:sldId id="537" r:id="rId8"/>
    <p:sldId id="531" r:id="rId9"/>
    <p:sldId id="541" r:id="rId10"/>
    <p:sldId id="529" r:id="rId11"/>
    <p:sldId id="540" r:id="rId12"/>
    <p:sldId id="530" r:id="rId13"/>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296" userDrawn="1">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A4F2"/>
    <a:srgbClr val="454545"/>
    <a:srgbClr val="7F7F7F"/>
    <a:srgbClr val="6F5F81"/>
    <a:srgbClr val="FFFFFF"/>
    <a:srgbClr val="13A3D8"/>
    <a:srgbClr val="FDFDFD"/>
    <a:srgbClr val="27A0F2"/>
    <a:srgbClr val="686868"/>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87" autoAdjust="0"/>
    <p:restoredTop sz="96529" autoAdjust="0"/>
  </p:normalViewPr>
  <p:slideViewPr>
    <p:cSldViewPr snapToGrid="0">
      <p:cViewPr>
        <p:scale>
          <a:sx n="80" d="100"/>
          <a:sy n="80" d="100"/>
        </p:scale>
        <p:origin x="-138" y="60"/>
      </p:cViewPr>
      <p:guideLst>
        <p:guide orient="horz" pos="2296"/>
        <p:guide pos="3840"/>
      </p:guideLst>
    </p:cSldViewPr>
  </p:slideViewPr>
  <p:notesTextViewPr>
    <p:cViewPr>
      <p:scale>
        <a:sx n="66" d="100"/>
        <a:sy n="66" d="100"/>
      </p:scale>
      <p:origin x="0" y="0"/>
    </p:cViewPr>
  </p:notesTextViewPr>
  <p:notesViewPr>
    <p:cSldViewPr snapToGrid="0">
      <p:cViewPr varScale="1">
        <p:scale>
          <a:sx n="73" d="100"/>
          <a:sy n="73" d="100"/>
        </p:scale>
        <p:origin x="213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FDABA1-4B5D-4D1A-B9E0-E772E7058171}" type="datetimeFigureOut">
              <a:rPr lang="sv-SE" smtClean="0"/>
              <a:t>2017-11-18</a:t>
            </a:fld>
            <a:endParaRPr lang="sv-SE"/>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B43521-C365-4EDE-952A-84AB7D05859B}" type="slidenum">
              <a:rPr lang="sv-SE" smtClean="0"/>
              <a:t>‹#›</a:t>
            </a:fld>
            <a:endParaRPr lang="sv-SE"/>
          </a:p>
        </p:txBody>
      </p:sp>
    </p:spTree>
    <p:extLst>
      <p:ext uri="{BB962C8B-B14F-4D97-AF65-F5344CB8AC3E}">
        <p14:creationId xmlns:p14="http://schemas.microsoft.com/office/powerpoint/2010/main" val="6399100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46D2F7-F797-442B-A22D-84CBF0D5BA4F}" type="datetimeFigureOut">
              <a:rPr lang="sv-SE" smtClean="0"/>
              <a:t>2017-11-18</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949FCC-B783-48EB-A7FB-879B9C32ECE4}" type="slidenum">
              <a:rPr lang="sv-SE" smtClean="0"/>
              <a:t>‹#›</a:t>
            </a:fld>
            <a:endParaRPr lang="sv-SE"/>
          </a:p>
        </p:txBody>
      </p:sp>
    </p:spTree>
    <p:extLst>
      <p:ext uri="{BB962C8B-B14F-4D97-AF65-F5344CB8AC3E}">
        <p14:creationId xmlns:p14="http://schemas.microsoft.com/office/powerpoint/2010/main" val="383047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xfrm>
            <a:off x="381000" y="685800"/>
            <a:ext cx="6096000" cy="3429000"/>
          </a:xfrm>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5425" indent="-225425"/>
            <a:r>
              <a:rPr lang="en-US" altLang="en-US" smtClean="0">
                <a:latin typeface="Times" panose="02020603050405020304" pitchFamily="18" charset="0"/>
              </a:rPr>
              <a:t>This slides outlines what incorporation means when using FOSS.</a:t>
            </a:r>
          </a:p>
        </p:txBody>
      </p:sp>
      <p:sp>
        <p:nvSpPr>
          <p:cNvPr id="614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2600">
              <a:defRPr>
                <a:solidFill>
                  <a:schemeClr val="tx1"/>
                </a:solidFill>
                <a:latin typeface="Arial" panose="020B0604020202020204" pitchFamily="34" charset="0"/>
                <a:ea typeface="MS PGothic" panose="020B0600070205080204" pitchFamily="34" charset="-128"/>
              </a:defRPr>
            </a:lvl1pPr>
            <a:lvl2pPr marL="742950" indent="-285750" defTabSz="482600">
              <a:defRPr>
                <a:solidFill>
                  <a:schemeClr val="tx1"/>
                </a:solidFill>
                <a:latin typeface="Arial" panose="020B0604020202020204" pitchFamily="34" charset="0"/>
                <a:ea typeface="MS PGothic" panose="020B0600070205080204" pitchFamily="34" charset="-128"/>
              </a:defRPr>
            </a:lvl2pPr>
            <a:lvl3pPr marL="1143000" indent="-228600" defTabSz="482600">
              <a:defRPr>
                <a:solidFill>
                  <a:schemeClr val="tx1"/>
                </a:solidFill>
                <a:latin typeface="Arial" panose="020B0604020202020204" pitchFamily="34" charset="0"/>
                <a:ea typeface="MS PGothic" panose="020B0600070205080204" pitchFamily="34" charset="-128"/>
              </a:defRPr>
            </a:lvl3pPr>
            <a:lvl4pPr marL="1600200" indent="-228600" defTabSz="482600">
              <a:defRPr>
                <a:solidFill>
                  <a:schemeClr val="tx1"/>
                </a:solidFill>
                <a:latin typeface="Arial" panose="020B0604020202020204" pitchFamily="34" charset="0"/>
                <a:ea typeface="MS PGothic" panose="020B0600070205080204" pitchFamily="34" charset="-128"/>
              </a:defRPr>
            </a:lvl4pPr>
            <a:lvl5pPr marL="2057400" indent="-228600" defTabSz="482600">
              <a:defRPr>
                <a:solidFill>
                  <a:schemeClr val="tx1"/>
                </a:solidFill>
                <a:latin typeface="Arial" panose="020B0604020202020204" pitchFamily="34" charset="0"/>
                <a:ea typeface="MS PGothic" panose="020B0600070205080204" pitchFamily="34" charset="-128"/>
              </a:defRPr>
            </a:lvl5pPr>
            <a:lvl6pPr marL="25146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87D5298-892A-43E7-8551-073B519B24A1}" type="slidenum">
              <a:rPr lang="en-US" altLang="en-US" smtClean="0">
                <a:latin typeface="Calibri" panose="020F0502020204030204" pitchFamily="34" charset="0"/>
              </a:rPr>
              <a:pPr/>
              <a:t>2</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3860217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381000" y="685800"/>
            <a:ext cx="6096000" cy="3429000"/>
          </a:xfrm>
          <a:ln/>
        </p:spPr>
      </p:sp>
      <p:sp>
        <p:nvSpPr>
          <p:cNvPr id="8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5425" indent="-225425" defTabSz="914400" eaLnBrk="1" hangingPunct="1">
              <a:spcBef>
                <a:spcPct val="0"/>
              </a:spcBef>
            </a:pPr>
            <a:r>
              <a:rPr lang="en-US" altLang="en-US" smtClean="0">
                <a:latin typeface="Times" panose="02020603050405020304" pitchFamily="18" charset="0"/>
              </a:rPr>
              <a:t>This slides outlines what linking means when using FOSS.</a:t>
            </a:r>
          </a:p>
          <a:p>
            <a:pPr marL="225425" indent="-225425" defTabSz="914400"/>
            <a:endParaRPr lang="en-US" altLang="en-US" b="1" smtClean="0">
              <a:latin typeface="Times" panose="02020603050405020304" pitchFamily="18" charset="0"/>
            </a:endParaRPr>
          </a:p>
        </p:txBody>
      </p:sp>
      <p:sp>
        <p:nvSpPr>
          <p:cNvPr id="819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2600">
              <a:defRPr>
                <a:solidFill>
                  <a:schemeClr val="tx1"/>
                </a:solidFill>
                <a:latin typeface="Arial" panose="020B0604020202020204" pitchFamily="34" charset="0"/>
                <a:ea typeface="MS PGothic" panose="020B0600070205080204" pitchFamily="34" charset="-128"/>
              </a:defRPr>
            </a:lvl1pPr>
            <a:lvl2pPr marL="742950" indent="-285750" defTabSz="482600">
              <a:defRPr>
                <a:solidFill>
                  <a:schemeClr val="tx1"/>
                </a:solidFill>
                <a:latin typeface="Arial" panose="020B0604020202020204" pitchFamily="34" charset="0"/>
                <a:ea typeface="MS PGothic" panose="020B0600070205080204" pitchFamily="34" charset="-128"/>
              </a:defRPr>
            </a:lvl2pPr>
            <a:lvl3pPr marL="1143000" indent="-228600" defTabSz="482600">
              <a:defRPr>
                <a:solidFill>
                  <a:schemeClr val="tx1"/>
                </a:solidFill>
                <a:latin typeface="Arial" panose="020B0604020202020204" pitchFamily="34" charset="0"/>
                <a:ea typeface="MS PGothic" panose="020B0600070205080204" pitchFamily="34" charset="-128"/>
              </a:defRPr>
            </a:lvl3pPr>
            <a:lvl4pPr marL="1600200" indent="-228600" defTabSz="482600">
              <a:defRPr>
                <a:solidFill>
                  <a:schemeClr val="tx1"/>
                </a:solidFill>
                <a:latin typeface="Arial" panose="020B0604020202020204" pitchFamily="34" charset="0"/>
                <a:ea typeface="MS PGothic" panose="020B0600070205080204" pitchFamily="34" charset="-128"/>
              </a:defRPr>
            </a:lvl4pPr>
            <a:lvl5pPr marL="2057400" indent="-228600" defTabSz="482600">
              <a:defRPr>
                <a:solidFill>
                  <a:schemeClr val="tx1"/>
                </a:solidFill>
                <a:latin typeface="Arial" panose="020B0604020202020204" pitchFamily="34" charset="0"/>
                <a:ea typeface="MS PGothic" panose="020B0600070205080204" pitchFamily="34" charset="-128"/>
              </a:defRPr>
            </a:lvl5pPr>
            <a:lvl6pPr marL="25146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4176A4D-F407-47B9-B413-2ECE31115BEF}" type="slidenum">
              <a:rPr lang="en-US" altLang="en-US" smtClean="0">
                <a:latin typeface="Calibri" panose="020F0502020204030204" pitchFamily="34" charset="0"/>
              </a:rPr>
              <a:pPr/>
              <a:t>3</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4034591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381000" y="685800"/>
            <a:ext cx="6096000" cy="3429000"/>
          </a:xfrm>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5425" indent="-225425" defTabSz="914400" eaLnBrk="1" hangingPunct="1">
              <a:spcBef>
                <a:spcPct val="0"/>
              </a:spcBef>
            </a:pPr>
            <a:r>
              <a:rPr lang="en-US" altLang="en-US" smtClean="0">
                <a:latin typeface="Times" panose="02020603050405020304" pitchFamily="18" charset="0"/>
              </a:rPr>
              <a:t>This slides outlines what modification means when using FOSS.</a:t>
            </a:r>
          </a:p>
          <a:p>
            <a:pPr marL="225425" indent="-225425" defTabSz="914400"/>
            <a:endParaRPr lang="en-US" altLang="en-US" b="1" smtClean="0">
              <a:latin typeface="Times" panose="02020603050405020304" pitchFamily="18" charset="0"/>
            </a:endParaRPr>
          </a:p>
        </p:txBody>
      </p:sp>
      <p:sp>
        <p:nvSpPr>
          <p:cNvPr id="1024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2600">
              <a:defRPr>
                <a:solidFill>
                  <a:schemeClr val="tx1"/>
                </a:solidFill>
                <a:latin typeface="Arial" panose="020B0604020202020204" pitchFamily="34" charset="0"/>
                <a:ea typeface="MS PGothic" panose="020B0600070205080204" pitchFamily="34" charset="-128"/>
              </a:defRPr>
            </a:lvl1pPr>
            <a:lvl2pPr marL="742950" indent="-285750" defTabSz="482600">
              <a:defRPr>
                <a:solidFill>
                  <a:schemeClr val="tx1"/>
                </a:solidFill>
                <a:latin typeface="Arial" panose="020B0604020202020204" pitchFamily="34" charset="0"/>
                <a:ea typeface="MS PGothic" panose="020B0600070205080204" pitchFamily="34" charset="-128"/>
              </a:defRPr>
            </a:lvl2pPr>
            <a:lvl3pPr marL="1143000" indent="-228600" defTabSz="482600">
              <a:defRPr>
                <a:solidFill>
                  <a:schemeClr val="tx1"/>
                </a:solidFill>
                <a:latin typeface="Arial" panose="020B0604020202020204" pitchFamily="34" charset="0"/>
                <a:ea typeface="MS PGothic" panose="020B0600070205080204" pitchFamily="34" charset="-128"/>
              </a:defRPr>
            </a:lvl3pPr>
            <a:lvl4pPr marL="1600200" indent="-228600" defTabSz="482600">
              <a:defRPr>
                <a:solidFill>
                  <a:schemeClr val="tx1"/>
                </a:solidFill>
                <a:latin typeface="Arial" panose="020B0604020202020204" pitchFamily="34" charset="0"/>
                <a:ea typeface="MS PGothic" panose="020B0600070205080204" pitchFamily="34" charset="-128"/>
              </a:defRPr>
            </a:lvl4pPr>
            <a:lvl5pPr marL="2057400" indent="-228600" defTabSz="482600">
              <a:defRPr>
                <a:solidFill>
                  <a:schemeClr val="tx1"/>
                </a:solidFill>
                <a:latin typeface="Arial" panose="020B0604020202020204" pitchFamily="34" charset="0"/>
                <a:ea typeface="MS PGothic" panose="020B0600070205080204" pitchFamily="34" charset="-128"/>
              </a:defRPr>
            </a:lvl5pPr>
            <a:lvl6pPr marL="25146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284FF7BD-162B-44E7-A194-20CA92F3B45D}" type="slidenum">
              <a:rPr lang="en-US" altLang="en-US" smtClean="0">
                <a:latin typeface="Calibri" panose="020F0502020204030204" pitchFamily="34" charset="0"/>
              </a:rPr>
              <a:pPr/>
              <a:t>4</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467999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http://www.flaticon.com/packs/management-2</a:t>
            </a:r>
          </a:p>
          <a:p>
            <a:endParaRPr lang="en-US" dirty="0"/>
          </a:p>
        </p:txBody>
      </p:sp>
      <p:sp>
        <p:nvSpPr>
          <p:cNvPr id="4" name="Slide Number Placeholder 3"/>
          <p:cNvSpPr>
            <a:spLocks noGrp="1"/>
          </p:cNvSpPr>
          <p:nvPr>
            <p:ph type="sldNum" sz="quarter" idx="10"/>
          </p:nvPr>
        </p:nvSpPr>
        <p:spPr/>
        <p:txBody>
          <a:bodyPr/>
          <a:lstStyle/>
          <a:p>
            <a:fld id="{89949FCC-B783-48EB-A7FB-879B9C32ECE4}" type="slidenum">
              <a:rPr lang="sv-SE" smtClean="0"/>
              <a:t>8</a:t>
            </a:fld>
            <a:endParaRPr lang="sv-SE"/>
          </a:p>
        </p:txBody>
      </p:sp>
    </p:spTree>
    <p:extLst>
      <p:ext uri="{BB962C8B-B14F-4D97-AF65-F5344CB8AC3E}">
        <p14:creationId xmlns:p14="http://schemas.microsoft.com/office/powerpoint/2010/main" val="1510386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http://www.flaticon.com/packs/management-2</a:t>
            </a:r>
          </a:p>
          <a:p>
            <a:endParaRPr lang="en-US" dirty="0"/>
          </a:p>
        </p:txBody>
      </p:sp>
      <p:sp>
        <p:nvSpPr>
          <p:cNvPr id="4" name="Slide Number Placeholder 3"/>
          <p:cNvSpPr>
            <a:spLocks noGrp="1"/>
          </p:cNvSpPr>
          <p:nvPr>
            <p:ph type="sldNum" sz="quarter" idx="10"/>
          </p:nvPr>
        </p:nvSpPr>
        <p:spPr/>
        <p:txBody>
          <a:bodyPr/>
          <a:lstStyle/>
          <a:p>
            <a:fld id="{89949FCC-B783-48EB-A7FB-879B9C32ECE4}" type="slidenum">
              <a:rPr lang="sv-SE" smtClean="0"/>
              <a:t>9</a:t>
            </a:fld>
            <a:endParaRPr lang="sv-SE"/>
          </a:p>
        </p:txBody>
      </p:sp>
    </p:spTree>
    <p:extLst>
      <p:ext uri="{BB962C8B-B14F-4D97-AF65-F5344CB8AC3E}">
        <p14:creationId xmlns:p14="http://schemas.microsoft.com/office/powerpoint/2010/main" val="1510386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http://www.flaticon.com/packs/management-2</a:t>
            </a:r>
          </a:p>
          <a:p>
            <a:endParaRPr lang="en-US" dirty="0"/>
          </a:p>
        </p:txBody>
      </p:sp>
      <p:sp>
        <p:nvSpPr>
          <p:cNvPr id="4" name="Slide Number Placeholder 3"/>
          <p:cNvSpPr>
            <a:spLocks noGrp="1"/>
          </p:cNvSpPr>
          <p:nvPr>
            <p:ph type="sldNum" sz="quarter" idx="10"/>
          </p:nvPr>
        </p:nvSpPr>
        <p:spPr/>
        <p:txBody>
          <a:bodyPr/>
          <a:lstStyle/>
          <a:p>
            <a:fld id="{89949FCC-B783-48EB-A7FB-879B9C32ECE4}" type="slidenum">
              <a:rPr lang="sv-SE" smtClean="0"/>
              <a:t>10</a:t>
            </a:fld>
            <a:endParaRPr lang="sv-SE"/>
          </a:p>
        </p:txBody>
      </p:sp>
    </p:spTree>
    <p:extLst>
      <p:ext uri="{BB962C8B-B14F-4D97-AF65-F5344CB8AC3E}">
        <p14:creationId xmlns:p14="http://schemas.microsoft.com/office/powerpoint/2010/main" val="3052849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http://www.flaticon.com/packs/management-2</a:t>
            </a:r>
          </a:p>
          <a:p>
            <a:endParaRPr lang="en-US" dirty="0"/>
          </a:p>
        </p:txBody>
      </p:sp>
      <p:sp>
        <p:nvSpPr>
          <p:cNvPr id="4" name="Slide Number Placeholder 3"/>
          <p:cNvSpPr>
            <a:spLocks noGrp="1"/>
          </p:cNvSpPr>
          <p:nvPr>
            <p:ph type="sldNum" sz="quarter" idx="10"/>
          </p:nvPr>
        </p:nvSpPr>
        <p:spPr/>
        <p:txBody>
          <a:bodyPr/>
          <a:lstStyle/>
          <a:p>
            <a:fld id="{89949FCC-B783-48EB-A7FB-879B9C32ECE4}" type="slidenum">
              <a:rPr lang="sv-SE" smtClean="0"/>
              <a:t>11</a:t>
            </a:fld>
            <a:endParaRPr lang="sv-SE"/>
          </a:p>
        </p:txBody>
      </p:sp>
    </p:spTree>
    <p:extLst>
      <p:ext uri="{BB962C8B-B14F-4D97-AF65-F5344CB8AC3E}">
        <p14:creationId xmlns:p14="http://schemas.microsoft.com/office/powerpoint/2010/main" val="3052849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http://www.flaticon.com/packs/management-2</a:t>
            </a:r>
          </a:p>
          <a:p>
            <a:endParaRPr lang="en-US" dirty="0"/>
          </a:p>
        </p:txBody>
      </p:sp>
      <p:sp>
        <p:nvSpPr>
          <p:cNvPr id="4" name="Slide Number Placeholder 3"/>
          <p:cNvSpPr>
            <a:spLocks noGrp="1"/>
          </p:cNvSpPr>
          <p:nvPr>
            <p:ph type="sldNum" sz="quarter" idx="10"/>
          </p:nvPr>
        </p:nvSpPr>
        <p:spPr/>
        <p:txBody>
          <a:bodyPr/>
          <a:lstStyle/>
          <a:p>
            <a:fld id="{89949FCC-B783-48EB-A7FB-879B9C32ECE4}" type="slidenum">
              <a:rPr lang="sv-SE" smtClean="0"/>
              <a:t>12</a:t>
            </a:fld>
            <a:endParaRPr lang="sv-SE"/>
          </a:p>
        </p:txBody>
      </p:sp>
    </p:spTree>
    <p:extLst>
      <p:ext uri="{BB962C8B-B14F-4D97-AF65-F5344CB8AC3E}">
        <p14:creationId xmlns:p14="http://schemas.microsoft.com/office/powerpoint/2010/main" val="3844812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4446D9-CA4E-47F7-ADA0-1C514647DC66}" type="datetimeFigureOut">
              <a:rPr lang="en-US" smtClean="0"/>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1717898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4446D9-CA4E-47F7-ADA0-1C514647DC66}" type="datetimeFigureOut">
              <a:rPr lang="en-US" smtClean="0"/>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2474229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4446D9-CA4E-47F7-ADA0-1C514647DC66}" type="datetimeFigureOut">
              <a:rPr lang="en-US" smtClean="0"/>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472121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4446D9-CA4E-47F7-ADA0-1C514647DC66}" type="datetimeFigureOut">
              <a:rPr lang="en-US" smtClean="0"/>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650578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44446D9-CA4E-47F7-ADA0-1C514647DC66}" type="datetimeFigureOut">
              <a:rPr lang="en-US" smtClean="0"/>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1560024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4446D9-CA4E-47F7-ADA0-1C514647DC66}" type="datetimeFigureOut">
              <a:rPr lang="en-US" smtClean="0"/>
              <a:t>11/18/2017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1465369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4446D9-CA4E-47F7-ADA0-1C514647DC66}" type="datetimeFigureOut">
              <a:rPr lang="en-US" smtClean="0"/>
              <a:t>11/18/2017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344136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4446D9-CA4E-47F7-ADA0-1C514647DC66}" type="datetimeFigureOut">
              <a:rPr lang="en-US" smtClean="0"/>
              <a:t>11/18/2017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4187072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4446D9-CA4E-47F7-ADA0-1C514647DC66}" type="datetimeFigureOut">
              <a:rPr lang="en-US" smtClean="0"/>
              <a:t>11/18/2017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3101318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44446D9-CA4E-47F7-ADA0-1C514647DC66}" type="datetimeFigureOut">
              <a:rPr lang="en-US" smtClean="0"/>
              <a:t>11/18/2017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1343457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44446D9-CA4E-47F7-ADA0-1C514647DC66}" type="datetimeFigureOut">
              <a:rPr lang="en-US" smtClean="0"/>
              <a:t>11/18/2017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3533225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4446D9-CA4E-47F7-ADA0-1C514647DC66}" type="datetimeFigureOut">
              <a:rPr lang="en-US" smtClean="0"/>
              <a:t>11/18/2017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9AFB72-7F70-47E4-82C4-DF1DEC0F985A}" type="slidenum">
              <a:rPr lang="en-US" smtClean="0"/>
              <a:t>‹#›</a:t>
            </a:fld>
            <a:endParaRPr lang="en-US"/>
          </a:p>
        </p:txBody>
      </p:sp>
    </p:spTree>
    <p:extLst>
      <p:ext uri="{BB962C8B-B14F-4D97-AF65-F5344CB8AC3E}">
        <p14:creationId xmlns:p14="http://schemas.microsoft.com/office/powerpoint/2010/main" val="4262322939"/>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15.png"/><Relationship Id="rId12" Type="http://schemas.openxmlformats.org/officeDocument/2006/relationships/image" Target="../media/image27.png"/><Relationship Id="rId17" Type="http://schemas.openxmlformats.org/officeDocument/2006/relationships/image" Target="../media/image20.jpeg"/><Relationship Id="rId2" Type="http://schemas.openxmlformats.org/officeDocument/2006/relationships/notesSlide" Target="../notesSlides/notesSlide6.xml"/><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6.png"/><Relationship Id="rId5" Type="http://schemas.openxmlformats.org/officeDocument/2006/relationships/image" Target="../media/image16.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23.png"/><Relationship Id="rId9" Type="http://schemas.openxmlformats.org/officeDocument/2006/relationships/image" Target="../media/image18.png"/><Relationship Id="rId14" Type="http://schemas.openxmlformats.org/officeDocument/2006/relationships/image" Target="../media/image29.pn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15.png"/><Relationship Id="rId12" Type="http://schemas.openxmlformats.org/officeDocument/2006/relationships/image" Target="../media/image27.png"/><Relationship Id="rId17" Type="http://schemas.openxmlformats.org/officeDocument/2006/relationships/image" Target="../media/image20.jpeg"/><Relationship Id="rId2" Type="http://schemas.openxmlformats.org/officeDocument/2006/relationships/notesSlide" Target="../notesSlides/notesSlide7.xml"/><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6.png"/><Relationship Id="rId5" Type="http://schemas.openxmlformats.org/officeDocument/2006/relationships/image" Target="../media/image16.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23.png"/><Relationship Id="rId9" Type="http://schemas.openxmlformats.org/officeDocument/2006/relationships/image" Target="../media/image18.png"/><Relationship Id="rId14"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0.png"/><Relationship Id="rId18" Type="http://schemas.openxmlformats.org/officeDocument/2006/relationships/image" Target="../media/image29.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39.png"/><Relationship Id="rId17" Type="http://schemas.openxmlformats.org/officeDocument/2006/relationships/image" Target="../media/image28.png"/><Relationship Id="rId2" Type="http://schemas.openxmlformats.org/officeDocument/2006/relationships/notesSlide" Target="../notesSlides/notesSlide8.xml"/><Relationship Id="rId16"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17.png"/><Relationship Id="rId5" Type="http://schemas.openxmlformats.org/officeDocument/2006/relationships/image" Target="../media/image34.png"/><Relationship Id="rId15" Type="http://schemas.openxmlformats.org/officeDocument/2006/relationships/image" Target="../media/image22.png"/><Relationship Id="rId10" Type="http://schemas.openxmlformats.org/officeDocument/2006/relationships/image" Target="../media/image15.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2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jpe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jpeg"/><Relationship Id="rId25" Type="http://schemas.openxmlformats.org/officeDocument/2006/relationships/image" Target="NUL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jpeg"/><Relationship Id="rId25" Type="http://schemas.openxmlformats.org/officeDocument/2006/relationships/image" Target="NUL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Figures for </a:t>
            </a:r>
            <a:br>
              <a:rPr lang="en-US" dirty="0" smtClean="0"/>
            </a:br>
            <a:r>
              <a:rPr lang="en-US" sz="2800" dirty="0" smtClean="0"/>
              <a:t>“OPEN </a:t>
            </a:r>
            <a:r>
              <a:rPr lang="en-US" sz="2800" dirty="0"/>
              <a:t>SOURCE AUDITS IN M&amp;A </a:t>
            </a:r>
            <a:r>
              <a:rPr lang="en-US" sz="2800" dirty="0" smtClean="0"/>
              <a:t>TRANSACTIONS”</a:t>
            </a:r>
            <a:endParaRPr lang="en-US" dirty="0"/>
          </a:p>
        </p:txBody>
      </p:sp>
      <p:sp>
        <p:nvSpPr>
          <p:cNvPr id="3" name="Subtitle 2"/>
          <p:cNvSpPr>
            <a:spLocks noGrp="1"/>
          </p:cNvSpPr>
          <p:nvPr>
            <p:ph type="subTitle" idx="1"/>
          </p:nvPr>
        </p:nvSpPr>
        <p:spPr/>
        <p:txBody>
          <a:bodyPr/>
          <a:lstStyle/>
          <a:p>
            <a:endParaRPr lang="en-US" dirty="0" smtClean="0"/>
          </a:p>
          <a:p>
            <a:r>
              <a:rPr lang="en-US" dirty="0" smtClean="0"/>
              <a:t>Ibrahim Haddad</a:t>
            </a:r>
            <a:endParaRPr lang="en-US" dirty="0"/>
          </a:p>
        </p:txBody>
      </p:sp>
    </p:spTree>
    <p:extLst>
      <p:ext uri="{BB962C8B-B14F-4D97-AF65-F5344CB8AC3E}">
        <p14:creationId xmlns:p14="http://schemas.microsoft.com/office/powerpoint/2010/main" val="1887011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a:xfrm>
            <a:off x="923925" y="293739"/>
            <a:ext cx="9334500" cy="6333203"/>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Arc 1"/>
          <p:cNvSpPr/>
          <p:nvPr/>
        </p:nvSpPr>
        <p:spPr>
          <a:xfrm>
            <a:off x="8794078" y="1125365"/>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Connector 14"/>
          <p:cNvCxnSpPr>
            <a:cxnSpLocks/>
            <a:stCxn id="2" idx="0"/>
            <a:endCxn id="47" idx="3"/>
          </p:cNvCxnSpPr>
          <p:nvPr/>
        </p:nvCxnSpPr>
        <p:spPr>
          <a:xfrm flipH="1" flipV="1">
            <a:off x="3613175" y="1109261"/>
            <a:ext cx="5475101" cy="161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9382475" y="1398742"/>
            <a:ext cx="0" cy="1482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Arc 22"/>
          <p:cNvSpPr/>
          <p:nvPr/>
        </p:nvSpPr>
        <p:spPr>
          <a:xfrm rot="5400000">
            <a:off x="8771332" y="2561797"/>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a:cxnSpLocks/>
            <a:stCxn id="23" idx="2"/>
          </p:cNvCxnSpPr>
          <p:nvPr/>
        </p:nvCxnSpPr>
        <p:spPr>
          <a:xfrm flipH="1" flipV="1">
            <a:off x="1619022" y="3171742"/>
            <a:ext cx="7446508" cy="11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Arc 25"/>
          <p:cNvSpPr/>
          <p:nvPr/>
        </p:nvSpPr>
        <p:spPr>
          <a:xfrm rot="16200000">
            <a:off x="1324824" y="3150194"/>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Arc 28"/>
          <p:cNvSpPr/>
          <p:nvPr/>
        </p:nvSpPr>
        <p:spPr>
          <a:xfrm rot="10800000">
            <a:off x="1302078" y="4639486"/>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Straight Connector 33"/>
          <p:cNvCxnSpPr>
            <a:cxnSpLocks/>
          </p:cNvCxnSpPr>
          <p:nvPr/>
        </p:nvCxnSpPr>
        <p:spPr>
          <a:xfrm flipH="1">
            <a:off x="1596276" y="5271701"/>
            <a:ext cx="7806411" cy="16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a:endCxn id="29" idx="2"/>
          </p:cNvCxnSpPr>
          <p:nvPr/>
        </p:nvCxnSpPr>
        <p:spPr>
          <a:xfrm>
            <a:off x="1302077" y="3469394"/>
            <a:ext cx="1" cy="14870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6939" y="431172"/>
            <a:ext cx="590272" cy="590272"/>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927829" y="4421959"/>
            <a:ext cx="787168" cy="787168"/>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2329" y="2315401"/>
            <a:ext cx="909564" cy="909564"/>
          </a:xfrm>
          <a:prstGeom prst="rect">
            <a:avLst/>
          </a:prstGeom>
        </p:spPr>
      </p:pic>
      <p:sp>
        <p:nvSpPr>
          <p:cNvPr id="40" name="TextBox 39"/>
          <p:cNvSpPr txBox="1"/>
          <p:nvPr/>
        </p:nvSpPr>
        <p:spPr>
          <a:xfrm>
            <a:off x="3684335" y="1291475"/>
            <a:ext cx="2485216" cy="830997"/>
          </a:xfrm>
          <a:prstGeom prst="rect">
            <a:avLst/>
          </a:prstGeom>
          <a:noFill/>
        </p:spPr>
        <p:txBody>
          <a:bodyPr wrap="square" rtlCol="0">
            <a:spAutoFit/>
          </a:bodyPr>
          <a:lstStyle/>
          <a:p>
            <a:r>
              <a:rPr lang="en-US" sz="1200" dirty="0"/>
              <a:t>A </a:t>
            </a:r>
            <a:r>
              <a:rPr lang="en-US" sz="1200" dirty="0" smtClean="0"/>
              <a:t>call kicks off </a:t>
            </a:r>
            <a:r>
              <a:rPr lang="en-US" sz="1200" dirty="0"/>
              <a:t>the project, introduce contact persons from all parties and communicate relevant details of the </a:t>
            </a:r>
            <a:r>
              <a:rPr lang="en-US" sz="1200" dirty="0" smtClean="0"/>
              <a:t>audit.</a:t>
            </a:r>
            <a:endParaRPr lang="sv-SE" sz="1200" dirty="0"/>
          </a:p>
        </p:txBody>
      </p:sp>
      <p:sp>
        <p:nvSpPr>
          <p:cNvPr id="41" name="TextBox 40"/>
          <p:cNvSpPr txBox="1"/>
          <p:nvPr/>
        </p:nvSpPr>
        <p:spPr>
          <a:xfrm>
            <a:off x="3693883" y="1101355"/>
            <a:ext cx="2397260" cy="292388"/>
          </a:xfrm>
          <a:prstGeom prst="rect">
            <a:avLst/>
          </a:prstGeom>
          <a:noFill/>
        </p:spPr>
        <p:txBody>
          <a:bodyPr wrap="square" rtlCol="0">
            <a:spAutoFit/>
          </a:bodyPr>
          <a:lstStyle/>
          <a:p>
            <a:pPr algn="ctr"/>
            <a:r>
              <a:rPr lang="sv-SE" sz="1300" b="1" dirty="0"/>
              <a:t>Initial </a:t>
            </a:r>
            <a:r>
              <a:rPr lang="sv-SE" sz="1300" b="1" dirty="0" smtClean="0"/>
              <a:t>Meeting or Call</a:t>
            </a:r>
            <a:endParaRPr lang="sv-SE" sz="1300" b="1" dirty="0"/>
          </a:p>
        </p:txBody>
      </p:sp>
      <p:sp>
        <p:nvSpPr>
          <p:cNvPr id="49" name="TextBox 48"/>
          <p:cNvSpPr txBox="1"/>
          <p:nvPr/>
        </p:nvSpPr>
        <p:spPr>
          <a:xfrm>
            <a:off x="6546039" y="1275756"/>
            <a:ext cx="2712553" cy="830997"/>
          </a:xfrm>
          <a:prstGeom prst="rect">
            <a:avLst/>
          </a:prstGeom>
          <a:noFill/>
        </p:spPr>
        <p:txBody>
          <a:bodyPr wrap="square" rtlCol="0">
            <a:spAutoFit/>
          </a:bodyPr>
          <a:lstStyle/>
          <a:p>
            <a:r>
              <a:rPr lang="en-US" sz="1200" dirty="0" smtClean="0"/>
              <a:t>The </a:t>
            </a:r>
            <a:r>
              <a:rPr lang="en-US" sz="1200" dirty="0"/>
              <a:t>Command Line Interface </a:t>
            </a:r>
            <a:r>
              <a:rPr lang="en-US" sz="1200" dirty="0" smtClean="0"/>
              <a:t>is </a:t>
            </a:r>
            <a:r>
              <a:rPr lang="en-US" sz="1200" dirty="0"/>
              <a:t>sent to the target company </a:t>
            </a:r>
            <a:r>
              <a:rPr lang="en-US" sz="1200" dirty="0" smtClean="0"/>
              <a:t>with </a:t>
            </a:r>
            <a:r>
              <a:rPr lang="en-US" sz="1200" dirty="0"/>
              <a:t>installation and execution instructions to collect digital </a:t>
            </a:r>
            <a:r>
              <a:rPr lang="en-US" sz="1200" dirty="0" smtClean="0"/>
              <a:t>signatures</a:t>
            </a:r>
            <a:r>
              <a:rPr lang="en-US" sz="1200" i="1" dirty="0" smtClean="0">
                <a:solidFill>
                  <a:srgbClr val="FF0000"/>
                </a:solidFill>
              </a:rPr>
              <a:t>*</a:t>
            </a:r>
            <a:r>
              <a:rPr lang="en-US" sz="1200" dirty="0" smtClean="0"/>
              <a:t> </a:t>
            </a:r>
            <a:r>
              <a:rPr lang="en-US" sz="1200" dirty="0"/>
              <a:t>of their software.</a:t>
            </a:r>
            <a:endParaRPr lang="sv-SE" sz="1200" dirty="0"/>
          </a:p>
        </p:txBody>
      </p:sp>
      <p:sp>
        <p:nvSpPr>
          <p:cNvPr id="50" name="TextBox 49"/>
          <p:cNvSpPr txBox="1"/>
          <p:nvPr/>
        </p:nvSpPr>
        <p:spPr>
          <a:xfrm>
            <a:off x="6669642" y="1101355"/>
            <a:ext cx="2397260" cy="292388"/>
          </a:xfrm>
          <a:prstGeom prst="rect">
            <a:avLst/>
          </a:prstGeom>
          <a:noFill/>
        </p:spPr>
        <p:txBody>
          <a:bodyPr wrap="square" rtlCol="0">
            <a:spAutoFit/>
          </a:bodyPr>
          <a:lstStyle/>
          <a:p>
            <a:pPr algn="ctr"/>
            <a:r>
              <a:rPr lang="sv-SE" sz="1300" b="1" dirty="0"/>
              <a:t>Fingerprint Collector Tool</a:t>
            </a:r>
          </a:p>
        </p:txBody>
      </p:sp>
      <p:sp>
        <p:nvSpPr>
          <p:cNvPr id="58" name="TextBox 57"/>
          <p:cNvSpPr txBox="1"/>
          <p:nvPr/>
        </p:nvSpPr>
        <p:spPr>
          <a:xfrm>
            <a:off x="1474789" y="3402762"/>
            <a:ext cx="2473462" cy="830997"/>
          </a:xfrm>
          <a:prstGeom prst="rect">
            <a:avLst/>
          </a:prstGeom>
          <a:noFill/>
        </p:spPr>
        <p:txBody>
          <a:bodyPr wrap="square" rtlCol="0">
            <a:spAutoFit/>
          </a:bodyPr>
          <a:lstStyle/>
          <a:p>
            <a:r>
              <a:rPr lang="en-US" sz="1200" dirty="0" smtClean="0"/>
              <a:t>FOSSID AB engineers </a:t>
            </a:r>
            <a:r>
              <a:rPr lang="en-US" sz="1200" dirty="0"/>
              <a:t>audit the target software without having access to the </a:t>
            </a:r>
            <a:r>
              <a:rPr lang="en-US" sz="1200" dirty="0" smtClean="0"/>
              <a:t>source code and using only the digital signatures.</a:t>
            </a:r>
            <a:endParaRPr lang="sv-SE" sz="1200" dirty="0"/>
          </a:p>
        </p:txBody>
      </p:sp>
      <p:sp>
        <p:nvSpPr>
          <p:cNvPr id="59" name="TextBox 58"/>
          <p:cNvSpPr txBox="1"/>
          <p:nvPr/>
        </p:nvSpPr>
        <p:spPr>
          <a:xfrm>
            <a:off x="1404889" y="3188951"/>
            <a:ext cx="2397260" cy="292388"/>
          </a:xfrm>
          <a:prstGeom prst="rect">
            <a:avLst/>
          </a:prstGeom>
          <a:noFill/>
        </p:spPr>
        <p:txBody>
          <a:bodyPr wrap="square" rtlCol="0">
            <a:spAutoFit/>
          </a:bodyPr>
          <a:lstStyle/>
          <a:p>
            <a:pPr algn="ctr"/>
            <a:r>
              <a:rPr lang="sv-SE" sz="1300" b="1" dirty="0"/>
              <a:t>Blind Audit</a:t>
            </a:r>
          </a:p>
        </p:txBody>
      </p:sp>
      <p:sp>
        <p:nvSpPr>
          <p:cNvPr id="60" name="TextBox 59"/>
          <p:cNvSpPr txBox="1"/>
          <p:nvPr/>
        </p:nvSpPr>
        <p:spPr>
          <a:xfrm>
            <a:off x="4213301" y="3397307"/>
            <a:ext cx="2593264" cy="830997"/>
          </a:xfrm>
          <a:prstGeom prst="rect">
            <a:avLst/>
          </a:prstGeom>
          <a:noFill/>
        </p:spPr>
        <p:txBody>
          <a:bodyPr wrap="square" rtlCol="0">
            <a:spAutoFit/>
          </a:bodyPr>
          <a:lstStyle/>
          <a:p>
            <a:r>
              <a:rPr lang="en-US" sz="1200" dirty="0" smtClean="0"/>
              <a:t>FOSSID AB will use the collection of digital signature to search their open source database looking for matches to </a:t>
            </a:r>
            <a:r>
              <a:rPr lang="en-US" sz="1200" dirty="0"/>
              <a:t>open source files and snippets.</a:t>
            </a:r>
            <a:endParaRPr lang="sv-SE" sz="1200" dirty="0"/>
          </a:p>
        </p:txBody>
      </p:sp>
      <p:sp>
        <p:nvSpPr>
          <p:cNvPr id="61" name="TextBox 60"/>
          <p:cNvSpPr txBox="1"/>
          <p:nvPr/>
        </p:nvSpPr>
        <p:spPr>
          <a:xfrm>
            <a:off x="4229032" y="3193739"/>
            <a:ext cx="2397260" cy="292388"/>
          </a:xfrm>
          <a:prstGeom prst="rect">
            <a:avLst/>
          </a:prstGeom>
          <a:noFill/>
        </p:spPr>
        <p:txBody>
          <a:bodyPr wrap="square" rtlCol="0">
            <a:spAutoFit/>
          </a:bodyPr>
          <a:lstStyle/>
          <a:p>
            <a:pPr algn="ctr"/>
            <a:r>
              <a:rPr lang="sv-SE" sz="1300" b="1" dirty="0"/>
              <a:t>Knowledge Base Comparison</a:t>
            </a:r>
          </a:p>
        </p:txBody>
      </p:sp>
      <p:sp>
        <p:nvSpPr>
          <p:cNvPr id="62" name="TextBox 61"/>
          <p:cNvSpPr txBox="1"/>
          <p:nvPr/>
        </p:nvSpPr>
        <p:spPr>
          <a:xfrm>
            <a:off x="7177825" y="3396270"/>
            <a:ext cx="2360073" cy="830997"/>
          </a:xfrm>
          <a:prstGeom prst="rect">
            <a:avLst/>
          </a:prstGeom>
          <a:noFill/>
        </p:spPr>
        <p:txBody>
          <a:bodyPr wrap="square" rtlCol="0">
            <a:spAutoFit/>
          </a:bodyPr>
          <a:lstStyle/>
          <a:p>
            <a:r>
              <a:rPr lang="en-US" sz="1200" dirty="0"/>
              <a:t>The collection of digital signatures is transferred securely over SSH to a dedicated server in FOSSID’s </a:t>
            </a:r>
            <a:r>
              <a:rPr lang="en-US" sz="1200" dirty="0" smtClean="0"/>
              <a:t>datacenter</a:t>
            </a:r>
            <a:r>
              <a:rPr lang="en-US" sz="1200" dirty="0"/>
              <a:t>.</a:t>
            </a:r>
            <a:endParaRPr lang="sv-SE" sz="1200" dirty="0"/>
          </a:p>
        </p:txBody>
      </p:sp>
      <p:sp>
        <p:nvSpPr>
          <p:cNvPr id="63" name="TextBox 62"/>
          <p:cNvSpPr txBox="1"/>
          <p:nvPr/>
        </p:nvSpPr>
        <p:spPr>
          <a:xfrm>
            <a:off x="7159232" y="3189419"/>
            <a:ext cx="2397260" cy="292388"/>
          </a:xfrm>
          <a:prstGeom prst="rect">
            <a:avLst/>
          </a:prstGeom>
          <a:noFill/>
        </p:spPr>
        <p:txBody>
          <a:bodyPr wrap="square" rtlCol="0">
            <a:spAutoFit/>
          </a:bodyPr>
          <a:lstStyle/>
          <a:p>
            <a:pPr algn="ctr"/>
            <a:r>
              <a:rPr lang="sv-SE" sz="1300" b="1" dirty="0"/>
              <a:t>Secure Transfer</a:t>
            </a:r>
          </a:p>
        </p:txBody>
      </p:sp>
      <p:pic>
        <p:nvPicPr>
          <p:cNvPr id="68" name="Picture 6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49332" y="2355201"/>
            <a:ext cx="572429" cy="782618"/>
          </a:xfrm>
          <a:prstGeom prst="rect">
            <a:avLst/>
          </a:prstGeom>
        </p:spPr>
      </p:pic>
      <p:pic>
        <p:nvPicPr>
          <p:cNvPr id="69" name="Picture 68"/>
          <p:cNvPicPr>
            <a:picLocks noChangeAspect="1"/>
          </p:cNvPicPr>
          <p:nvPr/>
        </p:nvPicPr>
        <p:blipFill>
          <a:blip r:embed="rId7"/>
          <a:stretch>
            <a:fillRect/>
          </a:stretch>
        </p:blipFill>
        <p:spPr>
          <a:xfrm>
            <a:off x="7939837" y="2528975"/>
            <a:ext cx="395709" cy="358965"/>
          </a:xfrm>
          <a:prstGeom prst="rect">
            <a:avLst/>
          </a:prstGeom>
        </p:spPr>
      </p:pic>
      <p:sp>
        <p:nvSpPr>
          <p:cNvPr id="71" name="TextBox 70"/>
          <p:cNvSpPr txBox="1"/>
          <p:nvPr/>
        </p:nvSpPr>
        <p:spPr>
          <a:xfrm>
            <a:off x="1384840" y="5540725"/>
            <a:ext cx="2452993" cy="830997"/>
          </a:xfrm>
          <a:prstGeom prst="rect">
            <a:avLst/>
          </a:prstGeom>
          <a:noFill/>
        </p:spPr>
        <p:txBody>
          <a:bodyPr wrap="square" rtlCol="0">
            <a:spAutoFit/>
          </a:bodyPr>
          <a:lstStyle/>
          <a:p>
            <a:r>
              <a:rPr lang="en-US" sz="1200" dirty="0"/>
              <a:t>Once the audit is </a:t>
            </a:r>
            <a:r>
              <a:rPr lang="en-US" sz="1200" dirty="0" smtClean="0"/>
              <a:t>completed, reports </a:t>
            </a:r>
            <a:r>
              <a:rPr lang="en-US" sz="1200" dirty="0"/>
              <a:t>are sent to the target company for </a:t>
            </a:r>
            <a:r>
              <a:rPr lang="en-US" sz="1200" dirty="0" smtClean="0"/>
              <a:t>review before </a:t>
            </a:r>
            <a:r>
              <a:rPr lang="en-US" sz="1200" dirty="0"/>
              <a:t>they are shared with the </a:t>
            </a:r>
            <a:r>
              <a:rPr lang="en-US" sz="1200" dirty="0" smtClean="0"/>
              <a:t>potential acquirer.</a:t>
            </a:r>
            <a:endParaRPr lang="sv-SE" sz="1200" dirty="0"/>
          </a:p>
        </p:txBody>
      </p:sp>
      <p:sp>
        <p:nvSpPr>
          <p:cNvPr id="72" name="TextBox 71"/>
          <p:cNvSpPr txBox="1"/>
          <p:nvPr/>
        </p:nvSpPr>
        <p:spPr>
          <a:xfrm>
            <a:off x="1398481" y="5286990"/>
            <a:ext cx="2397260" cy="292388"/>
          </a:xfrm>
          <a:prstGeom prst="rect">
            <a:avLst/>
          </a:prstGeom>
          <a:noFill/>
        </p:spPr>
        <p:txBody>
          <a:bodyPr wrap="square" rtlCol="0">
            <a:spAutoFit/>
          </a:bodyPr>
          <a:lstStyle/>
          <a:p>
            <a:pPr algn="ctr"/>
            <a:r>
              <a:rPr lang="sv-SE" sz="1300" b="1" dirty="0"/>
              <a:t>Approval Request</a:t>
            </a:r>
          </a:p>
        </p:txBody>
      </p:sp>
      <p:sp>
        <p:nvSpPr>
          <p:cNvPr id="73" name="TextBox 72"/>
          <p:cNvSpPr txBox="1"/>
          <p:nvPr/>
        </p:nvSpPr>
        <p:spPr>
          <a:xfrm>
            <a:off x="7236098" y="5540724"/>
            <a:ext cx="2277107" cy="646331"/>
          </a:xfrm>
          <a:prstGeom prst="rect">
            <a:avLst/>
          </a:prstGeom>
          <a:noFill/>
        </p:spPr>
        <p:txBody>
          <a:bodyPr wrap="square" rtlCol="0">
            <a:spAutoFit/>
          </a:bodyPr>
          <a:lstStyle/>
          <a:p>
            <a:r>
              <a:rPr lang="en-US" sz="1200" dirty="0" smtClean="0"/>
              <a:t>A final call </a:t>
            </a:r>
            <a:r>
              <a:rPr lang="en-US" sz="1200" dirty="0"/>
              <a:t>takes place to present </a:t>
            </a:r>
            <a:r>
              <a:rPr lang="en-US" sz="1200" dirty="0" smtClean="0"/>
              <a:t>the audit results to the potential buyer and address any questions.</a:t>
            </a:r>
            <a:endParaRPr lang="sv-SE" sz="1200" dirty="0"/>
          </a:p>
        </p:txBody>
      </p:sp>
      <p:sp>
        <p:nvSpPr>
          <p:cNvPr id="74" name="TextBox 73"/>
          <p:cNvSpPr txBox="1"/>
          <p:nvPr/>
        </p:nvSpPr>
        <p:spPr>
          <a:xfrm>
            <a:off x="7507587" y="5303899"/>
            <a:ext cx="1707022" cy="292388"/>
          </a:xfrm>
          <a:prstGeom prst="rect">
            <a:avLst/>
          </a:prstGeom>
          <a:noFill/>
        </p:spPr>
        <p:txBody>
          <a:bodyPr wrap="square" rtlCol="0">
            <a:spAutoFit/>
          </a:bodyPr>
          <a:lstStyle/>
          <a:p>
            <a:pPr algn="ctr"/>
            <a:r>
              <a:rPr lang="sv-SE" sz="1300" b="1" dirty="0"/>
              <a:t>Final </a:t>
            </a:r>
            <a:r>
              <a:rPr lang="sv-SE" sz="1300" b="1" dirty="0" smtClean="0"/>
              <a:t>call</a:t>
            </a:r>
            <a:endParaRPr lang="sv-SE" sz="1300" b="1" dirty="0"/>
          </a:p>
        </p:txBody>
      </p:sp>
      <p:pic>
        <p:nvPicPr>
          <p:cNvPr id="76" name="Picture 7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94020" y="4486206"/>
            <a:ext cx="721526" cy="721526"/>
          </a:xfrm>
          <a:prstGeom prst="rect">
            <a:avLst/>
          </a:prstGeom>
        </p:spPr>
      </p:pic>
      <p:pic>
        <p:nvPicPr>
          <p:cNvPr id="77" name="Picture 7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52827" y="4404330"/>
            <a:ext cx="402709" cy="402709"/>
          </a:xfrm>
          <a:prstGeom prst="rect">
            <a:avLst/>
          </a:prstGeom>
        </p:spPr>
      </p:pic>
      <p:sp>
        <p:nvSpPr>
          <p:cNvPr id="79" name="TextBox 78"/>
          <p:cNvSpPr txBox="1"/>
          <p:nvPr/>
        </p:nvSpPr>
        <p:spPr>
          <a:xfrm>
            <a:off x="4371940" y="5540725"/>
            <a:ext cx="2527676" cy="1015663"/>
          </a:xfrm>
          <a:prstGeom prst="rect">
            <a:avLst/>
          </a:prstGeom>
          <a:noFill/>
        </p:spPr>
        <p:txBody>
          <a:bodyPr wrap="square" rtlCol="0">
            <a:spAutoFit/>
          </a:bodyPr>
          <a:lstStyle/>
          <a:p>
            <a:r>
              <a:rPr lang="en-US" sz="1200" dirty="0"/>
              <a:t>After the </a:t>
            </a:r>
            <a:r>
              <a:rPr lang="en-US" sz="1200" dirty="0" smtClean="0"/>
              <a:t>review with target company, final </a:t>
            </a:r>
            <a:r>
              <a:rPr lang="en-US" sz="1200" dirty="0"/>
              <a:t>reports </a:t>
            </a:r>
            <a:r>
              <a:rPr lang="en-US" sz="1200" dirty="0" smtClean="0"/>
              <a:t>are delivered to </a:t>
            </a:r>
            <a:r>
              <a:rPr lang="en-US" sz="1200" dirty="0"/>
              <a:t>the potential </a:t>
            </a:r>
            <a:r>
              <a:rPr lang="en-US" sz="1200" dirty="0" smtClean="0"/>
              <a:t>buyer, including the </a:t>
            </a:r>
            <a:r>
              <a:rPr lang="en-US" sz="1200" dirty="0"/>
              <a:t>Bill of Materials, SPDX, </a:t>
            </a:r>
            <a:r>
              <a:rPr lang="en-US" sz="1200" dirty="0" smtClean="0"/>
              <a:t>and the executive summary.</a:t>
            </a:r>
            <a:endParaRPr lang="sv-SE" sz="1200" dirty="0"/>
          </a:p>
        </p:txBody>
      </p:sp>
      <p:sp>
        <p:nvSpPr>
          <p:cNvPr id="80" name="TextBox 79"/>
          <p:cNvSpPr txBox="1"/>
          <p:nvPr/>
        </p:nvSpPr>
        <p:spPr>
          <a:xfrm>
            <a:off x="4317289" y="5286990"/>
            <a:ext cx="2397260" cy="292388"/>
          </a:xfrm>
          <a:prstGeom prst="rect">
            <a:avLst/>
          </a:prstGeom>
          <a:noFill/>
        </p:spPr>
        <p:txBody>
          <a:bodyPr wrap="square" rtlCol="0">
            <a:spAutoFit/>
          </a:bodyPr>
          <a:lstStyle/>
          <a:p>
            <a:pPr algn="ctr"/>
            <a:r>
              <a:rPr lang="sv-SE" sz="1300" b="1" dirty="0" smtClean="0"/>
              <a:t>Delivery of Reports</a:t>
            </a:r>
            <a:endParaRPr lang="sv-SE" sz="1300" b="1" dirty="0"/>
          </a:p>
        </p:txBody>
      </p:sp>
      <p:pic>
        <p:nvPicPr>
          <p:cNvPr id="9" name="Picture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390836" y="4613726"/>
            <a:ext cx="435676" cy="435676"/>
          </a:xfrm>
          <a:prstGeom prst="rect">
            <a:avLst/>
          </a:prstGeom>
        </p:spPr>
      </p:pic>
      <p:pic>
        <p:nvPicPr>
          <p:cNvPr id="46" name="Picture 4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222213" y="4486206"/>
            <a:ext cx="738210" cy="738210"/>
          </a:xfrm>
          <a:prstGeom prst="rect">
            <a:avLst/>
          </a:prstGeom>
        </p:spPr>
      </p:pic>
      <p:grpSp>
        <p:nvGrpSpPr>
          <p:cNvPr id="7" name="Group 6"/>
          <p:cNvGrpSpPr/>
          <p:nvPr/>
        </p:nvGrpSpPr>
        <p:grpSpPr>
          <a:xfrm>
            <a:off x="7507587" y="420311"/>
            <a:ext cx="814966" cy="696565"/>
            <a:chOff x="7738484" y="171095"/>
            <a:chExt cx="956273" cy="804821"/>
          </a:xfrm>
        </p:grpSpPr>
        <p:pic>
          <p:nvPicPr>
            <p:cNvPr id="19" name="Picture 1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38484" y="177337"/>
              <a:ext cx="798579" cy="798579"/>
            </a:xfrm>
            <a:prstGeom prst="rect">
              <a:avLst/>
            </a:prstGeom>
          </p:spPr>
        </p:pic>
        <p:pic>
          <p:nvPicPr>
            <p:cNvPr id="25" name="Picture 2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849616" y="263154"/>
              <a:ext cx="566469" cy="566469"/>
            </a:xfrm>
            <a:prstGeom prst="rect">
              <a:avLst/>
            </a:prstGeom>
          </p:spPr>
        </p:pic>
        <p:pic>
          <p:nvPicPr>
            <p:cNvPr id="48" name="Picture 4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20291" y="171095"/>
              <a:ext cx="474466" cy="474466"/>
            </a:xfrm>
            <a:prstGeom prst="rect">
              <a:avLst/>
            </a:prstGeom>
          </p:spPr>
        </p:pic>
      </p:grpSp>
      <p:pic>
        <p:nvPicPr>
          <p:cNvPr id="5" name="Picture 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124017" y="2401022"/>
            <a:ext cx="732067" cy="732067"/>
          </a:xfrm>
          <a:prstGeom prst="rect">
            <a:avLst/>
          </a:prstGeom>
        </p:spPr>
      </p:pic>
      <p:pic>
        <p:nvPicPr>
          <p:cNvPr id="35" name="Picture 3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837802" y="2521541"/>
            <a:ext cx="580645" cy="580645"/>
          </a:xfrm>
          <a:prstGeom prst="rect">
            <a:avLst/>
          </a:prstGeom>
        </p:spPr>
      </p:pic>
      <p:sp>
        <p:nvSpPr>
          <p:cNvPr id="47" name="Rounded Rectangle 46"/>
          <p:cNvSpPr/>
          <p:nvPr/>
        </p:nvSpPr>
        <p:spPr>
          <a:xfrm>
            <a:off x="2892646" y="826232"/>
            <a:ext cx="720529"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1"/>
                </a:solidFill>
              </a:rPr>
              <a:t>Start</a:t>
            </a:r>
            <a:endParaRPr lang="en-US" b="1" i="1" dirty="0">
              <a:solidFill>
                <a:schemeClr val="tx1"/>
              </a:solidFill>
            </a:endParaRPr>
          </a:p>
        </p:txBody>
      </p:sp>
      <p:sp>
        <p:nvSpPr>
          <p:cNvPr id="51" name="Rounded Rectangle 50"/>
          <p:cNvSpPr/>
          <p:nvPr/>
        </p:nvSpPr>
        <p:spPr>
          <a:xfrm>
            <a:off x="9402688" y="4988672"/>
            <a:ext cx="604960"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1"/>
                </a:solidFill>
              </a:rPr>
              <a:t>End</a:t>
            </a:r>
            <a:endParaRPr lang="en-US" b="1" i="1" dirty="0">
              <a:solidFill>
                <a:schemeClr val="tx1"/>
              </a:solidFill>
            </a:endParaRPr>
          </a:p>
        </p:txBody>
      </p:sp>
      <p:pic>
        <p:nvPicPr>
          <p:cNvPr id="1026" name="Picture 2" descr="http://carrot-top.com/media/catalog/product/cache/1/image/9df78eab33525d08d6e5fb8d27136e95/a/s/as150_checkered.jpg"/>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b="9440"/>
          <a:stretch/>
        </p:blipFill>
        <p:spPr bwMode="auto">
          <a:xfrm>
            <a:off x="9402687" y="4298626"/>
            <a:ext cx="740229" cy="670352"/>
          </a:xfrm>
          <a:prstGeom prst="rect">
            <a:avLst/>
          </a:prstGeom>
          <a:noFill/>
          <a:extLst>
            <a:ext uri="{909E8E84-426E-40DD-AFC4-6F175D3DCCD1}">
              <a14:hiddenFill xmlns:a14="http://schemas.microsoft.com/office/drawing/2010/main">
                <a:solidFill>
                  <a:srgbClr val="FFFFFF"/>
                </a:solidFill>
              </a14:hiddenFill>
            </a:ext>
          </a:extLst>
        </p:spPr>
      </p:pic>
      <p:sp>
        <p:nvSpPr>
          <p:cNvPr id="4" name="Isosceles Triangle 3"/>
          <p:cNvSpPr/>
          <p:nvPr/>
        </p:nvSpPr>
        <p:spPr>
          <a:xfrm rot="10800000">
            <a:off x="9187406" y="2048436"/>
            <a:ext cx="391886" cy="393374"/>
          </a:xfrm>
          <a:prstGeom prst="triangle">
            <a:avLst/>
          </a:prstGeom>
          <a:solidFill>
            <a:srgbClr val="2CA4F2"/>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rot="10800000">
            <a:off x="1103475" y="4137089"/>
            <a:ext cx="391886" cy="393374"/>
          </a:xfrm>
          <a:prstGeom prst="triangle">
            <a:avLst/>
          </a:prstGeom>
          <a:solidFill>
            <a:srgbClr val="2CA4F2"/>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テキスト ボックス 5"/>
          <p:cNvSpPr txBox="1"/>
          <p:nvPr/>
        </p:nvSpPr>
        <p:spPr>
          <a:xfrm>
            <a:off x="152400" y="499987"/>
            <a:ext cx="569387" cy="369332"/>
          </a:xfrm>
          <a:prstGeom prst="rect">
            <a:avLst/>
          </a:prstGeom>
          <a:noFill/>
        </p:spPr>
        <p:txBody>
          <a:bodyPr wrap="none" rtlCol="0">
            <a:spAutoFit/>
          </a:bodyPr>
          <a:lstStyle/>
          <a:p>
            <a:r>
              <a:rPr kumimoji="1" lang="en-US" altLang="ja-JP" dirty="0" smtClean="0"/>
              <a:t>Fig7</a:t>
            </a:r>
            <a:endParaRPr kumimoji="1" lang="ja-JP" altLang="en-US" dirty="0"/>
          </a:p>
        </p:txBody>
      </p:sp>
    </p:spTree>
    <p:extLst>
      <p:ext uri="{BB962C8B-B14F-4D97-AF65-F5344CB8AC3E}">
        <p14:creationId xmlns:p14="http://schemas.microsoft.com/office/powerpoint/2010/main" val="2846938063"/>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a:xfrm>
            <a:off x="923925" y="293739"/>
            <a:ext cx="9334500" cy="6333203"/>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Arc 1"/>
          <p:cNvSpPr/>
          <p:nvPr/>
        </p:nvSpPr>
        <p:spPr>
          <a:xfrm>
            <a:off x="8794078" y="1125365"/>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Connector 14"/>
          <p:cNvCxnSpPr>
            <a:cxnSpLocks/>
            <a:stCxn id="2" idx="0"/>
            <a:endCxn id="47" idx="3"/>
          </p:cNvCxnSpPr>
          <p:nvPr/>
        </p:nvCxnSpPr>
        <p:spPr>
          <a:xfrm flipH="1" flipV="1">
            <a:off x="3613175" y="1109261"/>
            <a:ext cx="5475101" cy="161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9382475" y="1398742"/>
            <a:ext cx="0" cy="1482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Arc 22"/>
          <p:cNvSpPr/>
          <p:nvPr/>
        </p:nvSpPr>
        <p:spPr>
          <a:xfrm rot="5400000">
            <a:off x="8771332" y="2561797"/>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a:cxnSpLocks/>
            <a:stCxn id="23" idx="2"/>
          </p:cNvCxnSpPr>
          <p:nvPr/>
        </p:nvCxnSpPr>
        <p:spPr>
          <a:xfrm flipH="1" flipV="1">
            <a:off x="1619022" y="3171742"/>
            <a:ext cx="7446508" cy="11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Arc 25"/>
          <p:cNvSpPr/>
          <p:nvPr/>
        </p:nvSpPr>
        <p:spPr>
          <a:xfrm rot="16200000">
            <a:off x="1324824" y="3150194"/>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Arc 28"/>
          <p:cNvSpPr/>
          <p:nvPr/>
        </p:nvSpPr>
        <p:spPr>
          <a:xfrm rot="10800000">
            <a:off x="1302078" y="4639486"/>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Straight Connector 33"/>
          <p:cNvCxnSpPr>
            <a:cxnSpLocks/>
          </p:cNvCxnSpPr>
          <p:nvPr/>
        </p:nvCxnSpPr>
        <p:spPr>
          <a:xfrm flipH="1">
            <a:off x="1596276" y="5271701"/>
            <a:ext cx="7806411" cy="16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a:endCxn id="29" idx="2"/>
          </p:cNvCxnSpPr>
          <p:nvPr/>
        </p:nvCxnSpPr>
        <p:spPr>
          <a:xfrm>
            <a:off x="1302077" y="3469394"/>
            <a:ext cx="1" cy="14870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6939" y="431172"/>
            <a:ext cx="590272" cy="590272"/>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927829" y="4421959"/>
            <a:ext cx="787168" cy="787168"/>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2329" y="2315401"/>
            <a:ext cx="909564" cy="909564"/>
          </a:xfrm>
          <a:prstGeom prst="rect">
            <a:avLst/>
          </a:prstGeom>
        </p:spPr>
      </p:pic>
      <p:sp>
        <p:nvSpPr>
          <p:cNvPr id="40" name="TextBox 39"/>
          <p:cNvSpPr txBox="1"/>
          <p:nvPr/>
        </p:nvSpPr>
        <p:spPr>
          <a:xfrm>
            <a:off x="3684335" y="1342275"/>
            <a:ext cx="2485216" cy="600164"/>
          </a:xfrm>
          <a:prstGeom prst="rect">
            <a:avLst/>
          </a:prstGeom>
          <a:noFill/>
        </p:spPr>
        <p:txBody>
          <a:bodyPr wrap="square" rtlCol="0">
            <a:spAutoFit/>
          </a:bodyPr>
          <a:lstStyle/>
          <a:p>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プロジェクトをキックオフし、すべての関係組織の窓口担当</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を紹介し換算に関する詳細情報を伝えます。</a:t>
            </a:r>
            <a:endParaRPr lang="sv-SE"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TextBox 40"/>
          <p:cNvSpPr txBox="1"/>
          <p:nvPr/>
        </p:nvSpPr>
        <p:spPr>
          <a:xfrm>
            <a:off x="3693883" y="1101355"/>
            <a:ext cx="2397260" cy="276999"/>
          </a:xfrm>
          <a:prstGeom prst="rect">
            <a:avLst/>
          </a:prstGeom>
          <a:noFill/>
        </p:spPr>
        <p:txBody>
          <a:bodyPr wrap="square" rtlCol="0">
            <a:spAutoFit/>
          </a:bodyPr>
          <a:lstStyle/>
          <a:p>
            <a:pPr algn="ct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立ち上げ時招集、</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ミーティング</a:t>
            </a:r>
            <a:endParaRPr lang="sv-SE"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TextBox 48"/>
          <p:cNvSpPr txBox="1"/>
          <p:nvPr/>
        </p:nvSpPr>
        <p:spPr>
          <a:xfrm>
            <a:off x="6546039" y="1326556"/>
            <a:ext cx="2712553" cy="784830"/>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ソフトウェアの電子署名</a:t>
            </a:r>
            <a:r>
              <a:rPr lang="en-US" altLang="ja-JP" dirty="0">
                <a:solidFill>
                  <a:srgbClr val="FF0000"/>
                </a:solidFill>
              </a:rPr>
              <a:t>*</a:t>
            </a:r>
            <a:r>
              <a:rPr lang="ja-JP" altLang="en-US" dirty="0"/>
              <a:t>を収集するためにコマンドライン インターフェースがインストール方法と実行方法の説明と共</a:t>
            </a:r>
            <a:r>
              <a:rPr lang="ja-JP" altLang="en-US" dirty="0" smtClean="0"/>
              <a:t>に対象企業</a:t>
            </a:r>
            <a:r>
              <a:rPr lang="ja-JP" altLang="en-US" dirty="0"/>
              <a:t>に送られます。</a:t>
            </a:r>
            <a:endParaRPr lang="sv-SE" dirty="0"/>
          </a:p>
        </p:txBody>
      </p:sp>
      <p:sp>
        <p:nvSpPr>
          <p:cNvPr id="50" name="TextBox 49"/>
          <p:cNvSpPr txBox="1"/>
          <p:nvPr/>
        </p:nvSpPr>
        <p:spPr>
          <a:xfrm>
            <a:off x="6669642" y="1101355"/>
            <a:ext cx="2397260" cy="276999"/>
          </a:xfrm>
          <a:prstGeom prst="rect">
            <a:avLst/>
          </a:prstGeom>
          <a:noFill/>
        </p:spPr>
        <p:txBody>
          <a:bodyPr wrap="square" rtlCol="0">
            <a:spAutoFit/>
          </a:bodyPr>
          <a:lstStyle/>
          <a:p>
            <a:pPr algn="ct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フィンガープリント収集ツール</a:t>
            </a:r>
            <a:endParaRPr lang="sv-SE"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TextBox 57"/>
          <p:cNvSpPr txBox="1"/>
          <p:nvPr/>
        </p:nvSpPr>
        <p:spPr>
          <a:xfrm>
            <a:off x="1474789" y="3453562"/>
            <a:ext cx="2473462" cy="769441"/>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en-US" dirty="0"/>
              <a:t>FOSSID </a:t>
            </a:r>
            <a:r>
              <a:rPr lang="en-US" dirty="0" smtClean="0"/>
              <a:t>AB</a:t>
            </a:r>
            <a:r>
              <a:rPr lang="ja-JP" altLang="en-US" dirty="0" smtClean="0"/>
              <a:t>社の</a:t>
            </a:r>
            <a:r>
              <a:rPr lang="ja-JP" altLang="en-US" dirty="0"/>
              <a:t>技術者</a:t>
            </a:r>
            <a:r>
              <a:rPr lang="ja-JP" altLang="en-US" dirty="0" smtClean="0"/>
              <a:t>がソースコードにアクセスせず、電子署名だけで</a:t>
            </a:r>
            <a:r>
              <a:rPr lang="ja-JP" altLang="en-US" dirty="0"/>
              <a:t>対象となるソフトウェア</a:t>
            </a:r>
            <a:r>
              <a:rPr lang="ja-JP" altLang="en-US" dirty="0" smtClean="0"/>
              <a:t>を監査します。</a:t>
            </a:r>
            <a:endParaRPr lang="sv-SE" dirty="0"/>
          </a:p>
        </p:txBody>
      </p:sp>
      <p:sp>
        <p:nvSpPr>
          <p:cNvPr id="59" name="TextBox 58"/>
          <p:cNvSpPr txBox="1"/>
          <p:nvPr/>
        </p:nvSpPr>
        <p:spPr>
          <a:xfrm>
            <a:off x="1404889" y="3188951"/>
            <a:ext cx="2397260"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ブラインド監査</a:t>
            </a:r>
            <a:endParaRPr lang="sv-SE" dirty="0"/>
          </a:p>
        </p:txBody>
      </p:sp>
      <p:sp>
        <p:nvSpPr>
          <p:cNvPr id="60" name="TextBox 59"/>
          <p:cNvSpPr txBox="1"/>
          <p:nvPr/>
        </p:nvSpPr>
        <p:spPr>
          <a:xfrm>
            <a:off x="4213301" y="3448107"/>
            <a:ext cx="2593264" cy="938719"/>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sv-SE" dirty="0" smtClean="0"/>
              <a:t>FOSS</a:t>
            </a:r>
            <a:r>
              <a:rPr lang="ja-JP" altLang="en-US" dirty="0" smtClean="0"/>
              <a:t> </a:t>
            </a:r>
            <a:r>
              <a:rPr lang="en-US" altLang="ja-JP" dirty="0" smtClean="0"/>
              <a:t>AB</a:t>
            </a:r>
            <a:r>
              <a:rPr lang="ja-JP" altLang="en-US" dirty="0" smtClean="0"/>
              <a:t>社が収集した電子署名を使い彼らのオープンソースデータベースを検索し、オープンソースのファイルやスニペットとするものを探していきます。</a:t>
            </a:r>
            <a:endParaRPr lang="sv-SE" dirty="0"/>
          </a:p>
        </p:txBody>
      </p:sp>
      <p:sp>
        <p:nvSpPr>
          <p:cNvPr id="61" name="TextBox 60"/>
          <p:cNvSpPr txBox="1"/>
          <p:nvPr/>
        </p:nvSpPr>
        <p:spPr>
          <a:xfrm>
            <a:off x="4229032" y="3193739"/>
            <a:ext cx="2397260" cy="276999"/>
          </a:xfrm>
          <a:prstGeom prst="rect">
            <a:avLst/>
          </a:prstGeom>
          <a:noFill/>
        </p:spPr>
        <p:txBody>
          <a:bodyPr wrap="square" rtlCol="0">
            <a:spAutoFit/>
          </a:bodyPr>
          <a:lstStyle/>
          <a:p>
            <a:pPr algn="ct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ナレッジベースの比較</a:t>
            </a:r>
            <a:endParaRPr lang="sv-SE"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2" name="TextBox 61"/>
          <p:cNvSpPr txBox="1"/>
          <p:nvPr/>
        </p:nvSpPr>
        <p:spPr>
          <a:xfrm>
            <a:off x="7177825" y="3447070"/>
            <a:ext cx="2360073" cy="600164"/>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収集された電子署名が</a:t>
            </a:r>
            <a:r>
              <a:rPr lang="en-US" altLang="ja-JP" dirty="0"/>
              <a:t>FOSSID</a:t>
            </a:r>
            <a:r>
              <a:rPr lang="ja-JP" altLang="en-US" dirty="0"/>
              <a:t>の専用サーバーに</a:t>
            </a:r>
            <a:r>
              <a:rPr lang="en-US" altLang="ja-JP" dirty="0"/>
              <a:t>SSH</a:t>
            </a:r>
            <a:r>
              <a:rPr lang="ja-JP" altLang="en-US" dirty="0"/>
              <a:t>経由でセキュアに転送されます。</a:t>
            </a:r>
            <a:endParaRPr lang="sv-SE" dirty="0"/>
          </a:p>
        </p:txBody>
      </p:sp>
      <p:sp>
        <p:nvSpPr>
          <p:cNvPr id="63" name="TextBox 62"/>
          <p:cNvSpPr txBox="1"/>
          <p:nvPr/>
        </p:nvSpPr>
        <p:spPr>
          <a:xfrm>
            <a:off x="7159232" y="3189419"/>
            <a:ext cx="2397260" cy="276999"/>
          </a:xfrm>
          <a:prstGeom prst="rect">
            <a:avLst/>
          </a:prstGeom>
          <a:noFill/>
        </p:spPr>
        <p:txBody>
          <a:bodyPr wrap="square" rtlCol="0">
            <a:spAutoFit/>
          </a:bodyPr>
          <a:lstStyle/>
          <a:p>
            <a:pPr algn="ctr"/>
            <a:r>
              <a:rPr lang="ja-JP" altLang="en-US" sz="1200" b="1" dirty="0">
                <a:latin typeface="メイリオ" panose="020B0604030504040204" pitchFamily="50" charset="-128"/>
                <a:ea typeface="メイリオ" panose="020B0604030504040204" pitchFamily="50" charset="-128"/>
                <a:cs typeface="メイリオ" panose="020B0604030504040204" pitchFamily="50" charset="-128"/>
              </a:rPr>
              <a:t>セキュア</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な転送</a:t>
            </a:r>
            <a:endParaRPr lang="sv-SE"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8" name="Picture 6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49332" y="2355201"/>
            <a:ext cx="572429" cy="782618"/>
          </a:xfrm>
          <a:prstGeom prst="rect">
            <a:avLst/>
          </a:prstGeom>
        </p:spPr>
      </p:pic>
      <p:pic>
        <p:nvPicPr>
          <p:cNvPr id="69" name="Picture 68"/>
          <p:cNvPicPr>
            <a:picLocks noChangeAspect="1"/>
          </p:cNvPicPr>
          <p:nvPr/>
        </p:nvPicPr>
        <p:blipFill>
          <a:blip r:embed="rId7"/>
          <a:stretch>
            <a:fillRect/>
          </a:stretch>
        </p:blipFill>
        <p:spPr>
          <a:xfrm>
            <a:off x="7939837" y="2528975"/>
            <a:ext cx="395709" cy="358965"/>
          </a:xfrm>
          <a:prstGeom prst="rect">
            <a:avLst/>
          </a:prstGeom>
        </p:spPr>
      </p:pic>
      <p:sp>
        <p:nvSpPr>
          <p:cNvPr id="71" name="TextBox 70"/>
          <p:cNvSpPr txBox="1"/>
          <p:nvPr/>
        </p:nvSpPr>
        <p:spPr>
          <a:xfrm>
            <a:off x="1384840" y="5477225"/>
            <a:ext cx="2452993" cy="769441"/>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一度監査が終わった段階で</a:t>
            </a:r>
            <a:r>
              <a:rPr lang="ja-JP" altLang="en-US" dirty="0" smtClean="0"/>
              <a:t>、将来の買収元と</a:t>
            </a:r>
            <a:r>
              <a:rPr lang="ja-JP" altLang="en-US" dirty="0"/>
              <a:t>共有する前に対象企業へレビューのためのレポートが送られます。</a:t>
            </a:r>
            <a:endParaRPr lang="sv-SE" dirty="0"/>
          </a:p>
        </p:txBody>
      </p:sp>
      <p:sp>
        <p:nvSpPr>
          <p:cNvPr id="72" name="TextBox 71"/>
          <p:cNvSpPr txBox="1"/>
          <p:nvPr/>
        </p:nvSpPr>
        <p:spPr>
          <a:xfrm>
            <a:off x="1398481" y="5286990"/>
            <a:ext cx="2397260"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承認依頼</a:t>
            </a:r>
            <a:endParaRPr lang="sv-SE" dirty="0"/>
          </a:p>
        </p:txBody>
      </p:sp>
      <p:sp>
        <p:nvSpPr>
          <p:cNvPr id="73" name="TextBox 72"/>
          <p:cNvSpPr txBox="1"/>
          <p:nvPr/>
        </p:nvSpPr>
        <p:spPr>
          <a:xfrm>
            <a:off x="7236098" y="5477224"/>
            <a:ext cx="2277107" cy="769441"/>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正式に監査結果が将来の買収先へと提示するための最終的な場を開催し、質疑やりとりを</a:t>
            </a:r>
            <a:r>
              <a:rPr lang="ja-JP" altLang="en-US" dirty="0" smtClean="0"/>
              <a:t>実施します。</a:t>
            </a:r>
            <a:endParaRPr lang="sv-SE" dirty="0"/>
          </a:p>
        </p:txBody>
      </p:sp>
      <p:sp>
        <p:nvSpPr>
          <p:cNvPr id="74" name="TextBox 73"/>
          <p:cNvSpPr txBox="1"/>
          <p:nvPr/>
        </p:nvSpPr>
        <p:spPr>
          <a:xfrm>
            <a:off x="7507587" y="5303899"/>
            <a:ext cx="1707022"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最終的</a:t>
            </a:r>
            <a:r>
              <a:rPr lang="ja-JP" altLang="en-US" dirty="0" smtClean="0"/>
              <a:t>な招集</a:t>
            </a:r>
            <a:endParaRPr lang="sv-SE" dirty="0"/>
          </a:p>
        </p:txBody>
      </p:sp>
      <p:pic>
        <p:nvPicPr>
          <p:cNvPr id="76" name="Picture 7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94020" y="4486206"/>
            <a:ext cx="721526" cy="721526"/>
          </a:xfrm>
          <a:prstGeom prst="rect">
            <a:avLst/>
          </a:prstGeom>
        </p:spPr>
      </p:pic>
      <p:pic>
        <p:nvPicPr>
          <p:cNvPr id="77" name="Picture 7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52827" y="4404330"/>
            <a:ext cx="402709" cy="402709"/>
          </a:xfrm>
          <a:prstGeom prst="rect">
            <a:avLst/>
          </a:prstGeom>
        </p:spPr>
      </p:pic>
      <p:sp>
        <p:nvSpPr>
          <p:cNvPr id="79" name="TextBox 78"/>
          <p:cNvSpPr txBox="1"/>
          <p:nvPr/>
        </p:nvSpPr>
        <p:spPr>
          <a:xfrm>
            <a:off x="4371940" y="5477225"/>
            <a:ext cx="2527676" cy="969496"/>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対象企業とのレビュー後、最終的なレポートが将来の買収企業へレポートが、部品表（</a:t>
            </a:r>
            <a:r>
              <a:rPr lang="en-US" altLang="ja-JP" dirty="0"/>
              <a:t>Bill of Materials</a:t>
            </a:r>
            <a:r>
              <a:rPr lang="ja-JP" altLang="en-US" dirty="0"/>
              <a:t>）、</a:t>
            </a:r>
            <a:r>
              <a:rPr lang="en-US" altLang="ja-JP" dirty="0"/>
              <a:t>SPDX</a:t>
            </a:r>
            <a:r>
              <a:rPr lang="ja-JP" altLang="en-US" dirty="0" err="1"/>
              <a:t>、</a:t>
            </a:r>
            <a:r>
              <a:rPr lang="ja-JP" altLang="en-US" dirty="0"/>
              <a:t>エグゼクティブサマリと併せ送付</a:t>
            </a:r>
            <a:r>
              <a:rPr lang="ja-JP" altLang="en-US" dirty="0" smtClean="0"/>
              <a:t>されます。</a:t>
            </a:r>
            <a:endParaRPr lang="sv-SE" dirty="0"/>
          </a:p>
        </p:txBody>
      </p:sp>
      <p:sp>
        <p:nvSpPr>
          <p:cNvPr id="80" name="TextBox 79"/>
          <p:cNvSpPr txBox="1"/>
          <p:nvPr/>
        </p:nvSpPr>
        <p:spPr>
          <a:xfrm>
            <a:off x="4317289" y="5286990"/>
            <a:ext cx="2397260"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レポートの送付</a:t>
            </a:r>
            <a:endParaRPr lang="sv-SE" dirty="0"/>
          </a:p>
        </p:txBody>
      </p:sp>
      <p:pic>
        <p:nvPicPr>
          <p:cNvPr id="9" name="Picture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390836" y="4613726"/>
            <a:ext cx="435676" cy="435676"/>
          </a:xfrm>
          <a:prstGeom prst="rect">
            <a:avLst/>
          </a:prstGeom>
        </p:spPr>
      </p:pic>
      <p:pic>
        <p:nvPicPr>
          <p:cNvPr id="46" name="Picture 4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222213" y="4486206"/>
            <a:ext cx="738210" cy="738210"/>
          </a:xfrm>
          <a:prstGeom prst="rect">
            <a:avLst/>
          </a:prstGeom>
        </p:spPr>
      </p:pic>
      <p:grpSp>
        <p:nvGrpSpPr>
          <p:cNvPr id="7" name="Group 6"/>
          <p:cNvGrpSpPr/>
          <p:nvPr/>
        </p:nvGrpSpPr>
        <p:grpSpPr>
          <a:xfrm>
            <a:off x="7507587" y="420311"/>
            <a:ext cx="814966" cy="696565"/>
            <a:chOff x="7738484" y="171095"/>
            <a:chExt cx="956273" cy="804821"/>
          </a:xfrm>
        </p:grpSpPr>
        <p:pic>
          <p:nvPicPr>
            <p:cNvPr id="19" name="Picture 1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38484" y="177337"/>
              <a:ext cx="798579" cy="798579"/>
            </a:xfrm>
            <a:prstGeom prst="rect">
              <a:avLst/>
            </a:prstGeom>
          </p:spPr>
        </p:pic>
        <p:pic>
          <p:nvPicPr>
            <p:cNvPr id="25" name="Picture 2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849616" y="263154"/>
              <a:ext cx="566469" cy="566469"/>
            </a:xfrm>
            <a:prstGeom prst="rect">
              <a:avLst/>
            </a:prstGeom>
          </p:spPr>
        </p:pic>
        <p:pic>
          <p:nvPicPr>
            <p:cNvPr id="48" name="Picture 4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20291" y="171095"/>
              <a:ext cx="474466" cy="474466"/>
            </a:xfrm>
            <a:prstGeom prst="rect">
              <a:avLst/>
            </a:prstGeom>
          </p:spPr>
        </p:pic>
      </p:grpSp>
      <p:pic>
        <p:nvPicPr>
          <p:cNvPr id="5" name="Picture 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124017" y="2401022"/>
            <a:ext cx="732067" cy="732067"/>
          </a:xfrm>
          <a:prstGeom prst="rect">
            <a:avLst/>
          </a:prstGeom>
        </p:spPr>
      </p:pic>
      <p:pic>
        <p:nvPicPr>
          <p:cNvPr id="35" name="Picture 3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837802" y="2521541"/>
            <a:ext cx="580645" cy="580645"/>
          </a:xfrm>
          <a:prstGeom prst="rect">
            <a:avLst/>
          </a:prstGeom>
        </p:spPr>
      </p:pic>
      <p:sp>
        <p:nvSpPr>
          <p:cNvPr id="47" name="Rounded Rectangle 46"/>
          <p:cNvSpPr/>
          <p:nvPr/>
        </p:nvSpPr>
        <p:spPr>
          <a:xfrm>
            <a:off x="2892646" y="826232"/>
            <a:ext cx="720529"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開始</a:t>
            </a:r>
            <a:endParaRPr lang="en-US" sz="14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1" name="Rounded Rectangle 50"/>
          <p:cNvSpPr/>
          <p:nvPr/>
        </p:nvSpPr>
        <p:spPr>
          <a:xfrm>
            <a:off x="9402688" y="4988672"/>
            <a:ext cx="604960"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終了</a:t>
            </a:r>
            <a:endParaRPr lang="en-US" sz="14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026" name="Picture 2" descr="http://carrot-top.com/media/catalog/product/cache/1/image/9df78eab33525d08d6e5fb8d27136e95/a/s/as150_checkered.jpg"/>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b="9440"/>
          <a:stretch/>
        </p:blipFill>
        <p:spPr bwMode="auto">
          <a:xfrm>
            <a:off x="9402687" y="4298626"/>
            <a:ext cx="740229" cy="670352"/>
          </a:xfrm>
          <a:prstGeom prst="rect">
            <a:avLst/>
          </a:prstGeom>
          <a:noFill/>
          <a:extLst>
            <a:ext uri="{909E8E84-426E-40DD-AFC4-6F175D3DCCD1}">
              <a14:hiddenFill xmlns:a14="http://schemas.microsoft.com/office/drawing/2010/main">
                <a:solidFill>
                  <a:srgbClr val="FFFFFF"/>
                </a:solidFill>
              </a14:hiddenFill>
            </a:ext>
          </a:extLst>
        </p:spPr>
      </p:pic>
      <p:sp>
        <p:nvSpPr>
          <p:cNvPr id="4" name="Isosceles Triangle 3"/>
          <p:cNvSpPr/>
          <p:nvPr/>
        </p:nvSpPr>
        <p:spPr>
          <a:xfrm rot="10800000">
            <a:off x="9187406" y="2048436"/>
            <a:ext cx="391886" cy="393374"/>
          </a:xfrm>
          <a:prstGeom prst="triangle">
            <a:avLst/>
          </a:prstGeom>
          <a:solidFill>
            <a:srgbClr val="2CA4F2"/>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rot="10800000">
            <a:off x="1103475" y="4137089"/>
            <a:ext cx="391886" cy="393374"/>
          </a:xfrm>
          <a:prstGeom prst="triangle">
            <a:avLst/>
          </a:prstGeom>
          <a:solidFill>
            <a:srgbClr val="2CA4F2"/>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テキスト ボックス 5"/>
          <p:cNvSpPr txBox="1"/>
          <p:nvPr/>
        </p:nvSpPr>
        <p:spPr>
          <a:xfrm>
            <a:off x="152400" y="499987"/>
            <a:ext cx="569387" cy="369332"/>
          </a:xfrm>
          <a:prstGeom prst="rect">
            <a:avLst/>
          </a:prstGeom>
          <a:noFill/>
        </p:spPr>
        <p:txBody>
          <a:bodyPr wrap="none" rtlCol="0">
            <a:spAutoFit/>
          </a:bodyPr>
          <a:lstStyle/>
          <a:p>
            <a:r>
              <a:rPr kumimoji="1" lang="en-US" altLang="ja-JP" dirty="0" smtClean="0"/>
              <a:t>Fig7</a:t>
            </a:r>
            <a:endParaRPr kumimoji="1" lang="ja-JP" altLang="en-US" dirty="0"/>
          </a:p>
        </p:txBody>
      </p:sp>
      <p:sp>
        <p:nvSpPr>
          <p:cNvPr id="70" name="TextBox 41"/>
          <p:cNvSpPr txBox="1"/>
          <p:nvPr/>
        </p:nvSpPr>
        <p:spPr>
          <a:xfrm>
            <a:off x="8601040" y="355976"/>
            <a:ext cx="1577501" cy="669414"/>
          </a:xfrm>
          <a:prstGeom prst="rect">
            <a:avLst/>
          </a:prstGeom>
          <a:noFill/>
          <a:ln w="12700">
            <a:solidFill>
              <a:schemeClr val="tx1">
                <a:lumMod val="50000"/>
                <a:lumOff val="50000"/>
              </a:schemeClr>
            </a:solidFill>
            <a:prstDash val="sysDash"/>
          </a:ln>
        </p:spPr>
        <p:txBody>
          <a:bodyPr wrap="square" rtlCol="0">
            <a:spAutoFit/>
          </a:bodyPr>
          <a:lstStyle/>
          <a:p>
            <a:r>
              <a:rPr lang="en-US" sz="1050" i="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900" i="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900" i="1" dirty="0" smtClean="0">
                <a:latin typeface="メイリオ" panose="020B0604030504040204" pitchFamily="50" charset="-128"/>
                <a:ea typeface="メイリオ" panose="020B0604030504040204" pitchFamily="50" charset="-128"/>
                <a:cs typeface="メイリオ" panose="020B0604030504040204" pitchFamily="50" charset="-128"/>
              </a:rPr>
              <a:t>監査人によって対応できないものがあります。監査サービスプロバイダに確認ください。</a:t>
            </a:r>
            <a:endParaRPr lang="en-US" sz="900" i="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67534818"/>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Rectangle 94"/>
          <p:cNvSpPr/>
          <p:nvPr/>
        </p:nvSpPr>
        <p:spPr>
          <a:xfrm>
            <a:off x="1272047" y="156087"/>
            <a:ext cx="9210675" cy="6451190"/>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Connector 19"/>
          <p:cNvCxnSpPr>
            <a:cxnSpLocks/>
          </p:cNvCxnSpPr>
          <p:nvPr/>
        </p:nvCxnSpPr>
        <p:spPr>
          <a:xfrm>
            <a:off x="9753767" y="1199514"/>
            <a:ext cx="0" cy="1482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Arc 22"/>
          <p:cNvSpPr/>
          <p:nvPr/>
        </p:nvSpPr>
        <p:spPr>
          <a:xfrm rot="5400000">
            <a:off x="9142624" y="2362569"/>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a:cxnSpLocks/>
            <a:stCxn id="23" idx="2"/>
            <a:endCxn id="26" idx="2"/>
          </p:cNvCxnSpPr>
          <p:nvPr/>
        </p:nvCxnSpPr>
        <p:spPr>
          <a:xfrm flipH="1" flipV="1">
            <a:off x="1898824" y="2973711"/>
            <a:ext cx="75379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Arc 25"/>
          <p:cNvSpPr/>
          <p:nvPr/>
        </p:nvSpPr>
        <p:spPr>
          <a:xfrm rot="16200000">
            <a:off x="1604625" y="2950965"/>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Arc 28"/>
          <p:cNvSpPr/>
          <p:nvPr/>
        </p:nvSpPr>
        <p:spPr>
          <a:xfrm rot="10800000">
            <a:off x="1581879" y="4419938"/>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Straight Connector 33"/>
          <p:cNvCxnSpPr>
            <a:cxnSpLocks/>
          </p:cNvCxnSpPr>
          <p:nvPr/>
        </p:nvCxnSpPr>
        <p:spPr>
          <a:xfrm flipH="1" flipV="1">
            <a:off x="1876077" y="5050448"/>
            <a:ext cx="7789580" cy="331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p:cNvCxnSpPr>
          <p:nvPr/>
        </p:nvCxnSpPr>
        <p:spPr>
          <a:xfrm>
            <a:off x="1584692" y="3270166"/>
            <a:ext cx="1" cy="14870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404817" y="3266396"/>
            <a:ext cx="1947804" cy="646331"/>
          </a:xfrm>
          <a:prstGeom prst="rect">
            <a:avLst/>
          </a:prstGeom>
          <a:noFill/>
          <a:ln>
            <a:noFill/>
          </a:ln>
        </p:spPr>
        <p:txBody>
          <a:bodyPr wrap="square" rtlCol="0">
            <a:spAutoFit/>
          </a:bodyPr>
          <a:lstStyle/>
          <a:p>
            <a:r>
              <a:rPr lang="en-US" sz="1200" dirty="0" smtClean="0"/>
              <a:t>The target company uploads </a:t>
            </a:r>
            <a:r>
              <a:rPr lang="en-US" sz="1200" dirty="0"/>
              <a:t>the </a:t>
            </a:r>
            <a:r>
              <a:rPr lang="en-US" sz="1200" dirty="0" smtClean="0"/>
              <a:t>digital </a:t>
            </a:r>
            <a:r>
              <a:rPr lang="en-US" sz="1200" dirty="0"/>
              <a:t>signatures to </a:t>
            </a:r>
            <a:r>
              <a:rPr lang="en-US" sz="1200" dirty="0" smtClean="0"/>
              <a:t>the </a:t>
            </a:r>
            <a:r>
              <a:rPr lang="en-US" sz="1200" dirty="0" err="1" smtClean="0"/>
              <a:t>WebApp</a:t>
            </a:r>
            <a:r>
              <a:rPr lang="en-US" sz="1200" dirty="0" smtClean="0"/>
              <a:t> </a:t>
            </a:r>
            <a:r>
              <a:rPr lang="en-US" sz="1200" dirty="0"/>
              <a:t>and </a:t>
            </a:r>
            <a:r>
              <a:rPr lang="en-US" sz="1200" dirty="0" smtClean="0"/>
              <a:t>runs the scan.</a:t>
            </a:r>
            <a:endParaRPr lang="sv-SE" sz="1200" dirty="0"/>
          </a:p>
        </p:txBody>
      </p:sp>
      <p:sp>
        <p:nvSpPr>
          <p:cNvPr id="59" name="TextBox 58"/>
          <p:cNvSpPr txBox="1"/>
          <p:nvPr/>
        </p:nvSpPr>
        <p:spPr>
          <a:xfrm>
            <a:off x="2545980" y="3015825"/>
            <a:ext cx="1374980" cy="292388"/>
          </a:xfrm>
          <a:prstGeom prst="rect">
            <a:avLst/>
          </a:prstGeom>
          <a:noFill/>
        </p:spPr>
        <p:txBody>
          <a:bodyPr wrap="square" rtlCol="0">
            <a:spAutoFit/>
          </a:bodyPr>
          <a:lstStyle/>
          <a:p>
            <a:pPr algn="ctr"/>
            <a:r>
              <a:rPr lang="sv-SE" sz="1300" b="1" dirty="0"/>
              <a:t>Upload &amp; Scan</a:t>
            </a:r>
          </a:p>
        </p:txBody>
      </p:sp>
      <p:sp>
        <p:nvSpPr>
          <p:cNvPr id="60" name="TextBox 59"/>
          <p:cNvSpPr txBox="1"/>
          <p:nvPr/>
        </p:nvSpPr>
        <p:spPr>
          <a:xfrm>
            <a:off x="4603405" y="3259834"/>
            <a:ext cx="2394428" cy="830997"/>
          </a:xfrm>
          <a:prstGeom prst="rect">
            <a:avLst/>
          </a:prstGeom>
          <a:noFill/>
        </p:spPr>
        <p:txBody>
          <a:bodyPr wrap="square" rtlCol="0">
            <a:spAutoFit/>
          </a:bodyPr>
          <a:lstStyle/>
          <a:p>
            <a:r>
              <a:rPr lang="en-US" sz="1200" dirty="0" smtClean="0"/>
              <a:t>FOSSID AB runs </a:t>
            </a:r>
            <a:r>
              <a:rPr lang="en-US" sz="1200" dirty="0"/>
              <a:t>an initial session with </a:t>
            </a:r>
            <a:r>
              <a:rPr lang="en-US" sz="1200" dirty="0" smtClean="0"/>
              <a:t>the target company explaining how to operate </a:t>
            </a:r>
            <a:r>
              <a:rPr lang="en-US" sz="1200" dirty="0"/>
              <a:t>the </a:t>
            </a:r>
            <a:r>
              <a:rPr lang="en-US" sz="1200" dirty="0" smtClean="0"/>
              <a:t>tool (run </a:t>
            </a:r>
            <a:r>
              <a:rPr lang="en-US" sz="1200" dirty="0"/>
              <a:t>scans, </a:t>
            </a:r>
            <a:r>
              <a:rPr lang="en-US" sz="1200" dirty="0" smtClean="0"/>
              <a:t>review results, generate reports).</a:t>
            </a:r>
            <a:endParaRPr lang="sv-SE" sz="1200" dirty="0"/>
          </a:p>
        </p:txBody>
      </p:sp>
      <p:sp>
        <p:nvSpPr>
          <p:cNvPr id="61" name="TextBox 60"/>
          <p:cNvSpPr txBox="1"/>
          <p:nvPr/>
        </p:nvSpPr>
        <p:spPr>
          <a:xfrm>
            <a:off x="4565949" y="3018152"/>
            <a:ext cx="2388409" cy="292388"/>
          </a:xfrm>
          <a:prstGeom prst="rect">
            <a:avLst/>
          </a:prstGeom>
          <a:noFill/>
        </p:spPr>
        <p:txBody>
          <a:bodyPr wrap="square" rtlCol="0">
            <a:spAutoFit/>
          </a:bodyPr>
          <a:lstStyle/>
          <a:p>
            <a:pPr algn="ctr"/>
            <a:r>
              <a:rPr lang="sv-SE" sz="1300" b="1" dirty="0"/>
              <a:t>Online Initial </a:t>
            </a:r>
            <a:r>
              <a:rPr lang="sv-SE" sz="1300" b="1" dirty="0" smtClean="0"/>
              <a:t>Setup</a:t>
            </a:r>
            <a:endParaRPr lang="sv-SE" sz="1300" b="1" dirty="0"/>
          </a:p>
        </p:txBody>
      </p:sp>
      <p:sp>
        <p:nvSpPr>
          <p:cNvPr id="51" name="TextBox 50"/>
          <p:cNvSpPr txBox="1"/>
          <p:nvPr/>
        </p:nvSpPr>
        <p:spPr>
          <a:xfrm>
            <a:off x="7356856" y="3259834"/>
            <a:ext cx="2118486" cy="830997"/>
          </a:xfrm>
          <a:prstGeom prst="rect">
            <a:avLst/>
          </a:prstGeom>
          <a:noFill/>
        </p:spPr>
        <p:txBody>
          <a:bodyPr wrap="square" rtlCol="0">
            <a:spAutoFit/>
          </a:bodyPr>
          <a:lstStyle/>
          <a:p>
            <a:r>
              <a:rPr lang="en-US" sz="1200" dirty="0"/>
              <a:t>FOSSID </a:t>
            </a:r>
            <a:r>
              <a:rPr lang="en-US" sz="1200" dirty="0" smtClean="0"/>
              <a:t>AB provides </a:t>
            </a:r>
            <a:r>
              <a:rPr lang="en-US" sz="1200" dirty="0"/>
              <a:t>the target company with time limited access to a dedicated instance of </a:t>
            </a:r>
            <a:r>
              <a:rPr lang="en-US" sz="1200" dirty="0" smtClean="0"/>
              <a:t>their </a:t>
            </a:r>
            <a:r>
              <a:rPr lang="en-US" sz="1200" dirty="0"/>
              <a:t>Web </a:t>
            </a:r>
            <a:r>
              <a:rPr lang="en-US" sz="1200" dirty="0" smtClean="0"/>
              <a:t>Application.</a:t>
            </a:r>
            <a:endParaRPr lang="sv-SE" sz="1200" dirty="0"/>
          </a:p>
        </p:txBody>
      </p:sp>
      <p:sp>
        <p:nvSpPr>
          <p:cNvPr id="52" name="TextBox 51"/>
          <p:cNvSpPr txBox="1"/>
          <p:nvPr/>
        </p:nvSpPr>
        <p:spPr>
          <a:xfrm>
            <a:off x="7284570" y="3022902"/>
            <a:ext cx="2212061" cy="292388"/>
          </a:xfrm>
          <a:prstGeom prst="rect">
            <a:avLst/>
          </a:prstGeom>
          <a:noFill/>
        </p:spPr>
        <p:txBody>
          <a:bodyPr wrap="square" rtlCol="0">
            <a:spAutoFit/>
          </a:bodyPr>
          <a:lstStyle/>
          <a:p>
            <a:pPr algn="ctr"/>
            <a:r>
              <a:rPr lang="sv-SE" sz="1300" b="1" dirty="0"/>
              <a:t>Dedicated WebApp</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97308" y="2393073"/>
            <a:ext cx="525689" cy="52568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61572" y="4369011"/>
            <a:ext cx="660640" cy="660640"/>
          </a:xfrm>
          <a:prstGeom prst="rect">
            <a:avLst/>
          </a:prstGeom>
        </p:spPr>
      </p:pic>
      <p:sp>
        <p:nvSpPr>
          <p:cNvPr id="70" name="TextBox 69"/>
          <p:cNvSpPr txBox="1"/>
          <p:nvPr/>
        </p:nvSpPr>
        <p:spPr>
          <a:xfrm>
            <a:off x="1624606" y="5311492"/>
            <a:ext cx="2445505" cy="1200329"/>
          </a:xfrm>
          <a:prstGeom prst="rect">
            <a:avLst/>
          </a:prstGeom>
          <a:noFill/>
        </p:spPr>
        <p:txBody>
          <a:bodyPr wrap="square" rtlCol="0">
            <a:spAutoFit/>
          </a:bodyPr>
          <a:lstStyle/>
          <a:p>
            <a:r>
              <a:rPr lang="en-US" sz="1200" dirty="0" smtClean="0"/>
              <a:t>The target company </a:t>
            </a:r>
            <a:r>
              <a:rPr lang="en-US" sz="1200" dirty="0"/>
              <a:t>can </a:t>
            </a:r>
            <a:r>
              <a:rPr lang="en-US" sz="1200" dirty="0" smtClean="0"/>
              <a:t>now audit their code, </a:t>
            </a:r>
            <a:r>
              <a:rPr lang="en-US" sz="1200" dirty="0"/>
              <a:t>inspect all file and snippet matches to FOSSID’s open source database, and generate </a:t>
            </a:r>
            <a:r>
              <a:rPr lang="en-US" sz="1200" dirty="0" smtClean="0"/>
              <a:t>a Bill </a:t>
            </a:r>
            <a:r>
              <a:rPr lang="en-US" sz="1200" dirty="0"/>
              <a:t>of Materials </a:t>
            </a:r>
            <a:r>
              <a:rPr lang="en-US" sz="1200" dirty="0" smtClean="0"/>
              <a:t>and SPDX </a:t>
            </a:r>
            <a:r>
              <a:rPr lang="en-US" sz="1200" dirty="0"/>
              <a:t>conformant reports.</a:t>
            </a:r>
            <a:endParaRPr lang="sv-SE" sz="1200" dirty="0"/>
          </a:p>
        </p:txBody>
      </p:sp>
      <p:sp>
        <p:nvSpPr>
          <p:cNvPr id="75" name="TextBox 74"/>
          <p:cNvSpPr txBox="1"/>
          <p:nvPr/>
        </p:nvSpPr>
        <p:spPr>
          <a:xfrm>
            <a:off x="1532769" y="5097125"/>
            <a:ext cx="2539130" cy="292388"/>
          </a:xfrm>
          <a:prstGeom prst="rect">
            <a:avLst/>
          </a:prstGeom>
          <a:noFill/>
        </p:spPr>
        <p:txBody>
          <a:bodyPr wrap="square" rtlCol="0">
            <a:spAutoFit/>
          </a:bodyPr>
          <a:lstStyle/>
          <a:p>
            <a:pPr algn="ctr"/>
            <a:r>
              <a:rPr lang="sv-SE" sz="1300" b="1" dirty="0" smtClean="0"/>
              <a:t>Audits Your Own Software</a:t>
            </a:r>
            <a:endParaRPr lang="sv-SE" sz="1300" b="1" dirty="0"/>
          </a:p>
        </p:txBody>
      </p:sp>
      <p:sp>
        <p:nvSpPr>
          <p:cNvPr id="82" name="TextBox 81"/>
          <p:cNvSpPr txBox="1"/>
          <p:nvPr/>
        </p:nvSpPr>
        <p:spPr>
          <a:xfrm>
            <a:off x="7041618" y="5323080"/>
            <a:ext cx="2697964" cy="1015663"/>
          </a:xfrm>
          <a:prstGeom prst="rect">
            <a:avLst/>
          </a:prstGeom>
          <a:noFill/>
        </p:spPr>
        <p:txBody>
          <a:bodyPr wrap="square" rtlCol="0">
            <a:spAutoFit/>
          </a:bodyPr>
          <a:lstStyle/>
          <a:p>
            <a:r>
              <a:rPr lang="en-US" sz="1200" dirty="0"/>
              <a:t>Once the DIY Audit time limit is reached, the WebApp instance and all related information is wiped out from </a:t>
            </a:r>
            <a:r>
              <a:rPr lang="en-US" sz="1200" dirty="0" smtClean="0"/>
              <a:t>FOSSID’s </a:t>
            </a:r>
            <a:r>
              <a:rPr lang="en-US" sz="1200" dirty="0"/>
              <a:t>systems and an official confirmation of deletion is sent to </a:t>
            </a:r>
            <a:r>
              <a:rPr lang="en-US" sz="1200" dirty="0" smtClean="0"/>
              <a:t>the target company.</a:t>
            </a:r>
            <a:endParaRPr lang="sv-SE" sz="1200" dirty="0"/>
          </a:p>
        </p:txBody>
      </p:sp>
      <p:sp>
        <p:nvSpPr>
          <p:cNvPr id="83" name="TextBox 82"/>
          <p:cNvSpPr txBox="1"/>
          <p:nvPr/>
        </p:nvSpPr>
        <p:spPr>
          <a:xfrm>
            <a:off x="7297706" y="5103539"/>
            <a:ext cx="2133240" cy="292388"/>
          </a:xfrm>
          <a:prstGeom prst="rect">
            <a:avLst/>
          </a:prstGeom>
          <a:noFill/>
        </p:spPr>
        <p:txBody>
          <a:bodyPr wrap="square" rtlCol="0">
            <a:spAutoFit/>
          </a:bodyPr>
          <a:lstStyle/>
          <a:p>
            <a:pPr algn="ctr"/>
            <a:r>
              <a:rPr lang="sv-SE" sz="1300" b="1" dirty="0"/>
              <a:t>Audit End &amp; Data Deletion</a:t>
            </a:r>
          </a:p>
        </p:txBody>
      </p:sp>
      <p:grpSp>
        <p:nvGrpSpPr>
          <p:cNvPr id="3" name="Group 2"/>
          <p:cNvGrpSpPr/>
          <p:nvPr/>
        </p:nvGrpSpPr>
        <p:grpSpPr>
          <a:xfrm>
            <a:off x="7915633" y="2361915"/>
            <a:ext cx="780798" cy="641776"/>
            <a:chOff x="8501211" y="2333971"/>
            <a:chExt cx="1068985" cy="818980"/>
          </a:xfrm>
        </p:grpSpPr>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01211" y="2333971"/>
              <a:ext cx="818980" cy="818980"/>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9086175" y="2500826"/>
              <a:ext cx="484021" cy="484021"/>
            </a:xfrm>
            <a:prstGeom prst="rect">
              <a:avLst/>
            </a:prstGeom>
          </p:spPr>
        </p:pic>
      </p:grpSp>
      <p:grpSp>
        <p:nvGrpSpPr>
          <p:cNvPr id="9" name="Group 8"/>
          <p:cNvGrpSpPr/>
          <p:nvPr/>
        </p:nvGrpSpPr>
        <p:grpSpPr>
          <a:xfrm>
            <a:off x="2833820" y="2382478"/>
            <a:ext cx="770852" cy="559230"/>
            <a:chOff x="3239173" y="2291037"/>
            <a:chExt cx="974185" cy="778581"/>
          </a:xfrm>
        </p:grpSpPr>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42250" y="2291037"/>
              <a:ext cx="571108" cy="571108"/>
            </a:xfrm>
            <a:prstGeom prst="rect">
              <a:avLst/>
            </a:prstGeom>
          </p:spPr>
        </p:pic>
        <p:pic>
          <p:nvPicPr>
            <p:cNvPr id="65" name="Picture 6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39173" y="2527926"/>
              <a:ext cx="541692" cy="541692"/>
            </a:xfrm>
            <a:prstGeom prst="rect">
              <a:avLst/>
            </a:prstGeom>
          </p:spPr>
        </p:pic>
        <p:pic>
          <p:nvPicPr>
            <p:cNvPr id="94" name="Picture 9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48308" y="2442251"/>
              <a:ext cx="310050" cy="310050"/>
            </a:xfrm>
            <a:prstGeom prst="rect">
              <a:avLst/>
            </a:prstGeom>
          </p:spPr>
        </p:pic>
        <p:pic>
          <p:nvPicPr>
            <p:cNvPr id="88" name="Picture 87"/>
            <p:cNvPicPr>
              <a:picLocks noChangeAspect="1"/>
            </p:cNvPicPr>
            <p:nvPr/>
          </p:nvPicPr>
          <p:blipFill>
            <a:blip r:embed="rId10"/>
            <a:stretch>
              <a:fillRect/>
            </a:stretch>
          </p:blipFill>
          <p:spPr>
            <a:xfrm rot="2749760">
              <a:off x="3559532" y="2578585"/>
              <a:ext cx="359171" cy="325819"/>
            </a:xfrm>
            <a:prstGeom prst="rect">
              <a:avLst/>
            </a:prstGeom>
          </p:spPr>
        </p:pic>
      </p:grpSp>
      <p:sp>
        <p:nvSpPr>
          <p:cNvPr id="62" name="TextBox 61"/>
          <p:cNvSpPr txBox="1"/>
          <p:nvPr/>
        </p:nvSpPr>
        <p:spPr>
          <a:xfrm>
            <a:off x="4280301" y="5097125"/>
            <a:ext cx="2397260" cy="292388"/>
          </a:xfrm>
          <a:prstGeom prst="rect">
            <a:avLst/>
          </a:prstGeom>
          <a:noFill/>
        </p:spPr>
        <p:txBody>
          <a:bodyPr wrap="square" rtlCol="0">
            <a:spAutoFit/>
          </a:bodyPr>
          <a:lstStyle/>
          <a:p>
            <a:pPr algn="ctr"/>
            <a:r>
              <a:rPr lang="en-US" sz="1300" b="1" dirty="0" smtClean="0"/>
              <a:t>Independent Verification</a:t>
            </a:r>
            <a:endParaRPr lang="en-US" sz="1300" b="1" dirty="0"/>
          </a:p>
        </p:txBody>
      </p:sp>
      <p:sp>
        <p:nvSpPr>
          <p:cNvPr id="63" name="TextBox 62"/>
          <p:cNvSpPr txBox="1"/>
          <p:nvPr/>
        </p:nvSpPr>
        <p:spPr>
          <a:xfrm>
            <a:off x="4340407" y="5323080"/>
            <a:ext cx="2474998" cy="830997"/>
          </a:xfrm>
          <a:prstGeom prst="rect">
            <a:avLst/>
          </a:prstGeom>
          <a:noFill/>
        </p:spPr>
        <p:txBody>
          <a:bodyPr wrap="square" rtlCol="0">
            <a:spAutoFit/>
          </a:bodyPr>
          <a:lstStyle/>
          <a:p>
            <a:r>
              <a:rPr lang="en-US" sz="1200" dirty="0" smtClean="0"/>
              <a:t>FOSSID AB compliance engineers randomly verifies the audit results of 1% of the files set forth to be audited. </a:t>
            </a:r>
            <a:endParaRPr lang="sv-SE" sz="1200" dirty="0"/>
          </a:p>
        </p:txBody>
      </p:sp>
      <p:grpSp>
        <p:nvGrpSpPr>
          <p:cNvPr id="10" name="Group 9"/>
          <p:cNvGrpSpPr/>
          <p:nvPr/>
        </p:nvGrpSpPr>
        <p:grpSpPr>
          <a:xfrm>
            <a:off x="5042860" y="4294625"/>
            <a:ext cx="721526" cy="744916"/>
            <a:chOff x="4856662" y="4176638"/>
            <a:chExt cx="721526" cy="744916"/>
          </a:xfrm>
        </p:grpSpPr>
        <p:pic>
          <p:nvPicPr>
            <p:cNvPr id="72" name="Picture 7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856662" y="4176638"/>
              <a:ext cx="721526" cy="721526"/>
            </a:xfrm>
            <a:prstGeom prst="rect">
              <a:avLst/>
            </a:prstGeom>
          </p:spPr>
        </p:pic>
        <p:pic>
          <p:nvPicPr>
            <p:cNvPr id="73" name="Picture 7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2390679">
              <a:off x="5249921" y="4265722"/>
              <a:ext cx="283575" cy="655832"/>
            </a:xfrm>
            <a:prstGeom prst="rect">
              <a:avLst/>
            </a:prstGeom>
          </p:spPr>
        </p:pic>
      </p:grpSp>
      <p:sp>
        <p:nvSpPr>
          <p:cNvPr id="53" name="Rounded Rectangle 52"/>
          <p:cNvSpPr/>
          <p:nvPr/>
        </p:nvSpPr>
        <p:spPr>
          <a:xfrm>
            <a:off x="9678541" y="4791118"/>
            <a:ext cx="651058"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1"/>
                </a:solidFill>
              </a:rPr>
              <a:t>End</a:t>
            </a:r>
            <a:endParaRPr lang="en-US" b="1" i="1" dirty="0">
              <a:solidFill>
                <a:schemeClr val="tx1"/>
              </a:solidFill>
            </a:endParaRPr>
          </a:p>
        </p:txBody>
      </p:sp>
      <p:sp>
        <p:nvSpPr>
          <p:cNvPr id="66" name="Isosceles Triangle 65"/>
          <p:cNvSpPr/>
          <p:nvPr/>
        </p:nvSpPr>
        <p:spPr>
          <a:xfrm rot="10800000">
            <a:off x="1396006" y="3871065"/>
            <a:ext cx="391886" cy="393374"/>
          </a:xfrm>
          <a:prstGeom prst="triangle">
            <a:avLst/>
          </a:prstGeom>
          <a:solidFill>
            <a:srgbClr val="2CA4F2"/>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355101" y="4294625"/>
            <a:ext cx="663211" cy="712937"/>
          </a:xfrm>
          <a:prstGeom prst="rect">
            <a:avLst/>
          </a:prstGeom>
        </p:spPr>
      </p:pic>
      <p:pic>
        <p:nvPicPr>
          <p:cNvPr id="67" name="Picture 2" descr="http://carrot-top.com/media/catalog/product/cache/1/image/9df78eab33525d08d6e5fb8d27136e95/a/s/as150_checkered.jpg"/>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b="9440"/>
          <a:stretch/>
        </p:blipFill>
        <p:spPr bwMode="auto">
          <a:xfrm>
            <a:off x="9678541" y="4092161"/>
            <a:ext cx="740229" cy="670352"/>
          </a:xfrm>
          <a:prstGeom prst="rect">
            <a:avLst/>
          </a:prstGeom>
          <a:noFill/>
          <a:extLst>
            <a:ext uri="{909E8E84-426E-40DD-AFC4-6F175D3DCCD1}">
              <a14:hiddenFill xmlns:a14="http://schemas.microsoft.com/office/drawing/2010/main">
                <a:solidFill>
                  <a:srgbClr val="FFFFFF"/>
                </a:solidFill>
              </a14:hiddenFill>
            </a:ext>
          </a:extLst>
        </p:spPr>
      </p:pic>
      <p:sp>
        <p:nvSpPr>
          <p:cNvPr id="57" name="Arc 56"/>
          <p:cNvSpPr/>
          <p:nvPr/>
        </p:nvSpPr>
        <p:spPr>
          <a:xfrm>
            <a:off x="9164496" y="900178"/>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6" name="Straight Connector 75"/>
          <p:cNvCxnSpPr>
            <a:cxnSpLocks/>
            <a:stCxn id="57" idx="0"/>
            <a:endCxn id="92" idx="3"/>
          </p:cNvCxnSpPr>
          <p:nvPr/>
        </p:nvCxnSpPr>
        <p:spPr>
          <a:xfrm flipH="1" flipV="1">
            <a:off x="4050268" y="893599"/>
            <a:ext cx="5408426" cy="65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9" name="Picture 7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034032" y="215510"/>
            <a:ext cx="590272" cy="590272"/>
          </a:xfrm>
          <a:prstGeom prst="rect">
            <a:avLst/>
          </a:prstGeom>
        </p:spPr>
      </p:pic>
      <p:sp>
        <p:nvSpPr>
          <p:cNvPr id="80" name="TextBox 79"/>
          <p:cNvSpPr txBox="1"/>
          <p:nvPr/>
        </p:nvSpPr>
        <p:spPr>
          <a:xfrm>
            <a:off x="4121428" y="1075813"/>
            <a:ext cx="2485216" cy="830997"/>
          </a:xfrm>
          <a:prstGeom prst="rect">
            <a:avLst/>
          </a:prstGeom>
          <a:noFill/>
        </p:spPr>
        <p:txBody>
          <a:bodyPr wrap="square" rtlCol="0">
            <a:spAutoFit/>
          </a:bodyPr>
          <a:lstStyle/>
          <a:p>
            <a:r>
              <a:rPr lang="en-US" sz="1200" dirty="0"/>
              <a:t>A </a:t>
            </a:r>
            <a:r>
              <a:rPr lang="en-US" sz="1200" dirty="0" smtClean="0"/>
              <a:t>call kicks off </a:t>
            </a:r>
            <a:r>
              <a:rPr lang="en-US" sz="1200" dirty="0"/>
              <a:t>the project, introduce contact persons from all parties and communicate relevant details of the </a:t>
            </a:r>
            <a:r>
              <a:rPr lang="en-US" sz="1200" dirty="0" smtClean="0"/>
              <a:t>audit.</a:t>
            </a:r>
            <a:endParaRPr lang="sv-SE" sz="1200" dirty="0"/>
          </a:p>
        </p:txBody>
      </p:sp>
      <p:sp>
        <p:nvSpPr>
          <p:cNvPr id="81" name="TextBox 80"/>
          <p:cNvSpPr txBox="1"/>
          <p:nvPr/>
        </p:nvSpPr>
        <p:spPr>
          <a:xfrm>
            <a:off x="4130976" y="885693"/>
            <a:ext cx="2397260" cy="292388"/>
          </a:xfrm>
          <a:prstGeom prst="rect">
            <a:avLst/>
          </a:prstGeom>
          <a:noFill/>
        </p:spPr>
        <p:txBody>
          <a:bodyPr wrap="square" rtlCol="0">
            <a:spAutoFit/>
          </a:bodyPr>
          <a:lstStyle/>
          <a:p>
            <a:pPr algn="ctr"/>
            <a:r>
              <a:rPr lang="sv-SE" sz="1300" b="1" dirty="0"/>
              <a:t>Initial </a:t>
            </a:r>
            <a:r>
              <a:rPr lang="sv-SE" sz="1300" b="1" dirty="0" smtClean="0"/>
              <a:t>Meeting or Call</a:t>
            </a:r>
            <a:endParaRPr lang="sv-SE" sz="1300" b="1" dirty="0"/>
          </a:p>
        </p:txBody>
      </p:sp>
      <p:sp>
        <p:nvSpPr>
          <p:cNvPr id="85" name="TextBox 84"/>
          <p:cNvSpPr txBox="1"/>
          <p:nvPr/>
        </p:nvSpPr>
        <p:spPr>
          <a:xfrm>
            <a:off x="6954170" y="1146768"/>
            <a:ext cx="2677454" cy="830997"/>
          </a:xfrm>
          <a:prstGeom prst="rect">
            <a:avLst/>
          </a:prstGeom>
          <a:noFill/>
        </p:spPr>
        <p:txBody>
          <a:bodyPr wrap="square" rtlCol="0">
            <a:spAutoFit/>
          </a:bodyPr>
          <a:lstStyle/>
          <a:p>
            <a:r>
              <a:rPr lang="en-US" sz="1200" dirty="0" smtClean="0"/>
              <a:t>The </a:t>
            </a:r>
            <a:r>
              <a:rPr lang="en-US" sz="1200" dirty="0"/>
              <a:t>Command Line Interface </a:t>
            </a:r>
            <a:r>
              <a:rPr lang="en-US" sz="1200" dirty="0" smtClean="0"/>
              <a:t>is </a:t>
            </a:r>
            <a:r>
              <a:rPr lang="en-US" sz="1200" dirty="0"/>
              <a:t>sent to the target company </a:t>
            </a:r>
            <a:r>
              <a:rPr lang="en-US" sz="1200" dirty="0" smtClean="0"/>
              <a:t>with </a:t>
            </a:r>
            <a:r>
              <a:rPr lang="en-US" sz="1200" dirty="0"/>
              <a:t>installation and execution instructions to collect digital </a:t>
            </a:r>
            <a:r>
              <a:rPr lang="en-US" sz="1200" dirty="0" smtClean="0"/>
              <a:t>signatures</a:t>
            </a:r>
            <a:r>
              <a:rPr lang="en-US" sz="1200" i="1" dirty="0" smtClean="0">
                <a:solidFill>
                  <a:srgbClr val="FF0000"/>
                </a:solidFill>
              </a:rPr>
              <a:t>*</a:t>
            </a:r>
            <a:r>
              <a:rPr lang="en-US" sz="1200" dirty="0" smtClean="0"/>
              <a:t> </a:t>
            </a:r>
            <a:r>
              <a:rPr lang="en-US" sz="1200" dirty="0"/>
              <a:t>of their software.</a:t>
            </a:r>
            <a:endParaRPr lang="sv-SE" sz="1200" dirty="0"/>
          </a:p>
        </p:txBody>
      </p:sp>
      <p:sp>
        <p:nvSpPr>
          <p:cNvPr id="86" name="TextBox 85"/>
          <p:cNvSpPr txBox="1"/>
          <p:nvPr/>
        </p:nvSpPr>
        <p:spPr>
          <a:xfrm>
            <a:off x="6944707" y="875337"/>
            <a:ext cx="2397260" cy="292388"/>
          </a:xfrm>
          <a:prstGeom prst="rect">
            <a:avLst/>
          </a:prstGeom>
          <a:noFill/>
        </p:spPr>
        <p:txBody>
          <a:bodyPr wrap="square" rtlCol="0">
            <a:spAutoFit/>
          </a:bodyPr>
          <a:lstStyle/>
          <a:p>
            <a:pPr algn="ctr"/>
            <a:r>
              <a:rPr lang="sv-SE" sz="1300" b="1" dirty="0"/>
              <a:t>Fingerprint Collector Tool</a:t>
            </a:r>
          </a:p>
        </p:txBody>
      </p:sp>
      <p:grpSp>
        <p:nvGrpSpPr>
          <p:cNvPr id="87" name="Group 86"/>
          <p:cNvGrpSpPr/>
          <p:nvPr/>
        </p:nvGrpSpPr>
        <p:grpSpPr>
          <a:xfrm>
            <a:off x="7807246" y="222156"/>
            <a:ext cx="814966" cy="696565"/>
            <a:chOff x="7738484" y="171095"/>
            <a:chExt cx="956273" cy="804821"/>
          </a:xfrm>
        </p:grpSpPr>
        <p:pic>
          <p:nvPicPr>
            <p:cNvPr id="89" name="Picture 8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738484" y="177337"/>
              <a:ext cx="798579" cy="798579"/>
            </a:xfrm>
            <a:prstGeom prst="rect">
              <a:avLst/>
            </a:prstGeom>
          </p:spPr>
        </p:pic>
        <p:pic>
          <p:nvPicPr>
            <p:cNvPr id="90" name="Picture 8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849616" y="263154"/>
              <a:ext cx="566469" cy="566469"/>
            </a:xfrm>
            <a:prstGeom prst="rect">
              <a:avLst/>
            </a:prstGeom>
          </p:spPr>
        </p:pic>
        <p:pic>
          <p:nvPicPr>
            <p:cNvPr id="91" name="Picture 9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220291" y="171095"/>
              <a:ext cx="474466" cy="474466"/>
            </a:xfrm>
            <a:prstGeom prst="rect">
              <a:avLst/>
            </a:prstGeom>
          </p:spPr>
        </p:pic>
      </p:grpSp>
      <p:sp>
        <p:nvSpPr>
          <p:cNvPr id="92" name="Rounded Rectangle 91"/>
          <p:cNvSpPr/>
          <p:nvPr/>
        </p:nvSpPr>
        <p:spPr>
          <a:xfrm>
            <a:off x="3329739" y="610570"/>
            <a:ext cx="720529"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1"/>
                </a:solidFill>
              </a:rPr>
              <a:t>Start</a:t>
            </a:r>
            <a:endParaRPr lang="en-US" b="1" i="1" dirty="0">
              <a:solidFill>
                <a:schemeClr val="tx1"/>
              </a:solidFill>
            </a:endParaRPr>
          </a:p>
        </p:txBody>
      </p:sp>
      <p:sp>
        <p:nvSpPr>
          <p:cNvPr id="93" name="Isosceles Triangle 92"/>
          <p:cNvSpPr/>
          <p:nvPr/>
        </p:nvSpPr>
        <p:spPr>
          <a:xfrm rot="10800000">
            <a:off x="9556950" y="1759083"/>
            <a:ext cx="391886" cy="393374"/>
          </a:xfrm>
          <a:prstGeom prst="triangle">
            <a:avLst/>
          </a:prstGeom>
          <a:solidFill>
            <a:srgbClr val="2CA4F2"/>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5934152"/>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509837" y="2135981"/>
            <a:ext cx="5753100" cy="3464719"/>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22" name="Rectangle 2"/>
          <p:cNvSpPr>
            <a:spLocks noGrp="1" noChangeArrowheads="1"/>
          </p:cNvSpPr>
          <p:nvPr>
            <p:ph type="title"/>
          </p:nvPr>
        </p:nvSpPr>
        <p:spPr>
          <a:xfrm>
            <a:off x="1533525" y="96110"/>
            <a:ext cx="10515600" cy="1325563"/>
          </a:xfrm>
        </p:spPr>
        <p:txBody>
          <a:bodyPr/>
          <a:lstStyle/>
          <a:p>
            <a:r>
              <a:rPr lang="en-US" altLang="ja-JP" smtClean="0"/>
              <a:t>Incorporating(</a:t>
            </a:r>
            <a:r>
              <a:rPr lang="ja-JP" altLang="en-US" smtClean="0"/>
              <a:t>組み入れ）</a:t>
            </a:r>
            <a:endParaRPr lang="en-US" altLang="en-US" smtClean="0"/>
          </a:p>
        </p:txBody>
      </p:sp>
      <p:grpSp>
        <p:nvGrpSpPr>
          <p:cNvPr id="7" name="Group 6"/>
          <p:cNvGrpSpPr/>
          <p:nvPr/>
        </p:nvGrpSpPr>
        <p:grpSpPr>
          <a:xfrm>
            <a:off x="3448050" y="2286000"/>
            <a:ext cx="3343275" cy="3114675"/>
            <a:chOff x="3267075" y="2505075"/>
            <a:chExt cx="3343275" cy="3114675"/>
          </a:xfrm>
        </p:grpSpPr>
        <p:sp>
          <p:nvSpPr>
            <p:cNvPr id="2" name="Rectangle 1"/>
            <p:cNvSpPr/>
            <p:nvPr/>
          </p:nvSpPr>
          <p:spPr>
            <a:xfrm>
              <a:off x="4171950" y="4133850"/>
              <a:ext cx="2438400" cy="14859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 name="Rounded Rectangle 2"/>
            <p:cNvSpPr/>
            <p:nvPr/>
          </p:nvSpPr>
          <p:spPr>
            <a:xfrm>
              <a:off x="3267075" y="2505075"/>
              <a:ext cx="1390650" cy="7239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 name="Rounded Rectangle 5"/>
            <p:cNvSpPr/>
            <p:nvPr/>
          </p:nvSpPr>
          <p:spPr>
            <a:xfrm>
              <a:off x="4695825" y="4514850"/>
              <a:ext cx="1390650" cy="7239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 name="Bent Arrow 4"/>
            <p:cNvSpPr/>
            <p:nvPr/>
          </p:nvSpPr>
          <p:spPr>
            <a:xfrm rot="5400000">
              <a:off x="4619625" y="3019425"/>
              <a:ext cx="1171575" cy="733425"/>
            </a:xfrm>
            <a:prstGeom prst="ben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170820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614487" y="2307431"/>
            <a:ext cx="5753100" cy="3464719"/>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170" name="Rectangle 2"/>
          <p:cNvSpPr>
            <a:spLocks noGrp="1" noChangeArrowheads="1"/>
          </p:cNvSpPr>
          <p:nvPr>
            <p:ph type="title"/>
          </p:nvPr>
        </p:nvSpPr>
        <p:spPr/>
        <p:txBody>
          <a:bodyPr/>
          <a:lstStyle/>
          <a:p>
            <a:r>
              <a:rPr lang="ja-JP" altLang="en-US" smtClean="0"/>
              <a:t>リンクする（</a:t>
            </a:r>
            <a:r>
              <a:rPr lang="en-US" altLang="en-US" smtClean="0"/>
              <a:t>Linking</a:t>
            </a:r>
            <a:r>
              <a:rPr lang="ja-JP" altLang="en-US" smtClean="0"/>
              <a:t>）</a:t>
            </a:r>
            <a:endParaRPr lang="en-US" altLang="en-US" smtClean="0"/>
          </a:p>
        </p:txBody>
      </p:sp>
      <p:sp>
        <p:nvSpPr>
          <p:cNvPr id="4" name="Rectangle 3"/>
          <p:cNvSpPr/>
          <p:nvPr/>
        </p:nvSpPr>
        <p:spPr>
          <a:xfrm>
            <a:off x="4171950" y="4133850"/>
            <a:ext cx="2438400" cy="14859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Rounded Rectangle 4"/>
          <p:cNvSpPr/>
          <p:nvPr/>
        </p:nvSpPr>
        <p:spPr>
          <a:xfrm>
            <a:off x="2134791" y="2420563"/>
            <a:ext cx="1390650" cy="7239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7" name="Bent Arrow 6"/>
          <p:cNvSpPr/>
          <p:nvPr/>
        </p:nvSpPr>
        <p:spPr>
          <a:xfrm rot="5400000">
            <a:off x="3429000" y="2920625"/>
            <a:ext cx="1171575" cy="733425"/>
          </a:xfrm>
          <a:prstGeom prst="ben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
        <p:nvSpPr>
          <p:cNvPr id="8" name="Rectangle 7"/>
          <p:cNvSpPr/>
          <p:nvPr/>
        </p:nvSpPr>
        <p:spPr>
          <a:xfrm>
            <a:off x="3352800" y="4133850"/>
            <a:ext cx="819150" cy="14859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2348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725341" y="1196577"/>
            <a:ext cx="5753100" cy="4346973"/>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p:cNvSpPr/>
          <p:nvPr/>
        </p:nvSpPr>
        <p:spPr>
          <a:xfrm>
            <a:off x="5235179" y="2905125"/>
            <a:ext cx="2438400" cy="14859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9" name="Bent Arrow 8"/>
          <p:cNvSpPr/>
          <p:nvPr/>
        </p:nvSpPr>
        <p:spPr>
          <a:xfrm rot="5400000">
            <a:off x="5016104" y="1804064"/>
            <a:ext cx="1171575" cy="733425"/>
          </a:xfrm>
          <a:prstGeom prst="ben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
        <p:nvSpPr>
          <p:cNvPr id="12" name="Bent Arrow 11"/>
          <p:cNvSpPr/>
          <p:nvPr/>
        </p:nvSpPr>
        <p:spPr>
          <a:xfrm rot="10800000">
            <a:off x="4725591" y="4539586"/>
            <a:ext cx="1171575" cy="733425"/>
          </a:xfrm>
          <a:prstGeom prst="ben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
        <p:nvSpPr>
          <p:cNvPr id="13" name="Rounded Rectangle 12"/>
          <p:cNvSpPr/>
          <p:nvPr/>
        </p:nvSpPr>
        <p:spPr>
          <a:xfrm>
            <a:off x="4135637" y="1364927"/>
            <a:ext cx="942975" cy="47739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5" name="Rounded Rectangle 14"/>
          <p:cNvSpPr/>
          <p:nvPr/>
        </p:nvSpPr>
        <p:spPr>
          <a:xfrm>
            <a:off x="5601891" y="3004625"/>
            <a:ext cx="942975" cy="47739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6" name="Rounded Rectangle 15"/>
          <p:cNvSpPr/>
          <p:nvPr/>
        </p:nvSpPr>
        <p:spPr>
          <a:xfrm>
            <a:off x="5601891" y="3787433"/>
            <a:ext cx="942975" cy="477396"/>
          </a:xfrm>
          <a:prstGeom prst="roundRect">
            <a:avLst/>
          </a:prstGeom>
          <a:ln w="28575">
            <a:solidFill>
              <a:srgbClr val="454545"/>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8" name="Rounded Rectangle 17"/>
          <p:cNvSpPr/>
          <p:nvPr/>
        </p:nvSpPr>
        <p:spPr>
          <a:xfrm rot="16200000">
            <a:off x="6441810" y="3211036"/>
            <a:ext cx="1362074" cy="87407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400" b="1" smtClean="0">
                <a:latin typeface="メイリオ" panose="020B0604030504040204" pitchFamily="50" charset="-128"/>
                <a:ea typeface="メイリオ" panose="020B0604030504040204" pitchFamily="50" charset="-128"/>
                <a:cs typeface="メイリオ" panose="020B0604030504040204" pitchFamily="50" charset="-128"/>
              </a:rPr>
              <a:t>最適化</a:t>
            </a:r>
            <a:endParaRPr lang="en-US" altLang="ja-JP" sz="1400" b="1"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900" b="1"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900" b="1" smtClean="0">
                <a:latin typeface="メイリオ" panose="020B0604030504040204" pitchFamily="50" charset="-128"/>
                <a:ea typeface="メイリオ" panose="020B0604030504040204" pitchFamily="50" charset="-128"/>
                <a:cs typeface="メイリオ" panose="020B0604030504040204" pitchFamily="50" charset="-128"/>
              </a:rPr>
              <a:t>Optimization</a:t>
            </a:r>
            <a:r>
              <a:rPr lang="ja-JP" altLang="en-US" sz="900" b="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z="900"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Box 1"/>
          <p:cNvSpPr txBox="1"/>
          <p:nvPr/>
        </p:nvSpPr>
        <p:spPr>
          <a:xfrm>
            <a:off x="5897166" y="1977136"/>
            <a:ext cx="1863011" cy="307777"/>
          </a:xfrm>
          <a:prstGeom prst="rect">
            <a:avLst/>
          </a:prstGeom>
          <a:noFill/>
        </p:spPr>
        <p:txBody>
          <a:bodyPr wrap="none" rtlCol="0">
            <a:spAutoFit/>
          </a:bodyPr>
          <a:lstStyle/>
          <a:p>
            <a:r>
              <a:rPr lang="ja-JP" altLang="en-US" sz="1400" b="1" smtClean="0">
                <a:latin typeface="メイリオ" panose="020B0604030504040204" pitchFamily="50" charset="-128"/>
                <a:ea typeface="メイリオ" panose="020B0604030504040204" pitchFamily="50" charset="-128"/>
                <a:cs typeface="メイリオ" panose="020B0604030504040204" pitchFamily="50" charset="-128"/>
              </a:rPr>
              <a:t>コードの追加</a:t>
            </a:r>
            <a:r>
              <a:rPr lang="ja-JP" altLang="en-US" sz="900" b="1"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900" b="1" smtClean="0">
                <a:latin typeface="メイリオ" panose="020B0604030504040204" pitchFamily="50" charset="-128"/>
                <a:ea typeface="メイリオ" panose="020B0604030504040204" pitchFamily="50" charset="-128"/>
                <a:cs typeface="メイリオ" panose="020B0604030504040204" pitchFamily="50" charset="-128"/>
              </a:rPr>
              <a:t>Adding)</a:t>
            </a:r>
            <a:endParaRPr lang="en-US" sz="9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TextBox 20"/>
          <p:cNvSpPr txBox="1"/>
          <p:nvPr/>
        </p:nvSpPr>
        <p:spPr>
          <a:xfrm>
            <a:off x="5968604" y="4634524"/>
            <a:ext cx="1988045" cy="307777"/>
          </a:xfrm>
          <a:prstGeom prst="rect">
            <a:avLst/>
          </a:prstGeom>
          <a:noFill/>
        </p:spPr>
        <p:txBody>
          <a:bodyPr wrap="none" rtlCol="0">
            <a:spAutoFit/>
          </a:bodyPr>
          <a:lstStyle/>
          <a:p>
            <a:r>
              <a:rPr lang="ja-JP" altLang="en-US" sz="1400" b="1" smtClean="0">
                <a:latin typeface="メイリオ" panose="020B0604030504040204" pitchFamily="50" charset="-128"/>
                <a:ea typeface="メイリオ" panose="020B0604030504040204" pitchFamily="50" charset="-128"/>
                <a:cs typeface="メイリオ" panose="020B0604030504040204" pitchFamily="50" charset="-128"/>
              </a:rPr>
              <a:t>コードの除去</a:t>
            </a:r>
            <a:r>
              <a:rPr lang="en-US" altLang="ja-JP" sz="900" b="1" smtClean="0">
                <a:latin typeface="メイリオ" panose="020B0604030504040204" pitchFamily="50" charset="-128"/>
                <a:ea typeface="メイリオ" panose="020B0604030504040204" pitchFamily="50" charset="-128"/>
                <a:cs typeface="メイリオ" panose="020B0604030504040204" pitchFamily="50" charset="-128"/>
              </a:rPr>
              <a:t>(Removing)</a:t>
            </a:r>
            <a:endParaRPr lang="en-US" sz="9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ounded Rectangle 22"/>
          <p:cNvSpPr/>
          <p:nvPr/>
        </p:nvSpPr>
        <p:spPr>
          <a:xfrm>
            <a:off x="3664149" y="4868199"/>
            <a:ext cx="942975" cy="477396"/>
          </a:xfrm>
          <a:prstGeom prst="roundRect">
            <a:avLst/>
          </a:prstGeom>
          <a:ln w="28575">
            <a:solidFill>
              <a:srgbClr val="454545"/>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6260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7874" y="1611550"/>
            <a:ext cx="7553325" cy="2341325"/>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AutoShape 6"/>
          <p:cNvSpPr>
            <a:spLocks noChangeArrowheads="1"/>
          </p:cNvSpPr>
          <p:nvPr/>
        </p:nvSpPr>
        <p:spPr bwMode="auto">
          <a:xfrm>
            <a:off x="4820533" y="2506311"/>
            <a:ext cx="1868487" cy="1125537"/>
          </a:xfrm>
          <a:prstGeom prst="cloudCallout">
            <a:avLst>
              <a:gd name="adj1" fmla="val -7227"/>
              <a:gd name="adj2" fmla="val 4968"/>
            </a:avLst>
          </a:prstGeom>
          <a:solidFill>
            <a:srgbClr val="2CA4F2"/>
          </a:solidFill>
          <a:ln>
            <a:noFill/>
          </a:ln>
          <a:extLst/>
        </p:spPr>
        <p:txBody>
          <a:bodyPr/>
          <a:lstStyle/>
          <a:p>
            <a:pPr algn="ctr" eaLnBrk="1" hangingPunct="1">
              <a:defRPr/>
            </a:pPr>
            <a:endParaRPr lang="en-US" sz="1300">
              <a:latin typeface="Calibri" charset="0"/>
              <a:ea typeface="ＭＳ Ｐゴシック" charset="0"/>
              <a:cs typeface="ＭＳ Ｐゴシック" charset="0"/>
            </a:endParaRPr>
          </a:p>
        </p:txBody>
      </p:sp>
      <p:sp>
        <p:nvSpPr>
          <p:cNvPr id="8" name="Rectangle 10"/>
          <p:cNvSpPr>
            <a:spLocks noChangeArrowheads="1"/>
          </p:cNvSpPr>
          <p:nvPr/>
        </p:nvSpPr>
        <p:spPr bwMode="auto">
          <a:xfrm rot="16200000">
            <a:off x="5293111" y="2284895"/>
            <a:ext cx="923330" cy="1533525"/>
          </a:xfrm>
          <a:prstGeom prst="rect">
            <a:avLst/>
          </a:prstGeom>
          <a:noFill/>
          <a:ln>
            <a:noFill/>
          </a:ln>
          <a:extLst/>
        </p:spPr>
        <p:txBody>
          <a:bodyPr vert="eaVert" anchor="ctr">
            <a:spAutoFit/>
          </a:bodyPr>
          <a:lstStyle/>
          <a:p>
            <a:pPr algn="ctr" eaLnBrk="1" hangingPunct="1">
              <a:defRPr/>
            </a:pPr>
            <a:r>
              <a:rPr lang="en-US" sz="1600" b="1" i="1" dirty="0">
                <a:solidFill>
                  <a:schemeClr val="bg1"/>
                </a:solidFill>
                <a:ea typeface="ＭＳ Ｐゴシック" charset="0"/>
                <a:cs typeface="ＭＳ Ｐゴシック" charset="0"/>
              </a:rPr>
              <a:t>Source code scanning and identification</a:t>
            </a:r>
          </a:p>
        </p:txBody>
      </p:sp>
      <p:sp>
        <p:nvSpPr>
          <p:cNvPr id="9" name="AutoShape 25"/>
          <p:cNvSpPr>
            <a:spLocks noChangeArrowheads="1"/>
          </p:cNvSpPr>
          <p:nvPr/>
        </p:nvSpPr>
        <p:spPr bwMode="auto">
          <a:xfrm>
            <a:off x="2238430" y="2561814"/>
            <a:ext cx="2039444" cy="978015"/>
          </a:xfrm>
          <a:prstGeom prst="roundRect">
            <a:avLst>
              <a:gd name="adj" fmla="val 16667"/>
            </a:avLst>
          </a:prstGeom>
          <a:noFill/>
          <a:ln w="9525">
            <a:noFill/>
            <a:round/>
            <a:headEnd/>
            <a:tailEnd/>
          </a:ln>
        </p:spPr>
        <p:txBody>
          <a:bodyPr wrap="square" lIns="82945" tIns="41473" rIns="82945" bIns="41473" anchor="ctr">
            <a:spAutoFit/>
          </a:bodyPr>
          <a:lstStyle/>
          <a:p>
            <a:pPr eaLnBrk="1" hangingPunct="1">
              <a:defRPr/>
            </a:pPr>
            <a:r>
              <a:rPr lang="en-US" sz="1300" b="1" dirty="0">
                <a:solidFill>
                  <a:srgbClr val="000000"/>
                </a:solidFill>
                <a:ea typeface="ＭＳ Ｐゴシック" charset="0"/>
                <a:cs typeface="Arial" charset="0"/>
              </a:rPr>
              <a:t>Complete software stack:</a:t>
            </a:r>
          </a:p>
          <a:p>
            <a:pPr marL="171450" indent="-171450">
              <a:buFont typeface="Arial" panose="020B0604020202020204" pitchFamily="34" charset="0"/>
              <a:buChar char="•"/>
              <a:defRPr/>
            </a:pPr>
            <a:r>
              <a:rPr lang="en-US" sz="1300" dirty="0">
                <a:solidFill>
                  <a:srgbClr val="000000"/>
                </a:solidFill>
                <a:ea typeface="ＭＳ Ｐゴシック" charset="0"/>
                <a:cs typeface="Arial" charset="0"/>
              </a:rPr>
              <a:t>Proprietary software</a:t>
            </a:r>
          </a:p>
          <a:p>
            <a:pPr marL="171450" indent="-171450">
              <a:buFont typeface="Arial" panose="020B0604020202020204" pitchFamily="34" charset="0"/>
              <a:buChar char="•"/>
              <a:defRPr/>
            </a:pPr>
            <a:r>
              <a:rPr lang="en-US" sz="1300" dirty="0">
                <a:solidFill>
                  <a:srgbClr val="000000"/>
                </a:solidFill>
                <a:ea typeface="ＭＳ Ｐゴシック" charset="0"/>
                <a:cs typeface="Arial" charset="0"/>
              </a:rPr>
              <a:t>3</a:t>
            </a:r>
            <a:r>
              <a:rPr lang="en-US" sz="1300" baseline="30000" dirty="0">
                <a:solidFill>
                  <a:srgbClr val="000000"/>
                </a:solidFill>
                <a:ea typeface="ＭＳ Ｐゴシック" charset="0"/>
                <a:cs typeface="Arial" charset="0"/>
              </a:rPr>
              <a:t>rd</a:t>
            </a:r>
            <a:r>
              <a:rPr lang="en-US" sz="1300" dirty="0">
                <a:solidFill>
                  <a:srgbClr val="000000"/>
                </a:solidFill>
                <a:ea typeface="ＭＳ Ｐゴシック" charset="0"/>
                <a:cs typeface="Arial" charset="0"/>
              </a:rPr>
              <a:t>  party software</a:t>
            </a:r>
          </a:p>
          <a:p>
            <a:pPr marL="171450" indent="-171450">
              <a:buFont typeface="Arial" panose="020B0604020202020204" pitchFamily="34" charset="0"/>
              <a:buChar char="•"/>
              <a:defRPr/>
            </a:pPr>
            <a:r>
              <a:rPr lang="en-US" sz="1300" dirty="0" smtClean="0">
                <a:solidFill>
                  <a:srgbClr val="000000"/>
                </a:solidFill>
                <a:ea typeface="ＭＳ Ｐゴシック" charset="0"/>
                <a:cs typeface="Arial" charset="0"/>
              </a:rPr>
              <a:t>Open </a:t>
            </a:r>
            <a:r>
              <a:rPr lang="en-US" sz="1300" dirty="0">
                <a:solidFill>
                  <a:srgbClr val="000000"/>
                </a:solidFill>
                <a:ea typeface="ＭＳ Ｐゴシック" charset="0"/>
                <a:cs typeface="Arial" charset="0"/>
              </a:rPr>
              <a:t>source software </a:t>
            </a:r>
          </a:p>
        </p:txBody>
      </p:sp>
      <p:sp>
        <p:nvSpPr>
          <p:cNvPr id="10" name="AutoShape 25"/>
          <p:cNvSpPr>
            <a:spLocks noChangeArrowheads="1"/>
          </p:cNvSpPr>
          <p:nvPr/>
        </p:nvSpPr>
        <p:spPr bwMode="auto">
          <a:xfrm>
            <a:off x="7250907" y="2229809"/>
            <a:ext cx="2302668" cy="1642027"/>
          </a:xfrm>
          <a:prstGeom prst="roundRect">
            <a:avLst>
              <a:gd name="adj" fmla="val 16667"/>
            </a:avLst>
          </a:prstGeom>
          <a:solidFill>
            <a:schemeClr val="bg1"/>
          </a:solidFill>
          <a:ln w="9525">
            <a:noFill/>
            <a:round/>
            <a:headEnd/>
            <a:tailEnd/>
          </a:ln>
        </p:spPr>
        <p:txBody>
          <a:bodyPr wrap="square" lIns="82945" tIns="41473" rIns="82945" bIns="41473" anchor="ctr">
            <a:spAutoFit/>
          </a:bodyPr>
          <a:lstStyle/>
          <a:p>
            <a:pPr eaLnBrk="1" hangingPunct="1">
              <a:defRPr/>
            </a:pPr>
            <a:r>
              <a:rPr lang="en-US" sz="1300" b="1" dirty="0" smtClean="0">
                <a:solidFill>
                  <a:srgbClr val="000000"/>
                </a:solidFill>
                <a:ea typeface="ＭＳ Ｐゴシック" charset="0"/>
                <a:cs typeface="Arial" charset="0"/>
              </a:rPr>
              <a:t>Open Source Software </a:t>
            </a:r>
            <a:r>
              <a:rPr lang="en-US" sz="1300" b="1" dirty="0">
                <a:solidFill>
                  <a:srgbClr val="000000"/>
                </a:solidFill>
                <a:ea typeface="ＭＳ Ｐゴシック" charset="0"/>
                <a:cs typeface="Arial" charset="0"/>
              </a:rPr>
              <a:t>BoM:</a:t>
            </a:r>
          </a:p>
          <a:p>
            <a:pPr marL="171450" indent="-171450">
              <a:buFont typeface="Arial" panose="020B0604020202020204" pitchFamily="34" charset="0"/>
              <a:buChar char="•"/>
              <a:defRPr/>
            </a:pPr>
            <a:r>
              <a:rPr lang="en-US" sz="1300" dirty="0">
                <a:solidFill>
                  <a:srgbClr val="000000"/>
                </a:solidFill>
                <a:ea typeface="ＭＳ Ｐゴシック" charset="0"/>
                <a:cs typeface="Arial" charset="0"/>
              </a:rPr>
              <a:t>List of complete </a:t>
            </a:r>
            <a:r>
              <a:rPr lang="en-US" sz="1300" dirty="0" smtClean="0">
                <a:solidFill>
                  <a:srgbClr val="000000"/>
                </a:solidFill>
                <a:ea typeface="ＭＳ Ｐゴシック" charset="0"/>
                <a:cs typeface="Arial" charset="0"/>
              </a:rPr>
              <a:t>open source components</a:t>
            </a:r>
            <a:r>
              <a:rPr lang="en-US" sz="1300" dirty="0">
                <a:solidFill>
                  <a:srgbClr val="000000"/>
                </a:solidFill>
                <a:ea typeface="ＭＳ Ｐゴシック" charset="0"/>
                <a:cs typeface="Arial" charset="0"/>
              </a:rPr>
              <a:t>, their origins, and </a:t>
            </a:r>
            <a:r>
              <a:rPr lang="en-US" sz="1300" dirty="0" smtClean="0">
                <a:solidFill>
                  <a:srgbClr val="000000"/>
                </a:solidFill>
                <a:ea typeface="ＭＳ Ｐゴシック" charset="0"/>
                <a:cs typeface="Arial" charset="0"/>
              </a:rPr>
              <a:t>licenses</a:t>
            </a:r>
            <a:endParaRPr lang="en-US" sz="1300" dirty="0">
              <a:solidFill>
                <a:srgbClr val="000000"/>
              </a:solidFill>
              <a:ea typeface="ＭＳ Ｐゴシック" charset="0"/>
              <a:cs typeface="Arial" charset="0"/>
            </a:endParaRPr>
          </a:p>
          <a:p>
            <a:pPr marL="171450" indent="-171450">
              <a:buFont typeface="Arial" panose="020B0604020202020204" pitchFamily="34" charset="0"/>
              <a:buChar char="•"/>
              <a:defRPr/>
            </a:pPr>
            <a:r>
              <a:rPr lang="en-US" sz="1300" dirty="0">
                <a:solidFill>
                  <a:srgbClr val="000000"/>
                </a:solidFill>
                <a:ea typeface="ＭＳ Ｐゴシック" charset="0"/>
                <a:cs typeface="Arial" charset="0"/>
              </a:rPr>
              <a:t>List of </a:t>
            </a:r>
            <a:r>
              <a:rPr lang="en-US" sz="1300" dirty="0" smtClean="0">
                <a:solidFill>
                  <a:srgbClr val="000000"/>
                </a:solidFill>
                <a:ea typeface="ＭＳ Ｐゴシック" charset="0"/>
                <a:cs typeface="Arial" charset="0"/>
              </a:rPr>
              <a:t>open source code </a:t>
            </a:r>
            <a:r>
              <a:rPr lang="en-US" sz="1300" dirty="0">
                <a:solidFill>
                  <a:srgbClr val="000000"/>
                </a:solidFill>
                <a:ea typeface="ＭＳ Ｐゴシック" charset="0"/>
                <a:cs typeface="Arial" charset="0"/>
              </a:rPr>
              <a:t>snippets, their origins and licenses. </a:t>
            </a:r>
          </a:p>
        </p:txBody>
      </p:sp>
      <p:sp>
        <p:nvSpPr>
          <p:cNvPr id="11" name="Arrow: Right 1"/>
          <p:cNvSpPr/>
          <p:nvPr/>
        </p:nvSpPr>
        <p:spPr bwMode="auto">
          <a:xfrm>
            <a:off x="4221429" y="2940288"/>
            <a:ext cx="546009" cy="221070"/>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sz="1300"/>
          </a:p>
        </p:txBody>
      </p:sp>
      <p:sp>
        <p:nvSpPr>
          <p:cNvPr id="12" name="Arrow: Right 1"/>
          <p:cNvSpPr/>
          <p:nvPr/>
        </p:nvSpPr>
        <p:spPr bwMode="auto">
          <a:xfrm>
            <a:off x="6764693" y="2958544"/>
            <a:ext cx="546009" cy="221070"/>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sz="1300"/>
          </a:p>
        </p:txBody>
      </p:sp>
      <p:sp>
        <p:nvSpPr>
          <p:cNvPr id="20" name="Rounded Rectangle 19"/>
          <p:cNvSpPr/>
          <p:nvPr/>
        </p:nvSpPr>
        <p:spPr>
          <a:xfrm>
            <a:off x="2238430" y="1847372"/>
            <a:ext cx="760258" cy="383304"/>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Start</a:t>
            </a:r>
          </a:p>
        </p:txBody>
      </p:sp>
      <p:sp>
        <p:nvSpPr>
          <p:cNvPr id="21" name="Rounded Rectangle 20"/>
          <p:cNvSpPr/>
          <p:nvPr/>
        </p:nvSpPr>
        <p:spPr>
          <a:xfrm>
            <a:off x="7310702" y="1846505"/>
            <a:ext cx="760258" cy="385038"/>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End</a:t>
            </a:r>
          </a:p>
        </p:txBody>
      </p:sp>
      <p:pic>
        <p:nvPicPr>
          <p:cNvPr id="22" name="Picture 2" descr="http://carrot-top.com/media/catalog/product/cache/1/image/9df78eab33525d08d6e5fb8d27136e95/a/s/as150_checkere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76561" y="1751977"/>
            <a:ext cx="527204" cy="527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282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7874" y="1611550"/>
            <a:ext cx="7553325" cy="2341325"/>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AutoShape 6"/>
          <p:cNvSpPr>
            <a:spLocks noChangeArrowheads="1"/>
          </p:cNvSpPr>
          <p:nvPr/>
        </p:nvSpPr>
        <p:spPr bwMode="auto">
          <a:xfrm>
            <a:off x="4820533" y="2506311"/>
            <a:ext cx="1868487" cy="1125537"/>
          </a:xfrm>
          <a:prstGeom prst="cloudCallout">
            <a:avLst>
              <a:gd name="adj1" fmla="val -7227"/>
              <a:gd name="adj2" fmla="val 4968"/>
            </a:avLst>
          </a:prstGeom>
          <a:solidFill>
            <a:srgbClr val="2CA4F2"/>
          </a:solidFill>
          <a:ln>
            <a:noFill/>
          </a:ln>
          <a:extLst/>
        </p:spPr>
        <p:txBody>
          <a:bodyPr/>
          <a:lstStyle/>
          <a:p>
            <a:pPr algn="ctr" eaLnBrk="1" hangingPunct="1">
              <a:defRPr/>
            </a:pPr>
            <a:endParaRPr lang="en-US" sz="1300">
              <a:latin typeface="Calibri" charset="0"/>
              <a:ea typeface="ＭＳ Ｐゴシック" charset="0"/>
              <a:cs typeface="ＭＳ Ｐゴシック" charset="0"/>
            </a:endParaRPr>
          </a:p>
        </p:txBody>
      </p:sp>
      <p:sp>
        <p:nvSpPr>
          <p:cNvPr id="8" name="Rectangle 10"/>
          <p:cNvSpPr>
            <a:spLocks noChangeArrowheads="1"/>
          </p:cNvSpPr>
          <p:nvPr/>
        </p:nvSpPr>
        <p:spPr bwMode="auto">
          <a:xfrm rot="16200000">
            <a:off x="5339277" y="2284895"/>
            <a:ext cx="830997" cy="1533525"/>
          </a:xfrm>
          <a:prstGeom prst="rect">
            <a:avLst/>
          </a:prstGeom>
          <a:noFill/>
          <a:ln>
            <a:noFill/>
          </a:ln>
          <a:extLst/>
        </p:spPr>
        <p:txBody>
          <a:bodyPr vert="eaVert" anchor="ctr">
            <a:spAutoFit/>
          </a:bodyPr>
          <a:lstStyle/>
          <a:p>
            <a:pPr algn="ctr" eaLnBrk="1" hangingPunct="1">
              <a:defRPr/>
            </a:pPr>
            <a:r>
              <a:rPr lang="ja-JP" altLang="en-US" sz="1400" b="1" i="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ソースコード</a:t>
            </a:r>
            <a:endParaRPr lang="en-US" altLang="ja-JP" sz="1400" b="1" i="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eaLnBrk="1" hangingPunct="1">
              <a:defRPr/>
            </a:pPr>
            <a:r>
              <a:rPr lang="ja-JP" altLang="en-US" sz="1400" b="1" i="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スキャンと</a:t>
            </a:r>
            <a:endParaRPr lang="en-US" altLang="ja-JP" sz="1400" b="1" i="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eaLnBrk="1" hangingPunct="1">
              <a:defRPr/>
            </a:pPr>
            <a:r>
              <a:rPr lang="ja-JP" altLang="en-US" sz="1400" b="1" i="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確認</a:t>
            </a:r>
            <a:r>
              <a:rPr lang="ja-JP" altLang="en-US" sz="1400" b="1" i="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作業</a:t>
            </a:r>
            <a:endParaRPr lang="en-US" sz="1400" b="1" i="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AutoShape 25"/>
          <p:cNvSpPr>
            <a:spLocks noChangeArrowheads="1"/>
          </p:cNvSpPr>
          <p:nvPr/>
        </p:nvSpPr>
        <p:spPr bwMode="auto">
          <a:xfrm>
            <a:off x="2238430" y="2255349"/>
            <a:ext cx="2039444" cy="1590949"/>
          </a:xfrm>
          <a:prstGeom prst="roundRect">
            <a:avLst>
              <a:gd name="adj" fmla="val 16667"/>
            </a:avLst>
          </a:prstGeom>
          <a:noFill/>
          <a:ln w="9525">
            <a:noFill/>
            <a:round/>
            <a:headEnd/>
            <a:tailEnd/>
          </a:ln>
        </p:spPr>
        <p:txBody>
          <a:bodyPr wrap="square" lIns="82945" tIns="41473" rIns="82945" bIns="41473" anchor="ctr">
            <a:spAutoFit/>
          </a:bodyPr>
          <a:lstStyle/>
          <a:p>
            <a:pPr eaLnBrk="1" hangingPunct="1">
              <a:defRPr/>
            </a:pPr>
            <a:r>
              <a:rPr lang="ja-JP" altLang="en-US" sz="1000" b="1"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全ての</a:t>
            </a:r>
            <a:endParaRPr lang="en-US" altLang="ja-JP" sz="1000" b="1"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defRPr/>
            </a:pPr>
            <a:r>
              <a:rPr lang="ja-JP" altLang="en-US" sz="1000" b="1"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ソフトウェアスタック：</a:t>
            </a:r>
            <a:endParaRPr lang="en-US" sz="1000" b="1"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buFont typeface="Arial" panose="020B0604020202020204" pitchFamily="34" charset="0"/>
              <a:buChar char="•"/>
              <a:defRPr/>
            </a:pPr>
            <a:r>
              <a:rPr lang="ja-JP" altLang="en-US"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altLang="ja-JP"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altLang="ja-JP" sz="13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buFont typeface="Arial" panose="020B0604020202020204" pitchFamily="34" charset="0"/>
              <a:buChar char="•"/>
              <a:defRPr/>
            </a:pPr>
            <a:r>
              <a:rPr lang="ja-JP" altLang="en-US"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サードパーティ</a:t>
            </a:r>
            <a:r>
              <a:rPr lang="en-US" altLang="ja-JP"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altLang="ja-JP"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buFont typeface="Arial" panose="020B0604020202020204" pitchFamily="34" charset="0"/>
              <a:buChar char="•"/>
              <a:defRPr/>
            </a:pPr>
            <a:r>
              <a:rPr lang="ja-JP" altLang="en-US"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オープンソース</a:t>
            </a:r>
            <a:r>
              <a:rPr lang="en-US" altLang="ja-JP"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3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AutoShape 25"/>
          <p:cNvSpPr>
            <a:spLocks noChangeArrowheads="1"/>
          </p:cNvSpPr>
          <p:nvPr/>
        </p:nvSpPr>
        <p:spPr bwMode="auto">
          <a:xfrm>
            <a:off x="7250907" y="2255350"/>
            <a:ext cx="2302668" cy="1590949"/>
          </a:xfrm>
          <a:prstGeom prst="roundRect">
            <a:avLst>
              <a:gd name="adj" fmla="val 16667"/>
            </a:avLst>
          </a:prstGeom>
          <a:solidFill>
            <a:schemeClr val="bg1"/>
          </a:solidFill>
          <a:ln w="9525">
            <a:noFill/>
            <a:round/>
            <a:headEnd/>
            <a:tailEnd/>
          </a:ln>
        </p:spPr>
        <p:txBody>
          <a:bodyPr wrap="square" lIns="82945" tIns="41473" rIns="82945" bIns="41473" anchor="ctr">
            <a:spAutoFit/>
          </a:bodyPr>
          <a:lstStyle/>
          <a:p>
            <a:pPr eaLnBrk="1" hangingPunct="1">
              <a:defRPr/>
            </a:pPr>
            <a:r>
              <a:rPr lang="ja-JP" altLang="en-US" sz="1000" b="1"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オープンソース ソフトウェアの</a:t>
            </a:r>
            <a:endParaRPr lang="en-US" altLang="ja-JP" sz="1000" b="1"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defRPr/>
            </a:pPr>
            <a:r>
              <a:rPr lang="ja-JP" altLang="en-US" sz="1000" b="1"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部品表</a:t>
            </a:r>
            <a:r>
              <a:rPr lang="ja-JP" alt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BoM</a:t>
            </a:r>
            <a:r>
              <a:rPr lang="ja-JP" alt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buFont typeface="Arial" panose="020B0604020202020204" pitchFamily="34" charset="0"/>
              <a:buChar char="•"/>
              <a:defRPr/>
            </a:pPr>
            <a:r>
              <a:rPr lang="ja-JP" altLang="en-US"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オープンソース コンポーネント、その起源とライセンスを網羅したリスト</a:t>
            </a:r>
            <a:endParaRPr lang="en-US" altLang="ja-JP"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buFont typeface="Arial" panose="020B0604020202020204" pitchFamily="34" charset="0"/>
              <a:buChar char="•"/>
              <a:defRPr/>
            </a:pPr>
            <a:r>
              <a:rPr lang="ja-JP" altLang="en-US"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オープンソースコードのスニペット、その起源とライセンスのリスト</a:t>
            </a:r>
            <a:r>
              <a:rPr lang="en-US" sz="1300" dirty="0" smtClean="0">
                <a:solidFill>
                  <a:srgbClr val="000000"/>
                </a:solidFill>
                <a:ea typeface="ＭＳ Ｐゴシック" charset="0"/>
                <a:cs typeface="Arial" charset="0"/>
              </a:rPr>
              <a:t>.</a:t>
            </a:r>
            <a:endParaRPr lang="en-US" sz="1300" dirty="0">
              <a:solidFill>
                <a:srgbClr val="000000"/>
              </a:solidFill>
              <a:ea typeface="ＭＳ Ｐゴシック" charset="0"/>
              <a:cs typeface="Arial" charset="0"/>
            </a:endParaRPr>
          </a:p>
        </p:txBody>
      </p:sp>
      <p:sp>
        <p:nvSpPr>
          <p:cNvPr id="11" name="Arrow: Right 1"/>
          <p:cNvSpPr/>
          <p:nvPr/>
        </p:nvSpPr>
        <p:spPr bwMode="auto">
          <a:xfrm>
            <a:off x="4221429" y="2940288"/>
            <a:ext cx="546009" cy="221070"/>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sz="1300"/>
          </a:p>
        </p:txBody>
      </p:sp>
      <p:sp>
        <p:nvSpPr>
          <p:cNvPr id="12" name="Arrow: Right 1"/>
          <p:cNvSpPr/>
          <p:nvPr/>
        </p:nvSpPr>
        <p:spPr bwMode="auto">
          <a:xfrm>
            <a:off x="6764693" y="2958544"/>
            <a:ext cx="546009" cy="221070"/>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sz="1300"/>
          </a:p>
        </p:txBody>
      </p:sp>
      <p:sp>
        <p:nvSpPr>
          <p:cNvPr id="20" name="Rounded Rectangle 19"/>
          <p:cNvSpPr/>
          <p:nvPr/>
        </p:nvSpPr>
        <p:spPr>
          <a:xfrm>
            <a:off x="2238430" y="1847372"/>
            <a:ext cx="760258" cy="383304"/>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i="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開始</a:t>
            </a:r>
            <a:endParaRPr lang="en-US" sz="12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ounded Rectangle 20"/>
          <p:cNvSpPr/>
          <p:nvPr/>
        </p:nvSpPr>
        <p:spPr>
          <a:xfrm>
            <a:off x="7310702" y="1846505"/>
            <a:ext cx="760258" cy="385038"/>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i="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終了</a:t>
            </a:r>
            <a:endParaRPr lang="en-US" sz="12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2" name="Picture 2" descr="http://carrot-top.com/media/catalog/product/cache/1/image/9df78eab33525d08d6e5fb8d27136e95/a/s/as150_checkere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76561" y="1751977"/>
            <a:ext cx="527204" cy="527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23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2047874" y="1649651"/>
            <a:ext cx="7867651" cy="28652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lumMod val="75000"/>
                  <a:lumOff val="25000"/>
                </a:schemeClr>
              </a:solidFill>
            </a:endParaRPr>
          </a:p>
        </p:txBody>
      </p:sp>
      <p:sp>
        <p:nvSpPr>
          <p:cNvPr id="64" name="Oval 63"/>
          <p:cNvSpPr/>
          <p:nvPr/>
        </p:nvSpPr>
        <p:spPr bwMode="auto">
          <a:xfrm>
            <a:off x="7265989" y="2300288"/>
            <a:ext cx="536575" cy="538162"/>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65" name="Oval 64"/>
          <p:cNvSpPr/>
          <p:nvPr/>
        </p:nvSpPr>
        <p:spPr bwMode="auto">
          <a:xfrm rot="922161">
            <a:off x="3738564" y="2300288"/>
            <a:ext cx="536575" cy="538162"/>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66" name="Oval 65"/>
          <p:cNvSpPr/>
          <p:nvPr/>
        </p:nvSpPr>
        <p:spPr bwMode="auto">
          <a:xfrm rot="922161">
            <a:off x="4146551" y="3194051"/>
            <a:ext cx="536575" cy="538163"/>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nvGrpSpPr>
          <p:cNvPr id="15367" name="Group 66"/>
          <p:cNvGrpSpPr>
            <a:grpSpLocks/>
          </p:cNvGrpSpPr>
          <p:nvPr/>
        </p:nvGrpSpPr>
        <p:grpSpPr bwMode="auto">
          <a:xfrm rot="3881581">
            <a:off x="3950494" y="2836069"/>
            <a:ext cx="522288" cy="368300"/>
            <a:chOff x="1631950" y="1183958"/>
            <a:chExt cx="695960" cy="490646"/>
          </a:xfrm>
        </p:grpSpPr>
        <p:sp>
          <p:nvSpPr>
            <p:cNvPr id="68" name="Block Arc 67"/>
            <p:cNvSpPr/>
            <p:nvPr/>
          </p:nvSpPr>
          <p:spPr>
            <a:xfrm>
              <a:off x="1626164" y="1468296"/>
              <a:ext cx="695959"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69" name="Block Arc 68"/>
            <p:cNvSpPr/>
            <p:nvPr/>
          </p:nvSpPr>
          <p:spPr>
            <a:xfrm rot="10800000">
              <a:off x="1625774" y="1192066"/>
              <a:ext cx="695959"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70" name="Rectangle 69"/>
            <p:cNvSpPr/>
            <p:nvPr/>
          </p:nvSpPr>
          <p:spPr>
            <a:xfrm>
              <a:off x="1680960" y="1368289"/>
              <a:ext cx="604998" cy="141696"/>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nvGrpSpPr>
          <p:cNvPr id="15368" name="Group 70"/>
          <p:cNvGrpSpPr>
            <a:grpSpLocks/>
          </p:cNvGrpSpPr>
          <p:nvPr/>
        </p:nvGrpSpPr>
        <p:grpSpPr bwMode="auto">
          <a:xfrm rot="922161">
            <a:off x="4497389" y="2384425"/>
            <a:ext cx="1184275" cy="1276350"/>
            <a:chOff x="3779620" y="3970183"/>
            <a:chExt cx="1580266" cy="1702647"/>
          </a:xfrm>
        </p:grpSpPr>
        <p:sp>
          <p:nvSpPr>
            <p:cNvPr id="72" name="Oval 71"/>
            <p:cNvSpPr/>
            <p:nvPr/>
          </p:nvSpPr>
          <p:spPr>
            <a:xfrm>
              <a:off x="3774442" y="3966672"/>
              <a:ext cx="715992" cy="717908"/>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73" name="Oval 72"/>
            <p:cNvSpPr/>
            <p:nvPr/>
          </p:nvSpPr>
          <p:spPr>
            <a:xfrm>
              <a:off x="4639217" y="4954553"/>
              <a:ext cx="715992" cy="717908"/>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nvGrpSpPr>
            <p:cNvPr id="15414" name="Group 73"/>
            <p:cNvGrpSpPr>
              <a:grpSpLocks/>
            </p:cNvGrpSpPr>
            <p:nvPr/>
          </p:nvGrpSpPr>
          <p:grpSpPr bwMode="auto">
            <a:xfrm rot="2959420">
              <a:off x="4238250" y="4572266"/>
              <a:ext cx="695960" cy="490646"/>
              <a:chOff x="1631950" y="1183958"/>
              <a:chExt cx="695960" cy="490646"/>
            </a:xfrm>
          </p:grpSpPr>
          <p:sp>
            <p:nvSpPr>
              <p:cNvPr id="75" name="Block Arc 74"/>
              <p:cNvSpPr/>
              <p:nvPr/>
            </p:nvSpPr>
            <p:spPr>
              <a:xfrm>
                <a:off x="1629230" y="1466627"/>
                <a:ext cx="692496" cy="21395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76" name="Block Arc 75"/>
              <p:cNvSpPr/>
              <p:nvPr/>
            </p:nvSpPr>
            <p:spPr>
              <a:xfrm rot="10800000">
                <a:off x="1626925" y="1189039"/>
                <a:ext cx="692494" cy="21395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77" name="Rectangle 76"/>
              <p:cNvSpPr/>
              <p:nvPr/>
            </p:nvSpPr>
            <p:spPr>
              <a:xfrm>
                <a:off x="1683179" y="1363184"/>
                <a:ext cx="599315" cy="141927"/>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grpSp>
        <p:nvGrpSpPr>
          <p:cNvPr id="15369" name="Group 77"/>
          <p:cNvGrpSpPr>
            <a:grpSpLocks/>
          </p:cNvGrpSpPr>
          <p:nvPr/>
        </p:nvGrpSpPr>
        <p:grpSpPr bwMode="auto">
          <a:xfrm rot="7110064">
            <a:off x="4385469" y="2836069"/>
            <a:ext cx="522288" cy="368300"/>
            <a:chOff x="1631950" y="1183958"/>
            <a:chExt cx="695960" cy="490646"/>
          </a:xfrm>
        </p:grpSpPr>
        <p:sp>
          <p:nvSpPr>
            <p:cNvPr id="79" name="Block Arc 78"/>
            <p:cNvSpPr/>
            <p:nvPr/>
          </p:nvSpPr>
          <p:spPr>
            <a:xfrm>
              <a:off x="1632682" y="1470085"/>
              <a:ext cx="695959"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0" name="Block Arc 79"/>
            <p:cNvSpPr/>
            <p:nvPr/>
          </p:nvSpPr>
          <p:spPr>
            <a:xfrm rot="10800000">
              <a:off x="1632707" y="1190916"/>
              <a:ext cx="695960"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1" name="Rectangle 80"/>
            <p:cNvSpPr/>
            <p:nvPr/>
          </p:nvSpPr>
          <p:spPr>
            <a:xfrm>
              <a:off x="1687630" y="1366133"/>
              <a:ext cx="604998" cy="141696"/>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nvGrpSpPr>
          <p:cNvPr id="15370" name="Group 81"/>
          <p:cNvGrpSpPr>
            <a:grpSpLocks/>
          </p:cNvGrpSpPr>
          <p:nvPr/>
        </p:nvGrpSpPr>
        <p:grpSpPr bwMode="auto">
          <a:xfrm rot="922161">
            <a:off x="5378451" y="2373313"/>
            <a:ext cx="1185863" cy="1276350"/>
            <a:chOff x="2044796" y="3970184"/>
            <a:chExt cx="1580266" cy="1702647"/>
          </a:xfrm>
        </p:grpSpPr>
        <p:sp>
          <p:nvSpPr>
            <p:cNvPr id="83" name="Oval 82"/>
            <p:cNvSpPr/>
            <p:nvPr/>
          </p:nvSpPr>
          <p:spPr>
            <a:xfrm>
              <a:off x="2039626" y="3966673"/>
              <a:ext cx="717148" cy="717906"/>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4" name="Oval 83"/>
            <p:cNvSpPr/>
            <p:nvPr/>
          </p:nvSpPr>
          <p:spPr>
            <a:xfrm>
              <a:off x="2903243" y="4954554"/>
              <a:ext cx="717148" cy="717906"/>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nvGrpSpPr>
            <p:cNvPr id="15405" name="Group 84"/>
            <p:cNvGrpSpPr>
              <a:grpSpLocks/>
            </p:cNvGrpSpPr>
            <p:nvPr/>
          </p:nvGrpSpPr>
          <p:grpSpPr bwMode="auto">
            <a:xfrm rot="2959420">
              <a:off x="2500886" y="4572056"/>
              <a:ext cx="695960" cy="490646"/>
              <a:chOff x="1631950" y="1183958"/>
              <a:chExt cx="695960" cy="490646"/>
            </a:xfrm>
          </p:grpSpPr>
          <p:sp>
            <p:nvSpPr>
              <p:cNvPr id="86" name="Block Arc 85"/>
              <p:cNvSpPr/>
              <p:nvPr/>
            </p:nvSpPr>
            <p:spPr>
              <a:xfrm>
                <a:off x="1624031" y="1464507"/>
                <a:ext cx="690377" cy="213663"/>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7" name="Block Arc 86"/>
              <p:cNvSpPr/>
              <p:nvPr/>
            </p:nvSpPr>
            <p:spPr>
              <a:xfrm rot="10800000">
                <a:off x="1624093" y="1186182"/>
                <a:ext cx="690377" cy="215779"/>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8" name="Rectangle 87"/>
              <p:cNvSpPr/>
              <p:nvPr/>
            </p:nvSpPr>
            <p:spPr>
              <a:xfrm>
                <a:off x="1678128" y="1360546"/>
                <a:ext cx="603550" cy="143853"/>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grpSp>
        <p:nvGrpSpPr>
          <p:cNvPr id="15371" name="Group 88"/>
          <p:cNvGrpSpPr>
            <a:grpSpLocks/>
          </p:cNvGrpSpPr>
          <p:nvPr/>
        </p:nvGrpSpPr>
        <p:grpSpPr bwMode="auto">
          <a:xfrm rot="922161">
            <a:off x="6269039" y="2374900"/>
            <a:ext cx="1184275" cy="1276350"/>
            <a:chOff x="3779620" y="3970183"/>
            <a:chExt cx="1580266" cy="1702647"/>
          </a:xfrm>
        </p:grpSpPr>
        <p:sp>
          <p:nvSpPr>
            <p:cNvPr id="90" name="Oval 89"/>
            <p:cNvSpPr/>
            <p:nvPr/>
          </p:nvSpPr>
          <p:spPr>
            <a:xfrm>
              <a:off x="3774442" y="3966672"/>
              <a:ext cx="715992" cy="717908"/>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1" name="Oval 90"/>
            <p:cNvSpPr/>
            <p:nvPr/>
          </p:nvSpPr>
          <p:spPr>
            <a:xfrm>
              <a:off x="4639217" y="4954553"/>
              <a:ext cx="715992" cy="717908"/>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nvGrpSpPr>
            <p:cNvPr id="15399" name="Group 91"/>
            <p:cNvGrpSpPr>
              <a:grpSpLocks/>
            </p:cNvGrpSpPr>
            <p:nvPr/>
          </p:nvGrpSpPr>
          <p:grpSpPr bwMode="auto">
            <a:xfrm rot="2959420">
              <a:off x="4238250" y="4572266"/>
              <a:ext cx="695960" cy="490646"/>
              <a:chOff x="1631950" y="1183958"/>
              <a:chExt cx="695960" cy="490646"/>
            </a:xfrm>
          </p:grpSpPr>
          <p:sp>
            <p:nvSpPr>
              <p:cNvPr id="93" name="Block Arc 92"/>
              <p:cNvSpPr/>
              <p:nvPr/>
            </p:nvSpPr>
            <p:spPr>
              <a:xfrm>
                <a:off x="1629230" y="1466627"/>
                <a:ext cx="692496" cy="21395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4" name="Block Arc 93"/>
              <p:cNvSpPr/>
              <p:nvPr/>
            </p:nvSpPr>
            <p:spPr>
              <a:xfrm rot="10800000">
                <a:off x="1626925" y="1189039"/>
                <a:ext cx="692494" cy="21395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5" name="Rectangle 94"/>
              <p:cNvSpPr/>
              <p:nvPr/>
            </p:nvSpPr>
            <p:spPr>
              <a:xfrm>
                <a:off x="1683179" y="1363184"/>
                <a:ext cx="599315" cy="141927"/>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grpSp>
        <p:nvGrpSpPr>
          <p:cNvPr id="15372" name="Group 95"/>
          <p:cNvGrpSpPr>
            <a:grpSpLocks/>
          </p:cNvGrpSpPr>
          <p:nvPr/>
        </p:nvGrpSpPr>
        <p:grpSpPr bwMode="auto">
          <a:xfrm rot="7110064">
            <a:off x="6157119" y="2826544"/>
            <a:ext cx="522288" cy="368300"/>
            <a:chOff x="1631950" y="1183958"/>
            <a:chExt cx="695960" cy="490646"/>
          </a:xfrm>
        </p:grpSpPr>
        <p:sp>
          <p:nvSpPr>
            <p:cNvPr id="97" name="Block Arc 96"/>
            <p:cNvSpPr/>
            <p:nvPr/>
          </p:nvSpPr>
          <p:spPr>
            <a:xfrm>
              <a:off x="1632682" y="1470085"/>
              <a:ext cx="695959"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8" name="Block Arc 97"/>
            <p:cNvSpPr/>
            <p:nvPr/>
          </p:nvSpPr>
          <p:spPr>
            <a:xfrm rot="10800000">
              <a:off x="1632707" y="1190916"/>
              <a:ext cx="695960"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9" name="Rectangle 98"/>
            <p:cNvSpPr/>
            <p:nvPr/>
          </p:nvSpPr>
          <p:spPr>
            <a:xfrm>
              <a:off x="1687630" y="1366133"/>
              <a:ext cx="604998" cy="141696"/>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nvGrpSpPr>
          <p:cNvPr id="15373" name="Group 99"/>
          <p:cNvGrpSpPr>
            <a:grpSpLocks/>
          </p:cNvGrpSpPr>
          <p:nvPr/>
        </p:nvGrpSpPr>
        <p:grpSpPr bwMode="auto">
          <a:xfrm rot="7038937">
            <a:off x="5267325" y="2832100"/>
            <a:ext cx="520700" cy="368300"/>
            <a:chOff x="1631950" y="1183958"/>
            <a:chExt cx="695960" cy="490646"/>
          </a:xfrm>
        </p:grpSpPr>
        <p:sp>
          <p:nvSpPr>
            <p:cNvPr id="101" name="Block Arc 100"/>
            <p:cNvSpPr/>
            <p:nvPr/>
          </p:nvSpPr>
          <p:spPr>
            <a:xfrm>
              <a:off x="1631567" y="1473825"/>
              <a:ext cx="695960" cy="213601"/>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102" name="Block Arc 101"/>
            <p:cNvSpPr/>
            <p:nvPr/>
          </p:nvSpPr>
          <p:spPr>
            <a:xfrm rot="10800000">
              <a:off x="1630758" y="1195749"/>
              <a:ext cx="695960"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103" name="Rectangle 102"/>
            <p:cNvSpPr/>
            <p:nvPr/>
          </p:nvSpPr>
          <p:spPr>
            <a:xfrm>
              <a:off x="1686727" y="1369191"/>
              <a:ext cx="604721" cy="141696"/>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nvGrpSpPr>
          <p:cNvPr id="15374" name="Group 103"/>
          <p:cNvGrpSpPr>
            <a:grpSpLocks/>
          </p:cNvGrpSpPr>
          <p:nvPr/>
        </p:nvGrpSpPr>
        <p:grpSpPr bwMode="auto">
          <a:xfrm rot="7038937">
            <a:off x="7050088" y="2832100"/>
            <a:ext cx="520700" cy="368300"/>
            <a:chOff x="1631950" y="1183958"/>
            <a:chExt cx="695960" cy="490646"/>
          </a:xfrm>
        </p:grpSpPr>
        <p:sp>
          <p:nvSpPr>
            <p:cNvPr id="105" name="Block Arc 104"/>
            <p:cNvSpPr/>
            <p:nvPr/>
          </p:nvSpPr>
          <p:spPr>
            <a:xfrm>
              <a:off x="1631567" y="1473826"/>
              <a:ext cx="695960"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106" name="Block Arc 105"/>
            <p:cNvSpPr/>
            <p:nvPr/>
          </p:nvSpPr>
          <p:spPr>
            <a:xfrm rot="10800000">
              <a:off x="1630760" y="1195749"/>
              <a:ext cx="695960" cy="213601"/>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107" name="Rectangle 106"/>
            <p:cNvSpPr/>
            <p:nvPr/>
          </p:nvSpPr>
          <p:spPr>
            <a:xfrm>
              <a:off x="1686728" y="1369192"/>
              <a:ext cx="604721" cy="141695"/>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sp>
        <p:nvSpPr>
          <p:cNvPr id="110" name="Content Placeholder 2"/>
          <p:cNvSpPr txBox="1">
            <a:spLocks/>
          </p:cNvSpPr>
          <p:nvPr/>
        </p:nvSpPr>
        <p:spPr bwMode="auto">
          <a:xfrm>
            <a:off x="2244212" y="3402364"/>
            <a:ext cx="2040634" cy="855662"/>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defRPr/>
            </a:pPr>
            <a:r>
              <a:rPr lang="sv-SE" sz="1400" b="1" u="sng" dirty="0">
                <a:latin typeface="+mj-lt"/>
              </a:rPr>
              <a:t>Input:</a:t>
            </a:r>
          </a:p>
          <a:p>
            <a:pPr>
              <a:lnSpc>
                <a:spcPct val="100000"/>
              </a:lnSpc>
              <a:spcBef>
                <a:spcPts val="0"/>
              </a:spcBef>
              <a:buClr>
                <a:srgbClr val="FF0000"/>
              </a:buClr>
              <a:defRPr/>
            </a:pPr>
            <a:r>
              <a:rPr lang="sv-SE" sz="1400" dirty="0">
                <a:latin typeface="+mj-lt"/>
              </a:rPr>
              <a:t>Proprietary software</a:t>
            </a:r>
          </a:p>
          <a:p>
            <a:pPr>
              <a:lnSpc>
                <a:spcPct val="100000"/>
              </a:lnSpc>
              <a:spcBef>
                <a:spcPts val="0"/>
              </a:spcBef>
              <a:buClr>
                <a:srgbClr val="FF0000"/>
              </a:buClr>
              <a:defRPr/>
            </a:pPr>
            <a:r>
              <a:rPr lang="sv-SE" sz="1400" dirty="0">
                <a:latin typeface="+mj-lt"/>
              </a:rPr>
              <a:t>3rd party software</a:t>
            </a:r>
          </a:p>
          <a:p>
            <a:pPr>
              <a:lnSpc>
                <a:spcPct val="100000"/>
              </a:lnSpc>
              <a:spcBef>
                <a:spcPts val="0"/>
              </a:spcBef>
              <a:buClr>
                <a:srgbClr val="FF0000"/>
              </a:buClr>
              <a:defRPr/>
            </a:pPr>
            <a:r>
              <a:rPr lang="sv-SE" sz="1400" dirty="0">
                <a:latin typeface="+mj-lt"/>
              </a:rPr>
              <a:t>Open source software</a:t>
            </a:r>
          </a:p>
        </p:txBody>
      </p:sp>
      <p:sp>
        <p:nvSpPr>
          <p:cNvPr id="2" name="Arrow: Right 1"/>
          <p:cNvSpPr/>
          <p:nvPr/>
        </p:nvSpPr>
        <p:spPr bwMode="auto">
          <a:xfrm>
            <a:off x="3082941" y="2782094"/>
            <a:ext cx="522288" cy="460375"/>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p>
        </p:txBody>
      </p:sp>
      <p:sp>
        <p:nvSpPr>
          <p:cNvPr id="113" name="Arrow: Right 112"/>
          <p:cNvSpPr/>
          <p:nvPr/>
        </p:nvSpPr>
        <p:spPr bwMode="auto">
          <a:xfrm>
            <a:off x="7881348" y="2787815"/>
            <a:ext cx="522288" cy="460375"/>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pic>
        <p:nvPicPr>
          <p:cNvPr id="15379" name="Picture 1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75126" y="3224214"/>
            <a:ext cx="46672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0" name="Picture 1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9914" y="3254376"/>
            <a:ext cx="38417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1" name="Picture 11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18039" y="2327276"/>
            <a:ext cx="504825"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2" name="Picture 11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57775" y="3300413"/>
            <a:ext cx="503238"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3" name="Picture 117"/>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57950" y="2362201"/>
            <a:ext cx="41275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4" name="Picture 118"/>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97575" y="3260725"/>
            <a:ext cx="382588"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5" name="Picture 11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321551" y="2335213"/>
            <a:ext cx="449263"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6" name="Picture 120"/>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787775" y="2339975"/>
            <a:ext cx="433388"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7" name="Picture 121"/>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562600" y="2349500"/>
            <a:ext cx="3698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Rounded Rectangle 60"/>
          <p:cNvSpPr/>
          <p:nvPr/>
        </p:nvSpPr>
        <p:spPr>
          <a:xfrm>
            <a:off x="2222105" y="2804297"/>
            <a:ext cx="760258" cy="383304"/>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Start</a:t>
            </a:r>
          </a:p>
        </p:txBody>
      </p:sp>
      <p:sp>
        <p:nvSpPr>
          <p:cNvPr id="63" name="Content Placeholder 2"/>
          <p:cNvSpPr txBox="1">
            <a:spLocks/>
          </p:cNvSpPr>
          <p:nvPr/>
        </p:nvSpPr>
        <p:spPr bwMode="auto">
          <a:xfrm>
            <a:off x="8448241" y="3402364"/>
            <a:ext cx="1393975" cy="859533"/>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defRPr/>
            </a:pPr>
            <a:r>
              <a:rPr lang="sv-SE" sz="1400" b="1" u="sng" dirty="0">
                <a:latin typeface="+mj-lt"/>
              </a:rPr>
              <a:t>Output:</a:t>
            </a:r>
          </a:p>
          <a:p>
            <a:pPr>
              <a:lnSpc>
                <a:spcPct val="100000"/>
              </a:lnSpc>
              <a:spcBef>
                <a:spcPts val="0"/>
              </a:spcBef>
              <a:buClr>
                <a:srgbClr val="FF0000"/>
              </a:buClr>
              <a:defRPr/>
            </a:pPr>
            <a:r>
              <a:rPr lang="sv-SE" sz="1400" dirty="0">
                <a:latin typeface="+mj-lt"/>
              </a:rPr>
              <a:t>Written offer </a:t>
            </a:r>
          </a:p>
          <a:p>
            <a:pPr>
              <a:lnSpc>
                <a:spcPct val="100000"/>
              </a:lnSpc>
              <a:spcBef>
                <a:spcPts val="0"/>
              </a:spcBef>
              <a:buClr>
                <a:srgbClr val="FF0000"/>
              </a:buClr>
              <a:defRPr/>
            </a:pPr>
            <a:r>
              <a:rPr lang="sv-SE" sz="1400" dirty="0">
                <a:latin typeface="+mj-lt"/>
              </a:rPr>
              <a:t>Notices</a:t>
            </a:r>
          </a:p>
          <a:p>
            <a:pPr>
              <a:lnSpc>
                <a:spcPct val="100000"/>
              </a:lnSpc>
              <a:spcBef>
                <a:spcPts val="0"/>
              </a:spcBef>
              <a:buClr>
                <a:srgbClr val="FF0000"/>
              </a:buClr>
              <a:defRPr/>
            </a:pPr>
            <a:r>
              <a:rPr lang="sv-SE" sz="1400" dirty="0">
                <a:latin typeface="+mj-lt"/>
              </a:rPr>
              <a:t>Source code</a:t>
            </a:r>
          </a:p>
        </p:txBody>
      </p:sp>
      <p:sp>
        <p:nvSpPr>
          <p:cNvPr id="67" name="Rounded Rectangle 66"/>
          <p:cNvSpPr/>
          <p:nvPr/>
        </p:nvSpPr>
        <p:spPr>
          <a:xfrm>
            <a:off x="8448241" y="2806144"/>
            <a:ext cx="760258" cy="385038"/>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End</a:t>
            </a:r>
          </a:p>
        </p:txBody>
      </p:sp>
      <p:pic>
        <p:nvPicPr>
          <p:cNvPr id="71" name="Picture 2" descr="http://carrot-top.com/media/catalog/product/cache/1/image/9df78eab33525d08d6e5fb8d27136e95/a/s/as150_checkered.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681294" y="2173462"/>
            <a:ext cx="527204" cy="527204"/>
          </a:xfrm>
          <a:prstGeom prst="rect">
            <a:avLst/>
          </a:prstGeom>
          <a:noFill/>
          <a:extLst>
            <a:ext uri="{909E8E84-426E-40DD-AFC4-6F175D3DCCD1}">
              <a14:hiddenFill xmlns:a14="http://schemas.microsoft.com/office/drawing/2010/main">
                <a:solidFill>
                  <a:srgbClr val="FFFFFF"/>
                </a:solidFill>
              </a14:hiddenFill>
            </a:ext>
          </a:extLst>
        </p:spPr>
      </p:pic>
      <p:sp>
        <p:nvSpPr>
          <p:cNvPr id="74" name="Content Placeholder 2"/>
          <p:cNvSpPr txBox="1">
            <a:spLocks/>
          </p:cNvSpPr>
          <p:nvPr/>
        </p:nvSpPr>
        <p:spPr bwMode="auto">
          <a:xfrm rot="20161803">
            <a:off x="3336267" y="2053628"/>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smtClean="0">
                <a:solidFill>
                  <a:schemeClr val="tx1"/>
                </a:solidFill>
                <a:latin typeface="+mj-lt"/>
              </a:rPr>
              <a:t>Identification</a:t>
            </a:r>
            <a:endParaRPr lang="sv-SE" sz="1200" b="1" dirty="0">
              <a:solidFill>
                <a:schemeClr val="tx1"/>
              </a:solidFill>
              <a:latin typeface="+mj-lt"/>
            </a:endParaRPr>
          </a:p>
        </p:txBody>
      </p:sp>
      <p:sp>
        <p:nvSpPr>
          <p:cNvPr id="78" name="Content Placeholder 2"/>
          <p:cNvSpPr txBox="1">
            <a:spLocks/>
          </p:cNvSpPr>
          <p:nvPr/>
        </p:nvSpPr>
        <p:spPr bwMode="auto">
          <a:xfrm rot="20161803">
            <a:off x="4128271" y="3712579"/>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smtClean="0">
                <a:solidFill>
                  <a:schemeClr val="tx1"/>
                </a:solidFill>
                <a:latin typeface="+mj-lt"/>
              </a:rPr>
              <a:t>Audit</a:t>
            </a:r>
            <a:endParaRPr lang="sv-SE" sz="1200" b="1" dirty="0">
              <a:solidFill>
                <a:schemeClr val="tx1"/>
              </a:solidFill>
              <a:latin typeface="+mj-lt"/>
            </a:endParaRPr>
          </a:p>
        </p:txBody>
      </p:sp>
      <p:sp>
        <p:nvSpPr>
          <p:cNvPr id="82" name="Content Placeholder 2"/>
          <p:cNvSpPr txBox="1">
            <a:spLocks/>
          </p:cNvSpPr>
          <p:nvPr/>
        </p:nvSpPr>
        <p:spPr bwMode="auto">
          <a:xfrm rot="20161803">
            <a:off x="4319578" y="1996707"/>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smtClean="0">
                <a:solidFill>
                  <a:schemeClr val="tx1"/>
                </a:solidFill>
                <a:latin typeface="+mj-lt"/>
              </a:rPr>
              <a:t>Resolution</a:t>
            </a:r>
            <a:endParaRPr lang="sv-SE" sz="1200" b="1" dirty="0">
              <a:solidFill>
                <a:schemeClr val="tx1"/>
              </a:solidFill>
              <a:latin typeface="+mj-lt"/>
            </a:endParaRPr>
          </a:p>
        </p:txBody>
      </p:sp>
      <p:sp>
        <p:nvSpPr>
          <p:cNvPr id="85" name="Content Placeholder 2"/>
          <p:cNvSpPr txBox="1">
            <a:spLocks/>
          </p:cNvSpPr>
          <p:nvPr/>
        </p:nvSpPr>
        <p:spPr bwMode="auto">
          <a:xfrm rot="20161803">
            <a:off x="4936186" y="3730146"/>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smtClean="0">
                <a:solidFill>
                  <a:schemeClr val="tx1"/>
                </a:solidFill>
                <a:latin typeface="+mj-lt"/>
              </a:rPr>
              <a:t>Reviews</a:t>
            </a:r>
            <a:endParaRPr lang="sv-SE" sz="1200" b="1" dirty="0">
              <a:solidFill>
                <a:schemeClr val="tx1"/>
              </a:solidFill>
              <a:latin typeface="+mj-lt"/>
            </a:endParaRPr>
          </a:p>
        </p:txBody>
      </p:sp>
      <p:sp>
        <p:nvSpPr>
          <p:cNvPr id="89" name="Content Placeholder 2"/>
          <p:cNvSpPr txBox="1">
            <a:spLocks/>
          </p:cNvSpPr>
          <p:nvPr/>
        </p:nvSpPr>
        <p:spPr bwMode="auto">
          <a:xfrm rot="20161803">
            <a:off x="5165327" y="2006302"/>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smtClean="0">
                <a:solidFill>
                  <a:schemeClr val="tx1"/>
                </a:solidFill>
                <a:latin typeface="+mj-lt"/>
              </a:rPr>
              <a:t>Approvals</a:t>
            </a:r>
            <a:endParaRPr lang="sv-SE" sz="1200" b="1" dirty="0">
              <a:solidFill>
                <a:schemeClr val="tx1"/>
              </a:solidFill>
              <a:latin typeface="+mj-lt"/>
            </a:endParaRPr>
          </a:p>
        </p:txBody>
      </p:sp>
      <p:sp>
        <p:nvSpPr>
          <p:cNvPr id="92" name="Content Placeholder 2"/>
          <p:cNvSpPr txBox="1">
            <a:spLocks/>
          </p:cNvSpPr>
          <p:nvPr/>
        </p:nvSpPr>
        <p:spPr bwMode="auto">
          <a:xfrm rot="20161803">
            <a:off x="5858523" y="3694529"/>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smtClean="0">
                <a:solidFill>
                  <a:schemeClr val="tx1"/>
                </a:solidFill>
                <a:latin typeface="+mj-lt"/>
              </a:rPr>
              <a:t>Registration</a:t>
            </a:r>
            <a:endParaRPr lang="sv-SE" sz="1200" b="1" dirty="0">
              <a:solidFill>
                <a:schemeClr val="tx1"/>
              </a:solidFill>
              <a:latin typeface="+mj-lt"/>
            </a:endParaRPr>
          </a:p>
        </p:txBody>
      </p:sp>
      <p:sp>
        <p:nvSpPr>
          <p:cNvPr id="96" name="Content Placeholder 2"/>
          <p:cNvSpPr txBox="1">
            <a:spLocks/>
          </p:cNvSpPr>
          <p:nvPr/>
        </p:nvSpPr>
        <p:spPr bwMode="auto">
          <a:xfrm rot="20161803">
            <a:off x="6036056" y="1982868"/>
            <a:ext cx="1119245"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smtClean="0">
                <a:solidFill>
                  <a:schemeClr val="tx1"/>
                </a:solidFill>
                <a:latin typeface="+mj-lt"/>
              </a:rPr>
              <a:t>Documentation</a:t>
            </a:r>
            <a:endParaRPr lang="sv-SE" sz="1200" b="1" dirty="0">
              <a:solidFill>
                <a:schemeClr val="tx1"/>
              </a:solidFill>
              <a:latin typeface="+mj-lt"/>
            </a:endParaRPr>
          </a:p>
        </p:txBody>
      </p:sp>
      <p:sp>
        <p:nvSpPr>
          <p:cNvPr id="100" name="Content Placeholder 2"/>
          <p:cNvSpPr txBox="1">
            <a:spLocks/>
          </p:cNvSpPr>
          <p:nvPr/>
        </p:nvSpPr>
        <p:spPr bwMode="auto">
          <a:xfrm rot="20161803">
            <a:off x="6707720" y="3732921"/>
            <a:ext cx="967767" cy="230166"/>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smtClean="0">
                <a:solidFill>
                  <a:schemeClr val="tx1"/>
                </a:solidFill>
                <a:latin typeface="+mj-lt"/>
              </a:rPr>
              <a:t>Verifications</a:t>
            </a:r>
            <a:endParaRPr lang="sv-SE" sz="1200" b="1" dirty="0">
              <a:solidFill>
                <a:schemeClr val="tx1"/>
              </a:solidFill>
              <a:latin typeface="+mj-lt"/>
            </a:endParaRPr>
          </a:p>
        </p:txBody>
      </p:sp>
      <p:sp>
        <p:nvSpPr>
          <p:cNvPr id="104" name="Content Placeholder 2"/>
          <p:cNvSpPr txBox="1">
            <a:spLocks/>
          </p:cNvSpPr>
          <p:nvPr/>
        </p:nvSpPr>
        <p:spPr bwMode="auto">
          <a:xfrm rot="20161803">
            <a:off x="7061153" y="1962921"/>
            <a:ext cx="967767" cy="230166"/>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smtClean="0">
                <a:solidFill>
                  <a:schemeClr val="tx1"/>
                </a:solidFill>
                <a:latin typeface="+mj-lt"/>
              </a:rPr>
              <a:t>Publication</a:t>
            </a:r>
            <a:endParaRPr lang="sv-SE" sz="1200" b="1" dirty="0">
              <a:solidFill>
                <a:schemeClr val="tx1"/>
              </a:solidFill>
              <a:latin typeface="+mj-lt"/>
            </a:endParaRPr>
          </a:p>
        </p:txBody>
      </p:sp>
    </p:spTree>
    <p:extLst>
      <p:ext uri="{BB962C8B-B14F-4D97-AF65-F5344CB8AC3E}">
        <p14:creationId xmlns:p14="http://schemas.microsoft.com/office/powerpoint/2010/main" val="80542421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1819275" y="209550"/>
            <a:ext cx="7458076" cy="6286500"/>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4681" y="300949"/>
            <a:ext cx="599948" cy="599948"/>
          </a:xfrm>
          <a:prstGeom prst="rect">
            <a:avLst/>
          </a:prstGeom>
        </p:spPr>
      </p:pic>
      <p:sp>
        <p:nvSpPr>
          <p:cNvPr id="2" name="Arc 1"/>
          <p:cNvSpPr/>
          <p:nvPr/>
        </p:nvSpPr>
        <p:spPr>
          <a:xfrm>
            <a:off x="8346563" y="1160737"/>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Connector 14"/>
          <p:cNvCxnSpPr>
            <a:cxnSpLocks/>
            <a:stCxn id="2" idx="0"/>
            <a:endCxn id="21" idx="3"/>
          </p:cNvCxnSpPr>
          <p:nvPr/>
        </p:nvCxnSpPr>
        <p:spPr>
          <a:xfrm flipH="1" flipV="1">
            <a:off x="2760184" y="1152576"/>
            <a:ext cx="5880577" cy="81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8933023" y="1444382"/>
            <a:ext cx="0" cy="1482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Arc 22"/>
          <p:cNvSpPr/>
          <p:nvPr/>
        </p:nvSpPr>
        <p:spPr>
          <a:xfrm rot="5400000">
            <a:off x="8321880" y="2607437"/>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a:cxnSpLocks/>
            <a:stCxn id="23" idx="2"/>
          </p:cNvCxnSpPr>
          <p:nvPr/>
        </p:nvCxnSpPr>
        <p:spPr>
          <a:xfrm flipH="1">
            <a:off x="2767674" y="3218580"/>
            <a:ext cx="58484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Arc 28"/>
          <p:cNvSpPr/>
          <p:nvPr/>
        </p:nvSpPr>
        <p:spPr>
          <a:xfrm rot="16452913">
            <a:off x="2473475" y="3193454"/>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6" name="Straight Connector 15"/>
          <p:cNvCxnSpPr>
            <a:cxnSpLocks/>
            <a:stCxn id="29" idx="0"/>
          </p:cNvCxnSpPr>
          <p:nvPr/>
        </p:nvCxnSpPr>
        <p:spPr>
          <a:xfrm flipH="1">
            <a:off x="2450730" y="3487103"/>
            <a:ext cx="856" cy="15174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7446" y="398024"/>
            <a:ext cx="674022" cy="674022"/>
          </a:xfrm>
          <a:prstGeom prst="rect">
            <a:avLst/>
          </a:prstGeom>
        </p:spPr>
      </p:pic>
      <p:sp>
        <p:nvSpPr>
          <p:cNvPr id="41" name="TextBox 40"/>
          <p:cNvSpPr txBox="1"/>
          <p:nvPr/>
        </p:nvSpPr>
        <p:spPr>
          <a:xfrm>
            <a:off x="2767674" y="1220278"/>
            <a:ext cx="2397260" cy="292388"/>
          </a:xfrm>
          <a:prstGeom prst="rect">
            <a:avLst/>
          </a:prstGeom>
          <a:noFill/>
        </p:spPr>
        <p:txBody>
          <a:bodyPr wrap="square" rtlCol="0">
            <a:spAutoFit/>
          </a:bodyPr>
          <a:lstStyle/>
          <a:p>
            <a:pPr algn="ctr"/>
            <a:r>
              <a:rPr lang="sv-SE" sz="1300" b="1" dirty="0"/>
              <a:t>Initial </a:t>
            </a:r>
            <a:r>
              <a:rPr lang="sv-SE" sz="1300" b="1" dirty="0" smtClean="0"/>
              <a:t>Meeting or Call</a:t>
            </a:r>
            <a:endParaRPr lang="sv-SE" sz="1300" b="1" dirty="0"/>
          </a:p>
        </p:txBody>
      </p:sp>
      <p:sp>
        <p:nvSpPr>
          <p:cNvPr id="58" name="TextBox 57"/>
          <p:cNvSpPr txBox="1"/>
          <p:nvPr/>
        </p:nvSpPr>
        <p:spPr>
          <a:xfrm>
            <a:off x="5798401" y="1445670"/>
            <a:ext cx="2873914" cy="830997"/>
          </a:xfrm>
          <a:prstGeom prst="rect">
            <a:avLst/>
          </a:prstGeom>
          <a:noFill/>
        </p:spPr>
        <p:txBody>
          <a:bodyPr wrap="square" rtlCol="0">
            <a:spAutoFit/>
          </a:bodyPr>
          <a:lstStyle/>
          <a:p>
            <a:r>
              <a:rPr lang="en-US" sz="1200" dirty="0" smtClean="0"/>
              <a:t>Deliver the source code to the auditors via an upload to a cloud server, or invite the auditors to conduct the job on site (need to arrange for a local server to run the scans).</a:t>
            </a:r>
            <a:endParaRPr lang="sv-SE" sz="1200" dirty="0"/>
          </a:p>
        </p:txBody>
      </p:sp>
      <p:sp>
        <p:nvSpPr>
          <p:cNvPr id="59" name="TextBox 58"/>
          <p:cNvSpPr txBox="1"/>
          <p:nvPr/>
        </p:nvSpPr>
        <p:spPr>
          <a:xfrm>
            <a:off x="5998817" y="1224552"/>
            <a:ext cx="2397260" cy="292388"/>
          </a:xfrm>
          <a:prstGeom prst="rect">
            <a:avLst/>
          </a:prstGeom>
          <a:noFill/>
        </p:spPr>
        <p:txBody>
          <a:bodyPr wrap="square" rtlCol="0">
            <a:spAutoFit/>
          </a:bodyPr>
          <a:lstStyle/>
          <a:p>
            <a:pPr algn="ctr"/>
            <a:r>
              <a:rPr lang="sv-SE" sz="1300" b="1" dirty="0" smtClean="0"/>
              <a:t>Deliver the code to auditors</a:t>
            </a:r>
            <a:endParaRPr lang="sv-SE" sz="1300" b="1" dirty="0"/>
          </a:p>
        </p:txBody>
      </p:sp>
      <p:sp>
        <p:nvSpPr>
          <p:cNvPr id="47" name="TextBox 46"/>
          <p:cNvSpPr txBox="1"/>
          <p:nvPr/>
        </p:nvSpPr>
        <p:spPr>
          <a:xfrm>
            <a:off x="2867779" y="1444382"/>
            <a:ext cx="2462375" cy="830997"/>
          </a:xfrm>
          <a:prstGeom prst="rect">
            <a:avLst/>
          </a:prstGeom>
          <a:noFill/>
        </p:spPr>
        <p:txBody>
          <a:bodyPr wrap="square" rtlCol="0">
            <a:spAutoFit/>
          </a:bodyPr>
          <a:lstStyle/>
          <a:p>
            <a:r>
              <a:rPr lang="en-US" sz="1200" dirty="0"/>
              <a:t>A </a:t>
            </a:r>
            <a:r>
              <a:rPr lang="en-US" sz="1200" dirty="0" smtClean="0"/>
              <a:t>call kicks </a:t>
            </a:r>
            <a:r>
              <a:rPr lang="en-US" sz="1200" dirty="0"/>
              <a:t>off the project, introduce contact persons from all parties and communicate relevant details of the </a:t>
            </a:r>
            <a:r>
              <a:rPr lang="en-US" sz="1200" dirty="0" smtClean="0"/>
              <a:t>audit.</a:t>
            </a:r>
            <a:endParaRPr lang="sv-SE" sz="1200" dirty="0"/>
          </a:p>
        </p:txBody>
      </p:sp>
      <p:pic>
        <p:nvPicPr>
          <p:cNvPr id="65" name="Picture 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01603" y="539323"/>
            <a:ext cx="569047" cy="569047"/>
          </a:xfrm>
          <a:prstGeom prst="rect">
            <a:avLst/>
          </a:prstGeom>
        </p:spPr>
      </p:pic>
      <p:pic>
        <p:nvPicPr>
          <p:cNvPr id="94" name="Picture 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10738" y="465346"/>
            <a:ext cx="325707" cy="325707"/>
          </a:xfrm>
          <a:prstGeom prst="rect">
            <a:avLst/>
          </a:prstGeom>
        </p:spPr>
      </p:pic>
      <p:pic>
        <p:nvPicPr>
          <p:cNvPr id="88" name="Picture 87"/>
          <p:cNvPicPr>
            <a:picLocks noChangeAspect="1"/>
          </p:cNvPicPr>
          <p:nvPr/>
        </p:nvPicPr>
        <p:blipFill>
          <a:blip r:embed="rId7"/>
          <a:stretch>
            <a:fillRect/>
          </a:stretch>
        </p:blipFill>
        <p:spPr>
          <a:xfrm rot="2749760">
            <a:off x="6912477" y="596873"/>
            <a:ext cx="377309" cy="342273"/>
          </a:xfrm>
          <a:prstGeom prst="rect">
            <a:avLst/>
          </a:prstGeom>
        </p:spPr>
      </p:pic>
      <p:pic>
        <p:nvPicPr>
          <p:cNvPr id="48" name="Picture 4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16845" y="2456549"/>
            <a:ext cx="761204" cy="761204"/>
          </a:xfrm>
          <a:prstGeom prst="rect">
            <a:avLst/>
          </a:prstGeom>
        </p:spPr>
      </p:pic>
      <p:sp>
        <p:nvSpPr>
          <p:cNvPr id="53" name="TextBox 52"/>
          <p:cNvSpPr txBox="1"/>
          <p:nvPr/>
        </p:nvSpPr>
        <p:spPr>
          <a:xfrm>
            <a:off x="6336386" y="3241240"/>
            <a:ext cx="1797945" cy="292388"/>
          </a:xfrm>
          <a:prstGeom prst="rect">
            <a:avLst/>
          </a:prstGeom>
          <a:noFill/>
        </p:spPr>
        <p:txBody>
          <a:bodyPr wrap="square" rtlCol="0">
            <a:spAutoFit/>
          </a:bodyPr>
          <a:lstStyle/>
          <a:p>
            <a:pPr algn="ctr"/>
            <a:r>
              <a:rPr lang="sv-SE" sz="1300" b="1" dirty="0" smtClean="0">
                <a:solidFill>
                  <a:srgbClr val="454545"/>
                </a:solidFill>
              </a:rPr>
              <a:t>Audit </a:t>
            </a:r>
            <a:r>
              <a:rPr lang="sv-SE" sz="1300" b="1" dirty="0">
                <a:solidFill>
                  <a:srgbClr val="454545"/>
                </a:solidFill>
              </a:rPr>
              <a:t>E</a:t>
            </a:r>
            <a:r>
              <a:rPr lang="sv-SE" sz="1300" b="1" dirty="0" smtClean="0">
                <a:solidFill>
                  <a:srgbClr val="454545"/>
                </a:solidFill>
              </a:rPr>
              <a:t>xecution</a:t>
            </a:r>
            <a:endParaRPr lang="sv-SE" sz="1300" b="1" dirty="0">
              <a:solidFill>
                <a:srgbClr val="454545"/>
              </a:solidFill>
            </a:endParaRPr>
          </a:p>
        </p:txBody>
      </p:sp>
      <p:sp>
        <p:nvSpPr>
          <p:cNvPr id="64" name="TextBox 63"/>
          <p:cNvSpPr txBox="1"/>
          <p:nvPr/>
        </p:nvSpPr>
        <p:spPr>
          <a:xfrm>
            <a:off x="5759364" y="3467762"/>
            <a:ext cx="3173660" cy="830997"/>
          </a:xfrm>
          <a:prstGeom prst="rect">
            <a:avLst/>
          </a:prstGeom>
          <a:noFill/>
        </p:spPr>
        <p:txBody>
          <a:bodyPr wrap="square" rtlCol="0">
            <a:spAutoFit/>
          </a:bodyPr>
          <a:lstStyle/>
          <a:p>
            <a:r>
              <a:rPr lang="en-US" sz="1200" dirty="0" smtClean="0"/>
              <a:t>The auditors will run the scan on the code base. They will identify the origin and licenses of open source components, and open source snippets</a:t>
            </a:r>
            <a:r>
              <a:rPr lang="en-US" sz="1200" dirty="0" smtClean="0">
                <a:solidFill>
                  <a:srgbClr val="FF0000"/>
                </a:solidFill>
              </a:rPr>
              <a:t>*</a:t>
            </a:r>
            <a:r>
              <a:rPr lang="en-US" sz="1200" dirty="0" smtClean="0"/>
              <a:t> found in non-open source components.</a:t>
            </a:r>
            <a:endParaRPr lang="sv-SE" sz="1200" dirty="0"/>
          </a:p>
        </p:txBody>
      </p:sp>
      <p:sp>
        <p:nvSpPr>
          <p:cNvPr id="66" name="Arc 65"/>
          <p:cNvSpPr/>
          <p:nvPr/>
        </p:nvSpPr>
        <p:spPr>
          <a:xfrm rot="10800000">
            <a:off x="2451029" y="4433911"/>
            <a:ext cx="590769" cy="105721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 name="Group 3"/>
          <p:cNvGrpSpPr/>
          <p:nvPr/>
        </p:nvGrpSpPr>
        <p:grpSpPr>
          <a:xfrm>
            <a:off x="3573261" y="2455321"/>
            <a:ext cx="711813" cy="657309"/>
            <a:chOff x="4552630" y="2268979"/>
            <a:chExt cx="788638" cy="798292"/>
          </a:xfrm>
        </p:grpSpPr>
        <p:pic>
          <p:nvPicPr>
            <p:cNvPr id="67" name="Picture 6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52630" y="2345745"/>
              <a:ext cx="721526" cy="721526"/>
            </a:xfrm>
            <a:prstGeom prst="rect">
              <a:avLst/>
            </a:prstGeom>
          </p:spPr>
        </p:pic>
        <p:pic>
          <p:nvPicPr>
            <p:cNvPr id="68" name="Picture 6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938559" y="2268979"/>
              <a:ext cx="402709" cy="402709"/>
            </a:xfrm>
            <a:prstGeom prst="rect">
              <a:avLst/>
            </a:prstGeom>
          </p:spPr>
        </p:pic>
      </p:grpSp>
      <p:sp>
        <p:nvSpPr>
          <p:cNvPr id="69" name="TextBox 68"/>
          <p:cNvSpPr txBox="1"/>
          <p:nvPr/>
        </p:nvSpPr>
        <p:spPr>
          <a:xfrm>
            <a:off x="2829224" y="3496916"/>
            <a:ext cx="2365340" cy="830997"/>
          </a:xfrm>
          <a:prstGeom prst="rect">
            <a:avLst/>
          </a:prstGeom>
          <a:noFill/>
        </p:spPr>
        <p:txBody>
          <a:bodyPr wrap="square" rtlCol="0">
            <a:spAutoFit/>
          </a:bodyPr>
          <a:lstStyle/>
          <a:p>
            <a:r>
              <a:rPr lang="en-US" sz="1200" dirty="0" smtClean="0"/>
              <a:t>Deliver the reports to the potential buyer</a:t>
            </a:r>
            <a:r>
              <a:rPr lang="en-US" sz="1200" dirty="0"/>
              <a:t>, including the Bill of Materials, </a:t>
            </a:r>
            <a:r>
              <a:rPr lang="en-US" sz="1200" dirty="0" smtClean="0"/>
              <a:t>SPDX</a:t>
            </a:r>
            <a:r>
              <a:rPr lang="en-US" sz="1200" dirty="0" smtClean="0">
                <a:solidFill>
                  <a:srgbClr val="FF0000"/>
                </a:solidFill>
              </a:rPr>
              <a:t>*</a:t>
            </a:r>
            <a:r>
              <a:rPr lang="en-US" sz="1200" dirty="0" smtClean="0"/>
              <a:t> report, and an executive summary.</a:t>
            </a:r>
            <a:endParaRPr lang="sv-SE" sz="1200" dirty="0"/>
          </a:p>
        </p:txBody>
      </p:sp>
      <p:sp>
        <p:nvSpPr>
          <p:cNvPr id="71" name="TextBox 70"/>
          <p:cNvSpPr txBox="1"/>
          <p:nvPr/>
        </p:nvSpPr>
        <p:spPr>
          <a:xfrm>
            <a:off x="3085347" y="3236195"/>
            <a:ext cx="1687992" cy="292388"/>
          </a:xfrm>
          <a:prstGeom prst="rect">
            <a:avLst/>
          </a:prstGeom>
          <a:noFill/>
        </p:spPr>
        <p:txBody>
          <a:bodyPr wrap="square" rtlCol="0">
            <a:spAutoFit/>
          </a:bodyPr>
          <a:lstStyle/>
          <a:p>
            <a:pPr algn="ctr"/>
            <a:r>
              <a:rPr lang="sv-SE" sz="1300" b="1" dirty="0" smtClean="0"/>
              <a:t>Delivery of Reports</a:t>
            </a:r>
            <a:endParaRPr lang="sv-SE" sz="1300" b="1" dirty="0"/>
          </a:p>
        </p:txBody>
      </p:sp>
      <p:pic>
        <p:nvPicPr>
          <p:cNvPr id="74" name="Picture 7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680976" y="4821479"/>
            <a:ext cx="570655" cy="570655"/>
          </a:xfrm>
          <a:prstGeom prst="rect">
            <a:avLst/>
          </a:prstGeom>
        </p:spPr>
      </p:pic>
      <p:sp>
        <p:nvSpPr>
          <p:cNvPr id="77" name="TextBox 76"/>
          <p:cNvSpPr txBox="1"/>
          <p:nvPr/>
        </p:nvSpPr>
        <p:spPr>
          <a:xfrm>
            <a:off x="2594727" y="5808353"/>
            <a:ext cx="2834335" cy="461665"/>
          </a:xfrm>
          <a:prstGeom prst="rect">
            <a:avLst/>
          </a:prstGeom>
          <a:noFill/>
        </p:spPr>
        <p:txBody>
          <a:bodyPr wrap="square" rtlCol="0">
            <a:spAutoFit/>
          </a:bodyPr>
          <a:lstStyle/>
          <a:p>
            <a:r>
              <a:rPr lang="en-US" sz="1200" dirty="0"/>
              <a:t>A </a:t>
            </a:r>
            <a:r>
              <a:rPr lang="en-US" sz="1200" dirty="0" smtClean="0"/>
              <a:t>call </a:t>
            </a:r>
            <a:r>
              <a:rPr lang="en-US" sz="1200" dirty="0"/>
              <a:t>takes place to </a:t>
            </a:r>
            <a:r>
              <a:rPr lang="en-US" sz="1200" dirty="0" smtClean="0"/>
              <a:t>present the results of the audit and address any questions.</a:t>
            </a:r>
          </a:p>
        </p:txBody>
      </p:sp>
      <p:sp>
        <p:nvSpPr>
          <p:cNvPr id="79" name="TextBox 78"/>
          <p:cNvSpPr txBox="1"/>
          <p:nvPr/>
        </p:nvSpPr>
        <p:spPr>
          <a:xfrm>
            <a:off x="2725706" y="5541295"/>
            <a:ext cx="2406924" cy="292388"/>
          </a:xfrm>
          <a:prstGeom prst="rect">
            <a:avLst/>
          </a:prstGeom>
          <a:noFill/>
        </p:spPr>
        <p:txBody>
          <a:bodyPr wrap="square" rtlCol="0">
            <a:spAutoFit/>
          </a:bodyPr>
          <a:lstStyle/>
          <a:p>
            <a:pPr algn="ctr"/>
            <a:r>
              <a:rPr lang="sv-SE" sz="1300" b="1" dirty="0" smtClean="0"/>
              <a:t>Final Meeting or Call</a:t>
            </a:r>
            <a:endParaRPr lang="sv-SE" sz="1300" b="1" dirty="0"/>
          </a:p>
        </p:txBody>
      </p:sp>
      <p:sp>
        <p:nvSpPr>
          <p:cNvPr id="21" name="Rounded Rectangle 20"/>
          <p:cNvSpPr/>
          <p:nvPr/>
        </p:nvSpPr>
        <p:spPr>
          <a:xfrm>
            <a:off x="2021718" y="869547"/>
            <a:ext cx="738466"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1"/>
                </a:solidFill>
              </a:rPr>
              <a:t>Start</a:t>
            </a:r>
            <a:endParaRPr lang="en-US" b="1" i="1" dirty="0">
              <a:solidFill>
                <a:schemeClr val="tx1"/>
              </a:solidFill>
            </a:endParaRPr>
          </a:p>
        </p:txBody>
      </p:sp>
      <p:pic>
        <p:nvPicPr>
          <p:cNvPr id="32" name="Picture 2" descr="http://carrot-top.com/media/catalog/product/cache/1/image/9df78eab33525d08d6e5fb8d27136e95/a/s/as150_checkered.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523415" y="4535578"/>
            <a:ext cx="740229" cy="740229"/>
          </a:xfrm>
          <a:prstGeom prst="rect">
            <a:avLst/>
          </a:prstGeom>
          <a:noFill/>
          <a:extLst>
            <a:ext uri="{909E8E84-426E-40DD-AFC4-6F175D3DCCD1}">
              <a14:hiddenFill xmlns:a14="http://schemas.microsoft.com/office/drawing/2010/main">
                <a:solidFill>
                  <a:srgbClr val="FFFFFF"/>
                </a:solidFill>
              </a14:hiddenFill>
            </a:ext>
          </a:extLst>
        </p:spPr>
      </p:pic>
      <p:sp>
        <p:nvSpPr>
          <p:cNvPr id="33" name="Isosceles Triangle 32"/>
          <p:cNvSpPr/>
          <p:nvPr/>
        </p:nvSpPr>
        <p:spPr>
          <a:xfrm rot="10800000">
            <a:off x="8737080" y="2018970"/>
            <a:ext cx="391886" cy="393374"/>
          </a:xfrm>
          <a:prstGeom prst="triangle">
            <a:avLst/>
          </a:prstGeom>
          <a:solidFill>
            <a:srgbClr val="2CA4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p:cNvSpPr/>
          <p:nvPr/>
        </p:nvSpPr>
        <p:spPr>
          <a:xfrm rot="10800000">
            <a:off x="2264017" y="4332186"/>
            <a:ext cx="391886" cy="393374"/>
          </a:xfrm>
          <a:prstGeom prst="triangle">
            <a:avLst/>
          </a:prstGeom>
          <a:solidFill>
            <a:srgbClr val="2CA4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raphic 46"/>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xmlns="" r:embed="rId25"/>
              </a:ext>
            </a:extLst>
          </a:blip>
          <a:stretch>
            <a:fillRect/>
          </a:stretch>
        </p:blipFill>
        <p:spPr>
          <a:xfrm>
            <a:off x="7061566" y="2890048"/>
            <a:ext cx="271762" cy="271762"/>
          </a:xfrm>
          <a:prstGeom prst="rect">
            <a:avLst/>
          </a:prstGeom>
        </p:spPr>
      </p:pic>
      <p:cxnSp>
        <p:nvCxnSpPr>
          <p:cNvPr id="39" name="Straight Connector 38"/>
          <p:cNvCxnSpPr>
            <a:cxnSpLocks/>
            <a:stCxn id="49" idx="1"/>
          </p:cNvCxnSpPr>
          <p:nvPr/>
        </p:nvCxnSpPr>
        <p:spPr>
          <a:xfrm flipH="1">
            <a:off x="2725707" y="5490410"/>
            <a:ext cx="27977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521415" y="5833683"/>
            <a:ext cx="2411608" cy="438582"/>
          </a:xfrm>
          <a:prstGeom prst="rect">
            <a:avLst/>
          </a:prstGeom>
          <a:noFill/>
          <a:ln w="12700">
            <a:solidFill>
              <a:schemeClr val="tx1">
                <a:lumMod val="50000"/>
                <a:lumOff val="50000"/>
              </a:schemeClr>
            </a:solidFill>
            <a:prstDash val="sysDash"/>
          </a:ln>
        </p:spPr>
        <p:txBody>
          <a:bodyPr wrap="square" rtlCol="0">
            <a:spAutoFit/>
          </a:bodyPr>
          <a:lstStyle/>
          <a:p>
            <a:r>
              <a:rPr lang="en-US" sz="1200" i="1" dirty="0" smtClean="0">
                <a:solidFill>
                  <a:srgbClr val="FF0000"/>
                </a:solidFill>
              </a:rPr>
              <a:t>*</a:t>
            </a:r>
            <a:r>
              <a:rPr lang="en-US" sz="1050" i="1" dirty="0" smtClean="0">
                <a:solidFill>
                  <a:srgbClr val="FF0000"/>
                </a:solidFill>
              </a:rPr>
              <a:t> </a:t>
            </a:r>
            <a:r>
              <a:rPr lang="en-US" sz="1050" i="1" dirty="0" smtClean="0"/>
              <a:t>Not all auditors have these capabilities.    </a:t>
            </a:r>
          </a:p>
          <a:p>
            <a:r>
              <a:rPr lang="en-US" sz="1050" i="1" dirty="0" smtClean="0"/>
              <a:t>   Check with your audit service provider. </a:t>
            </a:r>
          </a:p>
        </p:txBody>
      </p:sp>
      <p:sp>
        <p:nvSpPr>
          <p:cNvPr id="49" name="Rounded Rectangle 48"/>
          <p:cNvSpPr/>
          <p:nvPr/>
        </p:nvSpPr>
        <p:spPr>
          <a:xfrm>
            <a:off x="5523415" y="5207381"/>
            <a:ext cx="602067"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1"/>
                </a:solidFill>
              </a:rPr>
              <a:t>End</a:t>
            </a:r>
            <a:endParaRPr lang="en-US" b="1" i="1" dirty="0">
              <a:solidFill>
                <a:schemeClr val="tx1"/>
              </a:solidFill>
            </a:endParaRPr>
          </a:p>
        </p:txBody>
      </p:sp>
      <p:sp>
        <p:nvSpPr>
          <p:cNvPr id="43" name="テキスト ボックス 42"/>
          <p:cNvSpPr txBox="1"/>
          <p:nvPr/>
        </p:nvSpPr>
        <p:spPr>
          <a:xfrm>
            <a:off x="152400" y="499987"/>
            <a:ext cx="569387" cy="369332"/>
          </a:xfrm>
          <a:prstGeom prst="rect">
            <a:avLst/>
          </a:prstGeom>
          <a:noFill/>
        </p:spPr>
        <p:txBody>
          <a:bodyPr wrap="none" rtlCol="0">
            <a:spAutoFit/>
          </a:bodyPr>
          <a:lstStyle/>
          <a:p>
            <a:r>
              <a:rPr kumimoji="1" lang="en-US" altLang="ja-JP" dirty="0" smtClean="0"/>
              <a:t>Fig6</a:t>
            </a:r>
            <a:endParaRPr kumimoji="1" lang="ja-JP" altLang="en-US" dirty="0"/>
          </a:p>
        </p:txBody>
      </p:sp>
    </p:spTree>
    <p:extLst>
      <p:ext uri="{BB962C8B-B14F-4D97-AF65-F5344CB8AC3E}">
        <p14:creationId xmlns:p14="http://schemas.microsoft.com/office/powerpoint/2010/main" val="232843534"/>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1819275" y="209550"/>
            <a:ext cx="7458076" cy="6286500"/>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4681" y="300949"/>
            <a:ext cx="599948" cy="599948"/>
          </a:xfrm>
          <a:prstGeom prst="rect">
            <a:avLst/>
          </a:prstGeom>
        </p:spPr>
      </p:pic>
      <p:sp>
        <p:nvSpPr>
          <p:cNvPr id="2" name="Arc 1"/>
          <p:cNvSpPr/>
          <p:nvPr/>
        </p:nvSpPr>
        <p:spPr>
          <a:xfrm>
            <a:off x="8346563" y="1160737"/>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Connector 14"/>
          <p:cNvCxnSpPr>
            <a:cxnSpLocks/>
            <a:stCxn id="2" idx="0"/>
            <a:endCxn id="21" idx="3"/>
          </p:cNvCxnSpPr>
          <p:nvPr/>
        </p:nvCxnSpPr>
        <p:spPr>
          <a:xfrm flipH="1" flipV="1">
            <a:off x="2760184" y="1152576"/>
            <a:ext cx="5880577" cy="81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8933023" y="1444382"/>
            <a:ext cx="0" cy="1482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Arc 22"/>
          <p:cNvSpPr/>
          <p:nvPr/>
        </p:nvSpPr>
        <p:spPr>
          <a:xfrm rot="5400000">
            <a:off x="8321880" y="2607437"/>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a:cxnSpLocks/>
            <a:stCxn id="23" idx="2"/>
          </p:cNvCxnSpPr>
          <p:nvPr/>
        </p:nvCxnSpPr>
        <p:spPr>
          <a:xfrm flipH="1">
            <a:off x="2767674" y="3218580"/>
            <a:ext cx="58484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Arc 28"/>
          <p:cNvSpPr/>
          <p:nvPr/>
        </p:nvSpPr>
        <p:spPr>
          <a:xfrm rot="16452913">
            <a:off x="2473475" y="3193454"/>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6" name="Straight Connector 15"/>
          <p:cNvCxnSpPr>
            <a:cxnSpLocks/>
            <a:stCxn id="29" idx="0"/>
          </p:cNvCxnSpPr>
          <p:nvPr/>
        </p:nvCxnSpPr>
        <p:spPr>
          <a:xfrm flipH="1">
            <a:off x="2450730" y="3487103"/>
            <a:ext cx="856" cy="15174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7446" y="398024"/>
            <a:ext cx="674022" cy="674022"/>
          </a:xfrm>
          <a:prstGeom prst="rect">
            <a:avLst/>
          </a:prstGeom>
        </p:spPr>
      </p:pic>
      <p:sp>
        <p:nvSpPr>
          <p:cNvPr id="58" name="TextBox 57"/>
          <p:cNvSpPr txBox="1"/>
          <p:nvPr/>
        </p:nvSpPr>
        <p:spPr>
          <a:xfrm>
            <a:off x="5798401" y="1445670"/>
            <a:ext cx="2873914" cy="938719"/>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smtClean="0"/>
              <a:t>クラウドサーバーへのアップロードもしくは、監査人を招き実地作業によりソースコードを監査人に渡します（実地の場合、スキャン実施にローカルサーバの準備が必要となります）。</a:t>
            </a:r>
            <a:endParaRPr lang="sv-SE" dirty="0"/>
          </a:p>
        </p:txBody>
      </p:sp>
      <p:sp>
        <p:nvSpPr>
          <p:cNvPr id="59" name="TextBox 58"/>
          <p:cNvSpPr txBox="1"/>
          <p:nvPr/>
        </p:nvSpPr>
        <p:spPr>
          <a:xfrm>
            <a:off x="5998816" y="1224552"/>
            <a:ext cx="2617261"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smtClean="0"/>
              <a:t>監査人へのコードの送付</a:t>
            </a:r>
            <a:endParaRPr lang="sv-SE" dirty="0"/>
          </a:p>
        </p:txBody>
      </p:sp>
      <p:pic>
        <p:nvPicPr>
          <p:cNvPr id="65" name="Picture 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01603" y="539323"/>
            <a:ext cx="569047" cy="569047"/>
          </a:xfrm>
          <a:prstGeom prst="rect">
            <a:avLst/>
          </a:prstGeom>
        </p:spPr>
      </p:pic>
      <p:pic>
        <p:nvPicPr>
          <p:cNvPr id="94" name="Picture 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10738" y="465346"/>
            <a:ext cx="325707" cy="325707"/>
          </a:xfrm>
          <a:prstGeom prst="rect">
            <a:avLst/>
          </a:prstGeom>
        </p:spPr>
      </p:pic>
      <p:pic>
        <p:nvPicPr>
          <p:cNvPr id="88" name="Picture 87"/>
          <p:cNvPicPr>
            <a:picLocks noChangeAspect="1"/>
          </p:cNvPicPr>
          <p:nvPr/>
        </p:nvPicPr>
        <p:blipFill>
          <a:blip r:embed="rId7"/>
          <a:stretch>
            <a:fillRect/>
          </a:stretch>
        </p:blipFill>
        <p:spPr>
          <a:xfrm rot="2749760">
            <a:off x="6912477" y="596873"/>
            <a:ext cx="377309" cy="342273"/>
          </a:xfrm>
          <a:prstGeom prst="rect">
            <a:avLst/>
          </a:prstGeom>
        </p:spPr>
      </p:pic>
      <p:pic>
        <p:nvPicPr>
          <p:cNvPr id="48" name="Picture 4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16845" y="2456549"/>
            <a:ext cx="761204" cy="761204"/>
          </a:xfrm>
          <a:prstGeom prst="rect">
            <a:avLst/>
          </a:prstGeom>
        </p:spPr>
      </p:pic>
      <p:sp>
        <p:nvSpPr>
          <p:cNvPr id="53" name="TextBox 52"/>
          <p:cNvSpPr txBox="1"/>
          <p:nvPr/>
        </p:nvSpPr>
        <p:spPr>
          <a:xfrm>
            <a:off x="6336386" y="3241240"/>
            <a:ext cx="1797945"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smtClean="0"/>
              <a:t>監査の実行</a:t>
            </a:r>
            <a:endParaRPr lang="sv-SE" dirty="0"/>
          </a:p>
        </p:txBody>
      </p:sp>
      <p:sp>
        <p:nvSpPr>
          <p:cNvPr id="64" name="TextBox 63"/>
          <p:cNvSpPr txBox="1"/>
          <p:nvPr/>
        </p:nvSpPr>
        <p:spPr>
          <a:xfrm>
            <a:off x="5759364" y="3467762"/>
            <a:ext cx="3173660" cy="784830"/>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監査人はコードベースに対し監査を実施します。彼らは、オープンソースでない、コンポーネントから、オープンソースのコンポーネント、スニペットの起源やライセンスを特定します</a:t>
            </a:r>
            <a:r>
              <a:rPr lang="en-US" altLang="ja-JP" dirty="0">
                <a:solidFill>
                  <a:srgbClr val="FF0000"/>
                </a:solidFill>
              </a:rPr>
              <a:t>* </a:t>
            </a:r>
            <a:r>
              <a:rPr lang="ja-JP" altLang="en-US" dirty="0" err="1"/>
              <a:t>。</a:t>
            </a:r>
            <a:endParaRPr lang="sv-SE" dirty="0"/>
          </a:p>
        </p:txBody>
      </p:sp>
      <p:sp>
        <p:nvSpPr>
          <p:cNvPr id="66" name="Arc 65"/>
          <p:cNvSpPr/>
          <p:nvPr/>
        </p:nvSpPr>
        <p:spPr>
          <a:xfrm rot="10800000">
            <a:off x="2451029" y="4433911"/>
            <a:ext cx="590769" cy="105721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 name="Group 3"/>
          <p:cNvGrpSpPr/>
          <p:nvPr/>
        </p:nvGrpSpPr>
        <p:grpSpPr>
          <a:xfrm>
            <a:off x="3573261" y="2455321"/>
            <a:ext cx="711813" cy="657309"/>
            <a:chOff x="4552630" y="2268979"/>
            <a:chExt cx="788638" cy="798292"/>
          </a:xfrm>
        </p:grpSpPr>
        <p:pic>
          <p:nvPicPr>
            <p:cNvPr id="67" name="Picture 6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52630" y="2345745"/>
              <a:ext cx="721526" cy="721526"/>
            </a:xfrm>
            <a:prstGeom prst="rect">
              <a:avLst/>
            </a:prstGeom>
          </p:spPr>
        </p:pic>
        <p:pic>
          <p:nvPicPr>
            <p:cNvPr id="68" name="Picture 6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938559" y="2268979"/>
              <a:ext cx="402709" cy="402709"/>
            </a:xfrm>
            <a:prstGeom prst="rect">
              <a:avLst/>
            </a:prstGeom>
          </p:spPr>
        </p:pic>
      </p:grpSp>
      <p:pic>
        <p:nvPicPr>
          <p:cNvPr id="74" name="Picture 7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680976" y="4821479"/>
            <a:ext cx="570655" cy="570655"/>
          </a:xfrm>
          <a:prstGeom prst="rect">
            <a:avLst/>
          </a:prstGeom>
        </p:spPr>
      </p:pic>
      <p:sp>
        <p:nvSpPr>
          <p:cNvPr id="21" name="Rounded Rectangle 20"/>
          <p:cNvSpPr/>
          <p:nvPr/>
        </p:nvSpPr>
        <p:spPr>
          <a:xfrm>
            <a:off x="2021718" y="869547"/>
            <a:ext cx="738466" cy="566057"/>
          </a:xfrm>
          <a:prstGeom prst="round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b="1"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rPr>
              <a:t>開始</a:t>
            </a:r>
            <a:endParaRPr lang="en-US" sz="1400" b="1"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2" name="Picture 2" descr="http://carrot-top.com/media/catalog/product/cache/1/image/9df78eab33525d08d6e5fb8d27136e95/a/s/as150_checkered.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523415" y="4535578"/>
            <a:ext cx="740229" cy="740229"/>
          </a:xfrm>
          <a:prstGeom prst="rect">
            <a:avLst/>
          </a:prstGeom>
          <a:noFill/>
          <a:extLst>
            <a:ext uri="{909E8E84-426E-40DD-AFC4-6F175D3DCCD1}">
              <a14:hiddenFill xmlns:a14="http://schemas.microsoft.com/office/drawing/2010/main">
                <a:solidFill>
                  <a:srgbClr val="FFFFFF"/>
                </a:solidFill>
              </a14:hiddenFill>
            </a:ext>
          </a:extLst>
        </p:spPr>
      </p:pic>
      <p:sp>
        <p:nvSpPr>
          <p:cNvPr id="33" name="Isosceles Triangle 32"/>
          <p:cNvSpPr/>
          <p:nvPr/>
        </p:nvSpPr>
        <p:spPr>
          <a:xfrm rot="10800000">
            <a:off x="8737080" y="2018970"/>
            <a:ext cx="391886" cy="393374"/>
          </a:xfrm>
          <a:prstGeom prst="triangle">
            <a:avLst/>
          </a:prstGeom>
          <a:solidFill>
            <a:srgbClr val="2CA4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p:cNvSpPr/>
          <p:nvPr/>
        </p:nvSpPr>
        <p:spPr>
          <a:xfrm rot="10800000">
            <a:off x="2264017" y="4332186"/>
            <a:ext cx="391886" cy="393374"/>
          </a:xfrm>
          <a:prstGeom prst="triangle">
            <a:avLst/>
          </a:prstGeom>
          <a:solidFill>
            <a:srgbClr val="2CA4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raphic 46"/>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xmlns="" r:embed="rId25"/>
              </a:ext>
            </a:extLst>
          </a:blip>
          <a:stretch>
            <a:fillRect/>
          </a:stretch>
        </p:blipFill>
        <p:spPr>
          <a:xfrm>
            <a:off x="7061566" y="2890048"/>
            <a:ext cx="271762" cy="271762"/>
          </a:xfrm>
          <a:prstGeom prst="rect">
            <a:avLst/>
          </a:prstGeom>
        </p:spPr>
      </p:pic>
      <p:cxnSp>
        <p:nvCxnSpPr>
          <p:cNvPr id="39" name="Straight Connector 38"/>
          <p:cNvCxnSpPr>
            <a:cxnSpLocks/>
            <a:stCxn id="49" idx="1"/>
          </p:cNvCxnSpPr>
          <p:nvPr/>
        </p:nvCxnSpPr>
        <p:spPr>
          <a:xfrm flipH="1">
            <a:off x="2725707" y="5490410"/>
            <a:ext cx="27977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816845" y="5833683"/>
            <a:ext cx="2116178" cy="530915"/>
          </a:xfrm>
          <a:prstGeom prst="rect">
            <a:avLst/>
          </a:prstGeom>
          <a:noFill/>
          <a:ln w="12700">
            <a:solidFill>
              <a:schemeClr val="tx1">
                <a:lumMod val="50000"/>
                <a:lumOff val="50000"/>
              </a:schemeClr>
            </a:solidFill>
            <a:prstDash val="sysDash"/>
          </a:ln>
        </p:spPr>
        <p:txBody>
          <a:bodyPr wrap="square" rtlCol="0">
            <a:spAutoFit/>
          </a:bodyPr>
          <a:lstStyle/>
          <a:p>
            <a:r>
              <a:rPr lang="en-US" sz="1050" i="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900" i="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900" i="1" dirty="0" smtClean="0">
                <a:latin typeface="メイリオ" panose="020B0604030504040204" pitchFamily="50" charset="-128"/>
                <a:ea typeface="メイリオ" panose="020B0604030504040204" pitchFamily="50" charset="-128"/>
                <a:cs typeface="メイリオ" panose="020B0604030504040204" pitchFamily="50" charset="-128"/>
              </a:rPr>
              <a:t>監査人によって対応できないものがあります。監査サービスプロバイダに確認ください。</a:t>
            </a:r>
            <a:endParaRPr lang="en-US" sz="900" i="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Rounded Rectangle 48"/>
          <p:cNvSpPr/>
          <p:nvPr/>
        </p:nvSpPr>
        <p:spPr>
          <a:xfrm>
            <a:off x="5523415" y="5207381"/>
            <a:ext cx="602067" cy="566057"/>
          </a:xfrm>
          <a:prstGeom prst="round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終了</a:t>
            </a:r>
            <a:endParaRPr lang="en-US" sz="1400" b="1"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TextBox 39"/>
          <p:cNvSpPr txBox="1"/>
          <p:nvPr/>
        </p:nvSpPr>
        <p:spPr>
          <a:xfrm>
            <a:off x="2896935" y="1445670"/>
            <a:ext cx="2485216" cy="600164"/>
          </a:xfrm>
          <a:prstGeom prst="rect">
            <a:avLst/>
          </a:prstGeom>
          <a:noFill/>
        </p:spPr>
        <p:txBody>
          <a:bodyPr wrap="square" rtlCol="0">
            <a:spAutoFit/>
          </a:bodyPr>
          <a:lstStyle/>
          <a:p>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プロジェクトをキックオフし、すべての関係組織の窓口担当</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を紹介し換算に関する詳細情報を伝えます。</a:t>
            </a:r>
            <a:endParaRPr lang="sv-SE"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TextBox 40"/>
          <p:cNvSpPr txBox="1"/>
          <p:nvPr/>
        </p:nvSpPr>
        <p:spPr>
          <a:xfrm>
            <a:off x="2906483" y="1224552"/>
            <a:ext cx="2397260" cy="276999"/>
          </a:xfrm>
          <a:prstGeom prst="rect">
            <a:avLst/>
          </a:prstGeom>
          <a:noFill/>
        </p:spPr>
        <p:txBody>
          <a:bodyPr wrap="square" rtlCol="0">
            <a:spAutoFit/>
          </a:bodyPr>
          <a:lstStyle/>
          <a:p>
            <a:pPr algn="ct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立ち上げ時招集、</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ミーティング</a:t>
            </a:r>
            <a:endParaRPr lang="sv-SE"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テキスト ボックス 44"/>
          <p:cNvSpPr txBox="1"/>
          <p:nvPr/>
        </p:nvSpPr>
        <p:spPr>
          <a:xfrm>
            <a:off x="152400" y="499987"/>
            <a:ext cx="569387" cy="369332"/>
          </a:xfrm>
          <a:prstGeom prst="rect">
            <a:avLst/>
          </a:prstGeom>
          <a:noFill/>
        </p:spPr>
        <p:txBody>
          <a:bodyPr wrap="none" rtlCol="0">
            <a:spAutoFit/>
          </a:bodyPr>
          <a:lstStyle/>
          <a:p>
            <a:r>
              <a:rPr kumimoji="1" lang="en-US" altLang="ja-JP" dirty="0" smtClean="0"/>
              <a:t>Fig6</a:t>
            </a:r>
            <a:endParaRPr kumimoji="1" lang="ja-JP" altLang="en-US" dirty="0"/>
          </a:p>
        </p:txBody>
      </p:sp>
      <p:sp>
        <p:nvSpPr>
          <p:cNvPr id="46" name="TextBox 72"/>
          <p:cNvSpPr txBox="1"/>
          <p:nvPr/>
        </p:nvSpPr>
        <p:spPr>
          <a:xfrm>
            <a:off x="2859457" y="5698487"/>
            <a:ext cx="2277107" cy="769441"/>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正式に監査結果が将来の買収先へと提示するための最終的な場を開催し、質疑やりとりを</a:t>
            </a:r>
            <a:r>
              <a:rPr lang="ja-JP" altLang="en-US" dirty="0" smtClean="0"/>
              <a:t>実施</a:t>
            </a:r>
            <a:r>
              <a:rPr lang="ja-JP" altLang="en-US" dirty="0"/>
              <a:t>します</a:t>
            </a:r>
            <a:r>
              <a:rPr lang="ja-JP" altLang="en-US" dirty="0" smtClean="0"/>
              <a:t>。</a:t>
            </a:r>
            <a:endParaRPr lang="sv-SE" dirty="0"/>
          </a:p>
        </p:txBody>
      </p:sp>
      <p:sp>
        <p:nvSpPr>
          <p:cNvPr id="50" name="TextBox 73"/>
          <p:cNvSpPr txBox="1"/>
          <p:nvPr/>
        </p:nvSpPr>
        <p:spPr>
          <a:xfrm>
            <a:off x="3130946" y="5525162"/>
            <a:ext cx="1707022"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最終的</a:t>
            </a:r>
            <a:r>
              <a:rPr lang="ja-JP" altLang="en-US" dirty="0" smtClean="0"/>
              <a:t>な招集</a:t>
            </a:r>
            <a:endParaRPr lang="sv-SE" dirty="0"/>
          </a:p>
        </p:txBody>
      </p:sp>
      <p:sp>
        <p:nvSpPr>
          <p:cNvPr id="55" name="TextBox 78"/>
          <p:cNvSpPr txBox="1"/>
          <p:nvPr/>
        </p:nvSpPr>
        <p:spPr>
          <a:xfrm>
            <a:off x="2866861" y="3467762"/>
            <a:ext cx="2527676" cy="969496"/>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対象企業とのレビュー後、最終的なレポートが将来の買収企業へレポートが、部品表（</a:t>
            </a:r>
            <a:r>
              <a:rPr lang="en-US" altLang="ja-JP" dirty="0"/>
              <a:t>Bill of Materials</a:t>
            </a:r>
            <a:r>
              <a:rPr lang="ja-JP" altLang="en-US" dirty="0"/>
              <a:t>）、</a:t>
            </a:r>
            <a:r>
              <a:rPr lang="en-US" altLang="ja-JP" dirty="0"/>
              <a:t>SPDX</a:t>
            </a:r>
            <a:r>
              <a:rPr lang="ja-JP" altLang="en-US" dirty="0" err="1"/>
              <a:t>、</a:t>
            </a:r>
            <a:r>
              <a:rPr lang="ja-JP" altLang="en-US" dirty="0"/>
              <a:t>エグゼクティブサマリと併せ送付</a:t>
            </a:r>
            <a:r>
              <a:rPr lang="ja-JP" altLang="en-US" dirty="0" smtClean="0"/>
              <a:t>されます。</a:t>
            </a:r>
            <a:endParaRPr lang="sv-SE" dirty="0"/>
          </a:p>
        </p:txBody>
      </p:sp>
      <p:sp>
        <p:nvSpPr>
          <p:cNvPr id="56" name="TextBox 79"/>
          <p:cNvSpPr txBox="1"/>
          <p:nvPr/>
        </p:nvSpPr>
        <p:spPr>
          <a:xfrm>
            <a:off x="2800335" y="3241240"/>
            <a:ext cx="2397260"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レポートの送付</a:t>
            </a:r>
            <a:endParaRPr lang="sv-SE" dirty="0"/>
          </a:p>
        </p:txBody>
      </p:sp>
    </p:spTree>
    <p:extLst>
      <p:ext uri="{BB962C8B-B14F-4D97-AF65-F5344CB8AC3E}">
        <p14:creationId xmlns:p14="http://schemas.microsoft.com/office/powerpoint/2010/main" val="830407156"/>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51133</TotalTime>
  <Words>1237</Words>
  <Application>Microsoft Office PowerPoint</Application>
  <PresentationFormat>ユーザー設定</PresentationFormat>
  <Paragraphs>154</Paragraphs>
  <Slides>12</Slides>
  <Notes>8</Notes>
  <HiddenSlides>0</HiddenSlides>
  <MMClips>0</MMClips>
  <ScaleCrop>false</ScaleCrop>
  <HeadingPairs>
    <vt:vector size="4" baseType="variant">
      <vt:variant>
        <vt:lpstr>テーマ</vt:lpstr>
      </vt:variant>
      <vt:variant>
        <vt:i4>1</vt:i4>
      </vt:variant>
      <vt:variant>
        <vt:lpstr>スライド タイトル</vt:lpstr>
      </vt:variant>
      <vt:variant>
        <vt:i4>12</vt:i4>
      </vt:variant>
    </vt:vector>
  </HeadingPairs>
  <TitlesOfParts>
    <vt:vector size="13" baseType="lpstr">
      <vt:lpstr>Office Theme</vt:lpstr>
      <vt:lpstr>Figures for  “OPEN SOURCE AUDITS IN M&amp;A TRANSACTIONS”</vt:lpstr>
      <vt:lpstr>Incorporating(組み入れ）</vt:lpstr>
      <vt:lpstr>リンクする（Linking）</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Ibrahim Haddad</dc:creator>
  <cp:lastModifiedBy>The Linux Foundation Japan</cp:lastModifiedBy>
  <cp:revision>297</cp:revision>
  <cp:lastPrinted>2016-05-02T22:29:59Z</cp:lastPrinted>
  <dcterms:created xsi:type="dcterms:W3CDTF">2016-03-28T18:02:52Z</dcterms:created>
  <dcterms:modified xsi:type="dcterms:W3CDTF">2017-11-19T00:33:11Z</dcterms:modified>
</cp:coreProperties>
</file>