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538" r:id="rId2"/>
    <p:sldId id="533" r:id="rId3"/>
    <p:sldId id="534" r:id="rId4"/>
    <p:sldId id="535" r:id="rId5"/>
    <p:sldId id="532" r:id="rId6"/>
    <p:sldId id="539" r:id="rId7"/>
    <p:sldId id="537" r:id="rId8"/>
    <p:sldId id="531" r:id="rId9"/>
    <p:sldId id="529" r:id="rId10"/>
    <p:sldId id="530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4F2"/>
    <a:srgbClr val="454545"/>
    <a:srgbClr val="7F7F7F"/>
    <a:srgbClr val="6F5F81"/>
    <a:srgbClr val="FFFFFF"/>
    <a:srgbClr val="13A3D8"/>
    <a:srgbClr val="FDFDFD"/>
    <a:srgbClr val="27A0F2"/>
    <a:srgbClr val="68686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6529" autoAdjust="0"/>
  </p:normalViewPr>
  <p:slideViewPr>
    <p:cSldViewPr snapToGrid="0">
      <p:cViewPr varScale="1">
        <p:scale>
          <a:sx n="81" d="100"/>
          <a:sy n="81" d="100"/>
        </p:scale>
        <p:origin x="126" y="192"/>
      </p:cViewPr>
      <p:guideLst>
        <p:guide orient="horz" pos="2296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1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ABA1-4B5D-4D1A-B9E0-E772E7058171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3521-C365-4EDE-952A-84AB7D0585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991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D2F7-F797-442B-A22D-84CBF0D5BA4F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49FCC-B783-48EB-A7FB-879B9C32EC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/>
            <a:r>
              <a:rPr lang="en-US" altLang="en-US" smtClean="0">
                <a:latin typeface="Times" panose="02020603050405020304" pitchFamily="18" charset="0"/>
              </a:rPr>
              <a:t>This slides outlines what incorporation means when using FOSS.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D5298-892A-43E7-8551-073B519B24A1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linking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176A4D-F407-47B9-B413-2ECE31115BEF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modification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4FF7BD-162B-44E7-A194-20CA92F3B45D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9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3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284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8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46D9-CA4E-47F7-ADA0-1C514647DC66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12" Type="http://schemas.openxmlformats.org/officeDocument/2006/relationships/image" Target="../media/image3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Figures for </a:t>
            </a:r>
            <a:br>
              <a:rPr lang="en-US" dirty="0" smtClean="0"/>
            </a:br>
            <a:r>
              <a:rPr lang="en-US" sz="2800" dirty="0" smtClean="0"/>
              <a:t>“OPEN </a:t>
            </a:r>
            <a:r>
              <a:rPr lang="en-US" sz="2800" dirty="0"/>
              <a:t>SOURCE AUDITS IN M&amp;A </a:t>
            </a:r>
            <a:r>
              <a:rPr lang="en-US" sz="2800" dirty="0" smtClean="0"/>
              <a:t>TRANSACTIONS”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Ibrahim Haddad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272047" y="156087"/>
            <a:ext cx="9210675" cy="645119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753767" y="1199514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9142624" y="236256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  <a:endCxn id="26" idx="2"/>
          </p:cNvCxnSpPr>
          <p:nvPr/>
        </p:nvCxnSpPr>
        <p:spPr>
          <a:xfrm flipH="1" flipV="1">
            <a:off x="1898824" y="2973711"/>
            <a:ext cx="75379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1604625" y="2950965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1581879" y="4419938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1876077" y="5050448"/>
            <a:ext cx="7789580" cy="33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584692" y="3270166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04817" y="3266396"/>
            <a:ext cx="19478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uploads </a:t>
            </a:r>
            <a:r>
              <a:rPr lang="en-US" sz="1200" dirty="0"/>
              <a:t>the </a:t>
            </a:r>
            <a:r>
              <a:rPr lang="en-US" sz="1200" dirty="0" smtClean="0"/>
              <a:t>digital </a:t>
            </a:r>
            <a:r>
              <a:rPr lang="en-US" sz="1200" dirty="0"/>
              <a:t>signatures to </a:t>
            </a:r>
            <a:r>
              <a:rPr lang="en-US" sz="1200" dirty="0" smtClean="0"/>
              <a:t>the </a:t>
            </a:r>
            <a:r>
              <a:rPr lang="en-US" sz="1200" dirty="0" err="1" smtClean="0"/>
              <a:t>WebApp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runs the scan.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545980" y="3015825"/>
            <a:ext cx="1374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Upload &amp; Scan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03405" y="3259834"/>
            <a:ext cx="239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runs </a:t>
            </a:r>
            <a:r>
              <a:rPr lang="en-US" sz="1200" dirty="0"/>
              <a:t>an initial session with </a:t>
            </a:r>
            <a:r>
              <a:rPr lang="en-US" sz="1200" dirty="0" smtClean="0"/>
              <a:t>the target company explaining how to operate </a:t>
            </a:r>
            <a:r>
              <a:rPr lang="en-US" sz="1200" dirty="0"/>
              <a:t>the </a:t>
            </a:r>
            <a:r>
              <a:rPr lang="en-US" sz="1200" dirty="0" smtClean="0"/>
              <a:t>tool (run </a:t>
            </a:r>
            <a:r>
              <a:rPr lang="en-US" sz="1200" dirty="0"/>
              <a:t>scans, </a:t>
            </a:r>
            <a:r>
              <a:rPr lang="en-US" sz="1200" dirty="0" smtClean="0"/>
              <a:t>review results, generate reports).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65949" y="3018152"/>
            <a:ext cx="2388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Online Initial </a:t>
            </a:r>
            <a:r>
              <a:rPr lang="sv-SE" sz="1300" b="1" dirty="0" smtClean="0"/>
              <a:t>Setup</a:t>
            </a:r>
            <a:endParaRPr lang="sv-SE" sz="13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56856" y="3259834"/>
            <a:ext cx="211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FOSSID </a:t>
            </a:r>
            <a:r>
              <a:rPr lang="en-US" sz="1200" dirty="0" smtClean="0"/>
              <a:t>AB provides </a:t>
            </a:r>
            <a:r>
              <a:rPr lang="en-US" sz="1200" dirty="0"/>
              <a:t>the target company with time limited access to a dedicated instance of </a:t>
            </a:r>
            <a:r>
              <a:rPr lang="en-US" sz="1200" dirty="0" smtClean="0"/>
              <a:t>their </a:t>
            </a:r>
            <a:r>
              <a:rPr lang="en-US" sz="1200" dirty="0"/>
              <a:t>Web </a:t>
            </a:r>
            <a:r>
              <a:rPr lang="en-US" sz="1200" dirty="0" smtClean="0"/>
              <a:t>Application.</a:t>
            </a:r>
            <a:endParaRPr lang="sv-S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4570" y="3022902"/>
            <a:ext cx="2212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Dedicated WebApp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8" y="2393073"/>
            <a:ext cx="525689" cy="52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72" y="4369011"/>
            <a:ext cx="660640" cy="66064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624606" y="5311492"/>
            <a:ext cx="244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</a:t>
            </a:r>
            <a:r>
              <a:rPr lang="en-US" sz="1200" dirty="0"/>
              <a:t>can </a:t>
            </a:r>
            <a:r>
              <a:rPr lang="en-US" sz="1200" dirty="0" smtClean="0"/>
              <a:t>now audit their code, </a:t>
            </a:r>
            <a:r>
              <a:rPr lang="en-US" sz="1200" dirty="0"/>
              <a:t>inspect all file and snippet matches to FOSSID’s open source database, and generate </a:t>
            </a:r>
            <a:r>
              <a:rPr lang="en-US" sz="1200" dirty="0" smtClean="0"/>
              <a:t>a Bill </a:t>
            </a:r>
            <a:r>
              <a:rPr lang="en-US" sz="1200" dirty="0"/>
              <a:t>of Materials </a:t>
            </a:r>
            <a:r>
              <a:rPr lang="en-US" sz="1200" dirty="0" smtClean="0"/>
              <a:t>and SPDX </a:t>
            </a:r>
            <a:r>
              <a:rPr lang="en-US" sz="1200" dirty="0"/>
              <a:t>conformant reports.</a:t>
            </a:r>
            <a:endParaRPr lang="sv-SE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32769" y="5097125"/>
            <a:ext cx="2539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Audits Your Own Software</a:t>
            </a:r>
            <a:endParaRPr lang="sv-SE" sz="13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41618" y="5323080"/>
            <a:ext cx="269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DIY Audit time limit is reached, the WebApp instance and all related information is wiped out from </a:t>
            </a:r>
            <a:r>
              <a:rPr lang="en-US" sz="1200" dirty="0" smtClean="0"/>
              <a:t>FOSSID’s </a:t>
            </a:r>
            <a:r>
              <a:rPr lang="en-US" sz="1200" dirty="0"/>
              <a:t>systems and an official confirmation of deletion is sent to </a:t>
            </a:r>
            <a:r>
              <a:rPr lang="en-US" sz="1200" dirty="0" smtClean="0"/>
              <a:t>the target company.</a:t>
            </a:r>
            <a:endParaRPr lang="sv-SE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297706" y="5103539"/>
            <a:ext cx="2133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Audit End &amp; Data Deletion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15633" y="2361915"/>
            <a:ext cx="780798" cy="641776"/>
            <a:chOff x="8501211" y="2333971"/>
            <a:chExt cx="1068985" cy="8189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11" y="2333971"/>
              <a:ext cx="818980" cy="8189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86175" y="2500826"/>
              <a:ext cx="484021" cy="48402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833820" y="2382478"/>
            <a:ext cx="770852" cy="559230"/>
            <a:chOff x="3239173" y="2291037"/>
            <a:chExt cx="974185" cy="7785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50" y="2291037"/>
              <a:ext cx="571108" cy="57110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173" y="2527926"/>
              <a:ext cx="541692" cy="54169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308" y="2442251"/>
              <a:ext cx="310050" cy="31005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749760">
              <a:off x="3559532" y="2578585"/>
              <a:ext cx="359171" cy="325819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280301" y="509712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Independent Verification</a:t>
            </a:r>
            <a:endParaRPr lang="en-US" sz="13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340407" y="5323080"/>
            <a:ext cx="247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compliance engineers randomly verifies the audit results of 1% of the files set forth to be audited. </a:t>
            </a:r>
            <a:endParaRPr lang="sv-SE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42860" y="4294625"/>
            <a:ext cx="721526" cy="744916"/>
            <a:chOff x="4856662" y="4176638"/>
            <a:chExt cx="721526" cy="744916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662" y="4176638"/>
              <a:ext cx="721526" cy="721526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0679">
              <a:off x="5249921" y="4265722"/>
              <a:ext cx="283575" cy="655832"/>
            </a:xfrm>
            <a:prstGeom prst="rect">
              <a:avLst/>
            </a:prstGeom>
          </p:spPr>
        </p:pic>
      </p:grpSp>
      <p:sp>
        <p:nvSpPr>
          <p:cNvPr id="53" name="Rounded Rectangle 52"/>
          <p:cNvSpPr/>
          <p:nvPr/>
        </p:nvSpPr>
        <p:spPr>
          <a:xfrm>
            <a:off x="9678541" y="4791118"/>
            <a:ext cx="651058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0800000">
            <a:off x="1396006" y="3871065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1" y="4294625"/>
            <a:ext cx="663211" cy="712937"/>
          </a:xfrm>
          <a:prstGeom prst="rect">
            <a:avLst/>
          </a:prstGeom>
        </p:spPr>
      </p:pic>
      <p:pic>
        <p:nvPicPr>
          <p:cNvPr id="67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9678541" y="4092161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Arc 56"/>
          <p:cNvSpPr/>
          <p:nvPr/>
        </p:nvSpPr>
        <p:spPr>
          <a:xfrm>
            <a:off x="9164496" y="900178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cxnSpLocks/>
            <a:stCxn id="57" idx="0"/>
            <a:endCxn id="92" idx="3"/>
          </p:cNvCxnSpPr>
          <p:nvPr/>
        </p:nvCxnSpPr>
        <p:spPr>
          <a:xfrm flipH="1" flipV="1">
            <a:off x="4050268" y="893599"/>
            <a:ext cx="5408426" cy="6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32" y="215510"/>
            <a:ext cx="590272" cy="59027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21428" y="1075813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130976" y="885693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954170" y="1146768"/>
            <a:ext cx="267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944707" y="875337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807246" y="222156"/>
            <a:ext cx="814966" cy="696565"/>
            <a:chOff x="7738484" y="171095"/>
            <a:chExt cx="956273" cy="80482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sp>
        <p:nvSpPr>
          <p:cNvPr id="92" name="Rounded Rectangle 91"/>
          <p:cNvSpPr/>
          <p:nvPr/>
        </p:nvSpPr>
        <p:spPr>
          <a:xfrm>
            <a:off x="3329739" y="610570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9556950" y="1759083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837" y="213598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96110"/>
            <a:ext cx="10515600" cy="1325563"/>
          </a:xfrm>
        </p:spPr>
        <p:txBody>
          <a:bodyPr/>
          <a:lstStyle/>
          <a:p>
            <a:r>
              <a:rPr lang="en-US" altLang="ja-JP" smtClean="0"/>
              <a:t>Incorporating(</a:t>
            </a:r>
            <a:r>
              <a:rPr lang="ja-JP" altLang="en-US" smtClean="0"/>
              <a:t>組み入れ）</a:t>
            </a:r>
            <a:endParaRPr lang="en-US" alt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448050" y="2286000"/>
            <a:ext cx="3343275" cy="3114675"/>
            <a:chOff x="3267075" y="2505075"/>
            <a:chExt cx="3343275" cy="3114675"/>
          </a:xfrm>
        </p:grpSpPr>
        <p:sp>
          <p:nvSpPr>
            <p:cNvPr id="2" name="Rectangle 1"/>
            <p:cNvSpPr/>
            <p:nvPr/>
          </p:nvSpPr>
          <p:spPr>
            <a:xfrm>
              <a:off x="4171950" y="4133850"/>
              <a:ext cx="2438400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67075" y="2505075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95825" y="4514850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ent Arrow 4"/>
            <p:cNvSpPr/>
            <p:nvPr/>
          </p:nvSpPr>
          <p:spPr>
            <a:xfrm rot="5400000">
              <a:off x="4619625" y="3019425"/>
              <a:ext cx="1171575" cy="733425"/>
            </a:xfrm>
            <a:prstGeom prst="ben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4487" y="230743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リンクする（</a:t>
            </a:r>
            <a:r>
              <a:rPr lang="en-US" altLang="en-US" smtClean="0"/>
              <a:t>Linking</a:t>
            </a:r>
            <a:r>
              <a:rPr lang="ja-JP" altLang="en-US" smtClean="0"/>
              <a:t>）</a:t>
            </a:r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4171950" y="4133850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4791" y="2420563"/>
            <a:ext cx="139065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3429000" y="2920625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133850"/>
            <a:ext cx="819150" cy="1485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5341" y="1196577"/>
            <a:ext cx="5753100" cy="434697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35179" y="2905125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5016104" y="1804064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4725591" y="4539586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35637" y="1364927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01891" y="3004625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01891" y="3787433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6441810" y="3211036"/>
            <a:ext cx="1362074" cy="8740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最適化</a:t>
            </a:r>
            <a:endParaRPr lang="en-US" altLang="ja-JP" sz="1400" b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9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9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Optimization</a:t>
            </a:r>
            <a:r>
              <a:rPr lang="ja-JP" altLang="en-US" sz="9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sz="9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7166" y="197713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コードの</a:t>
            </a:r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追加</a:t>
            </a:r>
            <a:r>
              <a:rPr lang="ja-JP" altLang="en-US" sz="9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9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Adding)</a:t>
            </a:r>
            <a:endParaRPr lang="en-US" sz="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8604" y="463452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</a:t>
            </a:r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除去</a:t>
            </a:r>
            <a:r>
              <a:rPr lang="en-US" altLang="ja-JP" sz="9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(Removing)</a:t>
            </a:r>
            <a:endParaRPr lang="en-US" sz="9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64149" y="4868199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7874" y="1611550"/>
            <a:ext cx="7553325" cy="2341325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20533" y="2506311"/>
            <a:ext cx="1868487" cy="1125537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2CA4F2"/>
          </a:solidFill>
          <a:ln>
            <a:noFill/>
          </a:ln>
          <a:extLst/>
        </p:spPr>
        <p:txBody>
          <a:bodyPr/>
          <a:lstStyle/>
          <a:p>
            <a:pPr algn="ctr" eaLnBrk="1" hangingPunct="1">
              <a:defRPr/>
            </a:pPr>
            <a:endParaRPr lang="en-US" sz="13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rot="16200000">
            <a:off x="5293111" y="2284895"/>
            <a:ext cx="923330" cy="15335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>
            <a:spAutoFit/>
          </a:bodyPr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Source code scanning and identification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38430" y="2561814"/>
            <a:ext cx="2039444" cy="97801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Complete software stack: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Proprietary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3</a:t>
            </a:r>
            <a:r>
              <a:rPr lang="en-US" sz="1300" baseline="300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rd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  party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source software 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50907" y="2229809"/>
            <a:ext cx="2302668" cy="16420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Software </a:t>
            </a: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BoM: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complete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components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, their origins, and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licenses</a:t>
            </a:r>
            <a:endParaRPr lang="en-US" sz="13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code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snippets, their origins and licenses. </a:t>
            </a:r>
          </a:p>
        </p:txBody>
      </p:sp>
      <p:sp>
        <p:nvSpPr>
          <p:cNvPr id="11" name="Arrow: Right 1"/>
          <p:cNvSpPr/>
          <p:nvPr/>
        </p:nvSpPr>
        <p:spPr bwMode="auto">
          <a:xfrm>
            <a:off x="4221429" y="2940288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12" name="Arrow: Right 1"/>
          <p:cNvSpPr/>
          <p:nvPr/>
        </p:nvSpPr>
        <p:spPr bwMode="auto">
          <a:xfrm>
            <a:off x="6764693" y="2958544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20" name="Rounded Rectangle 19"/>
          <p:cNvSpPr/>
          <p:nvPr/>
        </p:nvSpPr>
        <p:spPr>
          <a:xfrm>
            <a:off x="2238430" y="1847372"/>
            <a:ext cx="760258" cy="3833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10702" y="1846505"/>
            <a:ext cx="760258" cy="3850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2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61" y="1751977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7874" y="1611550"/>
            <a:ext cx="7553325" cy="2341325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20533" y="2506311"/>
            <a:ext cx="1868487" cy="1125537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2CA4F2"/>
          </a:solidFill>
          <a:ln>
            <a:noFill/>
          </a:ln>
          <a:extLst/>
        </p:spPr>
        <p:txBody>
          <a:bodyPr/>
          <a:lstStyle/>
          <a:p>
            <a:pPr algn="ctr" eaLnBrk="1" hangingPunct="1">
              <a:defRPr/>
            </a:pPr>
            <a:endParaRPr lang="en-US" sz="13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rot="16200000">
            <a:off x="5293111" y="2284895"/>
            <a:ext cx="923330" cy="15335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>
            <a:spAutoFit/>
          </a:bodyPr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Source code scanning and identification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38430" y="2595866"/>
            <a:ext cx="2039444" cy="90991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ja-JP" altLang="en-US" sz="900" b="1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完全なソフトウェアスタック：</a:t>
            </a:r>
            <a:endParaRPr lang="en-US" sz="900" b="1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Proprietary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3</a:t>
            </a:r>
            <a:r>
              <a:rPr lang="en-US" sz="1300" baseline="300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rd</a:t>
            </a:r>
            <a:r>
              <a:rPr lang="en-US" sz="13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 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party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source software 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50907" y="2229809"/>
            <a:ext cx="2302668" cy="16420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Software </a:t>
            </a: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BoM: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complete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components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, their origins, and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licenses</a:t>
            </a:r>
            <a:endParaRPr lang="en-US" sz="13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code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snippets, their origins and licenses. </a:t>
            </a:r>
          </a:p>
        </p:txBody>
      </p:sp>
      <p:sp>
        <p:nvSpPr>
          <p:cNvPr id="11" name="Arrow: Right 1"/>
          <p:cNvSpPr/>
          <p:nvPr/>
        </p:nvSpPr>
        <p:spPr bwMode="auto">
          <a:xfrm>
            <a:off x="4221429" y="2940288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12" name="Arrow: Right 1"/>
          <p:cNvSpPr/>
          <p:nvPr/>
        </p:nvSpPr>
        <p:spPr bwMode="auto">
          <a:xfrm>
            <a:off x="6764693" y="2958544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20" name="Rounded Rectangle 19"/>
          <p:cNvSpPr/>
          <p:nvPr/>
        </p:nvSpPr>
        <p:spPr>
          <a:xfrm>
            <a:off x="2238430" y="1847372"/>
            <a:ext cx="760258" cy="3833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i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  <a:endParaRPr lang="en-US" sz="12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10702" y="1846505"/>
            <a:ext cx="760258" cy="3850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i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  <a:endParaRPr lang="en-US" sz="12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61" y="1751977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047874" y="1649651"/>
            <a:ext cx="7867651" cy="286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265989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 rot="922161">
            <a:off x="3738564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 rot="922161">
            <a:off x="4146551" y="3194051"/>
            <a:ext cx="536575" cy="538163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grpSp>
        <p:nvGrpSpPr>
          <p:cNvPr id="15367" name="Group 66"/>
          <p:cNvGrpSpPr>
            <a:grpSpLocks/>
          </p:cNvGrpSpPr>
          <p:nvPr/>
        </p:nvGrpSpPr>
        <p:grpSpPr bwMode="auto">
          <a:xfrm rot="3881581">
            <a:off x="3950494" y="2836069"/>
            <a:ext cx="522288" cy="368300"/>
            <a:chOff x="1631950" y="1183958"/>
            <a:chExt cx="695960" cy="490646"/>
          </a:xfrm>
        </p:grpSpPr>
        <p:sp>
          <p:nvSpPr>
            <p:cNvPr id="68" name="Block Arc 67"/>
            <p:cNvSpPr/>
            <p:nvPr/>
          </p:nvSpPr>
          <p:spPr>
            <a:xfrm>
              <a:off x="1626164" y="146829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69" name="Block Arc 68"/>
            <p:cNvSpPr/>
            <p:nvPr/>
          </p:nvSpPr>
          <p:spPr>
            <a:xfrm rot="10800000">
              <a:off x="1625774" y="119206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960" y="1368289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68" name="Group 70"/>
          <p:cNvGrpSpPr>
            <a:grpSpLocks/>
          </p:cNvGrpSpPr>
          <p:nvPr/>
        </p:nvGrpSpPr>
        <p:grpSpPr bwMode="auto">
          <a:xfrm rot="922161">
            <a:off x="4497389" y="2384425"/>
            <a:ext cx="1184275" cy="1276350"/>
            <a:chOff x="3779620" y="3970183"/>
            <a:chExt cx="1580266" cy="1702647"/>
          </a:xfrm>
        </p:grpSpPr>
        <p:sp>
          <p:nvSpPr>
            <p:cNvPr id="72" name="Oval 71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14" name="Group 73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75" name="Block Arc 74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Block Arc 75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69" name="Group 77"/>
          <p:cNvGrpSpPr>
            <a:grpSpLocks/>
          </p:cNvGrpSpPr>
          <p:nvPr/>
        </p:nvGrpSpPr>
        <p:grpSpPr bwMode="auto">
          <a:xfrm rot="7110064">
            <a:off x="4385469" y="2836069"/>
            <a:ext cx="522288" cy="368300"/>
            <a:chOff x="1631950" y="1183958"/>
            <a:chExt cx="695960" cy="490646"/>
          </a:xfrm>
        </p:grpSpPr>
        <p:sp>
          <p:nvSpPr>
            <p:cNvPr id="79" name="Block Arc 78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0" name="Group 81"/>
          <p:cNvGrpSpPr>
            <a:grpSpLocks/>
          </p:cNvGrpSpPr>
          <p:nvPr/>
        </p:nvGrpSpPr>
        <p:grpSpPr bwMode="auto">
          <a:xfrm rot="922161">
            <a:off x="5378451" y="2373313"/>
            <a:ext cx="1185863" cy="1276350"/>
            <a:chOff x="2044796" y="3970184"/>
            <a:chExt cx="1580266" cy="1702647"/>
          </a:xfrm>
        </p:grpSpPr>
        <p:sp>
          <p:nvSpPr>
            <p:cNvPr id="83" name="Oval 82"/>
            <p:cNvSpPr/>
            <p:nvPr/>
          </p:nvSpPr>
          <p:spPr>
            <a:xfrm>
              <a:off x="2039626" y="3966673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03243" y="4954554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05" name="Group 84"/>
            <p:cNvGrpSpPr>
              <a:grpSpLocks/>
            </p:cNvGrpSpPr>
            <p:nvPr/>
          </p:nvGrpSpPr>
          <p:grpSpPr bwMode="auto">
            <a:xfrm rot="2959420">
              <a:off x="2500886" y="4572056"/>
              <a:ext cx="695960" cy="490646"/>
              <a:chOff x="1631950" y="1183958"/>
              <a:chExt cx="695960" cy="490646"/>
            </a:xfrm>
          </p:grpSpPr>
          <p:sp>
            <p:nvSpPr>
              <p:cNvPr id="86" name="Block Arc 85"/>
              <p:cNvSpPr/>
              <p:nvPr/>
            </p:nvSpPr>
            <p:spPr>
              <a:xfrm>
                <a:off x="1624031" y="1464507"/>
                <a:ext cx="690377" cy="213663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Block Arc 86"/>
              <p:cNvSpPr/>
              <p:nvPr/>
            </p:nvSpPr>
            <p:spPr>
              <a:xfrm rot="10800000">
                <a:off x="1624093" y="1186182"/>
                <a:ext cx="690377" cy="215779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78128" y="1360546"/>
                <a:ext cx="603550" cy="143853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1" name="Group 88"/>
          <p:cNvGrpSpPr>
            <a:grpSpLocks/>
          </p:cNvGrpSpPr>
          <p:nvPr/>
        </p:nvGrpSpPr>
        <p:grpSpPr bwMode="auto">
          <a:xfrm rot="922161">
            <a:off x="6269039" y="2374900"/>
            <a:ext cx="1184275" cy="1276350"/>
            <a:chOff x="3779620" y="3970183"/>
            <a:chExt cx="1580266" cy="1702647"/>
          </a:xfrm>
        </p:grpSpPr>
        <p:sp>
          <p:nvSpPr>
            <p:cNvPr id="90" name="Oval 89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399" name="Group 91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93" name="Block Arc 92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Block Arc 93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2" name="Group 95"/>
          <p:cNvGrpSpPr>
            <a:grpSpLocks/>
          </p:cNvGrpSpPr>
          <p:nvPr/>
        </p:nvGrpSpPr>
        <p:grpSpPr bwMode="auto">
          <a:xfrm rot="7110064">
            <a:off x="6157119" y="2826544"/>
            <a:ext cx="522288" cy="368300"/>
            <a:chOff x="1631950" y="1183958"/>
            <a:chExt cx="695960" cy="490646"/>
          </a:xfrm>
        </p:grpSpPr>
        <p:sp>
          <p:nvSpPr>
            <p:cNvPr id="97" name="Block Arc 96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3" name="Group 99"/>
          <p:cNvGrpSpPr>
            <a:grpSpLocks/>
          </p:cNvGrpSpPr>
          <p:nvPr/>
        </p:nvGrpSpPr>
        <p:grpSpPr bwMode="auto">
          <a:xfrm rot="7038937">
            <a:off x="5267325" y="2832100"/>
            <a:ext cx="520700" cy="368300"/>
            <a:chOff x="1631950" y="1183958"/>
            <a:chExt cx="695960" cy="490646"/>
          </a:xfrm>
        </p:grpSpPr>
        <p:sp>
          <p:nvSpPr>
            <p:cNvPr id="101" name="Block Arc 100"/>
            <p:cNvSpPr/>
            <p:nvPr/>
          </p:nvSpPr>
          <p:spPr>
            <a:xfrm>
              <a:off x="1631567" y="1473825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0800000">
              <a:off x="1630758" y="1195749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86727" y="1369191"/>
              <a:ext cx="604721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4" name="Group 103"/>
          <p:cNvGrpSpPr>
            <a:grpSpLocks/>
          </p:cNvGrpSpPr>
          <p:nvPr/>
        </p:nvGrpSpPr>
        <p:grpSpPr bwMode="auto">
          <a:xfrm rot="7038937">
            <a:off x="7050088" y="2832100"/>
            <a:ext cx="520700" cy="368300"/>
            <a:chOff x="1631950" y="1183958"/>
            <a:chExt cx="695960" cy="490646"/>
          </a:xfrm>
        </p:grpSpPr>
        <p:sp>
          <p:nvSpPr>
            <p:cNvPr id="105" name="Block Arc 104"/>
            <p:cNvSpPr/>
            <p:nvPr/>
          </p:nvSpPr>
          <p:spPr>
            <a:xfrm>
              <a:off x="1631567" y="147382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6" name="Block Arc 105"/>
            <p:cNvSpPr/>
            <p:nvPr/>
          </p:nvSpPr>
          <p:spPr>
            <a:xfrm rot="10800000">
              <a:off x="1630760" y="1195749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86728" y="1369192"/>
              <a:ext cx="604721" cy="141695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2244212" y="3402364"/>
            <a:ext cx="2040634" cy="85566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Input: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Proprietary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3rd party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Open source software</a:t>
            </a:r>
          </a:p>
        </p:txBody>
      </p:sp>
      <p:sp>
        <p:nvSpPr>
          <p:cNvPr id="2" name="Arrow: Right 1"/>
          <p:cNvSpPr/>
          <p:nvPr/>
        </p:nvSpPr>
        <p:spPr bwMode="auto">
          <a:xfrm>
            <a:off x="3082941" y="2782094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/>
          </a:p>
        </p:txBody>
      </p:sp>
      <p:sp>
        <p:nvSpPr>
          <p:cNvPr id="113" name="Arrow: Right 112"/>
          <p:cNvSpPr/>
          <p:nvPr/>
        </p:nvSpPr>
        <p:spPr bwMode="auto">
          <a:xfrm>
            <a:off x="7881348" y="2787815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pic>
        <p:nvPicPr>
          <p:cNvPr id="15379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6" y="3224214"/>
            <a:ext cx="466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4" y="3254376"/>
            <a:ext cx="3841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9" y="2327276"/>
            <a:ext cx="5048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300413"/>
            <a:ext cx="503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362201"/>
            <a:ext cx="412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260725"/>
            <a:ext cx="3825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1" y="2335213"/>
            <a:ext cx="4492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339975"/>
            <a:ext cx="4333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1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49500"/>
            <a:ext cx="36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2222105" y="2804297"/>
            <a:ext cx="760258" cy="383304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448241" y="3402364"/>
            <a:ext cx="1393975" cy="85953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Written offer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Notices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Source code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448241" y="2806144"/>
            <a:ext cx="760258" cy="385038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71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94" y="2173462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 Placeholder 2"/>
          <p:cNvSpPr txBox="1">
            <a:spLocks/>
          </p:cNvSpPr>
          <p:nvPr/>
        </p:nvSpPr>
        <p:spPr bwMode="auto">
          <a:xfrm rot="20161803">
            <a:off x="3336267" y="2053628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Identification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 rot="20161803">
            <a:off x="4128271" y="371257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Audit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 rot="20161803">
            <a:off x="4319578" y="1996707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Resolution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 rot="20161803">
            <a:off x="4936186" y="3730146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Reviews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 rot="20161803">
            <a:off x="5165327" y="2006302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Approvals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 rot="20161803">
            <a:off x="5858523" y="369452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Registration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 bwMode="auto">
          <a:xfrm rot="20161803">
            <a:off x="6036056" y="1982868"/>
            <a:ext cx="1119245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Documentation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 bwMode="auto">
          <a:xfrm rot="20161803">
            <a:off x="6707720" y="373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Verifications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 bwMode="auto">
          <a:xfrm rot="20161803">
            <a:off x="7061153" y="196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Publication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42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819275" y="209550"/>
            <a:ext cx="7458076" cy="628650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1" y="300949"/>
            <a:ext cx="599948" cy="599948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>
            <a:off x="8346563" y="11607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21" idx="3"/>
          </p:cNvCxnSpPr>
          <p:nvPr/>
        </p:nvCxnSpPr>
        <p:spPr>
          <a:xfrm flipH="1" flipV="1">
            <a:off x="2760184" y="1152576"/>
            <a:ext cx="5880577" cy="8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933023" y="144438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321880" y="26074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>
            <a:off x="2767674" y="3218580"/>
            <a:ext cx="58484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6452913">
            <a:off x="2473475" y="319345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cxnSpLocks/>
            <a:stCxn id="29" idx="0"/>
          </p:cNvCxnSpPr>
          <p:nvPr/>
        </p:nvCxnSpPr>
        <p:spPr>
          <a:xfrm flipH="1">
            <a:off x="2450730" y="3487103"/>
            <a:ext cx="856" cy="1517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6" y="398024"/>
            <a:ext cx="674022" cy="67402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67674" y="1220278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8401" y="1445670"/>
            <a:ext cx="287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source code to the auditors via an upload to a cloud server, or invite the auditors to conduct the job on site (need to arrange for a local server to run the scans).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998817" y="1224552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 the code to auditors</a:t>
            </a:r>
            <a:endParaRPr lang="sv-SE" sz="13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67779" y="1444382"/>
            <a:ext cx="246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</a:t>
            </a:r>
            <a:r>
              <a:rPr lang="en-US" sz="1200" dirty="0"/>
              <a:t>off 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03" y="539323"/>
            <a:ext cx="569047" cy="56904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38" y="465346"/>
            <a:ext cx="325707" cy="32570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49760">
            <a:off x="6912477" y="596873"/>
            <a:ext cx="377309" cy="3422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45" y="2456549"/>
            <a:ext cx="761204" cy="7612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36386" y="3241240"/>
            <a:ext cx="1797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>
                <a:solidFill>
                  <a:srgbClr val="454545"/>
                </a:solidFill>
              </a:rPr>
              <a:t>Audit </a:t>
            </a:r>
            <a:r>
              <a:rPr lang="sv-SE" sz="1300" b="1" dirty="0">
                <a:solidFill>
                  <a:srgbClr val="454545"/>
                </a:solidFill>
              </a:rPr>
              <a:t>E</a:t>
            </a:r>
            <a:r>
              <a:rPr lang="sv-SE" sz="1300" b="1" dirty="0" smtClean="0">
                <a:solidFill>
                  <a:srgbClr val="454545"/>
                </a:solidFill>
              </a:rPr>
              <a:t>xecution</a:t>
            </a:r>
            <a:endParaRPr lang="sv-SE" sz="1300" b="1" dirty="0">
              <a:solidFill>
                <a:srgbClr val="45454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9364" y="3467762"/>
            <a:ext cx="317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auditors will run the scan on the code base. They will identify the origin and licenses of open source components, and open source snippets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found in non-open source components.</a:t>
            </a:r>
            <a:endParaRPr lang="sv-SE" sz="1200" dirty="0"/>
          </a:p>
        </p:txBody>
      </p:sp>
      <p:sp>
        <p:nvSpPr>
          <p:cNvPr id="66" name="Arc 65"/>
          <p:cNvSpPr/>
          <p:nvPr/>
        </p:nvSpPr>
        <p:spPr>
          <a:xfrm rot="10800000">
            <a:off x="2451029" y="4433911"/>
            <a:ext cx="590769" cy="105721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73261" y="2455321"/>
            <a:ext cx="711813" cy="657309"/>
            <a:chOff x="4552630" y="2268979"/>
            <a:chExt cx="788638" cy="798292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630" y="2345745"/>
              <a:ext cx="721526" cy="72152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559" y="2268979"/>
              <a:ext cx="402709" cy="402709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2829224" y="3496916"/>
            <a:ext cx="236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reports to the potential buyer</a:t>
            </a:r>
            <a:r>
              <a:rPr lang="en-US" sz="1200" dirty="0"/>
              <a:t>, including the Bill of Materials, </a:t>
            </a:r>
            <a:r>
              <a:rPr lang="en-US" sz="1200" dirty="0" smtClean="0"/>
              <a:t>SPDX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report, and an executive summary.</a:t>
            </a:r>
            <a:endParaRPr lang="sv-SE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85347" y="3236195"/>
            <a:ext cx="168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6" y="4821479"/>
            <a:ext cx="570655" cy="57065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594727" y="5808353"/>
            <a:ext cx="28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</a:t>
            </a:r>
            <a:r>
              <a:rPr lang="en-US" sz="1200" dirty="0"/>
              <a:t>takes place to </a:t>
            </a:r>
            <a:r>
              <a:rPr lang="en-US" sz="1200" dirty="0" smtClean="0"/>
              <a:t>present the results of the audit and address any questions.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5706" y="5541295"/>
            <a:ext cx="2406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Final Meeting or Call</a:t>
            </a:r>
            <a:endParaRPr lang="sv-SE" sz="13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021718" y="869547"/>
            <a:ext cx="738466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3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15" y="4535578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Isosceles Triangle 32"/>
          <p:cNvSpPr/>
          <p:nvPr/>
        </p:nvSpPr>
        <p:spPr>
          <a:xfrm rot="10800000">
            <a:off x="8737080" y="2018970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2264017" y="433218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61566" y="2890048"/>
            <a:ext cx="271762" cy="271762"/>
          </a:xfrm>
          <a:prstGeom prst="rect">
            <a:avLst/>
          </a:prstGeom>
        </p:spPr>
      </p:pic>
      <p:cxnSp>
        <p:nvCxnSpPr>
          <p:cNvPr id="39" name="Straight Connector 38"/>
          <p:cNvCxnSpPr>
            <a:cxnSpLocks/>
            <a:stCxn id="49" idx="1"/>
          </p:cNvCxnSpPr>
          <p:nvPr/>
        </p:nvCxnSpPr>
        <p:spPr>
          <a:xfrm flipH="1">
            <a:off x="2725707" y="5490410"/>
            <a:ext cx="2797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1415" y="5833683"/>
            <a:ext cx="2411608" cy="4385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smtClean="0"/>
              <a:t>Not all auditors have these capabilities.    </a:t>
            </a:r>
          </a:p>
          <a:p>
            <a:r>
              <a:rPr lang="en-US" sz="1050" i="1" dirty="0" smtClean="0"/>
              <a:t>   Check with your audit service provider.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523415" y="5207381"/>
            <a:ext cx="602067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923925" y="293739"/>
            <a:ext cx="9334500" cy="633320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8794078" y="1125365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47" idx="3"/>
          </p:cNvCxnSpPr>
          <p:nvPr/>
        </p:nvCxnSpPr>
        <p:spPr>
          <a:xfrm flipH="1" flipV="1">
            <a:off x="3613175" y="1109261"/>
            <a:ext cx="5475101" cy="1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382475" y="139874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771332" y="256179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 flipV="1">
            <a:off x="1619022" y="3171742"/>
            <a:ext cx="7446508" cy="1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1324824" y="315019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1302078" y="4639486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1596276" y="5271701"/>
            <a:ext cx="7806411" cy="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endCxn id="29" idx="2"/>
          </p:cNvCxnSpPr>
          <p:nvPr/>
        </p:nvCxnSpPr>
        <p:spPr>
          <a:xfrm>
            <a:off x="1302077" y="3469394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39" y="431172"/>
            <a:ext cx="590272" cy="590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7829" y="4421959"/>
            <a:ext cx="787168" cy="78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9" y="2315401"/>
            <a:ext cx="909564" cy="90956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84335" y="1291475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693883" y="110135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46039" y="1275756"/>
            <a:ext cx="27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69642" y="110135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74789" y="3402762"/>
            <a:ext cx="247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engineers </a:t>
            </a:r>
            <a:r>
              <a:rPr lang="en-US" sz="1200" dirty="0"/>
              <a:t>audit the target software without having access to the </a:t>
            </a:r>
            <a:r>
              <a:rPr lang="en-US" sz="1200" dirty="0" smtClean="0"/>
              <a:t>source code and using only the digital signatures.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404889" y="3188951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Blind 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13301" y="3397307"/>
            <a:ext cx="259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will use the collection of digital signature to search their open source database looking for matches to </a:t>
            </a:r>
            <a:r>
              <a:rPr lang="en-US" sz="1200" dirty="0"/>
              <a:t>open source files and snippets.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229032" y="3193739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Knowledge Base Comparison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77825" y="3396270"/>
            <a:ext cx="236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collection of digital signatures is transferred securely over SSH to a dedicated server in FOSSID’s </a:t>
            </a:r>
            <a:r>
              <a:rPr lang="en-US" sz="1200" dirty="0" smtClean="0"/>
              <a:t>datacenter</a:t>
            </a:r>
            <a:r>
              <a:rPr lang="en-US" sz="1200" dirty="0"/>
              <a:t>.</a:t>
            </a:r>
            <a:endParaRPr lang="sv-SE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159232" y="3189419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Secure Transfer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32" y="2355201"/>
            <a:ext cx="572429" cy="7826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837" y="2528975"/>
            <a:ext cx="395709" cy="35896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384840" y="5540725"/>
            <a:ext cx="245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audit is </a:t>
            </a:r>
            <a:r>
              <a:rPr lang="en-US" sz="1200" dirty="0" smtClean="0"/>
              <a:t>completed, reports </a:t>
            </a:r>
            <a:r>
              <a:rPr lang="en-US" sz="1200" dirty="0"/>
              <a:t>are sent to the target company for </a:t>
            </a:r>
            <a:r>
              <a:rPr lang="en-US" sz="1200" dirty="0" smtClean="0"/>
              <a:t>review before </a:t>
            </a:r>
            <a:r>
              <a:rPr lang="en-US" sz="1200" dirty="0"/>
              <a:t>they are shared with the </a:t>
            </a:r>
            <a:r>
              <a:rPr lang="en-US" sz="1200" dirty="0" smtClean="0"/>
              <a:t>potential acquirer.</a:t>
            </a:r>
            <a:endParaRPr lang="sv-SE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398481" y="528699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Approval Request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36098" y="5540724"/>
            <a:ext cx="22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final call </a:t>
            </a:r>
            <a:r>
              <a:rPr lang="en-US" sz="1200" dirty="0"/>
              <a:t>takes place to present </a:t>
            </a:r>
            <a:r>
              <a:rPr lang="en-US" sz="1200" dirty="0" smtClean="0"/>
              <a:t>the audit results to the potential buyer and address any questions.</a:t>
            </a:r>
            <a:endParaRPr lang="sv-SE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507587" y="5303899"/>
            <a:ext cx="17070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Final </a:t>
            </a:r>
            <a:r>
              <a:rPr lang="sv-SE" sz="1300" b="1" dirty="0" smtClean="0"/>
              <a:t>call</a:t>
            </a:r>
            <a:endParaRPr lang="sv-SE" sz="1300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20" y="4486206"/>
            <a:ext cx="721526" cy="72152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27" y="4404330"/>
            <a:ext cx="402709" cy="40270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71940" y="5540725"/>
            <a:ext cx="2527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the </a:t>
            </a:r>
            <a:r>
              <a:rPr lang="en-US" sz="1200" dirty="0" smtClean="0"/>
              <a:t>review with target company, final </a:t>
            </a:r>
            <a:r>
              <a:rPr lang="en-US" sz="1200" dirty="0"/>
              <a:t>reports </a:t>
            </a:r>
            <a:r>
              <a:rPr lang="en-US" sz="1200" dirty="0" smtClean="0"/>
              <a:t>are delivered to </a:t>
            </a:r>
            <a:r>
              <a:rPr lang="en-US" sz="1200" dirty="0"/>
              <a:t>the potential </a:t>
            </a:r>
            <a:r>
              <a:rPr lang="en-US" sz="1200" dirty="0" smtClean="0"/>
              <a:t>buyer, including the </a:t>
            </a:r>
            <a:r>
              <a:rPr lang="en-US" sz="1200" dirty="0"/>
              <a:t>Bill of Materials, SPDX, </a:t>
            </a:r>
            <a:r>
              <a:rPr lang="en-US" sz="1200" dirty="0" smtClean="0"/>
              <a:t>and the executive summary.</a:t>
            </a:r>
            <a:endParaRPr lang="sv-SE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17289" y="528699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36" y="4613726"/>
            <a:ext cx="435676" cy="4356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13" y="4486206"/>
            <a:ext cx="738210" cy="738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507587" y="420311"/>
            <a:ext cx="814966" cy="696565"/>
            <a:chOff x="7738484" y="171095"/>
            <a:chExt cx="956273" cy="8048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17" y="2401022"/>
            <a:ext cx="732067" cy="7320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02" y="2521541"/>
            <a:ext cx="580645" cy="580645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892646" y="826232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402688" y="4988672"/>
            <a:ext cx="604960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9402687" y="4298626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 rot="10800000">
            <a:off x="9187406" y="204843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1103475" y="4137089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49857</TotalTime>
  <Words>791</Words>
  <Application>Microsoft Office PowerPoint</Application>
  <PresentationFormat>ワイド画面</PresentationFormat>
  <Paragraphs>110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MS PGothic</vt:lpstr>
      <vt:lpstr>MS PGothic</vt:lpstr>
      <vt:lpstr>メイリオ</vt:lpstr>
      <vt:lpstr>游ゴシック Light</vt:lpstr>
      <vt:lpstr>Arial</vt:lpstr>
      <vt:lpstr>Calibri</vt:lpstr>
      <vt:lpstr>Calibri Light</vt:lpstr>
      <vt:lpstr>Segoe UI</vt:lpstr>
      <vt:lpstr>Times</vt:lpstr>
      <vt:lpstr>Office Theme</vt:lpstr>
      <vt:lpstr>Figures for  “OPEN SOURCE AUDITS IN M&amp;A TRANSACTIONS”</vt:lpstr>
      <vt:lpstr>Incorporating(組み入れ）</vt:lpstr>
      <vt:lpstr>リンクする（Linking）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Haddad</dc:creator>
  <cp:lastModifiedBy>tani</cp:lastModifiedBy>
  <cp:revision>280</cp:revision>
  <cp:lastPrinted>2016-05-02T22:29:59Z</cp:lastPrinted>
  <dcterms:created xsi:type="dcterms:W3CDTF">2016-03-28T18:02:52Z</dcterms:created>
  <dcterms:modified xsi:type="dcterms:W3CDTF">2017-11-13T07:40:02Z</dcterms:modified>
</cp:coreProperties>
</file>