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6.xml" ContentType="application/vnd.openxmlformats-officedocument.theme+xml"/>
  <Override PartName="/ppt/theme/theme15.xml" ContentType="application/vnd.openxmlformats-officedocument.theme+xml"/>
  <Override PartName="/ppt/theme/theme5.xml" ContentType="application/vnd.openxmlformats-officedocument.theme+xml"/>
  <Override PartName="/ppt/theme/theme14.xml" ContentType="application/vnd.openxmlformats-officedocument.theme+xml"/>
  <Override PartName="/ppt/theme/theme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14.png" ContentType="image/png"/>
  <Override PartName="/ppt/media/image5.png" ContentType="image/png"/>
  <Override PartName="/ppt/media/image37.png" ContentType="image/png"/>
  <Override PartName="/ppt/media/image15.png" ContentType="image/png"/>
  <Override PartName="/ppt/media/image6.png" ContentType="image/png"/>
  <Override PartName="/ppt/media/image38.png" ContentType="image/png"/>
  <Override PartName="/ppt/media/image1.png" ContentType="image/png"/>
  <Override PartName="/ppt/media/image33.png" ContentType="image/png"/>
  <Override PartName="/ppt/media/image10.png" ContentType="image/png"/>
  <Override PartName="/ppt/media/image47.png" ContentType="image/png"/>
  <Override PartName="/ppt/media/image16.png" ContentType="image/png"/>
  <Override PartName="/ppt/media/image7.png" ContentType="image/png"/>
  <Override PartName="/ppt/media/image39.png" ContentType="image/png"/>
  <Override PartName="/ppt/media/image2.png" ContentType="image/png"/>
  <Override PartName="/ppt/media/image34.png" ContentType="image/png"/>
  <Override PartName="/ppt/media/image43.png" ContentType="image/png"/>
  <Override PartName="/ppt/media/image32.png" ContentType="image/png"/>
  <Override PartName="/ppt/media/image44.png" ContentType="image/png"/>
  <Override PartName="/ppt/media/image45.png" ContentType="image/png"/>
  <Override PartName="/ppt/media/image46.png" ContentType="image/png"/>
  <Override PartName="/ppt/media/image50.png" ContentType="image/png"/>
  <Override PartName="/ppt/media/image13.png" ContentType="image/png"/>
  <Override PartName="/ppt/media/image11.png" ContentType="image/png"/>
  <Override PartName="/ppt/media/image48.png" ContentType="image/png"/>
  <Override PartName="/ppt/media/image51.png" ContentType="image/png"/>
  <Override PartName="/ppt/media/image40.png" ContentType="image/png"/>
  <Override PartName="/ppt/media/image52.png" ContentType="image/png"/>
  <Override PartName="/ppt/media/image41.png" ContentType="image/png"/>
  <Override PartName="/ppt/media/image53.png" ContentType="image/png"/>
  <Override PartName="/ppt/media/image42.png" ContentType="image/png"/>
  <Override PartName="/ppt/media/image54.png" ContentType="image/png"/>
  <Override PartName="/ppt/media/image8.png" ContentType="image/png"/>
  <Override PartName="/ppt/media/image17.png" ContentType="image/png"/>
  <Override PartName="/ppt/media/image31.png" ContentType="image/png"/>
  <Override PartName="/ppt/media/image30.png" ContentType="image/png"/>
  <Override PartName="/ppt/media/image4.png" ContentType="image/png"/>
  <Override PartName="/ppt/media/image36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49.png" ContentType="image/png"/>
  <Override PartName="/ppt/media/image12.png" ContentType="image/png"/>
  <Override PartName="/ppt/media/image3.png" ContentType="image/png"/>
  <Override PartName="/ppt/media/image35.png" ContentType="image/png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notesSlide14.xml" ContentType="application/vnd.openxmlformats-officedocument.presentationml.notesSlide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7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  <p:sldId id="268" r:id="rId31"/>
    <p:sldId id="269" r:id="rId32"/>
    <p:sldId id="270" r:id="rId33"/>
    <p:sldId id="271" r:id="rId34"/>
    <p:sldId id="272" r:id="rId35"/>
    <p:sldId id="273" r:id="rId36"/>
    <p:sldId id="274" r:id="rId37"/>
    <p:sldId id="275" r:id="rId38"/>
  </p:sld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notesMaster" Target="notesMasters/notesMaster1.xml"/><Relationship Id="rId19" Type="http://schemas.openxmlformats.org/officeDocument/2006/relationships/slide" Target="slides/slide1.xml"/><Relationship Id="rId20" Type="http://schemas.openxmlformats.org/officeDocument/2006/relationships/slide" Target="slides/slide2.xml"/><Relationship Id="rId21" Type="http://schemas.openxmlformats.org/officeDocument/2006/relationships/slide" Target="slides/slide3.xml"/><Relationship Id="rId22" Type="http://schemas.openxmlformats.org/officeDocument/2006/relationships/slide" Target="slides/slide4.xml"/><Relationship Id="rId23" Type="http://schemas.openxmlformats.org/officeDocument/2006/relationships/slide" Target="slides/slide5.xml"/><Relationship Id="rId24" Type="http://schemas.openxmlformats.org/officeDocument/2006/relationships/slide" Target="slides/slide6.xml"/><Relationship Id="rId25" Type="http://schemas.openxmlformats.org/officeDocument/2006/relationships/slide" Target="slides/slide7.xml"/><Relationship Id="rId26" Type="http://schemas.openxmlformats.org/officeDocument/2006/relationships/slide" Target="slides/slide8.xml"/><Relationship Id="rId27" Type="http://schemas.openxmlformats.org/officeDocument/2006/relationships/slide" Target="slides/slide9.xml"/><Relationship Id="rId28" Type="http://schemas.openxmlformats.org/officeDocument/2006/relationships/slide" Target="slides/slide10.xml"/><Relationship Id="rId29" Type="http://schemas.openxmlformats.org/officeDocument/2006/relationships/slide" Target="slides/slide11.xml"/><Relationship Id="rId30" Type="http://schemas.openxmlformats.org/officeDocument/2006/relationships/slide" Target="slides/slide12.xml"/><Relationship Id="rId31" Type="http://schemas.openxmlformats.org/officeDocument/2006/relationships/slide" Target="slides/slide13.xml"/><Relationship Id="rId32" Type="http://schemas.openxmlformats.org/officeDocument/2006/relationships/slide" Target="slides/slide14.xml"/><Relationship Id="rId33" Type="http://schemas.openxmlformats.org/officeDocument/2006/relationships/slide" Target="slides/slide15.xml"/><Relationship Id="rId34" Type="http://schemas.openxmlformats.org/officeDocument/2006/relationships/slide" Target="slides/slide16.xml"/><Relationship Id="rId35" Type="http://schemas.openxmlformats.org/officeDocument/2006/relationships/slide" Target="slides/slide17.xml"/><Relationship Id="rId36" Type="http://schemas.openxmlformats.org/officeDocument/2006/relationships/slide" Target="slides/slide18.xml"/><Relationship Id="rId37" Type="http://schemas.openxmlformats.org/officeDocument/2006/relationships/slide" Target="slides/slide19.xml"/><Relationship Id="rId38" Type="http://schemas.openxmlformats.org/officeDocument/2006/relationships/slide" Target="slides/slide20.xml"/><Relationship Id="rId3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CL" sz="1800" strike="noStrike" u="none">
                <a:solidFill>
                  <a:schemeClr val="dk1"/>
                </a:solidFill>
                <a:uFillTx/>
                <a:latin typeface="Calibri"/>
              </a:rPr>
              <a:t>Click to move the slide</a:t>
            </a:r>
            <a:endParaRPr b="0" lang="es-C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DC87DE39-1CD0-4432-A5C2-DABC0BCB5F9B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CCD542DC-ABA9-465D-AE30-3F43BE0B7495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DA29EFDB-0B09-4136-AD57-F948D1EFA96A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1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1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59CBD3F7-A5F9-4EFC-AF8E-7D8BF17882EF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1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sldNum" idx="1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927322DB-CE6F-44E4-9FF8-5ADCCD09ECFD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1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491C9A3E-D9BD-4E45-AE5C-764E54EB8428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sldNum" idx="1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F7B4E6BB-E91A-45DC-85CF-EF7DD548FC13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2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 idx="1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941E81A9-6BE6-4F36-A956-7C89A7207B00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2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sldNum" idx="1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50B19D92-ED28-4DF3-AF44-66FC7830B422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3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 type="sldNum" idx="1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14FA0FED-6F7C-4A44-ADA6-094D0B56BFBC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sldNum" idx="2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54096844-E513-4622-B2CA-1D76110C5A18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sldNum" idx="2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B6602DA0-5E1B-4A2E-A424-C7A0FCFBE096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7141BD1E-4BCE-4183-A8C3-19AD0BF2535F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A3DB3FEF-B0FC-4E8C-A407-DB3438E19515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906162FE-16D3-4E63-A01A-D24CC7EC9BC0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E19D1D1A-71D6-4DD5-8930-21502356C450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656E43F4-AA64-4E14-A081-57821E042479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C62D35EF-9918-4A74-A5DB-E6F7B3FC3830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fld id="{B49D92B6-C78D-4F94-B397-010D372D1365}" type="slidenum">
              <a:rPr b="0" lang="en-US" sz="1800" strike="noStrike" u="none">
                <a:solidFill>
                  <a:schemeClr val="dk1"/>
                </a:solidFill>
                <a:uFillTx/>
                <a:latin typeface="+mn-lt"/>
                <a:ea typeface="+mn-ea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142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L" sz="1800" strike="noStrike" u="none">
                <a:solidFill>
                  <a:schemeClr val="dk1"/>
                </a:solidFill>
                <a:uFillTx/>
                <a:latin typeface="Calibri"/>
              </a:rPr>
              <a:t>Click to edit the title </a:t>
            </a:r>
            <a:r>
              <a:rPr b="0" lang="es-CL" sz="1800" strike="noStrike" u="none">
                <a:solidFill>
                  <a:schemeClr val="dk1"/>
                </a:solidFill>
                <a:uFillTx/>
                <a:latin typeface="Calibri"/>
              </a:rPr>
              <a:t>text format</a:t>
            </a:r>
            <a:endParaRPr b="0" lang="es-C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s-CL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s-C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142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L" sz="1800" strike="noStrike" u="none">
                <a:solidFill>
                  <a:schemeClr val="dk1"/>
                </a:solidFill>
                <a:uFillTx/>
                <a:latin typeface="Calibri"/>
              </a:rPr>
              <a:t>Click to edit the title text format</a:t>
            </a:r>
            <a:endParaRPr b="0" lang="es-C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s-CL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s-C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142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L" sz="1800" strike="noStrike" u="none">
                <a:solidFill>
                  <a:schemeClr val="dk1"/>
                </a:solidFill>
                <a:uFillTx/>
                <a:latin typeface="Calibri"/>
              </a:rPr>
              <a:t>Click to edit the title text format</a:t>
            </a:r>
            <a:endParaRPr b="0" lang="es-C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s-CL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s-C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142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L" sz="1800" strike="noStrike" u="none">
                <a:solidFill>
                  <a:schemeClr val="dk1"/>
                </a:solidFill>
                <a:uFillTx/>
                <a:latin typeface="Calibri"/>
              </a:rPr>
              <a:t>Click to edit the title text format</a:t>
            </a:r>
            <a:endParaRPr b="0" lang="es-C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s-CL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s-C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142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L" sz="1800" strike="noStrike" u="none">
                <a:solidFill>
                  <a:schemeClr val="dk1"/>
                </a:solidFill>
                <a:uFillTx/>
                <a:latin typeface="Calibri"/>
              </a:rPr>
              <a:t>Click to edit the title text format</a:t>
            </a:r>
            <a:endParaRPr b="0" lang="es-C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s-CL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s-C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142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L" sz="1800" strike="noStrike" u="none">
                <a:solidFill>
                  <a:schemeClr val="dk1"/>
                </a:solidFill>
                <a:uFillTx/>
                <a:latin typeface="Calibri"/>
              </a:rPr>
              <a:t>Click to edit the title text format</a:t>
            </a:r>
            <a:endParaRPr b="0" lang="es-C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s-CL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s-C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142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5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L" sz="1800" strike="noStrike" u="none">
                <a:solidFill>
                  <a:schemeClr val="dk1"/>
                </a:solidFill>
                <a:uFillTx/>
                <a:latin typeface="Calibri"/>
              </a:rPr>
              <a:t>Click to edit the title text format</a:t>
            </a:r>
            <a:endParaRPr b="0" lang="es-C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s-CL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s-C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142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L" sz="1800" strike="noStrike" u="none">
                <a:solidFill>
                  <a:schemeClr val="dk1"/>
                </a:solidFill>
                <a:uFillTx/>
                <a:latin typeface="Calibri"/>
              </a:rPr>
              <a:t>Click to edit the title text format</a:t>
            </a:r>
            <a:endParaRPr b="0" lang="es-C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s-CL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s-C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142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L" sz="1800" strike="noStrike" u="none">
                <a:solidFill>
                  <a:schemeClr val="dk1"/>
                </a:solidFill>
                <a:uFillTx/>
                <a:latin typeface="Calibri"/>
              </a:rPr>
              <a:t>Click to edit the title text format</a:t>
            </a:r>
            <a:endParaRPr b="0" lang="es-C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s-CL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s-C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142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L" sz="1800" strike="noStrike" u="none">
                <a:solidFill>
                  <a:schemeClr val="dk1"/>
                </a:solidFill>
                <a:uFillTx/>
                <a:latin typeface="Calibri"/>
              </a:rPr>
              <a:t>Click to edit the title text format</a:t>
            </a:r>
            <a:endParaRPr b="0" lang="es-C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s-CL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s-C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142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L" sz="1800" strike="noStrike" u="none">
                <a:solidFill>
                  <a:schemeClr val="dk1"/>
                </a:solidFill>
                <a:uFillTx/>
                <a:latin typeface="Calibri"/>
              </a:rPr>
              <a:t>Click to edit the title text format</a:t>
            </a:r>
            <a:endParaRPr b="0" lang="es-C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s-CL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s-C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142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7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L" sz="1800" strike="noStrike" u="none">
                <a:solidFill>
                  <a:schemeClr val="dk1"/>
                </a:solidFill>
                <a:uFillTx/>
                <a:latin typeface="Calibri"/>
              </a:rPr>
              <a:t>Click to edit the title text format</a:t>
            </a:r>
            <a:endParaRPr b="0" lang="es-C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s-CL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s-C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142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142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L" sz="1800" strike="noStrike" u="none">
                <a:solidFill>
                  <a:schemeClr val="dk1"/>
                </a:solidFill>
                <a:uFillTx/>
                <a:latin typeface="Calibri"/>
              </a:rPr>
              <a:t>Click to edit the title </a:t>
            </a:r>
            <a:r>
              <a:rPr b="0" lang="es-CL" sz="1800" strike="noStrike" u="none">
                <a:solidFill>
                  <a:schemeClr val="dk1"/>
                </a:solidFill>
                <a:uFillTx/>
                <a:latin typeface="Calibri"/>
              </a:rPr>
              <a:t>text format</a:t>
            </a:r>
            <a:endParaRPr b="0" lang="es-C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s-CL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s-C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0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0142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" name="Shape 1"/>
          <p:cNvSpPr/>
          <p:nvPr/>
        </p:nvSpPr>
        <p:spPr>
          <a:xfrm>
            <a:off x="0" y="0"/>
            <a:ext cx="14630040" cy="82292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CL" sz="1800" strike="noStrike" u="none">
                <a:solidFill>
                  <a:schemeClr val="dk1"/>
                </a:solidFill>
                <a:uFillTx/>
                <a:latin typeface="Calibri"/>
              </a:rPr>
              <a:t>Click to edit the title text format</a:t>
            </a:r>
            <a:endParaRPr b="0" lang="es-CL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3200" strike="noStrike" u="none">
                <a:solidFill>
                  <a:schemeClr val="dk1"/>
                </a:solidFill>
                <a:uFillTx/>
                <a:latin typeface="Calibri"/>
              </a:rPr>
              <a:t>Click to edit the outline text format</a:t>
            </a:r>
            <a:endParaRPr b="0" lang="es-CL" sz="32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400" strike="noStrike" u="none">
                <a:solidFill>
                  <a:schemeClr val="dk1"/>
                </a:solidFill>
                <a:uFillTx/>
                <a:latin typeface="Calibri"/>
              </a:rPr>
              <a:t>Second Outline Level</a:t>
            </a:r>
            <a:endParaRPr b="0" lang="es-CL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Third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Fourth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Fifth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Sixth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L" sz="2000" strike="noStrike" u="none">
                <a:solidFill>
                  <a:schemeClr val="dk1"/>
                </a:solidFill>
                <a:uFillTx/>
                <a:latin typeface="Calibri"/>
              </a:rPr>
              <a:t>Seventh Outline Level</a:t>
            </a:r>
            <a:endParaRPr b="0" lang="es-CL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6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2.xml"/><Relationship Id="rId9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1.png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slideLayout" Target="../slideLayouts/slideLayout3.xml"/><Relationship Id="rId7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47.pn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50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53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hyperlink" Target="https://openwebinars.net/blog/buenas-practicas-en-la-escritura-de-codigo-en-python/" TargetMode="External"/><Relationship Id="rId3" Type="http://schemas.openxmlformats.org/officeDocument/2006/relationships/hyperlink" Target="https://openwebinars.net/blog/buenas-practicas-en-la-escritura-de-codigo-en-python/" TargetMode="External"/><Relationship Id="rId4" Type="http://schemas.openxmlformats.org/officeDocument/2006/relationships/hyperlink" Target="https://openwebinars.net/blog/buenas-practicas-en-la-escritura-de-codigo-en-python/" TargetMode="External"/><Relationship Id="rId5" Type="http://schemas.openxmlformats.org/officeDocument/2006/relationships/hyperlink" Target="https://openwebinars.net/blog/buenas-practicas-en-la-escritura-de-codigo-en-python/" TargetMode="External"/><Relationship Id="rId6" Type="http://schemas.openxmlformats.org/officeDocument/2006/relationships/hyperlink" Target="https://www.datacamp.com/es/tutorial/coding-best-practices-and-guidelines" TargetMode="External"/><Relationship Id="rId7" Type="http://schemas.openxmlformats.org/officeDocument/2006/relationships/hyperlink" Target="https://www.datacamp.com/es/tutorial/coding-best-practices-and-guidelines" TargetMode="External"/><Relationship Id="rId8" Type="http://schemas.openxmlformats.org/officeDocument/2006/relationships/hyperlink" Target="https://www.datacamp.com/es/tutorial/optimization-in-python" TargetMode="External"/><Relationship Id="rId9" Type="http://schemas.openxmlformats.org/officeDocument/2006/relationships/hyperlink" Target="https://www.datacamp.com/es/tutorial/optimization-in-python" TargetMode="External"/><Relationship Id="rId10" Type="http://schemas.openxmlformats.org/officeDocument/2006/relationships/hyperlink" Target="https://www.youtube.com/watch?v=f07PT_-Uf7s" TargetMode="External"/><Relationship Id="rId11" Type="http://schemas.openxmlformats.org/officeDocument/2006/relationships/slideLayout" Target="../slideLayouts/slideLayout8.xml"/><Relationship Id="rId1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10.xml"/><Relationship Id="rId7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1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12.png"/><Relationship Id="rId5" Type="http://schemas.openxmlformats.org/officeDocument/2006/relationships/image" Target="../media/image20.png"/><Relationship Id="rId6" Type="http://schemas.openxmlformats.org/officeDocument/2006/relationships/slideLayout" Target="../slideLayouts/slideLayout14.xml"/><Relationship Id="rId7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slideLayout" Target="../slideLayouts/slideLayout15.xml"/><Relationship Id="rId7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12.png"/><Relationship Id="rId10" Type="http://schemas.openxmlformats.org/officeDocument/2006/relationships/slideLayout" Target="../slideLayouts/slideLayout16.xml"/><Relationship Id="rId11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6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5" name="Text 0"/>
          <p:cNvSpPr/>
          <p:nvPr/>
        </p:nvSpPr>
        <p:spPr>
          <a:xfrm>
            <a:off x="793800" y="950760"/>
            <a:ext cx="7556040" cy="141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5550"/>
              </a:lnSpc>
              <a:tabLst>
                <a:tab algn="l" pos="0"/>
              </a:tabLst>
            </a:pPr>
            <a:r>
              <a:rPr b="1" lang="en-US" sz="445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Optimización de Código en Python</a:t>
            </a:r>
            <a:endParaRPr b="0" lang="en-US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Text 1"/>
          <p:cNvSpPr/>
          <p:nvPr/>
        </p:nvSpPr>
        <p:spPr>
          <a:xfrm>
            <a:off x="793800" y="2708640"/>
            <a:ext cx="7556040" cy="217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La optimización de código en Python busca mejorar el rendimiento y la legibilidad de los programas, garantizando que consuman la menor cantidad posible de recursos sin sacrificar la claridad ni la mantenibilidad. Aunque Python es un lenguaje interpretado, ofrece múltiples herramientas y enfoques para optimizar la ejecución, tanto a nivel de sintaxis como de uso eficiente de librerías.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Text 2"/>
          <p:cNvSpPr/>
          <p:nvPr/>
        </p:nvSpPr>
        <p:spPr>
          <a:xfrm>
            <a:off x="793800" y="5141160"/>
            <a:ext cx="755604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Esta presentación explorará técnicas avanzadas, herramientas de profiling, y enfoques prácticos para escribir código Python más eficiente, rápido y escalable.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Shape 3"/>
          <p:cNvSpPr/>
          <p:nvPr/>
        </p:nvSpPr>
        <p:spPr>
          <a:xfrm>
            <a:off x="793800" y="6700320"/>
            <a:ext cx="362520" cy="362520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9" name="Image 1" descr="preencoded.png"/>
          <p:cNvPicPr/>
          <p:nvPr/>
        </p:nvPicPr>
        <p:blipFill>
          <a:blip r:embed="rId2"/>
          <a:stretch/>
        </p:blipFill>
        <p:spPr>
          <a:xfrm>
            <a:off x="801360" y="6707880"/>
            <a:ext cx="347400" cy="347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0" name="Text 4"/>
          <p:cNvSpPr/>
          <p:nvPr/>
        </p:nvSpPr>
        <p:spPr>
          <a:xfrm>
            <a:off x="1270080" y="6707880"/>
            <a:ext cx="6966360" cy="57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3101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1c1d22"/>
                </a:solidFill>
                <a:uFillTx/>
                <a:latin typeface="Source Sans Pro Bold"/>
                <a:ea typeface="Source Sans Pro Bold"/>
              </a:rPr>
              <a:t>por Kibernum Capacitación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 0"/>
          <p:cNvSpPr/>
          <p:nvPr/>
        </p:nvSpPr>
        <p:spPr>
          <a:xfrm>
            <a:off x="793800" y="190224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5550"/>
              </a:lnSpc>
              <a:tabLst>
                <a:tab algn="l" pos="0"/>
              </a:tabLst>
            </a:pPr>
            <a:r>
              <a:rPr b="1" lang="en-US" sz="445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Context Managers</a:t>
            </a:r>
            <a:endParaRPr b="0" lang="en-US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95" name="Image 8" descr="preencoded.png"/>
          <p:cNvPicPr/>
          <p:nvPr/>
        </p:nvPicPr>
        <p:blipFill>
          <a:blip r:embed="rId1"/>
          <a:stretch/>
        </p:blipFill>
        <p:spPr>
          <a:xfrm>
            <a:off x="13213080" y="228600"/>
            <a:ext cx="1188360" cy="387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6" name="Picture 2" descr="Texto&#10;&#10;El contenido generado por IA puede ser incorrecto., Imagen"/>
          <p:cNvPicPr/>
          <p:nvPr/>
        </p:nvPicPr>
        <p:blipFill>
          <a:blip r:embed="rId2"/>
          <a:stretch/>
        </p:blipFill>
        <p:spPr>
          <a:xfrm>
            <a:off x="5814000" y="422280"/>
            <a:ext cx="7038720" cy="6981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 0"/>
          <p:cNvSpPr/>
          <p:nvPr/>
        </p:nvSpPr>
        <p:spPr>
          <a:xfrm>
            <a:off x="777240" y="610560"/>
            <a:ext cx="7912080" cy="69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5451"/>
              </a:lnSpc>
              <a:tabLst>
                <a:tab algn="l" pos="0"/>
              </a:tabLst>
            </a:pPr>
            <a:r>
              <a:rPr b="1" lang="en-US" sz="435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Uso Eficiente de Contenedores</a:t>
            </a:r>
            <a:endParaRPr b="0" lang="en-US" sz="4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98" name="Image 0" descr="preencoded.png"/>
          <p:cNvPicPr/>
          <p:nvPr/>
        </p:nvPicPr>
        <p:blipFill>
          <a:blip r:embed="rId1"/>
          <a:stretch/>
        </p:blipFill>
        <p:spPr>
          <a:xfrm>
            <a:off x="2822040" y="1748520"/>
            <a:ext cx="2013840" cy="1279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9" name="Image 1" descr="preencoded.png"/>
          <p:cNvPicPr/>
          <p:nvPr/>
        </p:nvPicPr>
        <p:blipFill>
          <a:blip r:embed="rId2"/>
          <a:stretch/>
        </p:blipFill>
        <p:spPr>
          <a:xfrm>
            <a:off x="3672720" y="2351880"/>
            <a:ext cx="312120" cy="389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0" name="Text 1"/>
          <p:cNvSpPr/>
          <p:nvPr/>
        </p:nvSpPr>
        <p:spPr>
          <a:xfrm>
            <a:off x="5058000" y="1970640"/>
            <a:ext cx="27759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Sets</a:t>
            </a:r>
            <a:endParaRPr b="0" lang="en-US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Text 2"/>
          <p:cNvSpPr/>
          <p:nvPr/>
        </p:nvSpPr>
        <p:spPr>
          <a:xfrm>
            <a:off x="5058000" y="2450880"/>
            <a:ext cx="480852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Ideales para verificar pertenencia de elementos O(1)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Shape 3"/>
          <p:cNvSpPr/>
          <p:nvPr/>
        </p:nvSpPr>
        <p:spPr>
          <a:xfrm>
            <a:off x="4891680" y="3040920"/>
            <a:ext cx="8037360" cy="14760"/>
          </a:xfrm>
          <a:prstGeom prst="roundRect">
            <a:avLst>
              <a:gd name="adj" fmla="val 612084"/>
            </a:avLst>
          </a:prstGeom>
          <a:solidFill>
            <a:srgbClr val="0042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4560" bIns="-3456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203" name="Image 2" descr="preencoded.png"/>
          <p:cNvPicPr/>
          <p:nvPr/>
        </p:nvPicPr>
        <p:blipFill>
          <a:blip r:embed="rId3"/>
          <a:stretch/>
        </p:blipFill>
        <p:spPr>
          <a:xfrm>
            <a:off x="1814760" y="3083760"/>
            <a:ext cx="4028040" cy="1279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4" name="Image 3" descr="preencoded.png"/>
          <p:cNvPicPr/>
          <p:nvPr/>
        </p:nvPicPr>
        <p:blipFill>
          <a:blip r:embed="rId4"/>
          <a:stretch/>
        </p:blipFill>
        <p:spPr>
          <a:xfrm>
            <a:off x="3672720" y="3528360"/>
            <a:ext cx="312120" cy="389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5" name="Text 4"/>
          <p:cNvSpPr/>
          <p:nvPr/>
        </p:nvSpPr>
        <p:spPr>
          <a:xfrm>
            <a:off x="6065280" y="3305880"/>
            <a:ext cx="27759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Diccionarios</a:t>
            </a:r>
            <a:endParaRPr b="0" lang="en-US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Text 5"/>
          <p:cNvSpPr/>
          <p:nvPr/>
        </p:nvSpPr>
        <p:spPr>
          <a:xfrm>
            <a:off x="6065280" y="3786120"/>
            <a:ext cx="337428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Búsqueda e inserción promedio O(1)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7" name="Shape 6"/>
          <p:cNvSpPr/>
          <p:nvPr/>
        </p:nvSpPr>
        <p:spPr>
          <a:xfrm>
            <a:off x="5898600" y="4376160"/>
            <a:ext cx="7030080" cy="14760"/>
          </a:xfrm>
          <a:prstGeom prst="roundRect">
            <a:avLst>
              <a:gd name="adj" fmla="val 612084"/>
            </a:avLst>
          </a:prstGeom>
          <a:solidFill>
            <a:srgbClr val="cadc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4560" bIns="-3456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08" name="Image 4" descr="preencoded.png"/>
          <p:cNvPicPr/>
          <p:nvPr/>
        </p:nvPicPr>
        <p:blipFill>
          <a:blip r:embed="rId5"/>
          <a:stretch/>
        </p:blipFill>
        <p:spPr>
          <a:xfrm>
            <a:off x="807840" y="4419000"/>
            <a:ext cx="6042240" cy="1279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9" name="Image 5" descr="preencoded.png"/>
          <p:cNvPicPr/>
          <p:nvPr/>
        </p:nvPicPr>
        <p:blipFill>
          <a:blip r:embed="rId6"/>
          <a:stretch/>
        </p:blipFill>
        <p:spPr>
          <a:xfrm>
            <a:off x="3672720" y="4863600"/>
            <a:ext cx="312120" cy="389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0" name="Text 7"/>
          <p:cNvSpPr/>
          <p:nvPr/>
        </p:nvSpPr>
        <p:spPr>
          <a:xfrm>
            <a:off x="7072200" y="4641120"/>
            <a:ext cx="2775960" cy="34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Listas</a:t>
            </a:r>
            <a:endParaRPr b="0" lang="en-US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" name="Text 8"/>
          <p:cNvSpPr/>
          <p:nvPr/>
        </p:nvSpPr>
        <p:spPr>
          <a:xfrm>
            <a:off x="7072200" y="5121360"/>
            <a:ext cx="3403800" cy="35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Óptimas para colecciones ordenadas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Text 9"/>
          <p:cNvSpPr/>
          <p:nvPr/>
        </p:nvSpPr>
        <p:spPr>
          <a:xfrm>
            <a:off x="777240" y="5948640"/>
            <a:ext cx="1220688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La elección adecuada de estructuras de datos es fundamental para la optimización. Los diccionarios ofrecen búsquedas rápidas, las listas son eficientes para acceso secuencial, y los sets son perfectos para eliminar duplicados y verificar pertenencia.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Text 10"/>
          <p:cNvSpPr/>
          <p:nvPr/>
        </p:nvSpPr>
        <p:spPr>
          <a:xfrm>
            <a:off x="777240" y="6908760"/>
            <a:ext cx="12206880" cy="7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0" lang="en-US" sz="170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Conocer la complejidad algorítmica de las operaciones sobre estas estructuras permite tomar decisiones informadas que pueden mejorar drásticamente el rendimiento de nuestras aplicaciones.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4" name="Image 6" descr="preencoded.png"/>
          <p:cNvPicPr/>
          <p:nvPr/>
        </p:nvPicPr>
        <p:blipFill>
          <a:blip r:embed="rId7"/>
          <a:stretch/>
        </p:blipFill>
        <p:spPr>
          <a:xfrm>
            <a:off x="13213080" y="228600"/>
            <a:ext cx="1188360" cy="387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2205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6" name="Text 0"/>
          <p:cNvSpPr/>
          <p:nvPr/>
        </p:nvSpPr>
        <p:spPr>
          <a:xfrm>
            <a:off x="617400" y="2692440"/>
            <a:ext cx="7160040" cy="55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4300"/>
              </a:lnSpc>
              <a:tabLst>
                <a:tab algn="l" pos="0"/>
              </a:tabLst>
            </a:pPr>
            <a:r>
              <a:rPr b="1" lang="en-US" sz="345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Vectorización con NumPy y Pandas</a:t>
            </a:r>
            <a:endParaRPr b="0" lang="en-US" sz="3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7" name="Image 1" descr="preencoded.png"/>
          <p:cNvPicPr/>
          <p:nvPr/>
        </p:nvPicPr>
        <p:blipFill>
          <a:blip r:embed="rId2"/>
          <a:stretch/>
        </p:blipFill>
        <p:spPr>
          <a:xfrm>
            <a:off x="617400" y="3508200"/>
            <a:ext cx="881640" cy="105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8" name="Text 1"/>
          <p:cNvSpPr/>
          <p:nvPr/>
        </p:nvSpPr>
        <p:spPr>
          <a:xfrm>
            <a:off x="1764000" y="3684600"/>
            <a:ext cx="409716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149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Operaciones matemáticas vectorizadas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Text 2"/>
          <p:cNvSpPr/>
          <p:nvPr/>
        </p:nvSpPr>
        <p:spPr>
          <a:xfrm>
            <a:off x="1764000" y="4066200"/>
            <a:ext cx="1224828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200"/>
              </a:lnSpc>
              <a:tabLst>
                <a:tab algn="l" pos="0"/>
              </a:tabLst>
            </a:pPr>
            <a:r>
              <a:rPr b="0" lang="en-US" sz="13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NumPy permite realizar operaciones sobre grandes arreglos aprovechando implementaciones en C y Fortran.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0" name="Image 2" descr="preencoded.png"/>
          <p:cNvPicPr/>
          <p:nvPr/>
        </p:nvPicPr>
        <p:blipFill>
          <a:blip r:embed="rId3"/>
          <a:stretch/>
        </p:blipFill>
        <p:spPr>
          <a:xfrm>
            <a:off x="617400" y="4566960"/>
            <a:ext cx="881640" cy="105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1" name="Text 3"/>
          <p:cNvSpPr/>
          <p:nvPr/>
        </p:nvSpPr>
        <p:spPr>
          <a:xfrm>
            <a:off x="1764000" y="4743360"/>
            <a:ext cx="37141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149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Manejo eficiente de datos tabulares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Text 4"/>
          <p:cNvSpPr/>
          <p:nvPr/>
        </p:nvSpPr>
        <p:spPr>
          <a:xfrm>
            <a:off x="1764000" y="5124600"/>
            <a:ext cx="1224828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200"/>
              </a:lnSpc>
              <a:tabLst>
                <a:tab algn="l" pos="0"/>
              </a:tabLst>
            </a:pPr>
            <a:r>
              <a:rPr b="0" lang="en-US" sz="13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Pandas, construido sobre NumPy, facilita el análisis de datos con operaciones optimizadas.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3" name="Image 3" descr="preencoded.png"/>
          <p:cNvPicPr/>
          <p:nvPr/>
        </p:nvPicPr>
        <p:blipFill>
          <a:blip r:embed="rId4"/>
          <a:stretch/>
        </p:blipFill>
        <p:spPr>
          <a:xfrm>
            <a:off x="617400" y="5625360"/>
            <a:ext cx="881640" cy="105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4" name="Text 5"/>
          <p:cNvSpPr/>
          <p:nvPr/>
        </p:nvSpPr>
        <p:spPr>
          <a:xfrm>
            <a:off x="1764000" y="5801760"/>
            <a:ext cx="239832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149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Evitar bucles en Python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" name="Text 6"/>
          <p:cNvSpPr/>
          <p:nvPr/>
        </p:nvSpPr>
        <p:spPr>
          <a:xfrm>
            <a:off x="1764000" y="6183360"/>
            <a:ext cx="1224828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200"/>
              </a:lnSpc>
              <a:tabLst>
                <a:tab algn="l" pos="0"/>
              </a:tabLst>
            </a:pPr>
            <a:r>
              <a:rPr b="0" lang="en-US" sz="13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Usar operaciones vectorizadas en lugar de bucles puede ofrecer mejoras drásticas de rendimiento.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26" name="Image 4" descr="preencoded.png"/>
          <p:cNvPicPr/>
          <p:nvPr/>
        </p:nvPicPr>
        <p:blipFill>
          <a:blip r:embed="rId5"/>
          <a:stretch/>
        </p:blipFill>
        <p:spPr>
          <a:xfrm>
            <a:off x="617400" y="6684120"/>
            <a:ext cx="881640" cy="1058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7" name="Text 7"/>
          <p:cNvSpPr/>
          <p:nvPr/>
        </p:nvSpPr>
        <p:spPr>
          <a:xfrm>
            <a:off x="1764000" y="6860520"/>
            <a:ext cx="2532600" cy="2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149"/>
              </a:lnSpc>
              <a:tabLst>
                <a:tab algn="l" pos="0"/>
              </a:tabLst>
            </a:pPr>
            <a:r>
              <a:rPr b="1" lang="en-US" sz="170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Aceleración significativa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" name="Text 8"/>
          <p:cNvSpPr/>
          <p:nvPr/>
        </p:nvSpPr>
        <p:spPr>
          <a:xfrm>
            <a:off x="1764000" y="7241760"/>
            <a:ext cx="12248280" cy="28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200"/>
              </a:lnSpc>
              <a:tabLst>
                <a:tab algn="l" pos="0"/>
              </a:tabLst>
            </a:pPr>
            <a:r>
              <a:rPr b="0" lang="en-US" sz="13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Las operaciones vectorizadas pueden ser órdenes de magnitud más rápidas que los bucles tradicionales.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 0"/>
          <p:cNvSpPr/>
          <p:nvPr/>
        </p:nvSpPr>
        <p:spPr>
          <a:xfrm>
            <a:off x="665640" y="1357560"/>
            <a:ext cx="3147480" cy="69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5451"/>
              </a:lnSpc>
              <a:tabLst>
                <a:tab algn="l" pos="0"/>
              </a:tabLst>
            </a:pPr>
            <a:r>
              <a:rPr b="1" lang="en-US" sz="435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Uso Eficiente </a:t>
            </a:r>
            <a:endParaRPr b="0" lang="en-US" sz="4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5451"/>
              </a:lnSpc>
              <a:tabLst>
                <a:tab algn="l" pos="0"/>
              </a:tabLst>
            </a:pPr>
            <a:r>
              <a:rPr b="1" lang="en-US" sz="435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de Contenedores</a:t>
            </a:r>
            <a:endParaRPr b="0" lang="en-US" sz="4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5451"/>
              </a:lnSpc>
              <a:tabLst>
                <a:tab algn="l" pos="0"/>
              </a:tabLst>
            </a:pPr>
            <a:r>
              <a:rPr b="1" lang="en-US" sz="435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Y Vectorización </a:t>
            </a:r>
            <a:endParaRPr b="0" lang="en-US" sz="4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5451"/>
              </a:lnSpc>
              <a:tabLst>
                <a:tab algn="l" pos="0"/>
              </a:tabLst>
            </a:pPr>
            <a:r>
              <a:rPr b="1" lang="en-US" sz="435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Con NumPy y </a:t>
            </a:r>
            <a:endParaRPr b="0" lang="en-US" sz="43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ts val="5451"/>
              </a:lnSpc>
              <a:tabLst>
                <a:tab algn="l" pos="0"/>
              </a:tabLst>
            </a:pPr>
            <a:r>
              <a:rPr b="1" lang="en-US" sz="435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Pandas</a:t>
            </a:r>
            <a:endParaRPr b="0" lang="en-US" sz="4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0" name="Image 6" descr="preencoded.png"/>
          <p:cNvPicPr/>
          <p:nvPr/>
        </p:nvPicPr>
        <p:blipFill>
          <a:blip r:embed="rId1"/>
          <a:stretch/>
        </p:blipFill>
        <p:spPr>
          <a:xfrm>
            <a:off x="13213080" y="228600"/>
            <a:ext cx="1188360" cy="387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31" name="Picture 2" descr="Picture 698582365, Imagen"/>
          <p:cNvPicPr/>
          <p:nvPr/>
        </p:nvPicPr>
        <p:blipFill>
          <a:blip r:embed="rId2"/>
          <a:stretch/>
        </p:blipFill>
        <p:spPr>
          <a:xfrm>
            <a:off x="5412960" y="228600"/>
            <a:ext cx="7171920" cy="7410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Text 0"/>
          <p:cNvSpPr/>
          <p:nvPr/>
        </p:nvSpPr>
        <p:spPr>
          <a:xfrm>
            <a:off x="782280" y="614520"/>
            <a:ext cx="583632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5451"/>
              </a:lnSpc>
              <a:tabLst>
                <a:tab algn="l" pos="0"/>
              </a:tabLst>
            </a:pPr>
            <a:r>
              <a:rPr b="1" lang="en-US" sz="435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Computación a Escala</a:t>
            </a:r>
            <a:endParaRPr b="0" lang="en-US" sz="4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3" name="Text 1"/>
          <p:cNvSpPr/>
          <p:nvPr/>
        </p:nvSpPr>
        <p:spPr>
          <a:xfrm>
            <a:off x="782280" y="1760040"/>
            <a:ext cx="12201840" cy="71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01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Cuando se requiere manejar conjuntos de datos masivos o se necesitan ejecuciones en paralelo, existen librerías especializadas que permiten escalar nuestras soluciones.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Text 2"/>
          <p:cNvSpPr/>
          <p:nvPr/>
        </p:nvSpPr>
        <p:spPr>
          <a:xfrm>
            <a:off x="782280" y="5381280"/>
            <a:ext cx="279360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Dask</a:t>
            </a:r>
            <a:endParaRPr b="0" lang="en-US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Text 3"/>
          <p:cNvSpPr/>
          <p:nvPr/>
        </p:nvSpPr>
        <p:spPr>
          <a:xfrm>
            <a:off x="782280" y="5864760"/>
            <a:ext cx="3843720" cy="178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01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Permite distribuir colecciones (arrays, dataframes) en múltiples nodos, escalando los cálculos sin cambiar en gran medida la sintaxis de NumPy o Pandas.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Text 4"/>
          <p:cNvSpPr/>
          <p:nvPr/>
        </p:nvSpPr>
        <p:spPr>
          <a:xfrm>
            <a:off x="4961160" y="5381640"/>
            <a:ext cx="279360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Ray</a:t>
            </a:r>
            <a:endParaRPr b="0" lang="en-US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Text 5"/>
          <p:cNvSpPr/>
          <p:nvPr/>
        </p:nvSpPr>
        <p:spPr>
          <a:xfrm>
            <a:off x="4961160" y="5864760"/>
            <a:ext cx="3843720" cy="14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01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Ofrece un modelo de programación distribuida para tareas paralelas, facilitando la implementación de algoritmos escalables.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Text 6"/>
          <p:cNvSpPr/>
          <p:nvPr/>
        </p:nvSpPr>
        <p:spPr>
          <a:xfrm>
            <a:off x="9140400" y="5381280"/>
            <a:ext cx="2793600" cy="34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CuPy</a:t>
            </a:r>
            <a:endParaRPr b="0" lang="en-US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Text 7"/>
          <p:cNvSpPr/>
          <p:nvPr/>
        </p:nvSpPr>
        <p:spPr>
          <a:xfrm>
            <a:off x="9140400" y="5864760"/>
            <a:ext cx="3843720" cy="14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01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Ofrece operaciones similares a NumPy pero ejecutadas en GPU, acelerando computaciones masivas aprovechando el paralelismo de las tarjetas gráficas.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40" name="Image 3" descr="preencoded.png"/>
          <p:cNvPicPr/>
          <p:nvPr/>
        </p:nvPicPr>
        <p:blipFill>
          <a:blip r:embed="rId1"/>
          <a:stretch/>
        </p:blipFill>
        <p:spPr>
          <a:xfrm>
            <a:off x="13213080" y="228600"/>
            <a:ext cx="1188360" cy="387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1" name="Picture 2" descr="Dask: Potenciando el Análisis de Big Data en Python-Comunidad Huawei  Enterprise"/>
          <p:cNvPicPr/>
          <p:nvPr/>
        </p:nvPicPr>
        <p:blipFill>
          <a:blip r:embed="rId2"/>
          <a:stretch/>
        </p:blipFill>
        <p:spPr>
          <a:xfrm>
            <a:off x="686520" y="3177000"/>
            <a:ext cx="3533400" cy="1294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2" name="Picture 4" descr="ray-educational-materials/Introductory_modules/Overview_of_Ray.ipynb at  main · ray-project/ray-educational-materials · GitHub"/>
          <p:cNvPicPr/>
          <p:nvPr/>
        </p:nvPicPr>
        <p:blipFill>
          <a:blip r:embed="rId3"/>
          <a:stretch/>
        </p:blipFill>
        <p:spPr>
          <a:xfrm>
            <a:off x="5166000" y="3226680"/>
            <a:ext cx="3028680" cy="1514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3" name="Picture 8" descr="cupy · PyPI"/>
          <p:cNvPicPr/>
          <p:nvPr/>
        </p:nvPicPr>
        <p:blipFill>
          <a:blip r:embed="rId4"/>
          <a:stretch/>
        </p:blipFill>
        <p:spPr>
          <a:xfrm>
            <a:off x="9140400" y="3406680"/>
            <a:ext cx="3266640" cy="1399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Text 0"/>
          <p:cNvSpPr/>
          <p:nvPr/>
        </p:nvSpPr>
        <p:spPr>
          <a:xfrm>
            <a:off x="782280" y="614520"/>
            <a:ext cx="5836320" cy="69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5451"/>
              </a:lnSpc>
              <a:tabLst>
                <a:tab algn="l" pos="0"/>
              </a:tabLst>
            </a:pPr>
            <a:r>
              <a:rPr b="1" lang="en-US" sz="435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Computación a Escala</a:t>
            </a:r>
            <a:endParaRPr b="0" lang="en-US" sz="4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45" name="Image 3" descr="preencoded.png"/>
          <p:cNvPicPr/>
          <p:nvPr/>
        </p:nvPicPr>
        <p:blipFill>
          <a:blip r:embed="rId1"/>
          <a:stretch/>
        </p:blipFill>
        <p:spPr>
          <a:xfrm>
            <a:off x="13213080" y="228600"/>
            <a:ext cx="1188360" cy="387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6" name="Picture 2" descr="Picture 1574251119, Imagen"/>
          <p:cNvPicPr/>
          <p:nvPr/>
        </p:nvPicPr>
        <p:blipFill>
          <a:blip r:embed="rId2"/>
          <a:stretch/>
        </p:blipFill>
        <p:spPr>
          <a:xfrm>
            <a:off x="2374920" y="2211840"/>
            <a:ext cx="8029080" cy="3180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7" name="CuadroTexto 6"/>
          <p:cNvSpPr/>
          <p:nvPr/>
        </p:nvSpPr>
        <p:spPr>
          <a:xfrm>
            <a:off x="1795320" y="6292080"/>
            <a:ext cx="9924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Con Dask, el cálculo se reparte en varios </a:t>
            </a:r>
            <a:r>
              <a:rPr b="0" i="1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workers</a:t>
            </a:r>
            <a:r>
              <a:rPr b="0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 y luego se combina el resultado. 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Text 0"/>
          <p:cNvSpPr/>
          <p:nvPr/>
        </p:nvSpPr>
        <p:spPr>
          <a:xfrm>
            <a:off x="751320" y="762480"/>
            <a:ext cx="6122880" cy="67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5250"/>
              </a:lnSpc>
              <a:tabLst>
                <a:tab algn="l" pos="0"/>
              </a:tabLst>
            </a:pPr>
            <a:r>
              <a:rPr b="1" lang="en-US" sz="420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Numba: Compilación JIT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9" name="Text 1"/>
          <p:cNvSpPr/>
          <p:nvPr/>
        </p:nvSpPr>
        <p:spPr>
          <a:xfrm>
            <a:off x="751320" y="1755360"/>
            <a:ext cx="6786360" cy="102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701"/>
              </a:lnSpc>
              <a:tabLst>
                <a:tab algn="l" pos="0"/>
              </a:tabLst>
            </a:pPr>
            <a:r>
              <a:rPr b="0" lang="en-US" sz="16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Numba es un compilador "just-in-time" (JIT) que traduce ciertas funciones de Python (especialmente aquellas que usan NumPy) a código máquina optimizado, logrando aceleraciones significativas.</a:t>
            </a:r>
            <a:endParaRPr b="0" lang="en-US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0" name="Shape 2"/>
          <p:cNvSpPr/>
          <p:nvPr/>
        </p:nvSpPr>
        <p:spPr>
          <a:xfrm>
            <a:off x="751320" y="3026880"/>
            <a:ext cx="160560" cy="1150560"/>
          </a:xfrm>
          <a:prstGeom prst="roundRect">
            <a:avLst>
              <a:gd name="adj" fmla="val 56018"/>
            </a:avLst>
          </a:prstGeom>
          <a:solidFill>
            <a:srgbClr val="00424c"/>
          </a:solidFill>
          <a:ln w="22860">
            <a:solidFill>
              <a:srgbClr val="195b6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1" name="Text 3"/>
          <p:cNvSpPr/>
          <p:nvPr/>
        </p:nvSpPr>
        <p:spPr>
          <a:xfrm>
            <a:off x="1234440" y="3026880"/>
            <a:ext cx="268344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599"/>
              </a:lnSpc>
              <a:tabLst>
                <a:tab algn="l" pos="0"/>
              </a:tabLst>
            </a:pPr>
            <a:r>
              <a:rPr b="1" lang="en-US" sz="210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Decorar funciones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2" name="Text 4"/>
          <p:cNvSpPr/>
          <p:nvPr/>
        </p:nvSpPr>
        <p:spPr>
          <a:xfrm>
            <a:off x="1234440" y="3491280"/>
            <a:ext cx="6786360" cy="68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701"/>
              </a:lnSpc>
              <a:tabLst>
                <a:tab algn="l" pos="0"/>
              </a:tabLst>
            </a:pPr>
            <a:r>
              <a:rPr b="0" lang="en-US" sz="16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Se aplica mediante un decorador @jit o @njit a las funciones que queremos optimizar, especialmente aquellas con operaciones numéricas intensivas.</a:t>
            </a:r>
            <a:endParaRPr b="0" lang="en-US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Shape 5"/>
          <p:cNvSpPr/>
          <p:nvPr/>
        </p:nvSpPr>
        <p:spPr>
          <a:xfrm>
            <a:off x="1073520" y="4392720"/>
            <a:ext cx="160560" cy="1150560"/>
          </a:xfrm>
          <a:prstGeom prst="roundRect">
            <a:avLst>
              <a:gd name="adj" fmla="val 56018"/>
            </a:avLst>
          </a:prstGeom>
          <a:solidFill>
            <a:srgbClr val="cadcd8"/>
          </a:solidFill>
          <a:ln w="22860">
            <a:solidFill>
              <a:srgbClr val="b0c2b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Text 6"/>
          <p:cNvSpPr/>
          <p:nvPr/>
        </p:nvSpPr>
        <p:spPr>
          <a:xfrm>
            <a:off x="1556280" y="4392720"/>
            <a:ext cx="309924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599"/>
              </a:lnSpc>
              <a:tabLst>
                <a:tab algn="l" pos="0"/>
              </a:tabLst>
            </a:pPr>
            <a:r>
              <a:rPr b="1" lang="en-US" sz="210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Compilación automática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Text 7"/>
          <p:cNvSpPr/>
          <p:nvPr/>
        </p:nvSpPr>
        <p:spPr>
          <a:xfrm>
            <a:off x="1556280" y="4856760"/>
            <a:ext cx="6836040" cy="68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701"/>
              </a:lnSpc>
              <a:tabLst>
                <a:tab algn="l" pos="0"/>
              </a:tabLst>
            </a:pPr>
            <a:r>
              <a:rPr b="0" lang="en-US" sz="16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Numba analiza el código y lo compila a instrucciones de máquina optimizadas, similar a C/C++, manteniendo la sintaxis de Python.</a:t>
            </a:r>
            <a:endParaRPr b="0" lang="en-US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Shape 8"/>
          <p:cNvSpPr/>
          <p:nvPr/>
        </p:nvSpPr>
        <p:spPr>
          <a:xfrm>
            <a:off x="1395360" y="5758200"/>
            <a:ext cx="160560" cy="1494000"/>
          </a:xfrm>
          <a:prstGeom prst="roundRect">
            <a:avLst>
              <a:gd name="adj" fmla="val 56018"/>
            </a:avLst>
          </a:prstGeom>
          <a:solidFill>
            <a:srgbClr val="b9aad4"/>
          </a:solidFill>
          <a:ln w="22860">
            <a:solidFill>
              <a:srgbClr val="9f90b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Text 9"/>
          <p:cNvSpPr/>
          <p:nvPr/>
        </p:nvSpPr>
        <p:spPr>
          <a:xfrm>
            <a:off x="1878480" y="5758200"/>
            <a:ext cx="2683440" cy="33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599"/>
              </a:lnSpc>
              <a:tabLst>
                <a:tab algn="l" pos="0"/>
              </a:tabLst>
            </a:pPr>
            <a:r>
              <a:rPr b="1" lang="en-US" sz="210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Ejecución acelerada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Text 10"/>
          <p:cNvSpPr/>
          <p:nvPr/>
        </p:nvSpPr>
        <p:spPr>
          <a:xfrm>
            <a:off x="1878480" y="6222240"/>
            <a:ext cx="6513840" cy="102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701"/>
              </a:lnSpc>
              <a:tabLst>
                <a:tab algn="l" pos="0"/>
              </a:tabLst>
            </a:pPr>
            <a:r>
              <a:rPr b="0" lang="en-US" sz="16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Las funciones decoradas se ejecutan a velocidades cercanas a lenguajes compilados, logrando mejoras de rendimiento de 10x a 100x en casos ideales.</a:t>
            </a:r>
            <a:endParaRPr b="0" lang="en-US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59" name="Picture 2" descr="Picture 176089064, Imagen"/>
          <p:cNvPicPr/>
          <p:nvPr/>
        </p:nvPicPr>
        <p:blipFill>
          <a:blip r:embed="rId1"/>
          <a:stretch/>
        </p:blipFill>
        <p:spPr>
          <a:xfrm>
            <a:off x="8227440" y="1851480"/>
            <a:ext cx="6048000" cy="22665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</p:pic>
      <p:pic>
        <p:nvPicPr>
          <p:cNvPr id="260" name="Picture 4" descr="Picture 1311023538, Imagen"/>
          <p:cNvPicPr/>
          <p:nvPr/>
        </p:nvPicPr>
        <p:blipFill>
          <a:blip r:embed="rId2"/>
          <a:stretch/>
        </p:blipFill>
        <p:spPr>
          <a:xfrm>
            <a:off x="8227440" y="4560120"/>
            <a:ext cx="6048000" cy="22190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 0"/>
          <p:cNvSpPr/>
          <p:nvPr/>
        </p:nvSpPr>
        <p:spPr>
          <a:xfrm>
            <a:off x="782280" y="615960"/>
            <a:ext cx="4542120" cy="4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36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Actividad Práctica Guiada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2" name="Image 1" descr="preencoded.png"/>
          <p:cNvPicPr/>
          <p:nvPr/>
        </p:nvPicPr>
        <p:blipFill>
          <a:blip r:embed="rId1"/>
          <a:stretch/>
        </p:blipFill>
        <p:spPr>
          <a:xfrm>
            <a:off x="13213080" y="228600"/>
            <a:ext cx="1188360" cy="387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3" name="CuadroTexto 17"/>
          <p:cNvSpPr/>
          <p:nvPr/>
        </p:nvSpPr>
        <p:spPr>
          <a:xfrm>
            <a:off x="782280" y="2378880"/>
            <a:ext cx="12430440" cy="3686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50000"/>
              </a:lnSpc>
              <a:spcAft>
                <a:spcPts val="799"/>
              </a:spcAft>
            </a:pPr>
            <a:r>
              <a:rPr b="1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Objetivo: </a:t>
            </a:r>
            <a:r>
              <a:rPr b="0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Implementar un pequeño análisis de datos con NumPy o Pandas, comparando la velocidad de operaciones vectorizadas frente a bucles nativos, y luego optimizar un fragmento de código con Numba. 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50000"/>
              </a:lnSpc>
              <a:spcAft>
                <a:spcPts val="799"/>
              </a:spcAf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50000"/>
              </a:lnSpc>
              <a:spcAft>
                <a:spcPts val="799"/>
              </a:spcAft>
            </a:pPr>
            <a:r>
              <a:rPr b="1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Instrucciones Paso a Paso:</a:t>
            </a:r>
            <a:r>
              <a:rPr b="0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 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50000"/>
              </a:lnSpc>
            </a:pPr>
            <a:r>
              <a:rPr b="1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1.- Instalar/Verificar Librerías</a:t>
            </a:r>
            <a:r>
              <a:rPr b="0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 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algn="just" defTabSz="91440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Asegurarse de tener numpy, pandas y numba instalados. 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50000"/>
              </a:lnSpc>
            </a:pPr>
            <a:r>
              <a:rPr b="1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2.- Crear un Conjunto de Datos</a:t>
            </a:r>
            <a:r>
              <a:rPr b="0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 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algn="just" defTabSz="91440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Generar un array grande con numpy.random o un DataFrame de Pandas con miles de filas. 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Text 0"/>
          <p:cNvSpPr/>
          <p:nvPr/>
        </p:nvSpPr>
        <p:spPr>
          <a:xfrm>
            <a:off x="782280" y="615960"/>
            <a:ext cx="4542120" cy="45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3600"/>
              </a:lnSpc>
              <a:tabLst>
                <a:tab algn="l" pos="0"/>
              </a:tabLst>
            </a:pPr>
            <a:r>
              <a:rPr b="1" lang="en-US" sz="400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Actividad Práctica Guiada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5" name="Image 1" descr="preencoded.png"/>
          <p:cNvPicPr/>
          <p:nvPr/>
        </p:nvPicPr>
        <p:blipFill>
          <a:blip r:embed="rId1"/>
          <a:stretch/>
        </p:blipFill>
        <p:spPr>
          <a:xfrm>
            <a:off x="13213080" y="228600"/>
            <a:ext cx="1188360" cy="387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6" name="CuadroTexto 3"/>
          <p:cNvSpPr/>
          <p:nvPr/>
        </p:nvSpPr>
        <p:spPr>
          <a:xfrm>
            <a:off x="557640" y="1851480"/>
            <a:ext cx="4984200" cy="66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50000"/>
              </a:lnSpc>
            </a:pPr>
            <a:r>
              <a:rPr b="1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3.- Comparar Bucles vs. Operaciones Vectorizadas</a:t>
            </a:r>
            <a:r>
              <a:rPr b="0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 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algn="just" defTabSz="91440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Medir el tiempo (con time o timeit) de un bucle para calcular la suma de elementos. 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algn="just" defTabSz="91440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Comparar con la función numpy.sum() o pandas.DataFrame.sum(). 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50000"/>
              </a:lnSpc>
            </a:pPr>
            <a:r>
              <a:rPr b="1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4.- Optimizar una Función con Numba</a:t>
            </a:r>
            <a:r>
              <a:rPr b="0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 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algn="just" defTabSz="91440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Escribir una función que realice una operación aritmética compleja en un bucle. 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743040" indent="-285840" algn="just" defTabSz="914400">
              <a:lnSpc>
                <a:spcPct val="15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Decorarla con @jit(nopython=True) y comparar los tiempos de ejecución antes y después</a:t>
            </a:r>
            <a:r>
              <a:rPr b="1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.</a:t>
            </a:r>
            <a:r>
              <a:rPr b="0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 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67" name="Picture 2" descr="Picture 1273014047, Imagen"/>
          <p:cNvPicPr/>
          <p:nvPr/>
        </p:nvPicPr>
        <p:blipFill>
          <a:blip r:embed="rId2"/>
          <a:stretch/>
        </p:blipFill>
        <p:spPr>
          <a:xfrm>
            <a:off x="6685560" y="615960"/>
            <a:ext cx="7162560" cy="58194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</p:pic>
      <p:sp>
        <p:nvSpPr>
          <p:cNvPr id="268" name="CuadroTexto 5"/>
          <p:cNvSpPr/>
          <p:nvPr/>
        </p:nvSpPr>
        <p:spPr>
          <a:xfrm>
            <a:off x="6538680" y="6978600"/>
            <a:ext cx="7314840" cy="5770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i="1" lang="es-CL" sz="16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Resultado Esperado</a:t>
            </a:r>
            <a:r>
              <a:rPr b="0" i="1" lang="es-CL" sz="16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: Observar una diferencia notable de tiempo entre la versión pura de Python y la versión optimizada con Numba 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 0"/>
          <p:cNvSpPr/>
          <p:nvPr/>
        </p:nvSpPr>
        <p:spPr>
          <a:xfrm>
            <a:off x="793800" y="65232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5550"/>
              </a:lnSpc>
              <a:tabLst>
                <a:tab algn="l" pos="0"/>
              </a:tabLst>
            </a:pPr>
            <a:r>
              <a:rPr b="1" lang="en-US" sz="445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Recursos Adicionales</a:t>
            </a:r>
            <a:endParaRPr b="0" lang="en-US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Text 1"/>
          <p:cNvSpPr/>
          <p:nvPr/>
        </p:nvSpPr>
        <p:spPr>
          <a:xfrm>
            <a:off x="793800" y="2370600"/>
            <a:ext cx="1219032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Para profundizar en las técnicas de optimización de código en Python, recomendamos consultar los siguientes recursos: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71" name="Image 4" descr="preencoded.png"/>
          <p:cNvPicPr/>
          <p:nvPr/>
        </p:nvPicPr>
        <p:blipFill>
          <a:blip r:embed="rId1"/>
          <a:stretch/>
        </p:blipFill>
        <p:spPr>
          <a:xfrm>
            <a:off x="13213080" y="228600"/>
            <a:ext cx="1188360" cy="387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2" name="CuadroTexto 13"/>
          <p:cNvSpPr/>
          <p:nvPr/>
        </p:nvSpPr>
        <p:spPr>
          <a:xfrm>
            <a:off x="903240" y="3443760"/>
            <a:ext cx="932220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algn="just" defTabSz="914400">
              <a:lnSpc>
                <a:spcPct val="150000"/>
              </a:lnSpc>
              <a:buClr>
                <a:srgbClr val="0563c1"/>
              </a:buClr>
              <a:buFont typeface="Wingdings" charset="2"/>
              <a:buChar char=""/>
            </a:pPr>
            <a:r>
              <a:rPr b="0" lang="es-CL" sz="1800" strike="noStrike" u="sng">
                <a:solidFill>
                  <a:srgbClr val="0563c1"/>
                </a:solidFill>
                <a:uFillTx/>
                <a:latin typeface="Source Sans Pro"/>
                <a:ea typeface="Source Sans Pro"/>
                <a:hlinkClick r:id="rId2"/>
              </a:rPr>
              <a:t>Buenas prácticas en la escritura de </a:t>
            </a:r>
            <a:r>
              <a:rPr b="0" lang="es-CL" sz="1800" strike="noStrike" u="sng">
                <a:solidFill>
                  <a:srgbClr val="0563c1"/>
                </a:solidFill>
                <a:uFillTx/>
                <a:latin typeface="Source Sans Pro"/>
                <a:ea typeface="Source Sans Pro"/>
                <a:hlinkClick r:id="rId3"/>
              </a:rPr>
              <a:t>codigo</a:t>
            </a:r>
            <a:r>
              <a:rPr b="0" lang="es-CL" sz="1800" strike="noStrike" u="sng">
                <a:solidFill>
                  <a:srgbClr val="0563c1"/>
                </a:solidFill>
                <a:uFillTx/>
                <a:latin typeface="Source Sans Pro"/>
                <a:ea typeface="Source Sans Pro"/>
                <a:hlinkClick r:id="rId4"/>
              </a:rPr>
              <a:t> en Python | </a:t>
            </a:r>
            <a:r>
              <a:rPr b="0" lang="es-CL" sz="1800" strike="noStrike" u="sng">
                <a:solidFill>
                  <a:srgbClr val="0563c1"/>
                </a:solidFill>
                <a:uFillTx/>
                <a:latin typeface="Source Sans Pro"/>
                <a:ea typeface="Source Sans Pro"/>
                <a:hlinkClick r:id="rId5"/>
              </a:rPr>
              <a:t>OpenWebinars</a:t>
            </a:r>
            <a:r>
              <a:rPr b="0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  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914400">
              <a:lnSpc>
                <a:spcPct val="150000"/>
              </a:lnSpc>
              <a:buClr>
                <a:srgbClr val="0563c1"/>
              </a:buClr>
              <a:buFont typeface="Wingdings" charset="2"/>
              <a:buChar char=""/>
            </a:pPr>
            <a:r>
              <a:rPr b="0" lang="es-CL" sz="1800" strike="noStrike" u="sng">
                <a:solidFill>
                  <a:srgbClr val="0563c1"/>
                </a:solidFill>
                <a:uFillTx/>
                <a:latin typeface="Source Sans Pro"/>
                <a:ea typeface="Source Sans Pro"/>
                <a:hlinkClick r:id="rId6"/>
              </a:rPr>
              <a:t>Buenas prácticas de codificación y directrices para un código mejor | </a:t>
            </a:r>
            <a:r>
              <a:rPr b="0" lang="es-CL" sz="1800" strike="noStrike" u="sng">
                <a:solidFill>
                  <a:srgbClr val="0563c1"/>
                </a:solidFill>
                <a:uFillTx/>
                <a:latin typeface="Source Sans Pro"/>
                <a:ea typeface="Source Sans Pro"/>
                <a:hlinkClick r:id="rId7"/>
              </a:rPr>
              <a:t>DataCamp</a:t>
            </a:r>
            <a:r>
              <a:rPr b="0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 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914400">
              <a:lnSpc>
                <a:spcPct val="150000"/>
              </a:lnSpc>
              <a:buClr>
                <a:srgbClr val="0563c1"/>
              </a:buClr>
              <a:buFont typeface="Wingdings" charset="2"/>
              <a:buChar char=""/>
            </a:pPr>
            <a:r>
              <a:rPr b="0" lang="es-CL" sz="1800" strike="noStrike" u="sng">
                <a:solidFill>
                  <a:srgbClr val="0563c1"/>
                </a:solidFill>
                <a:uFillTx/>
                <a:latin typeface="Source Sans Pro"/>
                <a:ea typeface="Source Sans Pro"/>
                <a:hlinkClick r:id="rId8"/>
              </a:rPr>
              <a:t>Optimización en Python: Técnicas, Paquetes y Buenas Prácticas | </a:t>
            </a:r>
            <a:r>
              <a:rPr b="0" lang="es-CL" sz="1800" strike="noStrike" u="sng">
                <a:solidFill>
                  <a:srgbClr val="0563c1"/>
                </a:solidFill>
                <a:uFillTx/>
                <a:latin typeface="Source Sans Pro"/>
                <a:ea typeface="Source Sans Pro"/>
                <a:hlinkClick r:id="rId9"/>
              </a:rPr>
              <a:t>DataCamp</a:t>
            </a:r>
            <a:r>
              <a:rPr b="0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 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85840" indent="-285840" algn="just" defTabSz="914400">
              <a:lnSpc>
                <a:spcPct val="150000"/>
              </a:lnSpc>
              <a:buClr>
                <a:srgbClr val="000000"/>
              </a:buClr>
              <a:buFont typeface="Wingdings" charset="2"/>
              <a:buChar char=""/>
            </a:pPr>
            <a:r>
              <a:rPr b="0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(Opcional) Video de referencia: </a:t>
            </a:r>
            <a:r>
              <a:rPr b="0" lang="es-CL" sz="1800" strike="noStrike" u="sng">
                <a:solidFill>
                  <a:srgbClr val="0563c1"/>
                </a:solidFill>
                <a:uFillTx/>
                <a:latin typeface="Source Sans Pro"/>
                <a:ea typeface="Source Sans Pro"/>
                <a:hlinkClick r:id="rId10"/>
              </a:rPr>
              <a:t>Buenas PRÁCTICAS de PROGRAMACIÓN con PYTHON :D (LIVE STREAMING)</a:t>
            </a:r>
            <a:r>
              <a:rPr b="0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 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2835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2" name="Text 0"/>
          <p:cNvSpPr/>
          <p:nvPr/>
        </p:nvSpPr>
        <p:spPr>
          <a:xfrm>
            <a:off x="793800" y="3559320"/>
            <a:ext cx="1186740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5550"/>
              </a:lnSpc>
              <a:tabLst>
                <a:tab algn="l" pos="0"/>
              </a:tabLst>
            </a:pPr>
            <a:r>
              <a:rPr b="1" lang="en-US" sz="445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Preguntas de Activación</a:t>
            </a:r>
            <a:endParaRPr b="0" lang="en-US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CuadroTexto 4"/>
          <p:cNvSpPr/>
          <p:nvPr/>
        </p:nvSpPr>
        <p:spPr>
          <a:xfrm>
            <a:off x="1059480" y="5185440"/>
            <a:ext cx="2787480" cy="214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0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¿Con qué frecuencia sueles medir el rendimiento de tu código antes de optimizar? 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CuadroTexto 6"/>
          <p:cNvSpPr/>
          <p:nvPr/>
        </p:nvSpPr>
        <p:spPr>
          <a:xfrm>
            <a:off x="5793120" y="5187960"/>
            <a:ext cx="278748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50000"/>
              </a:lnSpc>
            </a:pPr>
            <a:r>
              <a:rPr b="0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¿Qué librerías de Python conoces para manejar grandes volúmenes de datos? 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CuadroTexto 8"/>
          <p:cNvSpPr/>
          <p:nvPr/>
        </p:nvSpPr>
        <p:spPr>
          <a:xfrm>
            <a:off x="10526760" y="5187960"/>
            <a:ext cx="2899080" cy="29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50000"/>
              </a:lnSpc>
            </a:pPr>
            <a:r>
              <a:rPr b="0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¿Has trabajado previamente con técnicas de vectorización o paralelismo en Python? 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50000"/>
              </a:lnSpc>
              <a:spcAft>
                <a:spcPts val="799"/>
              </a:spcAft>
            </a:pPr>
            <a:r>
              <a:rPr b="1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 </a:t>
            </a:r>
            <a:r>
              <a:rPr b="0" lang="es-CL" sz="180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 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Image 0" descr="preencoded.png"/>
          <p:cNvPicPr/>
          <p:nvPr/>
        </p:nvPicPr>
        <p:blipFill>
          <a:blip r:embed="rId1"/>
          <a:stretch/>
        </p:blipFill>
        <p:spPr>
          <a:xfrm>
            <a:off x="0" y="0"/>
            <a:ext cx="14630040" cy="2835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4" name="Text 0"/>
          <p:cNvSpPr/>
          <p:nvPr/>
        </p:nvSpPr>
        <p:spPr>
          <a:xfrm>
            <a:off x="793800" y="3994560"/>
            <a:ext cx="748944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5550"/>
              </a:lnSpc>
              <a:tabLst>
                <a:tab algn="l" pos="0"/>
              </a:tabLst>
            </a:pPr>
            <a:r>
              <a:rPr b="1" lang="en-US" sz="445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Preguntas de Reflexión Final</a:t>
            </a:r>
            <a:endParaRPr b="0" lang="en-US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5" name="Shape 1"/>
          <p:cNvSpPr/>
          <p:nvPr/>
        </p:nvSpPr>
        <p:spPr>
          <a:xfrm>
            <a:off x="793800" y="529848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00424c"/>
          </a:solidFill>
          <a:ln w="22860">
            <a:solidFill>
              <a:srgbClr val="195b6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6" name="Text 2"/>
          <p:cNvSpPr/>
          <p:nvPr/>
        </p:nvSpPr>
        <p:spPr>
          <a:xfrm>
            <a:off x="878760" y="5341320"/>
            <a:ext cx="33984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 defTabSz="914400">
              <a:lnSpc>
                <a:spcPts val="2650"/>
              </a:lnSpc>
              <a:tabLst>
                <a:tab algn="l" pos="0"/>
              </a:tabLst>
            </a:pPr>
            <a:r>
              <a:rPr b="1" lang="en-US" sz="2650" strike="noStrike" u="none">
                <a:solidFill>
                  <a:srgbClr val="ffffff"/>
                </a:solidFill>
                <a:uFillTx/>
                <a:latin typeface="Gilroy-ExtraBoldItalic Extra Bold"/>
                <a:ea typeface="Gilroy-ExtraBoldItalic Extra Bold"/>
              </a:rPr>
              <a:t>1</a:t>
            </a:r>
            <a:endParaRPr b="0" lang="en-US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7" name="Text 3"/>
          <p:cNvSpPr/>
          <p:nvPr/>
        </p:nvSpPr>
        <p:spPr>
          <a:xfrm>
            <a:off x="1531080" y="5298480"/>
            <a:ext cx="3458880" cy="177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¿Qué diferencias observaste entre la versión ineficiente y la versión optimizada en la actividad práctica?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8" name="Shape 4"/>
          <p:cNvSpPr/>
          <p:nvPr/>
        </p:nvSpPr>
        <p:spPr>
          <a:xfrm>
            <a:off x="5217120" y="529848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cadcd8"/>
          </a:solidFill>
          <a:ln w="22860">
            <a:solidFill>
              <a:srgbClr val="b0c2b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Text 5"/>
          <p:cNvSpPr/>
          <p:nvPr/>
        </p:nvSpPr>
        <p:spPr>
          <a:xfrm>
            <a:off x="5302080" y="5341320"/>
            <a:ext cx="33984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 defTabSz="914400">
              <a:lnSpc>
                <a:spcPts val="2650"/>
              </a:lnSpc>
              <a:tabLst>
                <a:tab algn="l" pos="0"/>
              </a:tabLst>
            </a:pPr>
            <a:r>
              <a:rPr b="1" lang="en-US" sz="2650" strike="noStrike" u="none">
                <a:solidFill>
                  <a:srgbClr val="000000"/>
                </a:solidFill>
                <a:uFillTx/>
                <a:latin typeface="Gilroy-ExtraBoldItalic Extra Bold"/>
                <a:ea typeface="Gilroy-ExtraBoldItalic Extra Bold"/>
              </a:rPr>
              <a:t>2</a:t>
            </a:r>
            <a:endParaRPr b="0" lang="en-US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Text 6"/>
          <p:cNvSpPr/>
          <p:nvPr/>
        </p:nvSpPr>
        <p:spPr>
          <a:xfrm>
            <a:off x="5954040" y="5298480"/>
            <a:ext cx="3458880" cy="177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¿En qué casos crees que es mejor priorizar la legibilidad del código por encima de la optimización?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1" name="Shape 7"/>
          <p:cNvSpPr/>
          <p:nvPr/>
        </p:nvSpPr>
        <p:spPr>
          <a:xfrm>
            <a:off x="9640080" y="5298480"/>
            <a:ext cx="510120" cy="510120"/>
          </a:xfrm>
          <a:prstGeom prst="roundRect">
            <a:avLst>
              <a:gd name="adj" fmla="val 18669"/>
            </a:avLst>
          </a:prstGeom>
          <a:solidFill>
            <a:srgbClr val="b9aad4"/>
          </a:solidFill>
          <a:ln w="22860">
            <a:solidFill>
              <a:srgbClr val="9f90b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2" name="Text 8"/>
          <p:cNvSpPr/>
          <p:nvPr/>
        </p:nvSpPr>
        <p:spPr>
          <a:xfrm>
            <a:off x="9725040" y="5341320"/>
            <a:ext cx="339840" cy="4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ctr" defTabSz="914400">
              <a:lnSpc>
                <a:spcPts val="2650"/>
              </a:lnSpc>
              <a:tabLst>
                <a:tab algn="l" pos="0"/>
              </a:tabLst>
            </a:pPr>
            <a:r>
              <a:rPr b="1" lang="en-US" sz="2650" strike="noStrike" u="none">
                <a:solidFill>
                  <a:srgbClr val="000000"/>
                </a:solidFill>
                <a:uFillTx/>
                <a:latin typeface="Gilroy-ExtraBoldItalic Extra Bold"/>
                <a:ea typeface="Gilroy-ExtraBoldItalic Extra Bold"/>
              </a:rPr>
              <a:t>3</a:t>
            </a:r>
            <a:endParaRPr b="0" lang="en-US" sz="2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3" name="Text 9"/>
          <p:cNvSpPr/>
          <p:nvPr/>
        </p:nvSpPr>
        <p:spPr>
          <a:xfrm>
            <a:off x="10377360" y="5298480"/>
            <a:ext cx="3458880" cy="177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0" lang="en-US" sz="220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¿Cómo influye el hardware o la infraestructura en la decisión de optimizar el código?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 0" descr="preencoded.png"/>
          <p:cNvPicPr/>
          <p:nvPr/>
        </p:nvPicPr>
        <p:blipFill>
          <a:blip r:embed="rId1"/>
          <a:stretch/>
        </p:blipFill>
        <p:spPr>
          <a:xfrm>
            <a:off x="9144000" y="0"/>
            <a:ext cx="5486040" cy="8229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" name="Text 0"/>
          <p:cNvSpPr/>
          <p:nvPr/>
        </p:nvSpPr>
        <p:spPr>
          <a:xfrm>
            <a:off x="737280" y="579600"/>
            <a:ext cx="6665040" cy="65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5151"/>
              </a:lnSpc>
              <a:tabLst>
                <a:tab algn="l" pos="0"/>
              </a:tabLst>
            </a:pPr>
            <a:r>
              <a:rPr b="1" lang="en-US" sz="410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¿Por qué optimizar código?</a:t>
            </a:r>
            <a:endParaRPr b="0" lang="en-US" sz="4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Shape 1"/>
          <p:cNvSpPr/>
          <p:nvPr/>
        </p:nvSpPr>
        <p:spPr>
          <a:xfrm>
            <a:off x="737280" y="1790640"/>
            <a:ext cx="473400" cy="473400"/>
          </a:xfrm>
          <a:prstGeom prst="roundRect">
            <a:avLst>
              <a:gd name="adj" fmla="val 18669"/>
            </a:avLst>
          </a:prstGeom>
          <a:solidFill>
            <a:srgbClr val="00424c"/>
          </a:solidFill>
          <a:ln w="22860">
            <a:solidFill>
              <a:srgbClr val="195b6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79" name="Image 1" descr="preencoded.png"/>
          <p:cNvPicPr/>
          <p:nvPr/>
        </p:nvPicPr>
        <p:blipFill>
          <a:blip r:embed="rId2"/>
          <a:stretch/>
        </p:blipFill>
        <p:spPr>
          <a:xfrm>
            <a:off x="816120" y="1829880"/>
            <a:ext cx="315360" cy="39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0" name="Text 2"/>
          <p:cNvSpPr/>
          <p:nvPr/>
        </p:nvSpPr>
        <p:spPr>
          <a:xfrm>
            <a:off x="1421640" y="1790640"/>
            <a:ext cx="263268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551"/>
              </a:lnSpc>
              <a:tabLst>
                <a:tab algn="l" pos="0"/>
              </a:tabLst>
            </a:pPr>
            <a:r>
              <a:rPr b="1" lang="en-US" sz="205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Rendimiento</a:t>
            </a:r>
            <a:endParaRPr b="0" lang="en-US" sz="2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Text 3"/>
          <p:cNvSpPr/>
          <p:nvPr/>
        </p:nvSpPr>
        <p:spPr>
          <a:xfrm>
            <a:off x="1421640" y="2246040"/>
            <a:ext cx="6984720" cy="67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650"/>
              </a:lnSpc>
              <a:tabLst>
                <a:tab algn="l" pos="0"/>
              </a:tabLst>
            </a:pPr>
            <a:r>
              <a:rPr b="0" lang="en-US" sz="16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Reducir tiempos de ejecución en aplicaciones de alta demanda, machine learning o análisis de grandes volúmenes de datos.</a:t>
            </a:r>
            <a:endParaRPr b="0" lang="en-US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Shape 4"/>
          <p:cNvSpPr/>
          <p:nvPr/>
        </p:nvSpPr>
        <p:spPr>
          <a:xfrm>
            <a:off x="737280" y="3367440"/>
            <a:ext cx="473400" cy="473400"/>
          </a:xfrm>
          <a:prstGeom prst="roundRect">
            <a:avLst>
              <a:gd name="adj" fmla="val 18669"/>
            </a:avLst>
          </a:prstGeom>
          <a:solidFill>
            <a:srgbClr val="cadcd8"/>
          </a:solidFill>
          <a:ln w="22860">
            <a:solidFill>
              <a:srgbClr val="b0c2b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3" name="Image 2" descr="preencoded.png"/>
          <p:cNvPicPr/>
          <p:nvPr/>
        </p:nvPicPr>
        <p:blipFill>
          <a:blip r:embed="rId3"/>
          <a:stretch/>
        </p:blipFill>
        <p:spPr>
          <a:xfrm>
            <a:off x="816120" y="3406680"/>
            <a:ext cx="315360" cy="39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Text 5"/>
          <p:cNvSpPr/>
          <p:nvPr/>
        </p:nvSpPr>
        <p:spPr>
          <a:xfrm>
            <a:off x="1421640" y="3367440"/>
            <a:ext cx="263268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551"/>
              </a:lnSpc>
              <a:tabLst>
                <a:tab algn="l" pos="0"/>
              </a:tabLst>
            </a:pPr>
            <a:r>
              <a:rPr b="1" lang="en-US" sz="205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Escalabilidad</a:t>
            </a:r>
            <a:endParaRPr b="0" lang="en-US" sz="2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Text 6"/>
          <p:cNvSpPr/>
          <p:nvPr/>
        </p:nvSpPr>
        <p:spPr>
          <a:xfrm>
            <a:off x="1421640" y="3822480"/>
            <a:ext cx="6984720" cy="67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650"/>
              </a:lnSpc>
              <a:tabLst>
                <a:tab algn="l" pos="0"/>
              </a:tabLst>
            </a:pPr>
            <a:r>
              <a:rPr b="0" lang="en-US" sz="16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Permitir que el sistema se adapte a un crecimiento continuo de la entrada sin que se degraden los tiempos de respuesta.</a:t>
            </a:r>
            <a:endParaRPr b="0" lang="en-US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Shape 7"/>
          <p:cNvSpPr/>
          <p:nvPr/>
        </p:nvSpPr>
        <p:spPr>
          <a:xfrm>
            <a:off x="737280" y="4944240"/>
            <a:ext cx="473400" cy="473400"/>
          </a:xfrm>
          <a:prstGeom prst="roundRect">
            <a:avLst>
              <a:gd name="adj" fmla="val 18669"/>
            </a:avLst>
          </a:prstGeom>
          <a:solidFill>
            <a:srgbClr val="b9aad4"/>
          </a:solidFill>
          <a:ln w="22860">
            <a:solidFill>
              <a:srgbClr val="9f90b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7" name="Image 3" descr="preencoded.png"/>
          <p:cNvPicPr/>
          <p:nvPr/>
        </p:nvPicPr>
        <p:blipFill>
          <a:blip r:embed="rId4"/>
          <a:stretch/>
        </p:blipFill>
        <p:spPr>
          <a:xfrm>
            <a:off x="816120" y="4983480"/>
            <a:ext cx="315360" cy="39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" name="Text 8"/>
          <p:cNvSpPr/>
          <p:nvPr/>
        </p:nvSpPr>
        <p:spPr>
          <a:xfrm>
            <a:off x="1421640" y="4944240"/>
            <a:ext cx="266220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551"/>
              </a:lnSpc>
              <a:tabLst>
                <a:tab algn="l" pos="0"/>
              </a:tabLst>
            </a:pPr>
            <a:r>
              <a:rPr b="1" lang="en-US" sz="205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Mejor uso de recursos</a:t>
            </a:r>
            <a:endParaRPr b="0" lang="en-US" sz="2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Text 9"/>
          <p:cNvSpPr/>
          <p:nvPr/>
        </p:nvSpPr>
        <p:spPr>
          <a:xfrm>
            <a:off x="1421640" y="5399280"/>
            <a:ext cx="6984720" cy="67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650"/>
              </a:lnSpc>
              <a:tabLst>
                <a:tab algn="l" pos="0"/>
              </a:tabLst>
            </a:pPr>
            <a:r>
              <a:rPr b="0" lang="en-US" sz="16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Disminuir la carga sobre CPU y memoria, algo esencial en entornos con recursos limitados o costos en la nube.</a:t>
            </a:r>
            <a:endParaRPr b="0" lang="en-US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Shape 10"/>
          <p:cNvSpPr/>
          <p:nvPr/>
        </p:nvSpPr>
        <p:spPr>
          <a:xfrm>
            <a:off x="737280" y="6520680"/>
            <a:ext cx="473400" cy="473400"/>
          </a:xfrm>
          <a:prstGeom prst="roundRect">
            <a:avLst>
              <a:gd name="adj" fmla="val 18669"/>
            </a:avLst>
          </a:prstGeom>
          <a:solidFill>
            <a:srgbClr val="b2d5ad"/>
          </a:solidFill>
          <a:ln w="22860">
            <a:solidFill>
              <a:srgbClr val="98bb9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1" name="Image 4" descr="preencoded.png"/>
          <p:cNvPicPr/>
          <p:nvPr/>
        </p:nvPicPr>
        <p:blipFill>
          <a:blip r:embed="rId5"/>
          <a:stretch/>
        </p:blipFill>
        <p:spPr>
          <a:xfrm>
            <a:off x="816120" y="6560280"/>
            <a:ext cx="315360" cy="394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" name="Text 11"/>
          <p:cNvSpPr/>
          <p:nvPr/>
        </p:nvSpPr>
        <p:spPr>
          <a:xfrm>
            <a:off x="1421640" y="6520680"/>
            <a:ext cx="2632680" cy="32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551"/>
              </a:lnSpc>
              <a:tabLst>
                <a:tab algn="l" pos="0"/>
              </a:tabLst>
            </a:pPr>
            <a:r>
              <a:rPr b="1" lang="en-US" sz="205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Legibilidad</a:t>
            </a:r>
            <a:endParaRPr b="0" lang="en-US" sz="2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Text 12"/>
          <p:cNvSpPr/>
          <p:nvPr/>
        </p:nvSpPr>
        <p:spPr>
          <a:xfrm>
            <a:off x="1421640" y="6976080"/>
            <a:ext cx="6984720" cy="67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650"/>
              </a:lnSpc>
              <a:tabLst>
                <a:tab algn="l" pos="0"/>
              </a:tabLst>
            </a:pPr>
            <a:r>
              <a:rPr b="0" lang="en-US" sz="16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Mantener o incluso mejorar la claridad del código, facilitando su mantenimiento a largo plazo.</a:t>
            </a:r>
            <a:endParaRPr b="0" lang="en-US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0"/>
          <p:cNvSpPr/>
          <p:nvPr/>
        </p:nvSpPr>
        <p:spPr>
          <a:xfrm>
            <a:off x="778680" y="790200"/>
            <a:ext cx="6037200" cy="69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5451"/>
              </a:lnSpc>
              <a:tabLst>
                <a:tab algn="l" pos="0"/>
              </a:tabLst>
            </a:pPr>
            <a:r>
              <a:rPr b="1" lang="en-US" sz="435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Programación Pythonic</a:t>
            </a:r>
            <a:endParaRPr b="0" lang="en-US" sz="4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Text 1"/>
          <p:cNvSpPr/>
          <p:nvPr/>
        </p:nvSpPr>
        <p:spPr>
          <a:xfrm>
            <a:off x="778680" y="1600200"/>
            <a:ext cx="7586280" cy="10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01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La expresión "Pythonic" se refiere a escribir código de forma idiomática, aprovechando las características y convenciones propias de Python. Esto mejora la legibilidad, la expresividad y, en muchos casos, la eficiencia del código.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Shape 2"/>
          <p:cNvSpPr/>
          <p:nvPr/>
        </p:nvSpPr>
        <p:spPr>
          <a:xfrm>
            <a:off x="778680" y="3137400"/>
            <a:ext cx="3681720" cy="2395440"/>
          </a:xfrm>
          <a:prstGeom prst="roundRect">
            <a:avLst>
              <a:gd name="adj" fmla="val 3901"/>
            </a:avLst>
          </a:prstGeom>
          <a:solidFill>
            <a:srgbClr val="00424c"/>
          </a:solidFill>
          <a:ln w="22860">
            <a:solidFill>
              <a:srgbClr val="195b6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7" name="Text 3"/>
          <p:cNvSpPr/>
          <p:nvPr/>
        </p:nvSpPr>
        <p:spPr>
          <a:xfrm>
            <a:off x="1023840" y="3382920"/>
            <a:ext cx="278496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ffffff"/>
                </a:solidFill>
                <a:uFillTx/>
                <a:latin typeface="Gilroy-ExtraBoldItalic Extra Bold"/>
                <a:ea typeface="Gilroy-ExtraBoldItalic Extra Bold"/>
              </a:rPr>
              <a:t>Funciones integradas</a:t>
            </a:r>
            <a:endParaRPr b="0" lang="en-US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Text 4"/>
          <p:cNvSpPr/>
          <p:nvPr/>
        </p:nvSpPr>
        <p:spPr>
          <a:xfrm>
            <a:off x="1023840" y="3863880"/>
            <a:ext cx="3191400" cy="1423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01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ffffff"/>
                </a:solidFill>
                <a:uFillTx/>
                <a:latin typeface="Source Sans Pro"/>
                <a:ea typeface="Source Sans Pro"/>
              </a:rPr>
              <a:t>Utilizar sum(), max(), min() que están optimizados en C y suelen ser más rápidos que bucles manuales en Python.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Shape 5"/>
          <p:cNvSpPr/>
          <p:nvPr/>
        </p:nvSpPr>
        <p:spPr>
          <a:xfrm>
            <a:off x="4683240" y="3137400"/>
            <a:ext cx="3681720" cy="2395440"/>
          </a:xfrm>
          <a:prstGeom prst="roundRect">
            <a:avLst>
              <a:gd name="adj" fmla="val 3901"/>
            </a:avLst>
          </a:prstGeom>
          <a:solidFill>
            <a:srgbClr val="cadcd8"/>
          </a:solidFill>
          <a:ln w="22860">
            <a:solidFill>
              <a:srgbClr val="b0c2b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Text 6"/>
          <p:cNvSpPr/>
          <p:nvPr/>
        </p:nvSpPr>
        <p:spPr>
          <a:xfrm>
            <a:off x="4928400" y="3382920"/>
            <a:ext cx="3191400" cy="69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000000"/>
                </a:solidFill>
                <a:uFillTx/>
                <a:latin typeface="Gilroy-ExtraBoldItalic Extra Bold"/>
                <a:ea typeface="Gilroy-ExtraBoldItalic Extra Bold"/>
              </a:rPr>
              <a:t>Expresiones condicionales</a:t>
            </a:r>
            <a:endParaRPr b="0" lang="en-US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Text 7"/>
          <p:cNvSpPr/>
          <p:nvPr/>
        </p:nvSpPr>
        <p:spPr>
          <a:xfrm>
            <a:off x="4928400" y="4211640"/>
            <a:ext cx="3191400" cy="106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01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Usar el operador ternario: x if condicion else y para simplificar el código y hacerlo más legible.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Shape 8"/>
          <p:cNvSpPr/>
          <p:nvPr/>
        </p:nvSpPr>
        <p:spPr>
          <a:xfrm>
            <a:off x="778680" y="5755680"/>
            <a:ext cx="7586280" cy="1683360"/>
          </a:xfrm>
          <a:prstGeom prst="roundRect">
            <a:avLst>
              <a:gd name="adj" fmla="val 5550"/>
            </a:avLst>
          </a:prstGeom>
          <a:solidFill>
            <a:srgbClr val="b9aad4"/>
          </a:solidFill>
          <a:ln w="22860">
            <a:solidFill>
              <a:srgbClr val="9f90b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Text 9"/>
          <p:cNvSpPr/>
          <p:nvPr/>
        </p:nvSpPr>
        <p:spPr>
          <a:xfrm>
            <a:off x="1023840" y="6000840"/>
            <a:ext cx="278100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01"/>
              </a:lnSpc>
              <a:tabLst>
                <a:tab algn="l" pos="0"/>
              </a:tabLst>
            </a:pPr>
            <a:r>
              <a:rPr b="1" lang="en-US" sz="2150" strike="noStrike" u="none">
                <a:solidFill>
                  <a:srgbClr val="000000"/>
                </a:solidFill>
                <a:uFillTx/>
                <a:latin typeface="Gilroy-ExtraBoldItalic Extra Bold"/>
                <a:ea typeface="Gilroy-ExtraBoldItalic Extra Bold"/>
              </a:rPr>
              <a:t>Context Managers</a:t>
            </a:r>
            <a:endParaRPr b="0" lang="en-US" sz="21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Text 10"/>
          <p:cNvSpPr/>
          <p:nvPr/>
        </p:nvSpPr>
        <p:spPr>
          <a:xfrm>
            <a:off x="1023840" y="6482160"/>
            <a:ext cx="7095600" cy="7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01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000000"/>
                </a:solidFill>
                <a:uFillTx/>
                <a:latin typeface="Source Sans Pro"/>
                <a:ea typeface="Source Sans Pro"/>
              </a:rPr>
              <a:t>Permiten manejar recursos (archivos, conexiones) de forma eficiente y segura mediante la estructura with.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5" name="Picture 2" descr="Picture 1480805866, Imagen"/>
          <p:cNvPicPr/>
          <p:nvPr/>
        </p:nvPicPr>
        <p:blipFill>
          <a:blip r:embed="rId1"/>
          <a:stretch/>
        </p:blipFill>
        <p:spPr>
          <a:xfrm>
            <a:off x="8761680" y="2047680"/>
            <a:ext cx="5514480" cy="980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6" name="Picture 4" descr="Picture 1151908673, Imagen"/>
          <p:cNvPicPr/>
          <p:nvPr/>
        </p:nvPicPr>
        <p:blipFill>
          <a:blip r:embed="rId2"/>
          <a:stretch/>
        </p:blipFill>
        <p:spPr>
          <a:xfrm>
            <a:off x="8547480" y="3724920"/>
            <a:ext cx="5943240" cy="961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7" name="Picture 6" descr="Picture 374414818, Imagen"/>
          <p:cNvPicPr/>
          <p:nvPr/>
        </p:nvPicPr>
        <p:blipFill>
          <a:blip r:embed="rId3"/>
          <a:stretch/>
        </p:blipFill>
        <p:spPr>
          <a:xfrm>
            <a:off x="8547480" y="5383080"/>
            <a:ext cx="5943240" cy="1930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 0"/>
          <p:cNvSpPr/>
          <p:nvPr/>
        </p:nvSpPr>
        <p:spPr>
          <a:xfrm>
            <a:off x="793800" y="169956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5550"/>
              </a:lnSpc>
              <a:tabLst>
                <a:tab algn="l" pos="0"/>
              </a:tabLst>
            </a:pPr>
            <a:r>
              <a:rPr b="1" lang="en-US" sz="445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El "Pythonic Way"</a:t>
            </a:r>
            <a:endParaRPr b="0" lang="en-US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Text 1"/>
          <p:cNvSpPr/>
          <p:nvPr/>
        </p:nvSpPr>
        <p:spPr>
          <a:xfrm>
            <a:off x="793800" y="2975400"/>
            <a:ext cx="36939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Convenciones de Código (PEP 8)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Text 2"/>
          <p:cNvSpPr/>
          <p:nvPr/>
        </p:nvSpPr>
        <p:spPr>
          <a:xfrm>
            <a:off x="793800" y="3910680"/>
            <a:ext cx="369396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Facilitan la lectura y mantenibilidad del código siguiendo estándares establecidos por la comunidad Python.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Text 3"/>
          <p:cNvSpPr/>
          <p:nvPr/>
        </p:nvSpPr>
        <p:spPr>
          <a:xfrm>
            <a:off x="793800" y="5203440"/>
            <a:ext cx="36939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 defTabSz="914400">
              <a:lnSpc>
                <a:spcPts val="2849"/>
              </a:lnSpc>
              <a:buClr>
                <a:srgbClr val="1c1d22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Indentación de 4 espacios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Text 4"/>
          <p:cNvSpPr/>
          <p:nvPr/>
        </p:nvSpPr>
        <p:spPr>
          <a:xfrm>
            <a:off x="793800" y="5645880"/>
            <a:ext cx="36939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 defTabSz="914400">
              <a:lnSpc>
                <a:spcPts val="2849"/>
              </a:lnSpc>
              <a:buClr>
                <a:srgbClr val="1c1d22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Líneas de máximo 79 caracteres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Text 5"/>
          <p:cNvSpPr/>
          <p:nvPr/>
        </p:nvSpPr>
        <p:spPr>
          <a:xfrm>
            <a:off x="793800" y="6087960"/>
            <a:ext cx="36939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 defTabSz="914400">
              <a:lnSpc>
                <a:spcPts val="2849"/>
              </a:lnSpc>
              <a:buClr>
                <a:srgbClr val="1c1d22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Convenciones de nomenclatura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Text 6"/>
          <p:cNvSpPr/>
          <p:nvPr/>
        </p:nvSpPr>
        <p:spPr>
          <a:xfrm>
            <a:off x="5049000" y="297540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Expresividad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Text 7"/>
          <p:cNvSpPr/>
          <p:nvPr/>
        </p:nvSpPr>
        <p:spPr>
          <a:xfrm>
            <a:off x="5049000" y="3556440"/>
            <a:ext cx="369396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Python ofrece características que permiten soluciones más concisas y eficientes: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Text 8"/>
          <p:cNvSpPr/>
          <p:nvPr/>
        </p:nvSpPr>
        <p:spPr>
          <a:xfrm>
            <a:off x="5049000" y="4849200"/>
            <a:ext cx="36939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 defTabSz="914400">
              <a:lnSpc>
                <a:spcPts val="2849"/>
              </a:lnSpc>
              <a:buClr>
                <a:srgbClr val="1c1d22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List comprehensions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Text 9"/>
          <p:cNvSpPr/>
          <p:nvPr/>
        </p:nvSpPr>
        <p:spPr>
          <a:xfrm>
            <a:off x="5049000" y="5291280"/>
            <a:ext cx="36939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 defTabSz="914400">
              <a:lnSpc>
                <a:spcPts val="2849"/>
              </a:lnSpc>
              <a:buClr>
                <a:srgbClr val="1c1d22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Generadores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Text 10"/>
          <p:cNvSpPr/>
          <p:nvPr/>
        </p:nvSpPr>
        <p:spPr>
          <a:xfrm>
            <a:off x="5049000" y="5733720"/>
            <a:ext cx="36939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marL="343080" indent="-343080" defTabSz="914400">
              <a:lnSpc>
                <a:spcPts val="2849"/>
              </a:lnSpc>
              <a:buClr>
                <a:srgbClr val="1c1d22"/>
              </a:buClr>
              <a:buFont typeface="Symbol" charset="2"/>
              <a:buChar char=""/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Decoradores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Text 11"/>
          <p:cNvSpPr/>
          <p:nvPr/>
        </p:nvSpPr>
        <p:spPr>
          <a:xfrm>
            <a:off x="9304200" y="2975400"/>
            <a:ext cx="36939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Evitar micro-optimizaciones prematuras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Text 12"/>
          <p:cNvSpPr/>
          <p:nvPr/>
        </p:nvSpPr>
        <p:spPr>
          <a:xfrm>
            <a:off x="9304200" y="3910680"/>
            <a:ext cx="369396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Antes de optimizar, conviene medir (profiling) para identificar cuellos de botella reales en el código.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1" name="Image 0" descr="preencoded.png"/>
          <p:cNvPicPr/>
          <p:nvPr/>
        </p:nvPicPr>
        <p:blipFill>
          <a:blip r:embed="rId1"/>
          <a:stretch/>
        </p:blipFill>
        <p:spPr>
          <a:xfrm>
            <a:off x="13213080" y="228600"/>
            <a:ext cx="1188360" cy="387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 0"/>
          <p:cNvSpPr/>
          <p:nvPr/>
        </p:nvSpPr>
        <p:spPr>
          <a:xfrm>
            <a:off x="793800" y="903960"/>
            <a:ext cx="671652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5550"/>
              </a:lnSpc>
              <a:tabLst>
                <a:tab algn="l" pos="0"/>
              </a:tabLst>
            </a:pPr>
            <a:r>
              <a:rPr b="1" lang="en-US" sz="445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Herramientas de Profiling</a:t>
            </a:r>
            <a:endParaRPr b="0" lang="en-US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3" name="Image 1" descr="preencoded.png"/>
          <p:cNvPicPr/>
          <p:nvPr/>
        </p:nvPicPr>
        <p:blipFill>
          <a:blip r:embed="rId1"/>
          <a:stretch/>
        </p:blipFill>
        <p:spPr>
          <a:xfrm>
            <a:off x="793800" y="1992600"/>
            <a:ext cx="566640" cy="56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4" name="Text 1"/>
          <p:cNvSpPr/>
          <p:nvPr/>
        </p:nvSpPr>
        <p:spPr>
          <a:xfrm>
            <a:off x="1587600" y="195300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timeit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Text 2"/>
          <p:cNvSpPr/>
          <p:nvPr/>
        </p:nvSpPr>
        <p:spPr>
          <a:xfrm>
            <a:off x="1587600" y="2443320"/>
            <a:ext cx="463428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Para medir el tiempo de ejecución de fragmentos pequeños de código, ideal para comparar la eficiencia de diferentes implementaciones.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6" name="Image 2" descr="preencoded.png"/>
          <p:cNvPicPr/>
          <p:nvPr/>
        </p:nvPicPr>
        <p:blipFill>
          <a:blip r:embed="rId2"/>
          <a:stretch/>
        </p:blipFill>
        <p:spPr>
          <a:xfrm>
            <a:off x="793800" y="3889440"/>
            <a:ext cx="566640" cy="56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7" name="Text 3"/>
          <p:cNvSpPr/>
          <p:nvPr/>
        </p:nvSpPr>
        <p:spPr>
          <a:xfrm>
            <a:off x="1587600" y="384948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cProfile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Text 4"/>
          <p:cNvSpPr/>
          <p:nvPr/>
        </p:nvSpPr>
        <p:spPr>
          <a:xfrm>
            <a:off x="1587600" y="4340160"/>
            <a:ext cx="4400280" cy="108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Ofrece un análisis detallado de llamadas a funciones y tiempo consumido, permitiendo identificar los cuellos de botella en aplicaciones complejas.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9" name="Image 3" descr="preencoded.png"/>
          <p:cNvPicPr/>
          <p:nvPr/>
        </p:nvPicPr>
        <p:blipFill>
          <a:blip r:embed="rId3"/>
          <a:stretch/>
        </p:blipFill>
        <p:spPr>
          <a:xfrm>
            <a:off x="793800" y="6148800"/>
            <a:ext cx="566640" cy="566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0" name="Text 5"/>
          <p:cNvSpPr/>
          <p:nvPr/>
        </p:nvSpPr>
        <p:spPr>
          <a:xfrm>
            <a:off x="1587600" y="610920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line_profiler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Text 6"/>
          <p:cNvSpPr/>
          <p:nvPr/>
        </p:nvSpPr>
        <p:spPr>
          <a:xfrm>
            <a:off x="1587600" y="6599520"/>
            <a:ext cx="450072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Permite analizar el tiempo de ejecución línea a línea, proporcionando información granular sobre el rendimiento del código.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2" name="Picture 2" descr="Picture 299422999, Imagen"/>
          <p:cNvPicPr/>
          <p:nvPr/>
        </p:nvPicPr>
        <p:blipFill>
          <a:blip r:embed="rId4"/>
          <a:stretch/>
        </p:blipFill>
        <p:spPr>
          <a:xfrm>
            <a:off x="8064360" y="-20160"/>
            <a:ext cx="6565680" cy="8229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 0"/>
          <p:cNvSpPr/>
          <p:nvPr/>
        </p:nvSpPr>
        <p:spPr>
          <a:xfrm>
            <a:off x="831240" y="34920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5550"/>
              </a:lnSpc>
              <a:tabLst>
                <a:tab algn="l" pos="0"/>
              </a:tabLst>
            </a:pPr>
            <a:r>
              <a:rPr b="1" lang="en-US" sz="445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List Comprehensions</a:t>
            </a:r>
            <a:endParaRPr b="0" lang="en-US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Text 1"/>
          <p:cNvSpPr/>
          <p:nvPr/>
        </p:nvSpPr>
        <p:spPr>
          <a:xfrm>
            <a:off x="737280" y="1332360"/>
            <a:ext cx="677844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Las list comprehensions permiten crear listas de manera concisa y eficiente, ofreciendo mayor legibilidad, menor cantidad de líneas de código, y en muchos casos, optimizaciones internas.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Shape 2"/>
          <p:cNvSpPr/>
          <p:nvPr/>
        </p:nvSpPr>
        <p:spPr>
          <a:xfrm>
            <a:off x="793800" y="3112560"/>
            <a:ext cx="2031480" cy="1306440"/>
          </a:xfrm>
          <a:prstGeom prst="roundRect">
            <a:avLst>
              <a:gd name="adj" fmla="val 7289"/>
            </a:avLst>
          </a:prstGeom>
          <a:solidFill>
            <a:srgbClr val="00424c"/>
          </a:solidFill>
          <a:ln w="22860">
            <a:solidFill>
              <a:srgbClr val="195b6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36" name="Image 0" descr="preencoded.png"/>
          <p:cNvPicPr/>
          <p:nvPr/>
        </p:nvPicPr>
        <p:blipFill>
          <a:blip r:embed="rId1"/>
          <a:stretch/>
        </p:blipFill>
        <p:spPr>
          <a:xfrm>
            <a:off x="1650240" y="3566880"/>
            <a:ext cx="318600" cy="39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7" name="Text 3"/>
          <p:cNvSpPr/>
          <p:nvPr/>
        </p:nvSpPr>
        <p:spPr>
          <a:xfrm>
            <a:off x="3052440" y="333936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Sintaxis básica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Text 4"/>
          <p:cNvSpPr/>
          <p:nvPr/>
        </p:nvSpPr>
        <p:spPr>
          <a:xfrm>
            <a:off x="3052440" y="3830040"/>
            <a:ext cx="33159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[expresión for elemento in iterable]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Shape 5"/>
          <p:cNvSpPr/>
          <p:nvPr/>
        </p:nvSpPr>
        <p:spPr>
          <a:xfrm>
            <a:off x="2938680" y="4404240"/>
            <a:ext cx="9932040" cy="14760"/>
          </a:xfrm>
          <a:prstGeom prst="roundRect">
            <a:avLst>
              <a:gd name="adj" fmla="val 625116"/>
            </a:avLst>
          </a:prstGeom>
          <a:solidFill>
            <a:srgbClr val="00424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4560" bIns="-3456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0" name="Shape 6"/>
          <p:cNvSpPr/>
          <p:nvPr/>
        </p:nvSpPr>
        <p:spPr>
          <a:xfrm>
            <a:off x="793800" y="4533120"/>
            <a:ext cx="4062960" cy="1306440"/>
          </a:xfrm>
          <a:prstGeom prst="roundRect">
            <a:avLst>
              <a:gd name="adj" fmla="val 7289"/>
            </a:avLst>
          </a:prstGeom>
          <a:solidFill>
            <a:srgbClr val="cadcd8"/>
          </a:solidFill>
          <a:ln w="22860">
            <a:solidFill>
              <a:srgbClr val="b0c2b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1" name="Image 1" descr="preencoded.png"/>
          <p:cNvPicPr/>
          <p:nvPr/>
        </p:nvPicPr>
        <p:blipFill>
          <a:blip r:embed="rId2"/>
          <a:stretch/>
        </p:blipFill>
        <p:spPr>
          <a:xfrm>
            <a:off x="2666160" y="4987080"/>
            <a:ext cx="318600" cy="39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" name="Text 7"/>
          <p:cNvSpPr/>
          <p:nvPr/>
        </p:nvSpPr>
        <p:spPr>
          <a:xfrm>
            <a:off x="5083920" y="475992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Con filtrado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Text 8"/>
          <p:cNvSpPr/>
          <p:nvPr/>
        </p:nvSpPr>
        <p:spPr>
          <a:xfrm>
            <a:off x="5083920" y="5250240"/>
            <a:ext cx="446184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[expresión for elemento in iterable if condición]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Shape 9"/>
          <p:cNvSpPr/>
          <p:nvPr/>
        </p:nvSpPr>
        <p:spPr>
          <a:xfrm>
            <a:off x="4970520" y="5824800"/>
            <a:ext cx="7900200" cy="14760"/>
          </a:xfrm>
          <a:prstGeom prst="roundRect">
            <a:avLst>
              <a:gd name="adj" fmla="val 625116"/>
            </a:avLst>
          </a:prstGeom>
          <a:solidFill>
            <a:srgbClr val="cadcd8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34560" bIns="-3456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Shape 10"/>
          <p:cNvSpPr/>
          <p:nvPr/>
        </p:nvSpPr>
        <p:spPr>
          <a:xfrm>
            <a:off x="793800" y="5953320"/>
            <a:ext cx="6095160" cy="1306440"/>
          </a:xfrm>
          <a:prstGeom prst="roundRect">
            <a:avLst>
              <a:gd name="adj" fmla="val 7289"/>
            </a:avLst>
          </a:prstGeom>
          <a:solidFill>
            <a:srgbClr val="b9aad4"/>
          </a:solidFill>
          <a:ln w="22860">
            <a:solidFill>
              <a:srgbClr val="9f90b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6" name="Image 2" descr="preencoded.png"/>
          <p:cNvPicPr/>
          <p:nvPr/>
        </p:nvPicPr>
        <p:blipFill>
          <a:blip r:embed="rId3"/>
          <a:stretch/>
        </p:blipFill>
        <p:spPr>
          <a:xfrm>
            <a:off x="3682080" y="6407280"/>
            <a:ext cx="318600" cy="398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7" name="Text 11"/>
          <p:cNvSpPr/>
          <p:nvPr/>
        </p:nvSpPr>
        <p:spPr>
          <a:xfrm>
            <a:off x="7116120" y="618012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Anidadas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Text 12"/>
          <p:cNvSpPr/>
          <p:nvPr/>
        </p:nvSpPr>
        <p:spPr>
          <a:xfrm>
            <a:off x="7116120" y="6670440"/>
            <a:ext cx="4196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[expresión for x in iterable1 for y in iterable2]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49" name="Image 3" descr="preencoded.png"/>
          <p:cNvPicPr/>
          <p:nvPr/>
        </p:nvPicPr>
        <p:blipFill>
          <a:blip r:embed="rId4"/>
          <a:stretch/>
        </p:blipFill>
        <p:spPr>
          <a:xfrm>
            <a:off x="13213080" y="228600"/>
            <a:ext cx="1188360" cy="387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0" name="Picture 2" descr="Picture 369511593, Imagen"/>
          <p:cNvPicPr/>
          <p:nvPr/>
        </p:nvPicPr>
        <p:blipFill>
          <a:blip r:embed="rId5"/>
          <a:stretch/>
        </p:blipFill>
        <p:spPr>
          <a:xfrm>
            <a:off x="7919280" y="1058040"/>
            <a:ext cx="6190920" cy="2209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ext 0"/>
          <p:cNvSpPr/>
          <p:nvPr/>
        </p:nvSpPr>
        <p:spPr>
          <a:xfrm>
            <a:off x="588240" y="454320"/>
            <a:ext cx="4201920" cy="52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4099"/>
              </a:lnSpc>
              <a:tabLst>
                <a:tab algn="l" pos="0"/>
              </a:tabLst>
            </a:pPr>
            <a:r>
              <a:rPr b="1" lang="en-US" sz="330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Generadores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Text 1"/>
          <p:cNvSpPr/>
          <p:nvPr/>
        </p:nvSpPr>
        <p:spPr>
          <a:xfrm>
            <a:off x="504000" y="1446480"/>
            <a:ext cx="6822360" cy="537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100"/>
              </a:lnSpc>
              <a:tabLst>
                <a:tab algn="l" pos="0"/>
              </a:tabLst>
            </a:pPr>
            <a:r>
              <a:rPr b="0" lang="en-US" sz="160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Los generadores producen elementos bajo demanda, sin almacenar la secuencia completa en memoria. Esto resulta especialmente útil cuando se manejan grandes volúmenes de datos, permitiendo un ahorro significativo de recursos.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Shape 2"/>
          <p:cNvSpPr/>
          <p:nvPr/>
        </p:nvSpPr>
        <p:spPr>
          <a:xfrm>
            <a:off x="7303680" y="4068360"/>
            <a:ext cx="22680" cy="3697560"/>
          </a:xfrm>
          <a:prstGeom prst="roundRect">
            <a:avLst>
              <a:gd name="adj" fmla="val 308826"/>
            </a:avLst>
          </a:prstGeom>
          <a:solidFill>
            <a:srgbClr val="000000">
              <a:alpha val="8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4" name="Shape 3"/>
          <p:cNvSpPr/>
          <p:nvPr/>
        </p:nvSpPr>
        <p:spPr>
          <a:xfrm>
            <a:off x="6644880" y="4435200"/>
            <a:ext cx="504000" cy="22680"/>
          </a:xfrm>
          <a:prstGeom prst="roundRect">
            <a:avLst>
              <a:gd name="adj" fmla="val 308826"/>
            </a:avLst>
          </a:prstGeom>
          <a:solidFill>
            <a:srgbClr val="195b65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8800" bIns="-288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5" name="Shape 4"/>
          <p:cNvSpPr/>
          <p:nvPr/>
        </p:nvSpPr>
        <p:spPr>
          <a:xfrm>
            <a:off x="7126200" y="4257720"/>
            <a:ext cx="377640" cy="377640"/>
          </a:xfrm>
          <a:prstGeom prst="roundRect">
            <a:avLst>
              <a:gd name="adj" fmla="val 18670"/>
            </a:avLst>
          </a:prstGeom>
          <a:solidFill>
            <a:srgbClr val="00424c"/>
          </a:solidFill>
          <a:ln w="15240">
            <a:solidFill>
              <a:srgbClr val="195b65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156" name="Image 1" descr="preencoded.png"/>
          <p:cNvPicPr/>
          <p:nvPr/>
        </p:nvPicPr>
        <p:blipFill>
          <a:blip r:embed="rId1"/>
          <a:stretch/>
        </p:blipFill>
        <p:spPr>
          <a:xfrm>
            <a:off x="7189200" y="4289040"/>
            <a:ext cx="251640" cy="314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7" name="Text 5"/>
          <p:cNvSpPr/>
          <p:nvPr/>
        </p:nvSpPr>
        <p:spPr>
          <a:xfrm>
            <a:off x="4373640" y="4236480"/>
            <a:ext cx="210060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 defTabSz="914400">
              <a:lnSpc>
                <a:spcPts val="2049"/>
              </a:lnSpc>
              <a:tabLst>
                <a:tab algn="l" pos="0"/>
              </a:tabLst>
            </a:pPr>
            <a:r>
              <a:rPr b="1" lang="en-US" sz="165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Ahorro de memoria</a:t>
            </a:r>
            <a:endParaRPr b="0" lang="en-US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Text 6"/>
          <p:cNvSpPr/>
          <p:nvPr/>
        </p:nvSpPr>
        <p:spPr>
          <a:xfrm>
            <a:off x="588240" y="4600080"/>
            <a:ext cx="588636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 defTabSz="914400">
              <a:lnSpc>
                <a:spcPts val="2100"/>
              </a:lnSpc>
              <a:tabLst>
                <a:tab algn="l" pos="0"/>
              </a:tabLst>
            </a:pPr>
            <a:r>
              <a:rPr b="0" lang="en-US" sz="130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No se crea la lista completa en memoria, ideal para secuencias muy grandes.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Shape 7"/>
          <p:cNvSpPr/>
          <p:nvPr/>
        </p:nvSpPr>
        <p:spPr>
          <a:xfrm>
            <a:off x="7481520" y="5275440"/>
            <a:ext cx="504000" cy="22680"/>
          </a:xfrm>
          <a:prstGeom prst="roundRect">
            <a:avLst>
              <a:gd name="adj" fmla="val 308826"/>
            </a:avLst>
          </a:prstGeom>
          <a:solidFill>
            <a:srgbClr val="b0c2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8800" bIns="-288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Shape 8"/>
          <p:cNvSpPr/>
          <p:nvPr/>
        </p:nvSpPr>
        <p:spPr>
          <a:xfrm>
            <a:off x="7126200" y="5097960"/>
            <a:ext cx="377640" cy="377640"/>
          </a:xfrm>
          <a:prstGeom prst="roundRect">
            <a:avLst>
              <a:gd name="adj" fmla="val 18670"/>
            </a:avLst>
          </a:prstGeom>
          <a:solidFill>
            <a:srgbClr val="cadcd8"/>
          </a:solidFill>
          <a:ln w="15240">
            <a:solidFill>
              <a:srgbClr val="b0c2b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1" name="Image 2" descr="preencoded.png"/>
          <p:cNvPicPr/>
          <p:nvPr/>
        </p:nvPicPr>
        <p:blipFill>
          <a:blip r:embed="rId2"/>
          <a:stretch/>
        </p:blipFill>
        <p:spPr>
          <a:xfrm>
            <a:off x="7189200" y="5129280"/>
            <a:ext cx="251640" cy="314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2" name="Text 9"/>
          <p:cNvSpPr/>
          <p:nvPr/>
        </p:nvSpPr>
        <p:spPr>
          <a:xfrm>
            <a:off x="8155440" y="5076720"/>
            <a:ext cx="258624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049"/>
              </a:lnSpc>
              <a:tabLst>
                <a:tab algn="l" pos="0"/>
              </a:tabLst>
            </a:pPr>
            <a:r>
              <a:rPr b="1" lang="en-US" sz="165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Producción bajo demanda</a:t>
            </a:r>
            <a:endParaRPr b="0" lang="en-US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Text 10"/>
          <p:cNvSpPr/>
          <p:nvPr/>
        </p:nvSpPr>
        <p:spPr>
          <a:xfrm>
            <a:off x="8155440" y="5440320"/>
            <a:ext cx="588636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100"/>
              </a:lnSpc>
              <a:tabLst>
                <a:tab algn="l" pos="0"/>
              </a:tabLst>
            </a:pPr>
            <a:r>
              <a:rPr b="0" lang="en-US" sz="130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Cada elemento se genera solo cuando se solicita, optimizando recursos.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Shape 11"/>
          <p:cNvSpPr/>
          <p:nvPr/>
        </p:nvSpPr>
        <p:spPr>
          <a:xfrm>
            <a:off x="6644880" y="6031800"/>
            <a:ext cx="504000" cy="22680"/>
          </a:xfrm>
          <a:prstGeom prst="roundRect">
            <a:avLst>
              <a:gd name="adj" fmla="val 308826"/>
            </a:avLst>
          </a:prstGeom>
          <a:solidFill>
            <a:srgbClr val="9f90ba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8800" bIns="-288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5" name="Shape 12"/>
          <p:cNvSpPr/>
          <p:nvPr/>
        </p:nvSpPr>
        <p:spPr>
          <a:xfrm>
            <a:off x="7126200" y="5854320"/>
            <a:ext cx="377640" cy="377640"/>
          </a:xfrm>
          <a:prstGeom prst="roundRect">
            <a:avLst>
              <a:gd name="adj" fmla="val 18670"/>
            </a:avLst>
          </a:prstGeom>
          <a:solidFill>
            <a:srgbClr val="b9aad4"/>
          </a:solidFill>
          <a:ln w="15240">
            <a:solidFill>
              <a:srgbClr val="9f90b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66" name="Image 3" descr="preencoded.png"/>
          <p:cNvPicPr/>
          <p:nvPr/>
        </p:nvPicPr>
        <p:blipFill>
          <a:blip r:embed="rId3"/>
          <a:stretch/>
        </p:blipFill>
        <p:spPr>
          <a:xfrm>
            <a:off x="7189200" y="5885640"/>
            <a:ext cx="251640" cy="314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7" name="Text 13"/>
          <p:cNvSpPr/>
          <p:nvPr/>
        </p:nvSpPr>
        <p:spPr>
          <a:xfrm>
            <a:off x="4373640" y="5833080"/>
            <a:ext cx="210060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 defTabSz="914400">
              <a:lnSpc>
                <a:spcPts val="2049"/>
              </a:lnSpc>
              <a:tabLst>
                <a:tab algn="l" pos="0"/>
              </a:tabLst>
            </a:pPr>
            <a:r>
              <a:rPr b="1" lang="en-US" sz="165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Sintaxis simple</a:t>
            </a:r>
            <a:endParaRPr b="0" lang="en-US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Text 14"/>
          <p:cNvSpPr/>
          <p:nvPr/>
        </p:nvSpPr>
        <p:spPr>
          <a:xfrm>
            <a:off x="588240" y="6196680"/>
            <a:ext cx="588636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 defTabSz="914400">
              <a:lnSpc>
                <a:spcPts val="2100"/>
              </a:lnSpc>
              <a:tabLst>
                <a:tab algn="l" pos="0"/>
              </a:tabLst>
            </a:pPr>
            <a:r>
              <a:rPr b="0" lang="en-US" sz="130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Se crean con paréntesis o usando yield en funciones.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Shape 15"/>
          <p:cNvSpPr/>
          <p:nvPr/>
        </p:nvSpPr>
        <p:spPr>
          <a:xfrm>
            <a:off x="7481520" y="6788160"/>
            <a:ext cx="504000" cy="22680"/>
          </a:xfrm>
          <a:prstGeom prst="roundRect">
            <a:avLst>
              <a:gd name="adj" fmla="val 308826"/>
            </a:avLst>
          </a:prstGeom>
          <a:solidFill>
            <a:srgbClr val="98bb93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-28800" bIns="-288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Shape 16"/>
          <p:cNvSpPr/>
          <p:nvPr/>
        </p:nvSpPr>
        <p:spPr>
          <a:xfrm>
            <a:off x="7126200" y="6610680"/>
            <a:ext cx="377640" cy="377640"/>
          </a:xfrm>
          <a:prstGeom prst="roundRect">
            <a:avLst>
              <a:gd name="adj" fmla="val 18670"/>
            </a:avLst>
          </a:prstGeom>
          <a:solidFill>
            <a:srgbClr val="b2d5ad"/>
          </a:solidFill>
          <a:ln w="15240">
            <a:solidFill>
              <a:srgbClr val="98bb9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1" name="Image 4" descr="preencoded.png"/>
          <p:cNvPicPr/>
          <p:nvPr/>
        </p:nvPicPr>
        <p:blipFill>
          <a:blip r:embed="rId4"/>
          <a:stretch/>
        </p:blipFill>
        <p:spPr>
          <a:xfrm>
            <a:off x="7189200" y="6642000"/>
            <a:ext cx="251640" cy="314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2" name="Text 17"/>
          <p:cNvSpPr/>
          <p:nvPr/>
        </p:nvSpPr>
        <p:spPr>
          <a:xfrm>
            <a:off x="8155440" y="6589440"/>
            <a:ext cx="2100600" cy="26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049"/>
              </a:lnSpc>
              <a:tabLst>
                <a:tab algn="l" pos="0"/>
              </a:tabLst>
            </a:pPr>
            <a:r>
              <a:rPr b="1" lang="en-US" sz="165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Iteración eficiente</a:t>
            </a:r>
            <a:endParaRPr b="0" lang="en-US" sz="16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Text 18"/>
          <p:cNvSpPr/>
          <p:nvPr/>
        </p:nvSpPr>
        <p:spPr>
          <a:xfrm>
            <a:off x="8155440" y="6953040"/>
            <a:ext cx="5886360" cy="26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100"/>
              </a:lnSpc>
              <a:tabLst>
                <a:tab algn="l" pos="0"/>
              </a:tabLst>
            </a:pPr>
            <a:r>
              <a:rPr b="0" lang="en-US" sz="130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Perfectos para procesar datos en streaming o archivos grandes.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4" name="Picture 2" descr="Picture 286330304, Imagen"/>
          <p:cNvPicPr/>
          <p:nvPr/>
        </p:nvPicPr>
        <p:blipFill>
          <a:blip r:embed="rId5"/>
          <a:stretch/>
        </p:blipFill>
        <p:spPr>
          <a:xfrm>
            <a:off x="7966080" y="319680"/>
            <a:ext cx="6019560" cy="3352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 0"/>
          <p:cNvSpPr/>
          <p:nvPr/>
        </p:nvSpPr>
        <p:spPr>
          <a:xfrm>
            <a:off x="793800" y="909720"/>
            <a:ext cx="5670360" cy="70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5550"/>
              </a:lnSpc>
              <a:tabLst>
                <a:tab algn="l" pos="0"/>
              </a:tabLst>
            </a:pPr>
            <a:r>
              <a:rPr b="1" lang="en-US" sz="4450" strike="noStrike" u="none">
                <a:solidFill>
                  <a:srgbClr val="19414b"/>
                </a:solidFill>
                <a:uFillTx/>
                <a:latin typeface="Gilroy-ExtraBoldItalic Extra Bold"/>
                <a:ea typeface="Gilroy-ExtraBoldItalic Extra Bold"/>
              </a:rPr>
              <a:t>Context Managers</a:t>
            </a:r>
            <a:endParaRPr b="0" lang="en-US" sz="44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Text 1"/>
          <p:cNvSpPr/>
          <p:nvPr/>
        </p:nvSpPr>
        <p:spPr>
          <a:xfrm>
            <a:off x="793800" y="2072160"/>
            <a:ext cx="1219032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Los context managers permiten manejar recursos (archivos, conexiones) de forma eficiente y segura, garantizando la liberación adecuada de recursos incluso en caso de excepciones.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Text 2"/>
          <p:cNvSpPr/>
          <p:nvPr/>
        </p:nvSpPr>
        <p:spPr>
          <a:xfrm>
            <a:off x="1580400" y="342648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 defTabSz="914400"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Adquisición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" name="Text 3"/>
          <p:cNvSpPr/>
          <p:nvPr/>
        </p:nvSpPr>
        <p:spPr>
          <a:xfrm>
            <a:off x="793800" y="3917160"/>
            <a:ext cx="362160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Se obtiene el recurso al entrar en el bloque with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79" name="Image 0" descr="preencoded.png"/>
          <p:cNvPicPr/>
          <p:nvPr/>
        </p:nvPicPr>
        <p:blipFill>
          <a:blip r:embed="rId1"/>
          <a:stretch/>
        </p:blipFill>
        <p:spPr>
          <a:xfrm>
            <a:off x="4755960" y="3053160"/>
            <a:ext cx="4266360" cy="4266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0" name="Image 1" descr="preencoded.png"/>
          <p:cNvPicPr/>
          <p:nvPr/>
        </p:nvPicPr>
        <p:blipFill>
          <a:blip r:embed="rId2"/>
          <a:stretch/>
        </p:blipFill>
        <p:spPr>
          <a:xfrm>
            <a:off x="5860800" y="3752640"/>
            <a:ext cx="339120" cy="42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1" name="Text 4"/>
          <p:cNvSpPr/>
          <p:nvPr/>
        </p:nvSpPr>
        <p:spPr>
          <a:xfrm>
            <a:off x="9362880" y="360792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Utilización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Text 5"/>
          <p:cNvSpPr/>
          <p:nvPr/>
        </p:nvSpPr>
        <p:spPr>
          <a:xfrm>
            <a:off x="9362880" y="4098600"/>
            <a:ext cx="36216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Se usa el recurso dentro del bloque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3" name="Image 2" descr="preencoded.png"/>
          <p:cNvPicPr/>
          <p:nvPr/>
        </p:nvPicPr>
        <p:blipFill>
          <a:blip r:embed="rId3"/>
          <a:stretch/>
        </p:blipFill>
        <p:spPr>
          <a:xfrm>
            <a:off x="4755960" y="3053160"/>
            <a:ext cx="4266360" cy="4266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4" name="Image 3" descr="preencoded.png"/>
          <p:cNvPicPr/>
          <p:nvPr/>
        </p:nvPicPr>
        <p:blipFill>
          <a:blip r:embed="rId4"/>
          <a:stretch/>
        </p:blipFill>
        <p:spPr>
          <a:xfrm>
            <a:off x="7941240" y="4115520"/>
            <a:ext cx="339120" cy="42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5" name="Text 6"/>
          <p:cNvSpPr/>
          <p:nvPr/>
        </p:nvSpPr>
        <p:spPr>
          <a:xfrm>
            <a:off x="9362880" y="5730120"/>
            <a:ext cx="283500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defTabSz="914400"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Liberación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Text 7"/>
          <p:cNvSpPr/>
          <p:nvPr/>
        </p:nvSpPr>
        <p:spPr>
          <a:xfrm>
            <a:off x="9362880" y="6220440"/>
            <a:ext cx="3621600" cy="72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Se libera automáticamente al salir del bloque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87" name="Image 4" descr="preencoded.png"/>
          <p:cNvPicPr/>
          <p:nvPr/>
        </p:nvPicPr>
        <p:blipFill>
          <a:blip r:embed="rId5"/>
          <a:stretch/>
        </p:blipFill>
        <p:spPr>
          <a:xfrm>
            <a:off x="4755960" y="3053160"/>
            <a:ext cx="4266360" cy="4266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8" name="Image 5" descr="preencoded.png"/>
          <p:cNvPicPr/>
          <p:nvPr/>
        </p:nvPicPr>
        <p:blipFill>
          <a:blip r:embed="rId6"/>
          <a:stretch/>
        </p:blipFill>
        <p:spPr>
          <a:xfrm>
            <a:off x="7578360" y="6195960"/>
            <a:ext cx="339120" cy="42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9" name="Text 8"/>
          <p:cNvSpPr/>
          <p:nvPr/>
        </p:nvSpPr>
        <p:spPr>
          <a:xfrm>
            <a:off x="1282680" y="5911560"/>
            <a:ext cx="31327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 defTabSz="914400">
              <a:lnSpc>
                <a:spcPts val="2750"/>
              </a:lnSpc>
              <a:tabLst>
                <a:tab algn="l" pos="0"/>
              </a:tabLst>
            </a:pPr>
            <a:r>
              <a:rPr b="1" lang="en-US" sz="2200" strike="noStrike" u="none">
                <a:solidFill>
                  <a:srgbClr val="1c1d22"/>
                </a:solidFill>
                <a:uFillTx/>
                <a:latin typeface="Gilroy-ExtraBoldItalic Extra Bold"/>
                <a:ea typeface="Gilroy-ExtraBoldItalic Extra Bold"/>
              </a:rPr>
              <a:t>Gestión de excepciones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Text 9"/>
          <p:cNvSpPr/>
          <p:nvPr/>
        </p:nvSpPr>
        <p:spPr>
          <a:xfrm>
            <a:off x="793800" y="6401880"/>
            <a:ext cx="362160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noAutofit/>
          </a:bodyPr>
          <a:p>
            <a:pPr algn="r" defTabSz="914400">
              <a:lnSpc>
                <a:spcPts val="2849"/>
              </a:lnSpc>
              <a:tabLst>
                <a:tab algn="l" pos="0"/>
              </a:tabLst>
            </a:pPr>
            <a:r>
              <a:rPr b="0" lang="en-US" sz="1750" strike="noStrike" u="none">
                <a:solidFill>
                  <a:srgbClr val="1c1d22"/>
                </a:solidFill>
                <a:uFillTx/>
                <a:latin typeface="Source Sans Pro"/>
                <a:ea typeface="Source Sans Pro"/>
              </a:rPr>
              <a:t>Maneja errores de forma segura</a:t>
            </a:r>
            <a:endParaRPr b="0" lang="en-US" sz="17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91" name="Image 6" descr="preencoded.png"/>
          <p:cNvPicPr/>
          <p:nvPr/>
        </p:nvPicPr>
        <p:blipFill>
          <a:blip r:embed="rId7"/>
          <a:stretch/>
        </p:blipFill>
        <p:spPr>
          <a:xfrm>
            <a:off x="4755960" y="3053160"/>
            <a:ext cx="4266360" cy="4266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2" name="Image 7" descr="preencoded.png"/>
          <p:cNvPicPr/>
          <p:nvPr/>
        </p:nvPicPr>
        <p:blipFill>
          <a:blip r:embed="rId8"/>
          <a:stretch/>
        </p:blipFill>
        <p:spPr>
          <a:xfrm>
            <a:off x="5497560" y="5833080"/>
            <a:ext cx="339120" cy="423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3" name="Image 8" descr="preencoded.png"/>
          <p:cNvPicPr/>
          <p:nvPr/>
        </p:nvPicPr>
        <p:blipFill>
          <a:blip r:embed="rId9"/>
          <a:stretch/>
        </p:blipFill>
        <p:spPr>
          <a:xfrm>
            <a:off x="13213080" y="228600"/>
            <a:ext cx="1188360" cy="387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LibreOffice/24.8.6.2$Linux_X86_64 LibreOffice_project/d50be90c1d90f0f90a5235ffcbbafbbfa38a83c2</Application>
  <AppVersion>15.0000</AppVersion>
  <Words>1461</Words>
  <Paragraphs>163</Paragraphs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2025-04-16T15:04:20Z</dcterms:created>
  <dc:creator>PptxGenJS</dc:creator>
  <dc:description/>
  <dc:language>en-US</dc:language>
  <cp:lastModifiedBy/>
  <dcterms:modified xsi:type="dcterms:W3CDTF">2025-06-07T20:55:47Z</dcterms:modified>
  <cp:revision>3</cp:revision>
  <dc:subject>PptxGenJS Presentation</dc:subject>
  <dc:title>PptxGenJS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Personalizado</vt:lpwstr>
  </property>
  <property fmtid="{D5CDD505-2E9C-101B-9397-08002B2CF9AE}" pid="4" name="Slides">
    <vt:i4>20</vt:i4>
  </property>
</Properties>
</file>