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TPUiNdx8c2R6bw9bjOQMQgIn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D7BBF-CB24-4B37-9C6D-DC4EB377AC96}">
  <a:tblStyle styleId="{407D7BBF-CB24-4B37-9C6D-DC4EB377A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Roboto-regular.fntdata"/><Relationship Id="rId18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bold.fnt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6170f73f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2e6170f73f_2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6170f73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2e6170f73f_2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6170f73f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e6170f73f_2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6170f73f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2e6170f73f_2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6170f73f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e6170f73f_2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6170f73f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2e6170f73f_2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e6170f73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e6170f73f_2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e6170f73f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2e6170f73f_2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6e76a1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2e6e76a10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6e76a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2e6e76a1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e6e76a1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2e6e76a1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6e76a1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e6e76a10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6e76a1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2e6e76a102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e6e76a1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e6e76a10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e6e76a1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2e6e76a10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e6e76a1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2e6e76a102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e6e76a1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2e6e76a102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e6170f7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2e6170f73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e6170f73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2e6170f73f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6e76a1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e6e76a10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6170f73f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e6170f73f_2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6170f73f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2e6170f73f_2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6170f73f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2e6170f73f_2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6170f73f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2e6170f73f_2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6170f73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e6170f73f_2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6170f73f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2e6170f73f_2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park.apache.org/docs/latest/configuration.html#compression-and-serialization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databricks.com/visualizations/visualization-types.html#map" TargetMode="External"/><Relationship Id="rId10" Type="http://schemas.openxmlformats.org/officeDocument/2006/relationships/hyperlink" Target="https://docs.databricks.com/visualizations/visualization-types.html#histogram" TargetMode="External"/><Relationship Id="rId13" Type="http://schemas.openxmlformats.org/officeDocument/2006/relationships/hyperlink" Target="https://docs.databricks.com/visualizations/visualization-types.html#pivot-table" TargetMode="External"/><Relationship Id="rId12" Type="http://schemas.openxmlformats.org/officeDocument/2006/relationships/hyperlink" Target="https://docs.databricks.com/visualizations/visualization-types.html#heatma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hyperlink" Target="https://docs.databricks.com/visualizations/visualization-types.html#funnel" TargetMode="External"/><Relationship Id="rId15" Type="http://schemas.openxmlformats.org/officeDocument/2006/relationships/hyperlink" Target="https://docs.databricks.com/visualizations/visualization-types.html#sunburst" TargetMode="External"/><Relationship Id="rId14" Type="http://schemas.openxmlformats.org/officeDocument/2006/relationships/hyperlink" Target="https://docs.databricks.com/visualizations/visualization-types.html#sankey" TargetMode="External"/><Relationship Id="rId17" Type="http://schemas.openxmlformats.org/officeDocument/2006/relationships/hyperlink" Target="https://docs.databricks.com/visualizations/visualization-types.html#word-cloud" TargetMode="External"/><Relationship Id="rId16" Type="http://schemas.openxmlformats.org/officeDocument/2006/relationships/hyperlink" Target="https://docs.databricks.com/visualizations/visualization-types.html#table" TargetMode="External"/><Relationship Id="rId5" Type="http://schemas.openxmlformats.org/officeDocument/2006/relationships/hyperlink" Target="https://docs.databricks.com/visualizations/visualization-types.html#boxplot" TargetMode="External"/><Relationship Id="rId6" Type="http://schemas.openxmlformats.org/officeDocument/2006/relationships/hyperlink" Target="https://docs.databricks.com/visualizations/visualization-types.html#charts-line-bar-area-pie" TargetMode="External"/><Relationship Id="rId18" Type="http://schemas.openxmlformats.org/officeDocument/2006/relationships/image" Target="../media/image13.png"/><Relationship Id="rId7" Type="http://schemas.openxmlformats.org/officeDocument/2006/relationships/hyperlink" Target="https://docs.databricks.com/visualizations/visualization-types.html#cohort" TargetMode="External"/><Relationship Id="rId8" Type="http://schemas.openxmlformats.org/officeDocument/2006/relationships/hyperlink" Target="https://docs.databricks.com/visualizations/visualization-types.html#count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arn.microsoft.com/en-us/azure/databricks/ingestion/auto-loade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ark.apache.org/docs/latest/sql-data-sources-avro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e6170f73f_2_252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2e6170f73f_2_252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Kompresja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6170f73f_2_189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Kompresja</a:t>
            </a:r>
            <a:endParaRPr/>
          </a:p>
        </p:txBody>
      </p:sp>
      <p:sp>
        <p:nvSpPr>
          <p:cNvPr id="153" name="Google Shape;153;g22e6170f73f_2_189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 u="sng">
                <a:solidFill>
                  <a:schemeClr val="hlink"/>
                </a:solidFill>
                <a:hlinkClick r:id="rId3"/>
              </a:rPr>
              <a:t>https://spark.apache.org/docs/latest/configuration.html#compression-and-serialization</a:t>
            </a:r>
            <a:endParaRPr sz="1000">
              <a:solidFill>
                <a:srgbClr val="18803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Uważaj na kompresję nie każda da się dzielić !!!</a:t>
            </a:r>
            <a:endParaRPr b="1" sz="1500">
              <a:solidFill>
                <a:srgbClr val="292929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(splittable)</a:t>
            </a:r>
            <a:r>
              <a:rPr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LZO</a:t>
            </a:r>
            <a:r>
              <a:rPr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LZ4</a:t>
            </a:r>
            <a:r>
              <a:rPr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BZIP2,</a:t>
            </a:r>
            <a:r>
              <a:rPr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SNAPPY</a:t>
            </a:r>
            <a:endParaRPr b="1" sz="1500">
              <a:solidFill>
                <a:srgbClr val="292929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(none 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splittable</a:t>
            </a:r>
            <a:r>
              <a:rPr b="1"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) GZIP</a:t>
            </a:r>
            <a:r>
              <a:rPr lang="pl-PL" sz="1500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500">
              <a:solidFill>
                <a:srgbClr val="292929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g22e6170f73f_2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313" y="2857500"/>
            <a:ext cx="78962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2e6170f73f_2_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138" y="4046600"/>
            <a:ext cx="7848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6170f73f_2_226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Kompresja</a:t>
            </a:r>
            <a:endParaRPr/>
          </a:p>
        </p:txBody>
      </p:sp>
      <p:sp>
        <p:nvSpPr>
          <p:cNvPr id="161" name="Google Shape;161;g22e6170f73f_2_226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rgbClr val="D1484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Important</a:t>
            </a:r>
            <a:r>
              <a:rPr lang="pl-PL" sz="2000">
                <a:solidFill>
                  <a:srgbClr val="18324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 High compression levels, especially when used with LZMA, use a large amount of memory. You may experience </a:t>
            </a:r>
            <a:r>
              <a:rPr b="1" lang="pl-PL" sz="2000">
                <a:solidFill>
                  <a:srgbClr val="18324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Out of memory</a:t>
            </a:r>
            <a:r>
              <a:rPr lang="pl-PL" sz="2000">
                <a:solidFill>
                  <a:srgbClr val="183247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errors with some files, especially larger ones. To reduce memory usage you must reduce the compression level.</a:t>
            </a:r>
            <a:endParaRPr sz="3800">
              <a:solidFill>
                <a:srgbClr val="000000"/>
              </a:solidFill>
            </a:endParaRPr>
          </a:p>
        </p:txBody>
      </p:sp>
      <p:pic>
        <p:nvPicPr>
          <p:cNvPr id="162" name="Google Shape;162;g22e6170f73f_2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88" y="2625658"/>
            <a:ext cx="10302375" cy="19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6170f73f_2_233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Kompresja - przykład</a:t>
            </a:r>
            <a:endParaRPr/>
          </a:p>
        </p:txBody>
      </p:sp>
      <p:pic>
        <p:nvPicPr>
          <p:cNvPr id="168" name="Google Shape;168;g22e6170f73f_2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05" y="4904000"/>
            <a:ext cx="6990975" cy="1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2e6170f73f_2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407" y="3324625"/>
            <a:ext cx="6935996" cy="15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2e6170f73f_2_233"/>
          <p:cNvSpPr txBox="1"/>
          <p:nvPr/>
        </p:nvSpPr>
        <p:spPr>
          <a:xfrm>
            <a:off x="731675" y="1518775"/>
            <a:ext cx="10287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Przykład dla avro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825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Wybór kodeka: </a:t>
            </a:r>
            <a:r>
              <a:rPr b="1" lang="pl-PL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spark.sql.avro.compression.codec</a:t>
            </a:r>
            <a:r>
              <a:rPr b="1" lang="pl-PL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 Obsługiwane kodeki to </a:t>
            </a:r>
            <a:r>
              <a:rPr b="1" lang="pl-PL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snappy</a:t>
            </a:r>
            <a:r>
              <a:rPr b="1" lang="pl-PL">
                <a:solidFill>
                  <a:srgbClr val="CC0000"/>
                </a:solidFill>
                <a:highlight>
                  <a:srgbClr val="FFFFFF"/>
                </a:highlight>
              </a:rPr>
              <a:t> i </a:t>
            </a:r>
            <a:r>
              <a:rPr b="1" lang="pl-PL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deflate</a:t>
            </a:r>
            <a:r>
              <a:rPr b="1" lang="pl-PL">
                <a:solidFill>
                  <a:srgbClr val="CC0000"/>
                </a:solidFill>
                <a:highlight>
                  <a:srgbClr val="FFFFFF"/>
                </a:highlight>
              </a:rPr>
              <a:t>.</a:t>
            </a: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 Domyślny kodek </a:t>
            </a:r>
            <a:r>
              <a:rPr b="1" lang="pl-PL" sz="1200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snappy</a:t>
            </a: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-304800" lvl="0" marL="825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200"/>
              <a:buChar char="●"/>
            </a:pP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Jeśli wybierzesz kompresję </a:t>
            </a:r>
            <a:r>
              <a:rPr b="1" lang="pl-PL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deflate</a:t>
            </a: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, możesz ustawić poziom kompresji: </a:t>
            </a:r>
            <a:r>
              <a:rPr b="1" lang="pl-PL" sz="12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spark.sql.avro.deflate.level</a:t>
            </a:r>
            <a:r>
              <a:rPr lang="pl-PL">
                <a:solidFill>
                  <a:srgbClr val="161616"/>
                </a:solidFill>
                <a:highlight>
                  <a:srgbClr val="FFFFFF"/>
                </a:highlight>
              </a:rPr>
              <a:t>. Domyślnym poziomem jest </a:t>
            </a:r>
            <a:r>
              <a:rPr lang="pl-PL" sz="12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2e6170f73f_2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6274" y="3861900"/>
            <a:ext cx="3396725" cy="1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6170f73f_2_199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2e6170f73f_2_199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Wizualizacje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6170f73f_2_204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Wizualizacja w Databricks</a:t>
            </a:r>
            <a:endParaRPr/>
          </a:p>
        </p:txBody>
      </p:sp>
      <p:pic>
        <p:nvPicPr>
          <p:cNvPr id="183" name="Google Shape;183;g22e6170f73f_2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722" y="3905172"/>
            <a:ext cx="6171800" cy="27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2e6170f73f_2_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425" y="1518772"/>
            <a:ext cx="4468125" cy="2229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2e6170f73f_2_204"/>
          <p:cNvSpPr txBox="1"/>
          <p:nvPr/>
        </p:nvSpPr>
        <p:spPr>
          <a:xfrm>
            <a:off x="640700" y="1518775"/>
            <a:ext cx="27522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Boxplot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b="1"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Charts: line, bar, area, pie</a:t>
            </a:r>
            <a:endParaRPr b="1"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Cohort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Counter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Funnel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Histogram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Heatmap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Pivot table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Sankey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Sunburst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3139"/>
              </a:buClr>
              <a:buSzPts val="1050"/>
              <a:buNone/>
            </a:pPr>
            <a:r>
              <a:rPr lang="pl-PL" sz="1050">
                <a:solidFill>
                  <a:srgbClr val="2272B4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Word cloud</a:t>
            </a:r>
            <a:endParaRPr sz="1050">
              <a:solidFill>
                <a:srgbClr val="2272B4"/>
              </a:solidFill>
              <a:highlight>
                <a:srgbClr val="FFFFFF"/>
              </a:highlight>
            </a:endParaRPr>
          </a:p>
        </p:txBody>
      </p:sp>
      <p:pic>
        <p:nvPicPr>
          <p:cNvPr id="186" name="Google Shape;186;g22e6170f73f_2_20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452563" y="1682800"/>
            <a:ext cx="3886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6170f73f_2_163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2e6170f73f_2_163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Delta Live Tables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6170f73f_2_194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Delta Live Tables</a:t>
            </a:r>
            <a:endParaRPr/>
          </a:p>
        </p:txBody>
      </p:sp>
      <p:sp>
        <p:nvSpPr>
          <p:cNvPr id="198" name="Google Shape;198;g22e6170f73f_2_194"/>
          <p:cNvSpPr txBox="1"/>
          <p:nvPr>
            <p:ph idx="1" type="body"/>
          </p:nvPr>
        </p:nvSpPr>
        <p:spPr>
          <a:xfrm>
            <a:off x="666750" y="1518625"/>
            <a:ext cx="45723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Zdefiniowana przez kwerendę SQL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DLT są 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zmaterializowanymi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 widokami dla Lakehouse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Stworzona przez pipeline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22e6170f73f_2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75" y="1518623"/>
            <a:ext cx="45910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6e76a102_0_20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Delta Live Tables</a:t>
            </a:r>
            <a:endParaRPr/>
          </a:p>
        </p:txBody>
      </p:sp>
      <p:sp>
        <p:nvSpPr>
          <p:cNvPr id="205" name="Google Shape;205;g22e6e76a102_0_20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Jest to </a:t>
            </a:r>
            <a:r>
              <a:rPr b="1" lang="pl-PL" sz="2200">
                <a:latin typeface="Arial"/>
                <a:ea typeface="Arial"/>
                <a:cs typeface="Arial"/>
                <a:sym typeface="Arial"/>
              </a:rPr>
              <a:t>zarządzana usługa do ETL 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który używa </a:t>
            </a:r>
            <a:r>
              <a:rPr b="1"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prostego stylu deklaratywnego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 do budowanie pipelinów.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DLT automatycznie zarządza infrastrukturą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. Dzięki temu mniej czasu spędzasz na konfiguracji środowiska. Możesz się skoncentrować na procesach związanych z obróbką danych.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Język deklaratywny oznacza, że </a:t>
            </a:r>
            <a:r>
              <a:rPr b="1"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definiujesz co ma być</a:t>
            </a:r>
            <a:r>
              <a:rPr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zrobione</a:t>
            </a:r>
            <a:r>
              <a:rPr b="1" lang="pl-PL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a nie jak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Automatycznie wygeneruje </a:t>
            </a:r>
            <a:r>
              <a:rPr b="1" lang="pl-PL" sz="2200"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lineage 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(historyczność)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pl-PL" sz="2200">
                <a:latin typeface="Arial"/>
                <a:ea typeface="Arial"/>
                <a:cs typeface="Arial"/>
                <a:sym typeface="Arial"/>
              </a:rPr>
              <a:t>Są zintegrowane z </a:t>
            </a:r>
            <a:r>
              <a:rPr b="1" lang="pl-PL" sz="2200">
                <a:latin typeface="Arial"/>
                <a:ea typeface="Arial"/>
                <a:cs typeface="Arial"/>
                <a:sym typeface="Arial"/>
              </a:rPr>
              <a:t>lakehousem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, repozytorium </a:t>
            </a:r>
            <a:r>
              <a:rPr b="1" lang="pl-PL" sz="2200">
                <a:latin typeface="Arial"/>
                <a:ea typeface="Arial"/>
                <a:cs typeface="Arial"/>
                <a:sym typeface="Arial"/>
              </a:rPr>
              <a:t>unity catalog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1" lang="pl-PL" sz="2200"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pl-PL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3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e6e76a102_0_0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Streaming </a:t>
            </a:r>
            <a:r>
              <a:rPr lang="pl-PL"/>
              <a:t>DLT</a:t>
            </a:r>
            <a:endParaRPr/>
          </a:p>
        </p:txBody>
      </p:sp>
      <p:sp>
        <p:nvSpPr>
          <p:cNvPr id="211" name="Google Shape;211;g22e6e76a102_0_0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b="1" lang="pl-PL" sz="2300"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Streaming jest ‘stateful’</a:t>
            </a:r>
            <a:endParaRPr b="1" sz="2300"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Zapewnia </a:t>
            </a:r>
            <a:r>
              <a:rPr b="1" lang="pl-PL" sz="2300">
                <a:latin typeface="Arial"/>
                <a:ea typeface="Arial"/>
                <a:cs typeface="Arial"/>
                <a:sym typeface="Arial"/>
              </a:rPr>
              <a:t>jednorazowe przetwarzanie wierszy danych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Dane wejściowe są wczytywane tylko raz - oszczędność czasu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CREATE STREAMING LIVE TABLE tbl AS SELECT sum(column) FROM prod.table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l-PL" sz="2300">
                <a:latin typeface="Arial"/>
                <a:ea typeface="Arial"/>
                <a:cs typeface="Arial"/>
                <a:sym typeface="Arial"/>
              </a:rPr>
              <a:t>Wyliczają wyniki wykonując operacje append (dodają) stream from Kafka lub kinesis lub </a:t>
            </a:r>
            <a:r>
              <a:rPr lang="pl-PL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Autoloadera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l-PL" sz="2300">
                <a:solidFill>
                  <a:srgbClr val="000000"/>
                </a:solidFill>
              </a:rPr>
              <a:t>Redukują koszty koszty i latencje - przetwarza tylko nowe dane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51029" y="1561924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>
                <a:solidFill>
                  <a:schemeClr val="dk1"/>
                </a:solidFill>
              </a:rPr>
              <a:t>JSON</a:t>
            </a:r>
            <a:endParaRPr/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>
                <a:solidFill>
                  <a:schemeClr val="dk1"/>
                </a:solidFill>
              </a:rPr>
              <a:t>AVRO</a:t>
            </a:r>
            <a:endParaRPr sz="2800">
              <a:solidFill>
                <a:schemeClr val="dk1"/>
              </a:solidFill>
            </a:endParaRPr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 sz="2800">
                <a:solidFill>
                  <a:schemeClr val="dk1"/>
                </a:solidFill>
              </a:rPr>
              <a:t>Kompresja</a:t>
            </a:r>
            <a:endParaRPr sz="2800">
              <a:solidFill>
                <a:schemeClr val="dk1"/>
              </a:solidFill>
            </a:endParaRPr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Databricks Delta Live Tables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Dobre praktyki</a:t>
            </a:r>
            <a:endParaRPr/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Aplikacja Intellij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6e76a102_0_5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Delta Live Tables</a:t>
            </a:r>
            <a:endParaRPr/>
          </a:p>
        </p:txBody>
      </p:sp>
      <p:sp>
        <p:nvSpPr>
          <p:cNvPr id="217" name="Google Shape;217;g22e6e76a102_0_5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pl-PL" sz="3200">
                <a:solidFill>
                  <a:srgbClr val="000000"/>
                </a:solidFill>
                <a:highlight>
                  <a:srgbClr val="FCE5CD"/>
                </a:highlight>
              </a:rPr>
              <a:t>Definiujesz w notatniku</a:t>
            </a:r>
            <a:r>
              <a:rPr lang="pl-PL" sz="3200">
                <a:solidFill>
                  <a:srgbClr val="000000"/>
                </a:solidFill>
              </a:rPr>
              <a:t> (ale tam ich nie uruchomisz)</a:t>
            </a:r>
            <a:endParaRPr sz="3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pl-PL" sz="3200">
                <a:solidFill>
                  <a:srgbClr val="000000"/>
                </a:solidFill>
              </a:rPr>
              <a:t>kod trzymasz w repo</a:t>
            </a:r>
            <a:endParaRPr sz="3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pl-PL" sz="3200">
                <a:solidFill>
                  <a:srgbClr val="000000"/>
                </a:solidFill>
                <a:highlight>
                  <a:srgbClr val="FCE5CD"/>
                </a:highlight>
              </a:rPr>
              <a:t>Tworzysz pipeline</a:t>
            </a:r>
            <a:r>
              <a:rPr lang="pl-PL" sz="3200">
                <a:solidFill>
                  <a:srgbClr val="000000"/>
                </a:solidFill>
              </a:rPr>
              <a:t> (workflow)</a:t>
            </a:r>
            <a:endParaRPr sz="3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pl-PL" sz="3200">
                <a:solidFill>
                  <a:srgbClr val="000000"/>
                </a:solidFill>
              </a:rPr>
              <a:t>Może on składać się z wielu notatników, konfiguracji</a:t>
            </a:r>
            <a:endParaRPr sz="3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pl-PL" sz="3200">
                <a:solidFill>
                  <a:srgbClr val="000000"/>
                </a:solidFill>
                <a:highlight>
                  <a:srgbClr val="FCE5CD"/>
                </a:highlight>
              </a:rPr>
              <a:t>Job Start</a:t>
            </a:r>
            <a:endParaRPr sz="3200">
              <a:solidFill>
                <a:srgbClr val="000000"/>
              </a:solidFill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e6e76a102_0_15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Testowanie - Expectations</a:t>
            </a:r>
            <a:endParaRPr/>
          </a:p>
        </p:txBody>
      </p:sp>
      <p:sp>
        <p:nvSpPr>
          <p:cNvPr id="223" name="Google Shape;223;g22e6e76a102_0_15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300">
                <a:solidFill>
                  <a:srgbClr val="000000"/>
                </a:solidFill>
                <a:highlight>
                  <a:srgbClr val="FF9900"/>
                </a:highlight>
              </a:rPr>
              <a:t>Expectations </a:t>
            </a:r>
            <a:r>
              <a:rPr lang="pl-PL" sz="2300">
                <a:solidFill>
                  <a:srgbClr val="000000"/>
                </a:solidFill>
              </a:rPr>
              <a:t>to opcjonalne klauzule dodawane do deklaracji DLT, które stosują kontrolę jakości danych </a:t>
            </a:r>
            <a:r>
              <a:rPr b="1" lang="pl-PL" sz="2300">
                <a:solidFill>
                  <a:srgbClr val="000000"/>
                </a:solidFill>
              </a:rPr>
              <a:t>dla każdego rekordu</a:t>
            </a:r>
            <a:r>
              <a:rPr lang="pl-PL" sz="2300">
                <a:solidFill>
                  <a:srgbClr val="000000"/>
                </a:solidFill>
              </a:rPr>
              <a:t> przechodzącego przez zapytanie.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300">
                <a:solidFill>
                  <a:srgbClr val="000000"/>
                </a:solidFill>
              </a:rPr>
              <a:t>składa się z trzech rzeczy: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pl-PL" sz="2300">
                <a:solidFill>
                  <a:srgbClr val="000000"/>
                </a:solidFill>
                <a:highlight>
                  <a:srgbClr val="F4CCCC"/>
                </a:highlight>
              </a:rPr>
              <a:t>Opis</a:t>
            </a:r>
            <a:r>
              <a:rPr lang="pl-PL" sz="2300">
                <a:solidFill>
                  <a:srgbClr val="000000"/>
                </a:solidFill>
              </a:rPr>
              <a:t>, który działa jako unikalny identyfikator i umożliwia śledzenie metryk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pl-PL" sz="2300">
                <a:solidFill>
                  <a:srgbClr val="000000"/>
                </a:solidFill>
                <a:highlight>
                  <a:srgbClr val="F4CCCC"/>
                </a:highlight>
              </a:rPr>
              <a:t>Instrukcja </a:t>
            </a:r>
            <a:r>
              <a:rPr lang="pl-PL" sz="2300">
                <a:solidFill>
                  <a:srgbClr val="000000"/>
                </a:solidFill>
              </a:rPr>
              <a:t>logiczna, która zawsze zwraca TRUE lub FALSE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pl-PL" sz="2300">
                <a:solidFill>
                  <a:srgbClr val="000000"/>
                </a:solidFill>
                <a:highlight>
                  <a:srgbClr val="F4CCCC"/>
                </a:highlight>
              </a:rPr>
              <a:t>Akcja</a:t>
            </a:r>
            <a:r>
              <a:rPr lang="pl-PL" sz="2300">
                <a:solidFill>
                  <a:srgbClr val="000000"/>
                </a:solidFill>
              </a:rPr>
              <a:t>, którą należy wykonać, gdy rekord nie spełnia oczekiwań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graphicFrame>
        <p:nvGraphicFramePr>
          <p:cNvPr id="224" name="Google Shape;224;g22e6e76a102_0_15"/>
          <p:cNvGraphicFramePr/>
          <p:nvPr/>
        </p:nvGraphicFramePr>
        <p:xfrm>
          <a:off x="781050" y="385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{407D7BBF-CB24-4B37-9C6D-DC4EB377AC96}</a:tableStyleId>
              </a:tblPr>
              <a:tblGrid>
                <a:gridCol w="1831825"/>
                <a:gridCol w="845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Działanie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Wynik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highlight>
                            <a:srgbClr val="FFFF00"/>
                          </a:highlight>
                        </a:rPr>
                        <a:t>Warn </a:t>
                      </a:r>
                      <a:r>
                        <a:rPr lang="pl-PL"/>
                        <a:t>(domyślne)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Nieprawidłowe </a:t>
                      </a:r>
                      <a:r>
                        <a:rPr b="1"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rekordy są zapisywane w miejscu docelowym</a:t>
                      </a: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; niepowodzenie jest zgłaszane jako metryka dla zestawu danych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highlight>
                            <a:srgbClr val="FFFF00"/>
                          </a:highlight>
                        </a:rPr>
                        <a:t>Drop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Nieprawidłowe </a:t>
                      </a:r>
                      <a:r>
                        <a:rPr b="1"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rekordy są usuwane</a:t>
                      </a: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 przed zapisaniem danych w miejscu docelowym; awaria jest zgłaszana jako metryka dla zestawu danych.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highlight>
                            <a:srgbClr val="FFFF00"/>
                          </a:highlight>
                        </a:rPr>
                        <a:t>Fail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Nieprawidłowe rekordy uniemożliwiają pomyślną aktualizację. Przed ponownym przetworzeniem </a:t>
                      </a:r>
                      <a:r>
                        <a:rPr b="1"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wymagana jest ręczna interwencja</a:t>
                      </a:r>
                      <a:r>
                        <a:rPr lang="pl-PL" sz="1200">
                          <a:solidFill>
                            <a:srgbClr val="1B3139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e6e76a102_0_33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Testowanie - Expectations</a:t>
            </a:r>
            <a:endParaRPr/>
          </a:p>
        </p:txBody>
      </p:sp>
      <p:sp>
        <p:nvSpPr>
          <p:cNvPr id="230" name="Google Shape;230;g22e6e76a102_0_33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300">
                <a:solidFill>
                  <a:srgbClr val="000000"/>
                </a:solidFill>
                <a:highlight>
                  <a:schemeClr val="lt1"/>
                </a:highlight>
              </a:rPr>
              <a:t>Przykłady</a:t>
            </a:r>
            <a:endParaRPr sz="23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457200" lvl="0" marL="2743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300">
                <a:solidFill>
                  <a:srgbClr val="000000"/>
                </a:solidFill>
                <a:highlight>
                  <a:srgbClr val="FFFF00"/>
                </a:highlight>
              </a:rPr>
              <a:t>Warn </a:t>
            </a:r>
            <a:r>
              <a:rPr lang="pl-PL" sz="2300">
                <a:solidFill>
                  <a:srgbClr val="000000"/>
                </a:solidFill>
              </a:rPr>
              <a:t>- nieważne rekordy</a:t>
            </a:r>
            <a:endParaRPr sz="2300">
              <a:solidFill>
                <a:srgbClr val="000000"/>
              </a:solidFill>
            </a:endParaRPr>
          </a:p>
          <a:p>
            <a:pPr indent="457200" lvl="0" marL="2743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457200" lvl="0" marL="2743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pl-PL" sz="2550">
                <a:solidFill>
                  <a:srgbClr val="1B313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Drop </a:t>
            </a:r>
            <a:r>
              <a:rPr lang="pl-PL" sz="2550">
                <a:solidFill>
                  <a:srgbClr val="1B31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-nieprawidłowe rekordy</a:t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pl-PL" sz="2550">
                <a:solidFill>
                  <a:srgbClr val="1B313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Fail </a:t>
            </a:r>
            <a:r>
              <a:rPr lang="pl-PL" sz="2550">
                <a:solidFill>
                  <a:srgbClr val="1B31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przypadku nieprawidłowych rekordów</a:t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sz="2550">
              <a:solidFill>
                <a:srgbClr val="1B31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2743200" rtl="0" algn="l">
              <a:lnSpc>
                <a:spcPct val="7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231" name="Google Shape;231;g22e6e76a102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450" y="2179963"/>
            <a:ext cx="46196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2e6e76a102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025" y="3648550"/>
            <a:ext cx="73533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2e6e76a102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500" y="4981575"/>
            <a:ext cx="35623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6e76a102_0_54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Testowanie - Expectations</a:t>
            </a:r>
            <a:endParaRPr/>
          </a:p>
        </p:txBody>
      </p:sp>
      <p:pic>
        <p:nvPicPr>
          <p:cNvPr id="239" name="Google Shape;239;g22e6e76a10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1614488"/>
            <a:ext cx="63150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e6e76a102_0_65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Języki</a:t>
            </a:r>
            <a:endParaRPr/>
          </a:p>
        </p:txBody>
      </p:sp>
      <p:pic>
        <p:nvPicPr>
          <p:cNvPr id="245" name="Google Shape;245;g22e6e76a10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25" y="1788473"/>
            <a:ext cx="7858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e6e76a102_0_82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Języki</a:t>
            </a:r>
            <a:endParaRPr/>
          </a:p>
        </p:txBody>
      </p:sp>
      <p:pic>
        <p:nvPicPr>
          <p:cNvPr id="251" name="Google Shape;251;g22e6e76a10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25" y="1788473"/>
            <a:ext cx="78581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6e76a102_0_97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DLT Języki</a:t>
            </a:r>
            <a:endParaRPr/>
          </a:p>
        </p:txBody>
      </p:sp>
      <p:pic>
        <p:nvPicPr>
          <p:cNvPr id="257" name="Google Shape;257;g22e6e76a102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75" y="1337300"/>
            <a:ext cx="10477499" cy="5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Dobre praktyki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Dobre praktyki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666750" y="1518636"/>
            <a:ext cx="10515600" cy="492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>
                <a:solidFill>
                  <a:srgbClr val="FF0000"/>
                </a:solidFill>
              </a:rPr>
              <a:t>IDEMPOTENT (re-processing)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>
                <a:solidFill>
                  <a:srgbClr val="FF0000"/>
                </a:solidFill>
              </a:rPr>
              <a:t>KONFIGUROWALNOŚĆ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>
                <a:solidFill>
                  <a:srgbClr val="FF0000"/>
                </a:solidFill>
              </a:rPr>
              <a:t>NO HARD_CODING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</a:pPr>
            <a:r>
              <a:rPr lang="pl-PL">
                <a:solidFill>
                  <a:srgbClr val="FF0000"/>
                </a:solidFill>
              </a:rPr>
              <a:t>Logi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Automatyzacja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Użyj wzorca projektowego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Modularność (Generyczne lub wyspecjalizowane)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Testowalność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Środowiska (infra as a code) – cloud (Terraforms)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pl-PL"/>
              <a:t>Dokumentacja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e6170f73f_2_0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Poka-yoke</a:t>
            </a:r>
            <a:endParaRPr/>
          </a:p>
        </p:txBody>
      </p:sp>
      <p:sp>
        <p:nvSpPr>
          <p:cNvPr id="275" name="Google Shape;275;g22e6170f73f_2_0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(ポカヨケ, [poka joke]) is a Japanese term that means "</a:t>
            </a:r>
            <a:r>
              <a:rPr b="1" lang="pl-PL">
                <a:solidFill>
                  <a:srgbClr val="FF0000"/>
                </a:solidFill>
              </a:rPr>
              <a:t>mistake-proofing</a:t>
            </a:r>
            <a:r>
              <a:rPr lang="pl-PL"/>
              <a:t>" or "</a:t>
            </a:r>
            <a:r>
              <a:rPr b="1" lang="pl-PL">
                <a:solidFill>
                  <a:srgbClr val="FF0000"/>
                </a:solidFill>
              </a:rPr>
              <a:t>inadvertent error prevention</a:t>
            </a:r>
            <a:r>
              <a:rPr lang="pl-PL"/>
              <a:t>". A poka-yoke is any mechanism in a process that </a:t>
            </a:r>
            <a:r>
              <a:rPr b="1" lang="pl-PL"/>
              <a:t>helps an equipment operator avoid </a:t>
            </a:r>
            <a:r>
              <a:rPr lang="pl-PL"/>
              <a:t>(yokeru) </a:t>
            </a:r>
            <a:r>
              <a:rPr b="1" lang="pl-PL"/>
              <a:t>mistakes</a:t>
            </a:r>
            <a:r>
              <a:rPr lang="pl-PL"/>
              <a:t> (poka) and defects by preventing, correcting, or drawing attention to human errors as they occur.[1] The concept was formalized, and the term adopted, by Shigeo Shingo as part of the </a:t>
            </a:r>
            <a:r>
              <a:rPr b="1" lang="pl-PL"/>
              <a:t>Toyota</a:t>
            </a:r>
            <a:r>
              <a:rPr lang="pl-PL"/>
              <a:t> Production System.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Wikipadia https://en.wikipedia.org/wiki/Poka-yoke</a:t>
            </a:r>
            <a:endParaRPr/>
          </a:p>
        </p:txBody>
      </p:sp>
      <p:pic>
        <p:nvPicPr>
          <p:cNvPr id="276" name="Google Shape;276;g22e6170f73f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5008" y="3981912"/>
            <a:ext cx="2720135" cy="158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2e6170f73f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5973" y="5570179"/>
            <a:ext cx="1581295" cy="125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5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JSON / AVRO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838200" y="365125"/>
            <a:ext cx="10515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Projektowanie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81" y="1489779"/>
            <a:ext cx="8530860" cy="500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7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Aplikacja - Intellij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e6170f73f_2_82"/>
          <p:cNvSpPr txBox="1"/>
          <p:nvPr>
            <p:ph type="title"/>
          </p:nvPr>
        </p:nvSpPr>
        <p:spPr>
          <a:xfrm>
            <a:off x="417786" y="-10784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Produkcja z classą</a:t>
            </a:r>
            <a:endParaRPr/>
          </a:p>
        </p:txBody>
      </p:sp>
      <p:pic>
        <p:nvPicPr>
          <p:cNvPr id="295" name="Google Shape;295;g22e6170f73f_2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969" y="947464"/>
            <a:ext cx="5930900" cy="5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e6e76a102_0_77"/>
          <p:cNvSpPr/>
          <p:nvPr/>
        </p:nvSpPr>
        <p:spPr>
          <a:xfrm>
            <a:off x="463646" y="451045"/>
            <a:ext cx="11289900" cy="5955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2e6e76a102_0_77"/>
          <p:cNvSpPr txBox="1"/>
          <p:nvPr/>
        </p:nvSpPr>
        <p:spPr>
          <a:xfrm>
            <a:off x="1267706" y="2532223"/>
            <a:ext cx="875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</a:rPr>
              <a:t>Pytania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6170f73f_2_174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JSON</a:t>
            </a:r>
            <a:endParaRPr/>
          </a:p>
        </p:txBody>
      </p:sp>
      <p:sp>
        <p:nvSpPr>
          <p:cNvPr id="102" name="Google Shape;102;g22e6170f73f_2_174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solidFill>
                  <a:srgbClr val="000000"/>
                </a:solidFill>
              </a:rPr>
              <a:t>Jak czytać json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g22e6170f73f_2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29" y="0"/>
            <a:ext cx="645809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2e6170f73f_2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207263"/>
            <a:ext cx="38481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2e6170f73f_2_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" y="4219875"/>
            <a:ext cx="41719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e6170f73f_2_246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JSON</a:t>
            </a:r>
            <a:endParaRPr/>
          </a:p>
        </p:txBody>
      </p:sp>
      <p:sp>
        <p:nvSpPr>
          <p:cNvPr id="111" name="Google Shape;111;g22e6170f73f_2_246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Opcje dla Json DataFrameReader + DataFrameWriter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g22e6170f73f_2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600" y="2400300"/>
            <a:ext cx="66960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6170f73f_2_184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Apache Avro - system serializacji danych</a:t>
            </a:r>
            <a:endParaRPr/>
          </a:p>
        </p:txBody>
      </p:sp>
      <p:sp>
        <p:nvSpPr>
          <p:cNvPr id="118" name="Google Shape;118;g22e6170f73f_2_184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Apache Avro to wiodący </a:t>
            </a:r>
            <a:r>
              <a:rPr b="1" lang="pl-PL">
                <a:solidFill>
                  <a:srgbClr val="000000"/>
                </a:solidFill>
                <a:highlight>
                  <a:srgbClr val="FFF2CC"/>
                </a:highlight>
              </a:rPr>
              <a:t>format serializacji danych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Kompaktowy, szybki, </a:t>
            </a:r>
            <a:r>
              <a:rPr b="1" lang="pl-PL">
                <a:solidFill>
                  <a:srgbClr val="000000"/>
                </a:solidFill>
                <a:highlight>
                  <a:srgbClr val="FFF2CC"/>
                </a:highlight>
              </a:rPr>
              <a:t>binarny format</a:t>
            </a:r>
            <a:r>
              <a:rPr lang="pl-PL">
                <a:solidFill>
                  <a:srgbClr val="000000"/>
                </a:solidFill>
              </a:rPr>
              <a:t> danych.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Dobry wybór dla </a:t>
            </a:r>
            <a:r>
              <a:rPr b="1" lang="pl-PL">
                <a:solidFill>
                  <a:srgbClr val="000000"/>
                </a:solidFill>
                <a:highlight>
                  <a:srgbClr val="FFF2CC"/>
                </a:highlight>
              </a:rPr>
              <a:t>danych strumieniowych</a:t>
            </a:r>
            <a:r>
              <a:rPr lang="pl-PL">
                <a:solidFill>
                  <a:srgbClr val="000000"/>
                </a:solidFill>
                <a:highlight>
                  <a:schemeClr val="lt1"/>
                </a:highlight>
              </a:rPr>
              <a:t> i nie tylko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Oferuje </a:t>
            </a:r>
            <a:r>
              <a:rPr b="1" lang="pl-PL">
                <a:solidFill>
                  <a:srgbClr val="000000"/>
                </a:solidFill>
                <a:highlight>
                  <a:srgbClr val="FFF2CC"/>
                </a:highlight>
              </a:rPr>
              <a:t>ewolucję schematów</a:t>
            </a:r>
            <a:endParaRPr b="1">
              <a:solidFill>
                <a:srgbClr val="000000"/>
              </a:solidFill>
              <a:highlight>
                <a:srgbClr val="FFF2C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Implementacje dla JVM (Java, Kotlin, Scala, …), Python, C/C++/C#, PHP, Ruby, Rust, JavaScript, a nawet Perl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Schemat przechowywany razem z danymi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pl-PL">
                <a:solidFill>
                  <a:srgbClr val="000000"/>
                </a:solidFill>
              </a:rPr>
              <a:t>Schematy Avro są definiowane za pomocą JSON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6170f73f_2_263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Apache Avro - schema</a:t>
            </a:r>
            <a:endParaRPr/>
          </a:p>
        </p:txBody>
      </p:sp>
      <p:sp>
        <p:nvSpPr>
          <p:cNvPr id="124" name="Google Shape;124;g22e6170f73f_2_263"/>
          <p:cNvSpPr txBox="1"/>
          <p:nvPr>
            <p:ph idx="1" type="body"/>
          </p:nvPr>
        </p:nvSpPr>
        <p:spPr>
          <a:xfrm>
            <a:off x="666750" y="1518625"/>
            <a:ext cx="105156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to_avro() i from_avro()</a:t>
            </a:r>
            <a:endParaRPr b="1" sz="1800">
              <a:solidFill>
                <a:srgbClr val="1D1F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050">
                <a:solidFill>
                  <a:srgbClr val="1D1F22"/>
                </a:solidFill>
                <a:latin typeface="Roboto"/>
                <a:ea typeface="Roboto"/>
                <a:cs typeface="Roboto"/>
                <a:sym typeface="Roboto"/>
              </a:rPr>
              <a:t>Pakiet Avro zapewnia funkcję </a:t>
            </a:r>
            <a:r>
              <a:rPr b="1" lang="pl-PL" sz="12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to_avro </a:t>
            </a:r>
            <a:r>
              <a:rPr lang="pl-PL" sz="1050">
                <a:solidFill>
                  <a:srgbClr val="1D1F22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kodowania kolumny jako binarnej</a:t>
            </a:r>
            <a:r>
              <a:rPr lang="pl-PL" sz="1050">
                <a:solidFill>
                  <a:srgbClr val="1D1F22"/>
                </a:solidFill>
                <a:latin typeface="Roboto"/>
                <a:ea typeface="Roboto"/>
                <a:cs typeface="Roboto"/>
                <a:sym typeface="Roboto"/>
              </a:rPr>
              <a:t> w formacie Avro oraz </a:t>
            </a:r>
            <a:r>
              <a:rPr b="1" lang="pl-PL" sz="130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from_avro()</a:t>
            </a:r>
            <a:r>
              <a:rPr lang="pl-PL" sz="1050">
                <a:solidFill>
                  <a:srgbClr val="1D1F22"/>
                </a:solidFill>
                <a:highlight>
                  <a:srgbClr val="E6B8AF"/>
                </a:highlight>
                <a:latin typeface="Roboto"/>
                <a:ea typeface="Roboto"/>
                <a:cs typeface="Roboto"/>
                <a:sym typeface="Roboto"/>
              </a:rPr>
              <a:t>dekodowania danych binarnych Avro do kolumny.</a:t>
            </a:r>
            <a:r>
              <a:rPr lang="pl-PL" sz="1050">
                <a:solidFill>
                  <a:srgbClr val="1D1F22"/>
                </a:solidFill>
                <a:latin typeface="Roboto"/>
                <a:ea typeface="Roboto"/>
                <a:cs typeface="Roboto"/>
                <a:sym typeface="Roboto"/>
              </a:rPr>
              <a:t> Obie funkcje przekształcają jedną kolumnę w inną kolumnę, a typem danych SQL wejścia/wyjścia może być typ złożony lub typ pierwotny.</a:t>
            </a:r>
            <a:endParaRPr sz="1050">
              <a:solidFill>
                <a:srgbClr val="1D1F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g22e6170f73f_2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25" y="1518763"/>
            <a:ext cx="64960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2e6170f73f_2_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63" y="2998825"/>
            <a:ext cx="73818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2e6170f73f_2_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5975" y="2969610"/>
            <a:ext cx="3546300" cy="3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6170f73f_2_213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Apache Avro - system serializacji danych</a:t>
            </a:r>
            <a:endParaRPr/>
          </a:p>
        </p:txBody>
      </p:sp>
      <p:sp>
        <p:nvSpPr>
          <p:cNvPr id="133" name="Google Shape;133;g22e6170f73f_2_213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Opcje dla Avro DataFrameReader + DataFrameWriter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g22e6170f73f_2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2426175"/>
            <a:ext cx="6619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6170f73f_2_219"/>
          <p:cNvSpPr txBox="1"/>
          <p:nvPr>
            <p:ph type="title"/>
          </p:nvPr>
        </p:nvSpPr>
        <p:spPr>
          <a:xfrm>
            <a:off x="731668" y="1930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Apache Avro - Parquet Json</a:t>
            </a:r>
            <a:endParaRPr/>
          </a:p>
        </p:txBody>
      </p:sp>
      <p:sp>
        <p:nvSpPr>
          <p:cNvPr id="140" name="Google Shape;140;g22e6170f73f_2_219"/>
          <p:cNvSpPr txBox="1"/>
          <p:nvPr>
            <p:ph idx="1" type="body"/>
          </p:nvPr>
        </p:nvSpPr>
        <p:spPr>
          <a:xfrm>
            <a:off x="666750" y="1518636"/>
            <a:ext cx="105156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1" name="Google Shape;141;g22e6170f73f_2_219"/>
          <p:cNvGraphicFramePr/>
          <p:nvPr/>
        </p:nvGraphicFramePr>
        <p:xfrm>
          <a:off x="845975" y="28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{407D7BBF-CB24-4B37-9C6D-DC4EB377AC96}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Avro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>
                          <a:solidFill>
                            <a:schemeClr val="dk1"/>
                          </a:solidFill>
                        </a:rPr>
                        <a:t>Parquet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Json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Dane binarne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Dane binarne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Dane nie-binarne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Dane trzymane jako wiersze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Dane kolumnowe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Plik tekstowy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Lepszy jeśli wszystkie dane są pobierane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Lepsze dla odczytu poszczególnych </a:t>
                      </a:r>
                      <a:r>
                        <a:rPr lang="pl-PL"/>
                        <a:t>atrybutów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Szybszy do odczytu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Lepsza zmiana schematu niż Parquet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Szybki przy odczycie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Zajmuje więcej miejsca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Dobry do streamingu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Słaby do streamingu, musi czekać na koniec bloku.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CA4A81-D2E7-4CD4-91D2-27836A0BC86B}"/>
</file>

<file path=customXml/itemProps2.xml><?xml version="1.0" encoding="utf-8"?>
<ds:datastoreItem xmlns:ds="http://schemas.openxmlformats.org/officeDocument/2006/customXml" ds:itemID="{0D937755-CD03-4D61-A3B5-DAD9F795A7B1}"/>
</file>

<file path=customXml/itemProps3.xml><?xml version="1.0" encoding="utf-8"?>
<ds:datastoreItem xmlns:ds="http://schemas.openxmlformats.org/officeDocument/2006/customXml" ds:itemID="{635830B9-48F5-4A18-BA91-E6F724386C1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Krzysztof Nojman</dc:creator>
  <dcterms:created xsi:type="dcterms:W3CDTF">2022-02-08T07:43:54Z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