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37" r:id="rId8"/>
    <p:sldId id="338" r:id="rId9"/>
    <p:sldId id="336" r:id="rId10"/>
    <p:sldId id="339" r:id="rId11"/>
    <p:sldId id="345" r:id="rId12"/>
    <p:sldId id="340" r:id="rId13"/>
    <p:sldId id="344" r:id="rId14"/>
    <p:sldId id="341" r:id="rId15"/>
    <p:sldId id="342" r:id="rId16"/>
    <p:sldId id="343" r:id="rId17"/>
    <p:sldId id="33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1" autoAdjust="0"/>
    <p:restoredTop sz="94619" autoAdjust="0"/>
  </p:normalViewPr>
  <p:slideViewPr>
    <p:cSldViewPr snapToGrid="0">
      <p:cViewPr varScale="1">
        <p:scale>
          <a:sx n="130" d="100"/>
          <a:sy n="130" d="100"/>
        </p:scale>
        <p:origin x="50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11 Data SETS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 b="1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 b="1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scope: only BUILDINGS &amp; no infrastructure projects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 b="1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 b="1"/>
        </a:p>
      </dgm:t>
    </dgm:pt>
    <dgm:pt modelId="{1C383F32-22E8-4F62-A3E0-BDC3D5F48992}">
      <dgm:prSet/>
      <dgm:spPr/>
      <dgm:t>
        <a:bodyPr/>
        <a:lstStyle/>
        <a:p>
          <a:pPr algn="l">
            <a:lnSpc>
              <a:spcPct val="100000"/>
            </a:lnSpc>
            <a:defRPr cap="all"/>
          </a:pPr>
          <a:r>
            <a:rPr lang="en-US" b="1" dirty="0"/>
            <a:t>different types of buildings, construction phases &amp; COST of construction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 b="1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 b="1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 custLinFactNeighborY="2982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 custLinFactX="100000" custLinFactNeighborX="136205" custLinFactNeighborY="-127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 custLinFactNeighborX="11" custLinFactNeighborY="215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 custScaleX="90856" custLinFactX="-100000" custLinFactNeighborX="-128507" custLinFactNeighborY="-8808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9476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7077149" y="271637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11 Data SETS </a:t>
          </a:r>
        </a:p>
      </dsp:txBody>
      <dsp:txXfrm>
        <a:off x="7077149" y="2716374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902" y="2741041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scope: only BUILDINGS &amp; no infrastructure projects</a:t>
          </a:r>
        </a:p>
      </dsp:txBody>
      <dsp:txXfrm>
        <a:off x="3538902" y="2741041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365481" y="2662122"/>
          <a:ext cx="270864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/>
            <a:t>different types of buildings, construction phases &amp; COST of construction</a:t>
          </a:r>
        </a:p>
      </dsp:txBody>
      <dsp:txXfrm>
        <a:off x="365481" y="2662122"/>
        <a:ext cx="270864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8454" y="639098"/>
            <a:ext cx="5502317" cy="349479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Machine Learning Construction in NL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0"/>
            <a:ext cx="4829101" cy="22537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Project 5</a:t>
            </a:r>
          </a:p>
          <a:p>
            <a:r>
              <a:rPr lang="en-US" dirty="0"/>
              <a:t>June 6, 2020</a:t>
            </a:r>
          </a:p>
          <a:p>
            <a:endParaRPr lang="en-US" dirty="0"/>
          </a:p>
          <a:p>
            <a:r>
              <a:rPr lang="en-US" b="1" dirty="0"/>
              <a:t>Sreelatha chunduri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7D5A-30C3-4836-8DE7-372E19A3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46590-7DAF-4202-AD9F-3C645E16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97848"/>
            <a:ext cx="10058400" cy="376089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 think this model is overfitting.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 model has a high R2 because it's fitted to non-predictive noise in my training data and consequently doesn't generalize well</a:t>
            </a:r>
          </a:p>
          <a:p>
            <a:endParaRPr lang="en-US" dirty="0"/>
          </a:p>
          <a:p>
            <a:r>
              <a:rPr lang="en-US" dirty="0"/>
              <a:t>Hence the low accuracy on my test set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Solution:</a:t>
            </a:r>
            <a:r>
              <a:rPr lang="en-US" dirty="0"/>
              <a:t> More data and Regularization (bringing in more features)</a:t>
            </a:r>
          </a:p>
        </p:txBody>
      </p:sp>
      <p:pic>
        <p:nvPicPr>
          <p:cNvPr id="7170" name="Picture 2" descr="underfitting-overfitting">
            <a:extLst>
              <a:ext uri="{FF2B5EF4-FFF2-40B4-BE49-F238E27FC236}">
                <a16:creationId xmlns:a16="http://schemas.microsoft.com/office/drawing/2014/main" id="{A696CFF2-DACB-4F3A-8F5C-6E9C6D016D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6"/>
          <a:stretch/>
        </p:blipFill>
        <p:spPr bwMode="auto">
          <a:xfrm>
            <a:off x="5262282" y="2009214"/>
            <a:ext cx="5296741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4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47A0-54B2-4153-8939-1111209B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- K-nearest </a:t>
            </a:r>
            <a:r>
              <a:rPr lang="en-US" dirty="0" err="1"/>
              <a:t>Neighbour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F5C0-F193-424B-8B8B-03D254EA7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8480" y="2108201"/>
            <a:ext cx="8077200" cy="3760891"/>
          </a:xfrm>
        </p:spPr>
        <p:txBody>
          <a:bodyPr/>
          <a:lstStyle/>
          <a:p>
            <a:r>
              <a:rPr lang="en-US" dirty="0"/>
              <a:t>Accuracy Score = 0.0       Confusion Matrix: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D6AF4-E245-47C4-9305-D157CC5C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694" y="1908512"/>
            <a:ext cx="3567953" cy="4967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84D5AD-EB28-4FB8-BC0A-602020785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5" y="1908512"/>
            <a:ext cx="2486865" cy="431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7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9E0C-0929-49B1-8DA0-A60AF426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- Data Clustering with K-Means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D3875-8626-42D6-9A31-50DFD29CF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2180663"/>
            <a:ext cx="9407867" cy="388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8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DE99-FAD6-4B6E-B7E4-B5C4933A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- Data Clustering with K-Means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39FD37A-4035-41A8-B362-E28373AA4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74" y="2320178"/>
            <a:ext cx="5459785" cy="37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D8EFB36-3D9F-4901-99D8-3E6B159C1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72691"/>
            <a:ext cx="5459785" cy="37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03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question sticker! – LINE stickers | LINE STORE">
            <a:extLst>
              <a:ext uri="{FF2B5EF4-FFF2-40B4-BE49-F238E27FC236}">
                <a16:creationId xmlns:a16="http://schemas.microsoft.com/office/drawing/2014/main" id="{664DBCB6-8BE3-484B-9CEC-EFEA64739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196" y="2103638"/>
            <a:ext cx="3504144" cy="350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64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Storyline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27262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4B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BC779-F7F3-4376-9843-7C7DCB9C676D}"/>
              </a:ext>
            </a:extLst>
          </p:cNvPr>
          <p:cNvSpPr txBox="1"/>
          <p:nvPr/>
        </p:nvSpPr>
        <p:spPr>
          <a:xfrm>
            <a:off x="492370" y="516836"/>
            <a:ext cx="3084844" cy="1961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 costs of all buildings in NL from 2015 - 2019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E5ACE1A-A8C4-4AC1-ABD4-5E9E2A4DB8FF}"/>
              </a:ext>
            </a:extLst>
          </p:cNvPr>
          <p:cNvSpPr/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It includes buildings such as,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Dwellings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Offices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Combined company halls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Halls and warehouses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Agricultural sheds and stables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Shops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Schools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Other Buildings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8F777A-6949-42B0-A27D-6BB73BF05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36" r="874"/>
          <a:stretch/>
        </p:blipFill>
        <p:spPr>
          <a:xfrm>
            <a:off x="4165078" y="1497379"/>
            <a:ext cx="7921779" cy="39613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0DE574-F63C-46BD-A234-5F678214F3BF}"/>
              </a:ext>
            </a:extLst>
          </p:cNvPr>
          <p:cNvSpPr/>
          <p:nvPr/>
        </p:nvSpPr>
        <p:spPr>
          <a:xfrm>
            <a:off x="4385569" y="5889043"/>
            <a:ext cx="7701288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In the past 5 years, 2018 had the highest peak in new buildings construction costs</a:t>
            </a:r>
          </a:p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About 5500 million euros were spent in NL on construction </a:t>
            </a:r>
          </a:p>
          <a:p>
            <a:pPr algn="ctr">
              <a:spcAft>
                <a:spcPts val="600"/>
              </a:spcAft>
            </a:pP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spcAft>
                <a:spcPts val="600"/>
              </a:spcAft>
            </a:pP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48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2DBB-A309-42CB-839D-3FD5FE74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113B517-94A8-4AC0-9832-F14AEF91BD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3" t="2824" r="70104" b="78838"/>
          <a:stretch/>
        </p:blipFill>
        <p:spPr bwMode="auto">
          <a:xfrm>
            <a:off x="316939" y="3213626"/>
            <a:ext cx="3036766" cy="129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DAAC30D-A176-4061-AA0E-19C49D4D9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540" y="37838"/>
            <a:ext cx="7517502" cy="635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29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2E02D-0C84-450D-B299-F6FD99AA5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There is a positive correlation between: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"Production of building projects"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"Building projects under construction“ </a:t>
            </a:r>
            <a:r>
              <a:rPr lang="en-US" dirty="0"/>
              <a:t>- This makes complete sense.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"Building projects started"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"Remaining production of buildings“ </a:t>
            </a:r>
            <a:r>
              <a:rPr lang="en-US" dirty="0"/>
              <a:t>-I think this correlation says that there is a continuous demand for buildings and the construction is a continuing.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"Orders received by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contractors_mln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euro"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"Building projects not yet started“</a:t>
            </a:r>
            <a:r>
              <a:rPr lang="en-US" dirty="0"/>
              <a:t> - This probably says that there is a backlog in the construction activities.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C32A58-B96C-4C4A-A74A-26DFD8E1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26678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04D0-E52D-4540-84CE-FBF03467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31" y="297489"/>
            <a:ext cx="10637520" cy="1450757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59C97D82-343C-403D-90E5-562EEBC66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76099"/>
            <a:ext cx="8805182" cy="448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56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ECAAD-B7E3-4896-8BD9-2255385F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900" b="1"/>
              <a:t>Building a Regression Model</a:t>
            </a:r>
            <a:endParaRPr lang="en-US" sz="390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C44D0-80E1-484D-8A83-72F9253CB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US" b="1" dirty="0"/>
              <a:t>It is clear that the "Orders received by </a:t>
            </a:r>
            <a:r>
              <a:rPr lang="en-US" b="1" dirty="0" err="1"/>
              <a:t>contractors_mln</a:t>
            </a:r>
            <a:r>
              <a:rPr lang="en-US" b="1" dirty="0"/>
              <a:t> euro" is a good predictor of "Building projects started".</a:t>
            </a:r>
          </a:p>
          <a:p>
            <a:endParaRPr lang="en-US" b="1" dirty="0"/>
          </a:p>
          <a:p>
            <a:r>
              <a:rPr lang="en-US" dirty="0"/>
              <a:t>The pink line in the plot is the regression line – the predicted variables based on the data.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911B634-1F51-4CCB-9269-46659217A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90" y="1252190"/>
            <a:ext cx="6452702" cy="41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45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43C21-AB00-4AF9-89B6-2A6A4383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br>
              <a:rPr lang="en-US" b="1" dirty="0"/>
            </a:br>
            <a:r>
              <a:rPr lang="en-US" b="1" dirty="0"/>
              <a:t>Modeling, Prediction, and Evaluation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62E2B-A00F-424A-A09E-D66F5EC8E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r>
              <a:rPr lang="en-US" b="1" dirty="0"/>
              <a:t>Supervised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Linear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K-nearest Neighbor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r>
              <a:rPr lang="en-US" b="1" dirty="0"/>
              <a:t>Unsupervised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K-Means Clustering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087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43EE-15EE-4277-B606-DA54AC0A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-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9EFD-E162-49C5-84DE-9C8B0CDE3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440" y="2989719"/>
            <a:ext cx="10174925" cy="33934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Evaluating the model with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train</a:t>
            </a:r>
            <a:r>
              <a:rPr lang="en-US" dirty="0"/>
              <a:t> data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r2_score = 0.2578</a:t>
            </a:r>
          </a:p>
          <a:p>
            <a:endParaRPr lang="en-US" dirty="0"/>
          </a:p>
          <a:p>
            <a:r>
              <a:rPr lang="en-US" dirty="0"/>
              <a:t>Evaluating the model with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test</a:t>
            </a:r>
            <a:r>
              <a:rPr lang="en-US" dirty="0"/>
              <a:t> data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r2_score = -1.01402</a:t>
            </a:r>
          </a:p>
          <a:p>
            <a:endParaRPr lang="en-US" dirty="0"/>
          </a:p>
          <a:p>
            <a:r>
              <a:rPr lang="en-US" dirty="0"/>
              <a:t>The r2 score for the test data is a negative value which shows that model can be arbitrarily worse.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5E4676-2AEB-4513-AB42-9A131E8E6F9B}"/>
              </a:ext>
            </a:extLst>
          </p:cNvPr>
          <p:cNvSpPr/>
          <p:nvPr/>
        </p:nvSpPr>
        <p:spPr>
          <a:xfrm>
            <a:off x="1160215" y="2040374"/>
            <a:ext cx="7017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-apple-system"/>
              </a:rPr>
              <a:t>R2 Score - coefficient of determination: </a:t>
            </a:r>
            <a:r>
              <a:rPr lang="en-US" dirty="0">
                <a:solidFill>
                  <a:schemeClr val="accent4"/>
                </a:solidFill>
              </a:rPr>
              <a:t>Best possible score is 1.0 and it can be negative (because the model can be arbitrarily worse).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16DCD-6EBB-4B7D-B5FC-D5846569D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695" y="2040374"/>
            <a:ext cx="2104517" cy="34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247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Georgia Pro Cond Light</vt:lpstr>
      <vt:lpstr>Speak Pro</vt:lpstr>
      <vt:lpstr>RetrospectVTI</vt:lpstr>
      <vt:lpstr>Machine Learning Construction in NL</vt:lpstr>
      <vt:lpstr>Storyline</vt:lpstr>
      <vt:lpstr>PowerPoint Presentation</vt:lpstr>
      <vt:lpstr>Correlation</vt:lpstr>
      <vt:lpstr>Correlation</vt:lpstr>
      <vt:lpstr>Data Cleaning</vt:lpstr>
      <vt:lpstr>Building a Regression Model</vt:lpstr>
      <vt:lpstr> Modeling, Prediction, and Evaluation</vt:lpstr>
      <vt:lpstr>Supervised Learning - Linear Regression</vt:lpstr>
      <vt:lpstr>Conclusion </vt:lpstr>
      <vt:lpstr>Supervised Learning - K-nearest Neighbour</vt:lpstr>
      <vt:lpstr>Unsupervised Learning - Data Clustering with K-Means</vt:lpstr>
      <vt:lpstr>Unsupervised Learning - Data Clustering with K-Means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2020-06-06T08:30:46Z</dcterms:created>
  <dcterms:modified xsi:type="dcterms:W3CDTF">2020-06-06T08:32:08Z</dcterms:modified>
</cp:coreProperties>
</file>