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6" r:id="rId5"/>
    <p:sldId id="313" r:id="rId6"/>
    <p:sldId id="308" r:id="rId7"/>
    <p:sldId id="309" r:id="rId8"/>
    <p:sldId id="314" r:id="rId9"/>
    <p:sldId id="310" r:id="rId10"/>
    <p:sldId id="315" r:id="rId11"/>
    <p:sldId id="316" r:id="rId12"/>
    <p:sldId id="318" r:id="rId13"/>
    <p:sldId id="319" r:id="rId14"/>
    <p:sldId id="320" r:id="rId15"/>
    <p:sldId id="324" r:id="rId16"/>
    <p:sldId id="321" r:id="rId17"/>
    <p:sldId id="322" r:id="rId18"/>
    <p:sldId id="323" r:id="rId19"/>
    <p:sldId id="326" r:id="rId20"/>
    <p:sldId id="327" r:id="rId21"/>
    <p:sldId id="328" r:id="rId22"/>
    <p:sldId id="337" r:id="rId23"/>
    <p:sldId id="338" r:id="rId24"/>
    <p:sldId id="339" r:id="rId25"/>
    <p:sldId id="340" r:id="rId26"/>
    <p:sldId id="331" r:id="rId27"/>
    <p:sldId id="329" r:id="rId28"/>
    <p:sldId id="330" r:id="rId29"/>
    <p:sldId id="332" r:id="rId30"/>
    <p:sldId id="333" r:id="rId31"/>
    <p:sldId id="334" r:id="rId32"/>
    <p:sldId id="336" r:id="rId33"/>
    <p:sldId id="33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11" autoAdjust="0"/>
    <p:restoredTop sz="94619" autoAdjust="0"/>
  </p:normalViewPr>
  <p:slideViewPr>
    <p:cSldViewPr snapToGrid="0">
      <p:cViewPr varScale="1">
        <p:scale>
          <a:sx n="67" d="100"/>
          <a:sy n="67" d="100"/>
        </p:scale>
        <p:origin x="734"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b="1"/>
            <a:t>11 Data SETS </a:t>
          </a:r>
        </a:p>
      </dgm:t>
    </dgm:pt>
    <dgm:pt modelId="{CAD7EF86-FB23-41F6-BF42-040B36DEFDB1}" type="parTrans" cxnId="{C7AD8469-3C68-4AF9-AB82-79B0043AA120}">
      <dgm:prSet/>
      <dgm:spPr/>
      <dgm:t>
        <a:bodyPr/>
        <a:lstStyle/>
        <a:p>
          <a:endParaRPr lang="en-US" b="1"/>
        </a:p>
      </dgm:t>
    </dgm:pt>
    <dgm:pt modelId="{5B62599A-5C9B-48E7-896E-EA782AC60C8B}" type="sibTrans" cxnId="{C7AD8469-3C68-4AF9-AB82-79B0043AA120}">
      <dgm:prSet/>
      <dgm:spPr/>
      <dgm:t>
        <a:bodyPr/>
        <a:lstStyle/>
        <a:p>
          <a:endParaRPr lang="en-US" b="1"/>
        </a:p>
      </dgm:t>
    </dgm:pt>
    <dgm:pt modelId="{49225C73-1633-42F1-AB3B-7CB183E5F8B8}">
      <dgm:prSet/>
      <dgm:spPr/>
      <dgm:t>
        <a:bodyPr/>
        <a:lstStyle/>
        <a:p>
          <a:pPr>
            <a:lnSpc>
              <a:spcPct val="100000"/>
            </a:lnSpc>
            <a:defRPr cap="all"/>
          </a:pPr>
          <a:r>
            <a:rPr lang="en-US" b="1"/>
            <a:t>scope: only BUILDINGS &amp; no infrastructure projects</a:t>
          </a:r>
        </a:p>
      </dgm:t>
    </dgm:pt>
    <dgm:pt modelId="{1A0E2090-1D4F-438A-8766-B6030CE01ADD}" type="parTrans" cxnId="{A9154303-8225-4248-91DC-1B0156A35F07}">
      <dgm:prSet/>
      <dgm:spPr/>
      <dgm:t>
        <a:bodyPr/>
        <a:lstStyle/>
        <a:p>
          <a:endParaRPr lang="en-US" b="1"/>
        </a:p>
      </dgm:t>
    </dgm:pt>
    <dgm:pt modelId="{9646853A-8964-4519-A5B1-0B7D18B2983D}" type="sibTrans" cxnId="{A9154303-8225-4248-91DC-1B0156A35F07}">
      <dgm:prSet/>
      <dgm:spPr/>
      <dgm:t>
        <a:bodyPr/>
        <a:lstStyle/>
        <a:p>
          <a:endParaRPr lang="en-US" b="1"/>
        </a:p>
      </dgm:t>
    </dgm:pt>
    <dgm:pt modelId="{1C383F32-22E8-4F62-A3E0-BDC3D5F48992}">
      <dgm:prSet/>
      <dgm:spPr/>
      <dgm:t>
        <a:bodyPr/>
        <a:lstStyle/>
        <a:p>
          <a:pPr algn="l">
            <a:lnSpc>
              <a:spcPct val="100000"/>
            </a:lnSpc>
            <a:defRPr cap="all"/>
          </a:pPr>
          <a:r>
            <a:rPr lang="en-US" b="1" dirty="0"/>
            <a:t>1. COSTS - different types of buildings</a:t>
          </a:r>
        </a:p>
        <a:p>
          <a:pPr algn="l">
            <a:lnSpc>
              <a:spcPct val="100000"/>
            </a:lnSpc>
            <a:defRPr cap="all"/>
          </a:pPr>
          <a:r>
            <a:rPr lang="en-US" b="1" dirty="0"/>
            <a:t>2. Construction in Regions of </a:t>
          </a:r>
          <a:r>
            <a:rPr lang="en-US" b="1" dirty="0" err="1"/>
            <a:t>nl</a:t>
          </a:r>
          <a:endParaRPr lang="en-US" b="1" dirty="0"/>
        </a:p>
        <a:p>
          <a:pPr algn="l">
            <a:lnSpc>
              <a:spcPct val="100000"/>
            </a:lnSpc>
            <a:defRPr cap="all"/>
          </a:pPr>
          <a:r>
            <a:rPr lang="en-US" b="1" dirty="0"/>
            <a:t>3. COUNT/NUMBER per type</a:t>
          </a:r>
        </a:p>
      </dgm:t>
    </dgm:pt>
    <dgm:pt modelId="{A7920A2F-3244-4159-AF04-6A1D38B7B317}" type="parTrans" cxnId="{C4CCE57E-E871-46D6-BAD5-880252C95D22}">
      <dgm:prSet/>
      <dgm:spPr/>
      <dgm:t>
        <a:bodyPr/>
        <a:lstStyle/>
        <a:p>
          <a:endParaRPr lang="en-US" b="1"/>
        </a:p>
      </dgm:t>
    </dgm:pt>
    <dgm:pt modelId="{8500F72A-2C6D-4FDF-9C1D-CA691380EB0B}" type="sibTrans" cxnId="{C4CCE57E-E871-46D6-BAD5-880252C95D22}">
      <dgm:prSet/>
      <dgm:spPr/>
      <dgm:t>
        <a:bodyPr/>
        <a:lstStyle/>
        <a:p>
          <a:endParaRPr lang="en-US" b="1"/>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custLinFactNeighborY="2982"/>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custLinFactX="100000" custLinFactNeighborX="136205" custLinFactNeighborY="-127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custLinFactNeighborX="11" custLinFactNeighborY="215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custScaleX="90735" custLinFactX="-100000" custLinFactNeighborX="-130950" custLinFactNeighborY="5135">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9476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7077149" y="2716374"/>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11 Data SETS </a:t>
          </a:r>
        </a:p>
      </dsp:txBody>
      <dsp:txXfrm>
        <a:off x="7077149" y="2716374"/>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902" y="2741041"/>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scope: only BUILDINGS &amp; no infrastructure projects</a:t>
          </a:r>
        </a:p>
      </dsp:txBody>
      <dsp:txXfrm>
        <a:off x="3538902" y="2741041"/>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294453" y="2762512"/>
          <a:ext cx="27050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defRPr cap="all"/>
          </a:pPr>
          <a:r>
            <a:rPr lang="en-US" sz="1100" b="1" kern="1200" dirty="0"/>
            <a:t>1. COSTS - different types of buildings</a:t>
          </a:r>
        </a:p>
        <a:p>
          <a:pPr marL="0" lvl="0" indent="0" algn="l" defTabSz="488950">
            <a:lnSpc>
              <a:spcPct val="100000"/>
            </a:lnSpc>
            <a:spcBef>
              <a:spcPct val="0"/>
            </a:spcBef>
            <a:spcAft>
              <a:spcPct val="35000"/>
            </a:spcAft>
            <a:buNone/>
            <a:defRPr cap="all"/>
          </a:pPr>
          <a:r>
            <a:rPr lang="en-US" sz="1100" b="1" kern="1200" dirty="0"/>
            <a:t>2. Construction in Regions of </a:t>
          </a:r>
          <a:r>
            <a:rPr lang="en-US" sz="1100" b="1" kern="1200" dirty="0" err="1"/>
            <a:t>nl</a:t>
          </a:r>
          <a:endParaRPr lang="en-US" sz="1100" b="1" kern="1200" dirty="0"/>
        </a:p>
        <a:p>
          <a:pPr marL="0" lvl="0" indent="0" algn="l" defTabSz="488950">
            <a:lnSpc>
              <a:spcPct val="100000"/>
            </a:lnSpc>
            <a:spcBef>
              <a:spcPct val="0"/>
            </a:spcBef>
            <a:spcAft>
              <a:spcPct val="35000"/>
            </a:spcAft>
            <a:buNone/>
            <a:defRPr cap="all"/>
          </a:pPr>
          <a:r>
            <a:rPr lang="en-US" sz="1100" b="1" kern="1200" dirty="0"/>
            <a:t>3. COUNT/NUMBER per type</a:t>
          </a:r>
        </a:p>
      </dsp:txBody>
      <dsp:txXfrm>
        <a:off x="294453" y="2762512"/>
        <a:ext cx="2705037"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data.cbs.nl/#/CBS/n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248454" y="639098"/>
            <a:ext cx="5502317" cy="3494791"/>
          </a:xfrm>
        </p:spPr>
        <p:txBody>
          <a:bodyPr>
            <a:normAutofit/>
          </a:bodyPr>
          <a:lstStyle/>
          <a:p>
            <a:r>
              <a:rPr lang="en-US" sz="5400" dirty="0">
                <a:solidFill>
                  <a:schemeClr val="accent2">
                    <a:lumMod val="75000"/>
                  </a:schemeClr>
                </a:solidFill>
              </a:rPr>
              <a:t>Construction in NL</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0"/>
            <a:ext cx="4829101" cy="2253789"/>
          </a:xfrm>
        </p:spPr>
        <p:txBody>
          <a:bodyPr>
            <a:normAutofit/>
          </a:bodyPr>
          <a:lstStyle/>
          <a:p>
            <a:r>
              <a:rPr lang="en-US" dirty="0"/>
              <a:t>Project 4        May 5, 2020</a:t>
            </a:r>
          </a:p>
          <a:p>
            <a:endParaRPr lang="en-US" dirty="0"/>
          </a:p>
          <a:p>
            <a:r>
              <a:rPr lang="en-US" b="1" dirty="0"/>
              <a:t>Sreelatha chunduri</a:t>
            </a:r>
          </a:p>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AFF6C-A543-47E6-9E92-95198268179C}"/>
              </a:ext>
            </a:extLst>
          </p:cNvPr>
          <p:cNvSpPr>
            <a:spLocks noGrp="1"/>
          </p:cNvSpPr>
          <p:nvPr>
            <p:ph type="title"/>
          </p:nvPr>
        </p:nvSpPr>
        <p:spPr>
          <a:xfrm>
            <a:off x="6730000" y="639097"/>
            <a:ext cx="4813072" cy="3494791"/>
          </a:xfrm>
        </p:spPr>
        <p:txBody>
          <a:bodyPr vert="horz" lIns="91440" tIns="45720" rIns="91440" bIns="45720" rtlCol="0" anchor="b">
            <a:normAutofit/>
          </a:bodyPr>
          <a:lstStyle/>
          <a:p>
            <a:r>
              <a:rPr lang="en-US" sz="8000" dirty="0">
                <a:solidFill>
                  <a:schemeClr val="tx1">
                    <a:lumMod val="85000"/>
                    <a:lumOff val="15000"/>
                  </a:schemeClr>
                </a:solidFill>
              </a:rPr>
              <a:t>Regions of NL</a:t>
            </a:r>
          </a:p>
        </p:txBody>
      </p:sp>
      <p:pic>
        <p:nvPicPr>
          <p:cNvPr id="5122" name="Picture 2" descr="Holland Illustration: Sara Maese | Nederland, Illustratie">
            <a:extLst>
              <a:ext uri="{FF2B5EF4-FFF2-40B4-BE49-F238E27FC236}">
                <a16:creationId xmlns:a16="http://schemas.microsoft.com/office/drawing/2014/main" id="{1DDA99AE-5009-47C0-9F00-0021EC5480C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72" r="-3" b="5288"/>
          <a:stretch/>
        </p:blipFill>
        <p:spPr bwMode="auto">
          <a:xfrm>
            <a:off x="1" y="10"/>
            <a:ext cx="6096000"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60DF768-E292-47A6-A771-EB2BDC967F0C}"/>
              </a:ext>
            </a:extLst>
          </p:cNvPr>
          <p:cNvSpPr txBox="1"/>
          <p:nvPr/>
        </p:nvSpPr>
        <p:spPr>
          <a:xfrm>
            <a:off x="7010400" y="4865914"/>
            <a:ext cx="34943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Noord</a:t>
            </a:r>
          </a:p>
          <a:p>
            <a:pPr marL="285750" indent="-285750">
              <a:buFont typeface="Arial" panose="020B0604020202020204" pitchFamily="34" charset="0"/>
              <a:buChar char="•"/>
            </a:pPr>
            <a:r>
              <a:rPr lang="en-US" dirty="0"/>
              <a:t>Oost</a:t>
            </a:r>
          </a:p>
          <a:p>
            <a:pPr marL="285750" indent="-285750">
              <a:buFont typeface="Arial" panose="020B0604020202020204" pitchFamily="34" charset="0"/>
              <a:buChar char="•"/>
            </a:pPr>
            <a:r>
              <a:rPr lang="en-US" dirty="0"/>
              <a:t>West</a:t>
            </a:r>
          </a:p>
          <a:p>
            <a:pPr marL="285750" indent="-285750">
              <a:buFont typeface="Arial" panose="020B0604020202020204" pitchFamily="34" charset="0"/>
              <a:buChar char="•"/>
            </a:pPr>
            <a:r>
              <a:rPr lang="en-US" dirty="0"/>
              <a:t>Zuid</a:t>
            </a:r>
          </a:p>
        </p:txBody>
      </p:sp>
      <p:sp>
        <p:nvSpPr>
          <p:cNvPr id="5" name="TextBox 4">
            <a:extLst>
              <a:ext uri="{FF2B5EF4-FFF2-40B4-BE49-F238E27FC236}">
                <a16:creationId xmlns:a16="http://schemas.microsoft.com/office/drawing/2014/main" id="{43E9F61F-BB4D-4AA1-849A-B71405B0FB6A}"/>
              </a:ext>
            </a:extLst>
          </p:cNvPr>
          <p:cNvSpPr txBox="1"/>
          <p:nvPr/>
        </p:nvSpPr>
        <p:spPr>
          <a:xfrm>
            <a:off x="6805053" y="6486328"/>
            <a:ext cx="5149048" cy="307777"/>
          </a:xfrm>
          <a:prstGeom prst="rect">
            <a:avLst/>
          </a:prstGeom>
          <a:noFill/>
        </p:spPr>
        <p:txBody>
          <a:bodyPr wrap="square" rtlCol="0">
            <a:spAutoFit/>
          </a:bodyPr>
          <a:lstStyle/>
          <a:p>
            <a:r>
              <a:rPr lang="en-US" sz="1400" b="1" dirty="0"/>
              <a:t>NOTE: Data available only from 2015-2017</a:t>
            </a:r>
          </a:p>
        </p:txBody>
      </p:sp>
    </p:spTree>
    <p:extLst>
      <p:ext uri="{BB962C8B-B14F-4D97-AF65-F5344CB8AC3E}">
        <p14:creationId xmlns:p14="http://schemas.microsoft.com/office/powerpoint/2010/main" val="75978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F611-5F12-4D96-8A59-B6A738999D0C}"/>
              </a:ext>
            </a:extLst>
          </p:cNvPr>
          <p:cNvSpPr>
            <a:spLocks noGrp="1"/>
          </p:cNvSpPr>
          <p:nvPr>
            <p:ph type="title"/>
          </p:nvPr>
        </p:nvSpPr>
        <p:spPr>
          <a:xfrm>
            <a:off x="1500051" y="373688"/>
            <a:ext cx="10811691" cy="1450757"/>
          </a:xfrm>
        </p:spPr>
        <p:txBody>
          <a:bodyPr/>
          <a:lstStyle/>
          <a:p>
            <a:r>
              <a:rPr lang="en-US" dirty="0"/>
              <a:t>Region that spent the highest on Housing</a:t>
            </a:r>
          </a:p>
        </p:txBody>
      </p:sp>
      <p:pic>
        <p:nvPicPr>
          <p:cNvPr id="4" name="Content Placeholder 3">
            <a:extLst>
              <a:ext uri="{FF2B5EF4-FFF2-40B4-BE49-F238E27FC236}">
                <a16:creationId xmlns:a16="http://schemas.microsoft.com/office/drawing/2014/main" id="{4C1AA8C7-FB0D-4EB1-B33E-E893A39E81E7}"/>
              </a:ext>
            </a:extLst>
          </p:cNvPr>
          <p:cNvPicPr>
            <a:picLocks noGrp="1" noChangeAspect="1"/>
          </p:cNvPicPr>
          <p:nvPr>
            <p:ph idx="1"/>
          </p:nvPr>
        </p:nvPicPr>
        <p:blipFill>
          <a:blip r:embed="rId2"/>
          <a:stretch>
            <a:fillRect/>
          </a:stretch>
        </p:blipFill>
        <p:spPr>
          <a:xfrm>
            <a:off x="2221365" y="1999341"/>
            <a:ext cx="8479292" cy="4311667"/>
          </a:xfrm>
          <a:prstGeom prst="rect">
            <a:avLst/>
          </a:prstGeom>
        </p:spPr>
      </p:pic>
    </p:spTree>
    <p:extLst>
      <p:ext uri="{BB962C8B-B14F-4D97-AF65-F5344CB8AC3E}">
        <p14:creationId xmlns:p14="http://schemas.microsoft.com/office/powerpoint/2010/main" val="4276512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7A760-0B3E-4BB6-A9E9-374893CDB423}"/>
              </a:ext>
            </a:extLst>
          </p:cNvPr>
          <p:cNvSpPr>
            <a:spLocks noGrp="1"/>
          </p:cNvSpPr>
          <p:nvPr>
            <p:ph type="title"/>
          </p:nvPr>
        </p:nvSpPr>
        <p:spPr/>
        <p:txBody>
          <a:bodyPr/>
          <a:lstStyle/>
          <a:p>
            <a:r>
              <a:rPr lang="en-US" dirty="0"/>
              <a:t>2015 - 2019</a:t>
            </a:r>
          </a:p>
        </p:txBody>
      </p:sp>
      <p:pic>
        <p:nvPicPr>
          <p:cNvPr id="4" name="Picture 3">
            <a:extLst>
              <a:ext uri="{FF2B5EF4-FFF2-40B4-BE49-F238E27FC236}">
                <a16:creationId xmlns:a16="http://schemas.microsoft.com/office/drawing/2014/main" id="{FE7F459D-B613-440B-9D84-C06AEDAEE454}"/>
              </a:ext>
            </a:extLst>
          </p:cNvPr>
          <p:cNvPicPr>
            <a:picLocks noChangeAspect="1"/>
          </p:cNvPicPr>
          <p:nvPr/>
        </p:nvPicPr>
        <p:blipFill>
          <a:blip r:embed="rId2"/>
          <a:stretch>
            <a:fillRect/>
          </a:stretch>
        </p:blipFill>
        <p:spPr>
          <a:xfrm>
            <a:off x="310037" y="1933576"/>
            <a:ext cx="11571926" cy="4391024"/>
          </a:xfrm>
          <a:prstGeom prst="rect">
            <a:avLst/>
          </a:prstGeom>
        </p:spPr>
      </p:pic>
    </p:spTree>
    <p:extLst>
      <p:ext uri="{BB962C8B-B14F-4D97-AF65-F5344CB8AC3E}">
        <p14:creationId xmlns:p14="http://schemas.microsoft.com/office/powerpoint/2010/main" val="1638609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457DFD-202C-4BFF-BFA7-44B16094B794}"/>
              </a:ext>
            </a:extLst>
          </p:cNvPr>
          <p:cNvSpPr>
            <a:spLocks noGrp="1"/>
          </p:cNvSpPr>
          <p:nvPr>
            <p:ph type="title"/>
          </p:nvPr>
        </p:nvSpPr>
        <p:spPr>
          <a:xfrm>
            <a:off x="0" y="363538"/>
            <a:ext cx="12529457" cy="1449387"/>
          </a:xfrm>
        </p:spPr>
        <p:txBody>
          <a:bodyPr/>
          <a:lstStyle/>
          <a:p>
            <a:r>
              <a:rPr lang="en-US" dirty="0"/>
              <a:t>Region that spent the highest on Educational Buildings</a:t>
            </a:r>
          </a:p>
        </p:txBody>
      </p:sp>
      <p:pic>
        <p:nvPicPr>
          <p:cNvPr id="5" name="Picture 4">
            <a:extLst>
              <a:ext uri="{FF2B5EF4-FFF2-40B4-BE49-F238E27FC236}">
                <a16:creationId xmlns:a16="http://schemas.microsoft.com/office/drawing/2014/main" id="{355EFE09-1AFB-415E-97F0-3D7DB3A039EC}"/>
              </a:ext>
            </a:extLst>
          </p:cNvPr>
          <p:cNvPicPr>
            <a:picLocks noChangeAspect="1"/>
          </p:cNvPicPr>
          <p:nvPr/>
        </p:nvPicPr>
        <p:blipFill rotWithShape="1">
          <a:blip r:embed="rId2"/>
          <a:srcRect b="3717"/>
          <a:stretch/>
        </p:blipFill>
        <p:spPr>
          <a:xfrm>
            <a:off x="1608720" y="1977118"/>
            <a:ext cx="9002027" cy="4358368"/>
          </a:xfrm>
          <a:prstGeom prst="rect">
            <a:avLst/>
          </a:prstGeom>
        </p:spPr>
      </p:pic>
    </p:spTree>
    <p:extLst>
      <p:ext uri="{BB962C8B-B14F-4D97-AF65-F5344CB8AC3E}">
        <p14:creationId xmlns:p14="http://schemas.microsoft.com/office/powerpoint/2010/main" val="3460165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401A-9E75-4703-A891-D5E5F24C0C9A}"/>
              </a:ext>
            </a:extLst>
          </p:cNvPr>
          <p:cNvSpPr>
            <a:spLocks noGrp="1"/>
          </p:cNvSpPr>
          <p:nvPr>
            <p:ph type="title"/>
          </p:nvPr>
        </p:nvSpPr>
        <p:spPr/>
        <p:txBody>
          <a:bodyPr/>
          <a:lstStyle/>
          <a:p>
            <a:r>
              <a:rPr lang="en-US" dirty="0"/>
              <a:t>Comparison</a:t>
            </a:r>
          </a:p>
        </p:txBody>
      </p:sp>
      <p:pic>
        <p:nvPicPr>
          <p:cNvPr id="6" name="Picture 5">
            <a:extLst>
              <a:ext uri="{FF2B5EF4-FFF2-40B4-BE49-F238E27FC236}">
                <a16:creationId xmlns:a16="http://schemas.microsoft.com/office/drawing/2014/main" id="{B7C741DE-9299-4833-BCBD-BD1303B61EB1}"/>
              </a:ext>
            </a:extLst>
          </p:cNvPr>
          <p:cNvPicPr>
            <a:picLocks noChangeAspect="1"/>
          </p:cNvPicPr>
          <p:nvPr/>
        </p:nvPicPr>
        <p:blipFill>
          <a:blip r:embed="rId2"/>
          <a:stretch>
            <a:fillRect/>
          </a:stretch>
        </p:blipFill>
        <p:spPr>
          <a:xfrm>
            <a:off x="0" y="2631469"/>
            <a:ext cx="6060438" cy="2768348"/>
          </a:xfrm>
          <a:prstGeom prst="rect">
            <a:avLst/>
          </a:prstGeom>
        </p:spPr>
      </p:pic>
      <p:sp>
        <p:nvSpPr>
          <p:cNvPr id="7" name="TextBox 6">
            <a:extLst>
              <a:ext uri="{FF2B5EF4-FFF2-40B4-BE49-F238E27FC236}">
                <a16:creationId xmlns:a16="http://schemas.microsoft.com/office/drawing/2014/main" id="{81287E9B-7E66-46E8-854B-C879234E579A}"/>
              </a:ext>
            </a:extLst>
          </p:cNvPr>
          <p:cNvSpPr txBox="1"/>
          <p:nvPr/>
        </p:nvSpPr>
        <p:spPr>
          <a:xfrm>
            <a:off x="2035100" y="2100943"/>
            <a:ext cx="1711234" cy="369332"/>
          </a:xfrm>
          <a:prstGeom prst="rect">
            <a:avLst/>
          </a:prstGeom>
          <a:noFill/>
        </p:spPr>
        <p:txBody>
          <a:bodyPr wrap="square" rtlCol="0">
            <a:spAutoFit/>
          </a:bodyPr>
          <a:lstStyle/>
          <a:p>
            <a:r>
              <a:rPr lang="en-US" b="1" dirty="0">
                <a:solidFill>
                  <a:schemeClr val="accent2">
                    <a:lumMod val="75000"/>
                  </a:schemeClr>
                </a:solidFill>
              </a:rPr>
              <a:t>Housing</a:t>
            </a:r>
          </a:p>
        </p:txBody>
      </p:sp>
      <p:sp>
        <p:nvSpPr>
          <p:cNvPr id="8" name="TextBox 7">
            <a:extLst>
              <a:ext uri="{FF2B5EF4-FFF2-40B4-BE49-F238E27FC236}">
                <a16:creationId xmlns:a16="http://schemas.microsoft.com/office/drawing/2014/main" id="{7D001906-2F22-4E79-A1A9-2F11AD7C24D2}"/>
              </a:ext>
            </a:extLst>
          </p:cNvPr>
          <p:cNvSpPr txBox="1"/>
          <p:nvPr/>
        </p:nvSpPr>
        <p:spPr>
          <a:xfrm>
            <a:off x="8445666" y="2100943"/>
            <a:ext cx="1711234" cy="369332"/>
          </a:xfrm>
          <a:prstGeom prst="rect">
            <a:avLst/>
          </a:prstGeom>
          <a:noFill/>
        </p:spPr>
        <p:txBody>
          <a:bodyPr wrap="square" rtlCol="0">
            <a:spAutoFit/>
          </a:bodyPr>
          <a:lstStyle/>
          <a:p>
            <a:r>
              <a:rPr lang="en-US" b="1" dirty="0">
                <a:solidFill>
                  <a:schemeClr val="accent2">
                    <a:lumMod val="75000"/>
                  </a:schemeClr>
                </a:solidFill>
              </a:rPr>
              <a:t>Education</a:t>
            </a:r>
          </a:p>
        </p:txBody>
      </p:sp>
      <p:pic>
        <p:nvPicPr>
          <p:cNvPr id="10" name="Picture 9">
            <a:extLst>
              <a:ext uri="{FF2B5EF4-FFF2-40B4-BE49-F238E27FC236}">
                <a16:creationId xmlns:a16="http://schemas.microsoft.com/office/drawing/2014/main" id="{8FE36735-2739-493D-B5A1-99CBABB35ADC}"/>
              </a:ext>
            </a:extLst>
          </p:cNvPr>
          <p:cNvPicPr>
            <a:picLocks noChangeAspect="1"/>
          </p:cNvPicPr>
          <p:nvPr/>
        </p:nvPicPr>
        <p:blipFill>
          <a:blip r:embed="rId3"/>
          <a:stretch>
            <a:fillRect/>
          </a:stretch>
        </p:blipFill>
        <p:spPr>
          <a:xfrm>
            <a:off x="6275662" y="2631469"/>
            <a:ext cx="5786390" cy="2573309"/>
          </a:xfrm>
          <a:prstGeom prst="rect">
            <a:avLst/>
          </a:prstGeom>
        </p:spPr>
      </p:pic>
    </p:spTree>
    <p:extLst>
      <p:ext uri="{BB962C8B-B14F-4D97-AF65-F5344CB8AC3E}">
        <p14:creationId xmlns:p14="http://schemas.microsoft.com/office/powerpoint/2010/main" val="2152209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3DBA-8C06-487C-92C6-CA441AAAB0E1}"/>
              </a:ext>
            </a:extLst>
          </p:cNvPr>
          <p:cNvSpPr>
            <a:spLocks noGrp="1"/>
          </p:cNvSpPr>
          <p:nvPr>
            <p:ph type="title"/>
          </p:nvPr>
        </p:nvSpPr>
        <p:spPr/>
        <p:txBody>
          <a:bodyPr/>
          <a:lstStyle/>
          <a:p>
            <a:r>
              <a:rPr lang="en-US" dirty="0"/>
              <a:t>Funnel Chart Visualization</a:t>
            </a:r>
          </a:p>
        </p:txBody>
      </p:sp>
      <p:pic>
        <p:nvPicPr>
          <p:cNvPr id="8" name="Picture 7">
            <a:extLst>
              <a:ext uri="{FF2B5EF4-FFF2-40B4-BE49-F238E27FC236}">
                <a16:creationId xmlns:a16="http://schemas.microsoft.com/office/drawing/2014/main" id="{78F4114D-BE0B-47A9-82A0-78C51F2A82E9}"/>
              </a:ext>
            </a:extLst>
          </p:cNvPr>
          <p:cNvPicPr>
            <a:picLocks noChangeAspect="1"/>
          </p:cNvPicPr>
          <p:nvPr/>
        </p:nvPicPr>
        <p:blipFill rotWithShape="1">
          <a:blip r:embed="rId2"/>
          <a:srcRect t="-1" b="2484"/>
          <a:stretch/>
        </p:blipFill>
        <p:spPr>
          <a:xfrm>
            <a:off x="1066800" y="2028823"/>
            <a:ext cx="10058400" cy="4284891"/>
          </a:xfrm>
          <a:prstGeom prst="rect">
            <a:avLst/>
          </a:prstGeom>
        </p:spPr>
      </p:pic>
    </p:spTree>
    <p:extLst>
      <p:ext uri="{BB962C8B-B14F-4D97-AF65-F5344CB8AC3E}">
        <p14:creationId xmlns:p14="http://schemas.microsoft.com/office/powerpoint/2010/main" val="1223850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Holland Illustration: Sara Maese | Nederland, Illustratie">
            <a:extLst>
              <a:ext uri="{FF2B5EF4-FFF2-40B4-BE49-F238E27FC236}">
                <a16:creationId xmlns:a16="http://schemas.microsoft.com/office/drawing/2014/main" id="{A4BA8C93-F6DC-4EC3-B15B-246EFA7A5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0"/>
            <a:ext cx="573405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380E59F7-956A-45B4-8B81-F0935A99FFC6}"/>
              </a:ext>
            </a:extLst>
          </p:cNvPr>
          <p:cNvSpPr/>
          <p:nvPr/>
        </p:nvSpPr>
        <p:spPr>
          <a:xfrm>
            <a:off x="3218898" y="-279473"/>
            <a:ext cx="2481942" cy="2536762"/>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NOORD</a:t>
            </a:r>
          </a:p>
        </p:txBody>
      </p:sp>
      <p:sp>
        <p:nvSpPr>
          <p:cNvPr id="9" name="Oval 8">
            <a:extLst>
              <a:ext uri="{FF2B5EF4-FFF2-40B4-BE49-F238E27FC236}">
                <a16:creationId xmlns:a16="http://schemas.microsoft.com/office/drawing/2014/main" id="{4A7D6FDD-F734-4BAF-BF3D-5ED4D7CF7F5A}"/>
              </a:ext>
            </a:extLst>
          </p:cNvPr>
          <p:cNvSpPr/>
          <p:nvPr/>
        </p:nvSpPr>
        <p:spPr>
          <a:xfrm>
            <a:off x="1502229" y="3745911"/>
            <a:ext cx="2481942" cy="2536762"/>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ZUID</a:t>
            </a:r>
          </a:p>
        </p:txBody>
      </p:sp>
      <p:sp>
        <p:nvSpPr>
          <p:cNvPr id="10" name="Oval 9">
            <a:extLst>
              <a:ext uri="{FF2B5EF4-FFF2-40B4-BE49-F238E27FC236}">
                <a16:creationId xmlns:a16="http://schemas.microsoft.com/office/drawing/2014/main" id="{8A134CA5-62A4-439C-A1DA-7274D6966FE5}"/>
              </a:ext>
            </a:extLst>
          </p:cNvPr>
          <p:cNvSpPr/>
          <p:nvPr/>
        </p:nvSpPr>
        <p:spPr>
          <a:xfrm>
            <a:off x="3767469" y="2246444"/>
            <a:ext cx="2481942" cy="2536762"/>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OOST</a:t>
            </a:r>
          </a:p>
        </p:txBody>
      </p:sp>
      <p:sp>
        <p:nvSpPr>
          <p:cNvPr id="11" name="Oval 10">
            <a:extLst>
              <a:ext uri="{FF2B5EF4-FFF2-40B4-BE49-F238E27FC236}">
                <a16:creationId xmlns:a16="http://schemas.microsoft.com/office/drawing/2014/main" id="{91FE5C57-F2E0-4620-8C08-F033DD57638E}"/>
              </a:ext>
            </a:extLst>
          </p:cNvPr>
          <p:cNvSpPr/>
          <p:nvPr/>
        </p:nvSpPr>
        <p:spPr>
          <a:xfrm>
            <a:off x="462671" y="1436700"/>
            <a:ext cx="2481942" cy="2536762"/>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WEST</a:t>
            </a:r>
          </a:p>
        </p:txBody>
      </p:sp>
      <p:sp>
        <p:nvSpPr>
          <p:cNvPr id="13" name="Title 1">
            <a:extLst>
              <a:ext uri="{FF2B5EF4-FFF2-40B4-BE49-F238E27FC236}">
                <a16:creationId xmlns:a16="http://schemas.microsoft.com/office/drawing/2014/main" id="{6D18DBF2-4CA7-4BAD-9DBA-A4CA21022E32}"/>
              </a:ext>
            </a:extLst>
          </p:cNvPr>
          <p:cNvSpPr>
            <a:spLocks noGrp="1"/>
          </p:cNvSpPr>
          <p:nvPr>
            <p:ph type="title"/>
          </p:nvPr>
        </p:nvSpPr>
        <p:spPr>
          <a:xfrm>
            <a:off x="6196721" y="405071"/>
            <a:ext cx="4499699" cy="1450757"/>
          </a:xfrm>
        </p:spPr>
        <p:txBody>
          <a:bodyPr/>
          <a:lstStyle/>
          <a:p>
            <a:r>
              <a:rPr lang="en-US" dirty="0"/>
              <a:t>Second Conclusion</a:t>
            </a:r>
          </a:p>
        </p:txBody>
      </p:sp>
      <p:sp>
        <p:nvSpPr>
          <p:cNvPr id="7" name="Rectangle 6">
            <a:extLst>
              <a:ext uri="{FF2B5EF4-FFF2-40B4-BE49-F238E27FC236}">
                <a16:creationId xmlns:a16="http://schemas.microsoft.com/office/drawing/2014/main" id="{CDD12539-6535-45A2-A3DF-88C299C32F07}"/>
              </a:ext>
            </a:extLst>
          </p:cNvPr>
          <p:cNvSpPr/>
          <p:nvPr/>
        </p:nvSpPr>
        <p:spPr>
          <a:xfrm>
            <a:off x="7783629" y="1975881"/>
            <a:ext cx="2519867" cy="3693319"/>
          </a:xfrm>
          <a:prstGeom prst="rect">
            <a:avLst/>
          </a:prstGeom>
        </p:spPr>
        <p:txBody>
          <a:bodyPr wrap="square">
            <a:spAutoFit/>
          </a:bodyPr>
          <a:lstStyle/>
          <a:p>
            <a:pPr>
              <a:lnSpc>
                <a:spcPct val="100000"/>
              </a:lnSpc>
            </a:pPr>
            <a:r>
              <a:rPr lang="en-US" b="1" dirty="0"/>
              <a:t>Housing: </a:t>
            </a:r>
          </a:p>
          <a:p>
            <a:pPr marL="342900" indent="-342900">
              <a:lnSpc>
                <a:spcPct val="100000"/>
              </a:lnSpc>
              <a:buAutoNum type="arabicPeriod"/>
            </a:pPr>
            <a:r>
              <a:rPr lang="en-US" dirty="0"/>
              <a:t>West</a:t>
            </a:r>
          </a:p>
          <a:p>
            <a:pPr marL="342900" indent="-342900">
              <a:lnSpc>
                <a:spcPct val="100000"/>
              </a:lnSpc>
              <a:buAutoNum type="arabicPeriod"/>
            </a:pPr>
            <a:r>
              <a:rPr lang="en-US" dirty="0"/>
              <a:t>Oost</a:t>
            </a:r>
          </a:p>
          <a:p>
            <a:pPr marL="342900" indent="-342900">
              <a:lnSpc>
                <a:spcPct val="100000"/>
              </a:lnSpc>
              <a:buAutoNum type="arabicPeriod"/>
            </a:pPr>
            <a:r>
              <a:rPr lang="en-US" dirty="0"/>
              <a:t>Zuid</a:t>
            </a:r>
          </a:p>
          <a:p>
            <a:pPr marL="342900" indent="-342900">
              <a:lnSpc>
                <a:spcPct val="100000"/>
              </a:lnSpc>
              <a:buAutoNum type="arabicPeriod"/>
            </a:pPr>
            <a:r>
              <a:rPr lang="en-US" dirty="0"/>
              <a:t>Noord</a:t>
            </a:r>
          </a:p>
          <a:p>
            <a:pPr>
              <a:lnSpc>
                <a:spcPct val="100000"/>
              </a:lnSpc>
            </a:pPr>
            <a:endParaRPr lang="en-US" dirty="0"/>
          </a:p>
          <a:p>
            <a:pPr>
              <a:lnSpc>
                <a:spcPct val="100000"/>
              </a:lnSpc>
            </a:pPr>
            <a:endParaRPr lang="en-US" dirty="0"/>
          </a:p>
          <a:p>
            <a:pPr>
              <a:lnSpc>
                <a:spcPct val="100000"/>
              </a:lnSpc>
            </a:pPr>
            <a:r>
              <a:rPr lang="en-US" b="1" dirty="0"/>
              <a:t>Educational Buildings:</a:t>
            </a:r>
          </a:p>
          <a:p>
            <a:pPr marL="342900" indent="-342900">
              <a:lnSpc>
                <a:spcPct val="100000"/>
              </a:lnSpc>
              <a:buAutoNum type="arabicPeriod"/>
            </a:pPr>
            <a:r>
              <a:rPr lang="en-US" dirty="0"/>
              <a:t>West</a:t>
            </a:r>
          </a:p>
          <a:p>
            <a:pPr marL="342900" indent="-342900">
              <a:lnSpc>
                <a:spcPct val="100000"/>
              </a:lnSpc>
              <a:buAutoNum type="arabicPeriod"/>
            </a:pPr>
            <a:r>
              <a:rPr lang="en-US" dirty="0"/>
              <a:t>Noord</a:t>
            </a:r>
          </a:p>
          <a:p>
            <a:pPr marL="342900" indent="-342900">
              <a:lnSpc>
                <a:spcPct val="100000"/>
              </a:lnSpc>
              <a:buAutoNum type="arabicPeriod"/>
            </a:pPr>
            <a:r>
              <a:rPr lang="en-US" dirty="0"/>
              <a:t>Zuid</a:t>
            </a:r>
          </a:p>
          <a:p>
            <a:pPr marL="342900" indent="-342900">
              <a:lnSpc>
                <a:spcPct val="100000"/>
              </a:lnSpc>
              <a:buAutoNum type="arabicPeriod"/>
            </a:pPr>
            <a:r>
              <a:rPr lang="en-US" dirty="0"/>
              <a:t>Oost</a:t>
            </a:r>
          </a:p>
          <a:p>
            <a:pPr>
              <a:lnSpc>
                <a:spcPct val="100000"/>
              </a:lnSpc>
            </a:pPr>
            <a:endParaRPr lang="en-US" dirty="0"/>
          </a:p>
        </p:txBody>
      </p:sp>
      <p:sp>
        <p:nvSpPr>
          <p:cNvPr id="14" name="Rectangle 13">
            <a:extLst>
              <a:ext uri="{FF2B5EF4-FFF2-40B4-BE49-F238E27FC236}">
                <a16:creationId xmlns:a16="http://schemas.microsoft.com/office/drawing/2014/main" id="{4C68593C-BA63-4811-9CA6-12EA7BF7C210}"/>
              </a:ext>
            </a:extLst>
          </p:cNvPr>
          <p:cNvSpPr/>
          <p:nvPr/>
        </p:nvSpPr>
        <p:spPr>
          <a:xfrm>
            <a:off x="5800077" y="5337551"/>
            <a:ext cx="6495495" cy="923330"/>
          </a:xfrm>
          <a:prstGeom prst="rect">
            <a:avLst/>
          </a:prstGeom>
        </p:spPr>
        <p:txBody>
          <a:bodyPr wrap="square">
            <a:spAutoFit/>
          </a:bodyPr>
          <a:lstStyle/>
          <a:p>
            <a:endParaRPr lang="en-US" dirty="0"/>
          </a:p>
          <a:p>
            <a:r>
              <a:rPr lang="en-US" b="1" dirty="0">
                <a:solidFill>
                  <a:schemeClr val="accent1"/>
                </a:solidFill>
              </a:rPr>
              <a:t>A significantly higher amount of money is spent on Housing than on Educational buildings.</a:t>
            </a:r>
          </a:p>
        </p:txBody>
      </p:sp>
    </p:spTree>
    <p:extLst>
      <p:ext uri="{BB962C8B-B14F-4D97-AF65-F5344CB8AC3E}">
        <p14:creationId xmlns:p14="http://schemas.microsoft.com/office/powerpoint/2010/main" val="3979233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B7A3C-88FF-4CFB-B0B8-2DE1B53EA0AF}"/>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Count </a:t>
            </a:r>
          </a:p>
        </p:txBody>
      </p:sp>
      <p:pic>
        <p:nvPicPr>
          <p:cNvPr id="15364" name="Picture 4" descr="3864 Best Dungeons and dragons images | Dungeons, dragons, Fantasy ...">
            <a:extLst>
              <a:ext uri="{FF2B5EF4-FFF2-40B4-BE49-F238E27FC236}">
                <a16:creationId xmlns:a16="http://schemas.microsoft.com/office/drawing/2014/main" id="{C1ACF890-86B4-4D93-8F9E-5D99006C1D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46368"/>
          <a:stretch/>
        </p:blipFill>
        <p:spPr bwMode="auto">
          <a:xfrm>
            <a:off x="-1" y="1"/>
            <a:ext cx="4635315" cy="6857999"/>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955F5642-02A9-489C-AD59-98C3341C3078}"/>
              </a:ext>
            </a:extLst>
          </p:cNvPr>
          <p:cNvSpPr/>
          <p:nvPr/>
        </p:nvSpPr>
        <p:spPr>
          <a:xfrm>
            <a:off x="5289754" y="4716624"/>
            <a:ext cx="3005160" cy="1477328"/>
          </a:xfrm>
          <a:prstGeom prst="rect">
            <a:avLst/>
          </a:prstGeom>
        </p:spPr>
        <p:txBody>
          <a:bodyPr wrap="square">
            <a:spAutoFit/>
          </a:bodyPr>
          <a:lstStyle/>
          <a:p>
            <a:r>
              <a:rPr lang="en-US" dirty="0"/>
              <a:t>NUMBER OF HOUSING AND EDUCATIONAL BUILDINGS BUILT IN NOORD AND ZUID NEDERLAND BASED ON CONSTRUCTION STAGE</a:t>
            </a:r>
          </a:p>
        </p:txBody>
      </p:sp>
      <p:pic>
        <p:nvPicPr>
          <p:cNvPr id="18" name="Picture 4">
            <a:extLst>
              <a:ext uri="{FF2B5EF4-FFF2-40B4-BE49-F238E27FC236}">
                <a16:creationId xmlns:a16="http://schemas.microsoft.com/office/drawing/2014/main" id="{6D830DBA-6E21-47FD-A860-20565ACEBA3F}"/>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818" t="1997" r="70104" b="77905"/>
          <a:stretch/>
        </p:blipFill>
        <p:spPr bwMode="auto">
          <a:xfrm>
            <a:off x="8573230" y="4749656"/>
            <a:ext cx="3205113" cy="1477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180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D661B68B-2928-481E-9A5C-B61F70100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977" y="1858150"/>
            <a:ext cx="7495778" cy="445435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3101793B-9D19-449E-A3E8-2AD490D005E0}"/>
              </a:ext>
            </a:extLst>
          </p:cNvPr>
          <p:cNvSpPr>
            <a:spLocks noGrp="1"/>
          </p:cNvSpPr>
          <p:nvPr>
            <p:ph type="title"/>
          </p:nvPr>
        </p:nvSpPr>
        <p:spPr>
          <a:xfrm>
            <a:off x="1097280" y="286603"/>
            <a:ext cx="10058400" cy="1450757"/>
          </a:xfrm>
        </p:spPr>
        <p:txBody>
          <a:bodyPr>
            <a:normAutofit/>
          </a:bodyPr>
          <a:lstStyle/>
          <a:p>
            <a:r>
              <a:rPr lang="en-US" sz="4800" b="1" dirty="0"/>
              <a:t>Number of Noord Nederland "</a:t>
            </a:r>
            <a:r>
              <a:rPr lang="en-US" sz="4800" b="1" dirty="0">
                <a:solidFill>
                  <a:srgbClr val="C00000"/>
                </a:solidFill>
              </a:rPr>
              <a:t>Dwellings</a:t>
            </a:r>
            <a:r>
              <a:rPr lang="en-US" sz="4800" b="1" dirty="0"/>
              <a:t>" based on construction stage</a:t>
            </a:r>
          </a:p>
        </p:txBody>
      </p:sp>
    </p:spTree>
    <p:extLst>
      <p:ext uri="{BB962C8B-B14F-4D97-AF65-F5344CB8AC3E}">
        <p14:creationId xmlns:p14="http://schemas.microsoft.com/office/powerpoint/2010/main" val="220275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a:extLst>
              <a:ext uri="{FF2B5EF4-FFF2-40B4-BE49-F238E27FC236}">
                <a16:creationId xmlns:a16="http://schemas.microsoft.com/office/drawing/2014/main" id="{5D6BE707-590B-4A03-8A6D-D44C53C5D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070" y="1737360"/>
            <a:ext cx="7835265" cy="46561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1DDC74B-AAFA-4D6B-9EFE-25BC18822B74}"/>
              </a:ext>
            </a:extLst>
          </p:cNvPr>
          <p:cNvSpPr>
            <a:spLocks noGrp="1"/>
          </p:cNvSpPr>
          <p:nvPr>
            <p:ph type="title"/>
          </p:nvPr>
        </p:nvSpPr>
        <p:spPr>
          <a:xfrm>
            <a:off x="1097280" y="286603"/>
            <a:ext cx="10058400" cy="1450757"/>
          </a:xfrm>
        </p:spPr>
        <p:txBody>
          <a:bodyPr>
            <a:normAutofit/>
          </a:bodyPr>
          <a:lstStyle/>
          <a:p>
            <a:r>
              <a:rPr lang="en-US" sz="4800" b="1" dirty="0"/>
              <a:t>Number of Zuid Nederland "</a:t>
            </a:r>
            <a:r>
              <a:rPr lang="en-US" sz="4800" b="1" dirty="0">
                <a:solidFill>
                  <a:srgbClr val="C00000"/>
                </a:solidFill>
              </a:rPr>
              <a:t>Dwellings</a:t>
            </a:r>
            <a:r>
              <a:rPr lang="en-US" sz="4800" b="1" dirty="0"/>
              <a:t>" based on construction stage</a:t>
            </a:r>
          </a:p>
        </p:txBody>
      </p:sp>
    </p:spTree>
    <p:extLst>
      <p:ext uri="{BB962C8B-B14F-4D97-AF65-F5344CB8AC3E}">
        <p14:creationId xmlns:p14="http://schemas.microsoft.com/office/powerpoint/2010/main" val="277435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3FA7C2A7-97F1-47C6-B918-687B109992BC}"/>
              </a:ext>
            </a:extLst>
          </p:cNvPr>
          <p:cNvPicPr>
            <a:picLocks noGrp="1" noChangeAspect="1"/>
          </p:cNvPicPr>
          <p:nvPr>
            <p:ph idx="1"/>
          </p:nvPr>
        </p:nvPicPr>
        <p:blipFill rotWithShape="1">
          <a:blip r:embed="rId2"/>
          <a:srcRect r="5739"/>
          <a:stretch/>
        </p:blipFill>
        <p:spPr>
          <a:xfrm>
            <a:off x="-32" y="10"/>
            <a:ext cx="12192031" cy="4915066"/>
          </a:xfrm>
          <a:prstGeom prst="rect">
            <a:avLst/>
          </a:prstGeom>
        </p:spPr>
      </p:pic>
      <p:sp>
        <p:nvSpPr>
          <p:cNvPr id="30" name="Rectangle 23">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25">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96D51AD-226F-4384-A92E-2BFD5E94936F}"/>
              </a:ext>
            </a:extLst>
          </p:cNvPr>
          <p:cNvSpPr/>
          <p:nvPr/>
        </p:nvSpPr>
        <p:spPr>
          <a:xfrm>
            <a:off x="8334611" y="5517206"/>
            <a:ext cx="4641736" cy="369332"/>
          </a:xfrm>
          <a:prstGeom prst="rect">
            <a:avLst/>
          </a:prstGeom>
        </p:spPr>
        <p:txBody>
          <a:bodyPr wrap="square">
            <a:spAutoFit/>
          </a:bodyPr>
          <a:lstStyle/>
          <a:p>
            <a:pPr lvl="0"/>
            <a:r>
              <a:rPr lang="en-US" dirty="0">
                <a:hlinkClick r:id="rId3"/>
              </a:rPr>
              <a:t>https://opendata.cbs.nl/#/CBS/nl/</a:t>
            </a:r>
            <a:r>
              <a:rPr lang="en-US" dirty="0"/>
              <a:t>. </a:t>
            </a:r>
          </a:p>
        </p:txBody>
      </p:sp>
    </p:spTree>
    <p:extLst>
      <p:ext uri="{BB962C8B-B14F-4D97-AF65-F5344CB8AC3E}">
        <p14:creationId xmlns:p14="http://schemas.microsoft.com/office/powerpoint/2010/main" val="163652193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3BEA-319B-48E2-951C-FE4243A1804B}"/>
              </a:ext>
            </a:extLst>
          </p:cNvPr>
          <p:cNvSpPr>
            <a:spLocks noGrp="1"/>
          </p:cNvSpPr>
          <p:nvPr>
            <p:ph type="title"/>
          </p:nvPr>
        </p:nvSpPr>
        <p:spPr/>
        <p:txBody>
          <a:bodyPr>
            <a:normAutofit fontScale="90000"/>
          </a:bodyPr>
          <a:lstStyle/>
          <a:p>
            <a:r>
              <a:rPr lang="en-US" sz="4800" b="1" dirty="0"/>
              <a:t>Number of Noord Nederland “</a:t>
            </a:r>
            <a:r>
              <a:rPr lang="en-US" sz="4800" b="1" dirty="0">
                <a:solidFill>
                  <a:schemeClr val="accent1">
                    <a:lumMod val="50000"/>
                  </a:schemeClr>
                </a:solidFill>
              </a:rPr>
              <a:t>Educational</a:t>
            </a:r>
            <a:r>
              <a:rPr lang="en-US" sz="4800" b="1" dirty="0"/>
              <a:t>“ buildings based on construction stage</a:t>
            </a:r>
            <a:endParaRPr lang="en-US" dirty="0"/>
          </a:p>
        </p:txBody>
      </p:sp>
      <p:pic>
        <p:nvPicPr>
          <p:cNvPr id="5" name="Picture 4">
            <a:extLst>
              <a:ext uri="{FF2B5EF4-FFF2-40B4-BE49-F238E27FC236}">
                <a16:creationId xmlns:a16="http://schemas.microsoft.com/office/drawing/2014/main" id="{D10877DE-9587-4DB9-B630-4CE24F33A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435" y="1779189"/>
            <a:ext cx="7789545" cy="465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81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2B3A-90D5-47B8-9485-F5F63ACBC92B}"/>
              </a:ext>
            </a:extLst>
          </p:cNvPr>
          <p:cNvSpPr>
            <a:spLocks noGrp="1"/>
          </p:cNvSpPr>
          <p:nvPr>
            <p:ph type="title"/>
          </p:nvPr>
        </p:nvSpPr>
        <p:spPr/>
        <p:txBody>
          <a:bodyPr>
            <a:normAutofit/>
          </a:bodyPr>
          <a:lstStyle/>
          <a:p>
            <a:r>
              <a:rPr lang="en-US" sz="4800" b="1" dirty="0"/>
              <a:t>Number of Zuid Nederland “</a:t>
            </a:r>
            <a:r>
              <a:rPr lang="en-US" sz="4800" b="1" dirty="0">
                <a:solidFill>
                  <a:schemeClr val="accent1">
                    <a:lumMod val="50000"/>
                  </a:schemeClr>
                </a:solidFill>
              </a:rPr>
              <a:t>Educational</a:t>
            </a:r>
            <a:r>
              <a:rPr lang="en-US" sz="4800" b="1" dirty="0"/>
              <a:t>“ buildings based on construction stage</a:t>
            </a:r>
            <a:endParaRPr lang="en-US" dirty="0"/>
          </a:p>
        </p:txBody>
      </p:sp>
      <p:pic>
        <p:nvPicPr>
          <p:cNvPr id="4" name="Picture 3">
            <a:extLst>
              <a:ext uri="{FF2B5EF4-FFF2-40B4-BE49-F238E27FC236}">
                <a16:creationId xmlns:a16="http://schemas.microsoft.com/office/drawing/2014/main" id="{35AA8E92-61F8-4B6B-B3AE-8ADA44EB739F}"/>
              </a:ext>
            </a:extLst>
          </p:cNvPr>
          <p:cNvPicPr>
            <a:picLocks noChangeAspect="1"/>
          </p:cNvPicPr>
          <p:nvPr/>
        </p:nvPicPr>
        <p:blipFill>
          <a:blip r:embed="rId2"/>
          <a:stretch>
            <a:fillRect/>
          </a:stretch>
        </p:blipFill>
        <p:spPr>
          <a:xfrm>
            <a:off x="1308735" y="1862456"/>
            <a:ext cx="8642253" cy="4395469"/>
          </a:xfrm>
          <a:prstGeom prst="rect">
            <a:avLst/>
          </a:prstGeom>
        </p:spPr>
      </p:pic>
    </p:spTree>
    <p:extLst>
      <p:ext uri="{BB962C8B-B14F-4D97-AF65-F5344CB8AC3E}">
        <p14:creationId xmlns:p14="http://schemas.microsoft.com/office/powerpoint/2010/main" val="1204365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72609-4006-4A9E-AC3B-410ED8A9F733}"/>
              </a:ext>
            </a:extLst>
          </p:cNvPr>
          <p:cNvSpPr>
            <a:spLocks noGrp="1"/>
          </p:cNvSpPr>
          <p:nvPr>
            <p:ph idx="1"/>
          </p:nvPr>
        </p:nvSpPr>
        <p:spPr>
          <a:xfrm>
            <a:off x="5349240" y="2108201"/>
            <a:ext cx="5806440" cy="3760891"/>
          </a:xfrm>
        </p:spPr>
        <p:txBody>
          <a:bodyPr/>
          <a:lstStyle/>
          <a:p>
            <a:r>
              <a:rPr lang="en-US" dirty="0"/>
              <a:t>We see that on an average that we have between 400 and 800 “Dwelling” under construction in each quarter of the year in the Noord and Zuid Nederland.</a:t>
            </a:r>
          </a:p>
          <a:p>
            <a:endParaRPr lang="en-US" dirty="0"/>
          </a:p>
          <a:p>
            <a:r>
              <a:rPr lang="en-US" dirty="0"/>
              <a:t>There are no “Educational” buildings under construction in each quarter of the year in the Noord and Zuid Nederland.</a:t>
            </a:r>
          </a:p>
          <a:p>
            <a:r>
              <a:rPr lang="en-US" dirty="0"/>
              <a:t> </a:t>
            </a:r>
          </a:p>
          <a:p>
            <a:endParaRPr lang="en-US" dirty="0"/>
          </a:p>
          <a:p>
            <a:endParaRPr lang="en-US" dirty="0"/>
          </a:p>
        </p:txBody>
      </p:sp>
      <p:sp>
        <p:nvSpPr>
          <p:cNvPr id="4" name="Title 1">
            <a:extLst>
              <a:ext uri="{FF2B5EF4-FFF2-40B4-BE49-F238E27FC236}">
                <a16:creationId xmlns:a16="http://schemas.microsoft.com/office/drawing/2014/main" id="{18E12596-6230-4AEE-B1CF-19FB0EC04327}"/>
              </a:ext>
            </a:extLst>
          </p:cNvPr>
          <p:cNvSpPr>
            <a:spLocks noGrp="1"/>
          </p:cNvSpPr>
          <p:nvPr>
            <p:ph type="title"/>
          </p:nvPr>
        </p:nvSpPr>
        <p:spPr>
          <a:xfrm>
            <a:off x="5229225" y="287338"/>
            <a:ext cx="5926138" cy="1449387"/>
          </a:xfrm>
        </p:spPr>
        <p:txBody>
          <a:bodyPr/>
          <a:lstStyle/>
          <a:p>
            <a:r>
              <a:rPr lang="en-US" dirty="0"/>
              <a:t>Third Conclusion</a:t>
            </a:r>
          </a:p>
        </p:txBody>
      </p:sp>
      <p:pic>
        <p:nvPicPr>
          <p:cNvPr id="5" name="Picture 4" descr="3864 Best Dungeons and dragons images | Dungeons, dragons, Fantasy ...">
            <a:extLst>
              <a:ext uri="{FF2B5EF4-FFF2-40B4-BE49-F238E27FC236}">
                <a16:creationId xmlns:a16="http://schemas.microsoft.com/office/drawing/2014/main" id="{1783BA11-CD79-46A6-B989-7A8190F937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46368"/>
          <a:stretch/>
        </p:blipFill>
        <p:spPr bwMode="auto">
          <a:xfrm>
            <a:off x="-1" y="1"/>
            <a:ext cx="4635315"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006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78ADC6-9959-4EB2-A6D2-5D106A35B7FB}"/>
              </a:ext>
            </a:extLst>
          </p:cNvPr>
          <p:cNvSpPr>
            <a:spLocks noGrp="1"/>
          </p:cNvSpPr>
          <p:nvPr>
            <p:ph idx="1"/>
          </p:nvPr>
        </p:nvSpPr>
        <p:spPr/>
        <p:txBody>
          <a:bodyPr/>
          <a:lstStyle/>
          <a:p>
            <a:r>
              <a:rPr lang="en-US" b="1" dirty="0">
                <a:solidFill>
                  <a:schemeClr val="accent1">
                    <a:lumMod val="50000"/>
                  </a:schemeClr>
                </a:solidFill>
              </a:rPr>
              <a:t>Q1: </a:t>
            </a:r>
            <a:r>
              <a:rPr lang="en-US" dirty="0"/>
              <a:t>What is the mean of the "Orders received by contractors in million euros" between years 2015 and 2019 for Noord Nederland?</a:t>
            </a:r>
          </a:p>
          <a:p>
            <a:endParaRPr lang="en-US" dirty="0"/>
          </a:p>
          <a:p>
            <a:r>
              <a:rPr lang="en-US" b="1" dirty="0">
                <a:solidFill>
                  <a:schemeClr val="accent1">
                    <a:lumMod val="50000"/>
                  </a:schemeClr>
                </a:solidFill>
              </a:rPr>
              <a:t>Q2: </a:t>
            </a:r>
            <a:r>
              <a:rPr lang="en-US" dirty="0"/>
              <a:t>Is the mean value of  the Orders received by contractors for "Education" buildings less than the Orders received by contractors for “Housing"  in Noord Nederland from years 2015-2017?</a:t>
            </a:r>
          </a:p>
          <a:p>
            <a:endParaRPr lang="en-US" dirty="0"/>
          </a:p>
          <a:p>
            <a:r>
              <a:rPr lang="en-US" b="1" dirty="0">
                <a:solidFill>
                  <a:schemeClr val="accent1">
                    <a:lumMod val="50000"/>
                  </a:schemeClr>
                </a:solidFill>
              </a:rPr>
              <a:t>Q3: </a:t>
            </a:r>
            <a:r>
              <a:rPr lang="en-US" dirty="0"/>
              <a:t>Are the “Housing" orders received by contractors and the number of “Housing" projects where the construction started correlated?</a:t>
            </a:r>
          </a:p>
          <a:p>
            <a:endParaRPr lang="en-US" dirty="0"/>
          </a:p>
        </p:txBody>
      </p:sp>
      <p:pic>
        <p:nvPicPr>
          <p:cNvPr id="19460" name="Picture 4" descr="question sticker! – LINE stickers | LINE STORE">
            <a:extLst>
              <a:ext uri="{FF2B5EF4-FFF2-40B4-BE49-F238E27FC236}">
                <a16:creationId xmlns:a16="http://schemas.microsoft.com/office/drawing/2014/main" id="{419ECDB3-CBA6-4C17-916B-82CA47002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829" y="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DFC65F1-631E-4890-A553-7E87EE1BD4D1}"/>
              </a:ext>
            </a:extLst>
          </p:cNvPr>
          <p:cNvSpPr>
            <a:spLocks noGrp="1"/>
          </p:cNvSpPr>
          <p:nvPr>
            <p:ph type="title"/>
          </p:nvPr>
        </p:nvSpPr>
        <p:spPr>
          <a:xfrm>
            <a:off x="6355079" y="287338"/>
            <a:ext cx="4800283" cy="1449387"/>
          </a:xfrm>
        </p:spPr>
        <p:txBody>
          <a:bodyPr/>
          <a:lstStyle/>
          <a:p>
            <a:r>
              <a:rPr lang="en-US" dirty="0"/>
              <a:t>Research Questions</a:t>
            </a:r>
          </a:p>
        </p:txBody>
      </p:sp>
    </p:spTree>
    <p:extLst>
      <p:ext uri="{BB962C8B-B14F-4D97-AF65-F5344CB8AC3E}">
        <p14:creationId xmlns:p14="http://schemas.microsoft.com/office/powerpoint/2010/main" val="645255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D754C3F-20E8-4439-B291-E255333A9E59}"/>
              </a:ext>
            </a:extLst>
          </p:cNvPr>
          <p:cNvSpPr>
            <a:spLocks noGrp="1"/>
          </p:cNvSpPr>
          <p:nvPr>
            <p:ph idx="1"/>
          </p:nvPr>
        </p:nvSpPr>
        <p:spPr>
          <a:xfrm>
            <a:off x="715540" y="2028301"/>
            <a:ext cx="10058400" cy="3760891"/>
          </a:xfrm>
        </p:spPr>
        <p:txBody>
          <a:bodyPr/>
          <a:lstStyle/>
          <a:p>
            <a:pPr marL="0" indent="0">
              <a:buNone/>
            </a:pPr>
            <a:r>
              <a:rPr lang="en-US" dirty="0"/>
              <a:t>We only have data from years 2015 through 2017. So we can use  this data as sample data and estimate the mean of the population.</a:t>
            </a:r>
          </a:p>
          <a:p>
            <a:pPr marL="0" indent="0">
              <a:buNone/>
            </a:pPr>
            <a:r>
              <a:rPr lang="en-US" b="1" dirty="0">
                <a:solidFill>
                  <a:schemeClr val="accent1">
                    <a:lumMod val="50000"/>
                  </a:schemeClr>
                </a:solidFill>
              </a:rPr>
              <a:t>Confidence Interval:</a:t>
            </a:r>
          </a:p>
          <a:p>
            <a:pPr marL="0" indent="0">
              <a:buNone/>
            </a:pPr>
            <a:r>
              <a:rPr lang="en-US" dirty="0"/>
              <a:t>The standard deviation of the population is not known. So, I will use the standard deviation of the sample.</a:t>
            </a:r>
          </a:p>
          <a:p>
            <a:endParaRPr lang="en-US" dirty="0"/>
          </a:p>
        </p:txBody>
      </p:sp>
      <p:sp>
        <p:nvSpPr>
          <p:cNvPr id="7" name="Rectangle 5">
            <a:extLst>
              <a:ext uri="{FF2B5EF4-FFF2-40B4-BE49-F238E27FC236}">
                <a16:creationId xmlns:a16="http://schemas.microsoft.com/office/drawing/2014/main" id="{63D28047-8256-4B01-95D0-4F250A4AA788}"/>
              </a:ext>
            </a:extLst>
          </p:cNvPr>
          <p:cNvSpPr>
            <a:spLocks noChangeArrowheads="1"/>
          </p:cNvSpPr>
          <p:nvPr/>
        </p:nvSpPr>
        <p:spPr bwMode="auto">
          <a:xfrm>
            <a:off x="1563950" y="4722054"/>
            <a:ext cx="977431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1">
                    <a:lumMod val="50000"/>
                  </a:schemeClr>
                </a:solidFill>
                <a:effectLst/>
                <a:latin typeface="Courier New" panose="02070309020205020404" pitchFamily="49" charset="0"/>
              </a:rPr>
              <a:t>With 95% confidence, the true mean lies in the interval: [41.131100480556746, 113.66889951944327]</a:t>
            </a:r>
            <a:r>
              <a:rPr kumimoji="0" lang="en-US" altLang="en-US" sz="1200" b="1" i="0" u="none" strike="noStrike" cap="none" normalizeH="0" baseline="0" dirty="0">
                <a:ln>
                  <a:noFill/>
                </a:ln>
                <a:solidFill>
                  <a:schemeClr val="accent1">
                    <a:lumMod val="50000"/>
                  </a:schemeClr>
                </a:solidFill>
                <a:effectLst/>
              </a:rPr>
              <a:t> </a:t>
            </a:r>
            <a:endParaRPr kumimoji="0" lang="en-US" altLang="en-US" sz="1200" b="1" i="0" u="none" strike="noStrike" cap="none" normalizeH="0" baseline="0" dirty="0">
              <a:ln>
                <a:noFill/>
              </a:ln>
              <a:solidFill>
                <a:schemeClr val="accent1">
                  <a:lumMod val="50000"/>
                </a:schemeClr>
              </a:solidFill>
              <a:effectLst/>
              <a:latin typeface="Arial" panose="020B0604020202020204" pitchFamily="34" charset="0"/>
            </a:endParaRPr>
          </a:p>
        </p:txBody>
      </p:sp>
      <p:sp>
        <p:nvSpPr>
          <p:cNvPr id="8" name="Rectangle 7">
            <a:extLst>
              <a:ext uri="{FF2B5EF4-FFF2-40B4-BE49-F238E27FC236}">
                <a16:creationId xmlns:a16="http://schemas.microsoft.com/office/drawing/2014/main" id="{6C55B6D0-C68C-437F-8B04-C28D236379ED}"/>
              </a:ext>
            </a:extLst>
          </p:cNvPr>
          <p:cNvSpPr/>
          <p:nvPr/>
        </p:nvSpPr>
        <p:spPr>
          <a:xfrm>
            <a:off x="2837895" y="745642"/>
            <a:ext cx="6516209" cy="646331"/>
          </a:xfrm>
          <a:prstGeom prst="rect">
            <a:avLst/>
          </a:prstGeom>
        </p:spPr>
        <p:txBody>
          <a:bodyPr wrap="square">
            <a:spAutoFit/>
          </a:bodyPr>
          <a:lstStyle/>
          <a:p>
            <a:pPr algn="ctr"/>
            <a:r>
              <a:rPr lang="en-US" b="1" dirty="0">
                <a:solidFill>
                  <a:schemeClr val="accent1">
                    <a:lumMod val="50000"/>
                  </a:schemeClr>
                </a:solidFill>
              </a:rPr>
              <a:t>What is the mean of the "Orders received by contractors in million euros" between years 2015 and 2019 for Noord Nederland?</a:t>
            </a:r>
          </a:p>
        </p:txBody>
      </p:sp>
      <p:sp>
        <p:nvSpPr>
          <p:cNvPr id="9" name="Rectangle 8">
            <a:extLst>
              <a:ext uri="{FF2B5EF4-FFF2-40B4-BE49-F238E27FC236}">
                <a16:creationId xmlns:a16="http://schemas.microsoft.com/office/drawing/2014/main" id="{CA5D5EF7-5A43-4165-B3C7-A4DF7AE1986E}"/>
              </a:ext>
            </a:extLst>
          </p:cNvPr>
          <p:cNvSpPr/>
          <p:nvPr/>
        </p:nvSpPr>
        <p:spPr>
          <a:xfrm>
            <a:off x="1066800" y="5389544"/>
            <a:ext cx="10058400" cy="646331"/>
          </a:xfrm>
          <a:prstGeom prst="rect">
            <a:avLst/>
          </a:prstGeom>
          <a:solidFill>
            <a:schemeClr val="accent2">
              <a:lumMod val="40000"/>
              <a:lumOff val="60000"/>
            </a:schemeClr>
          </a:solidFill>
        </p:spPr>
        <p:txBody>
          <a:bodyPr wrap="square">
            <a:spAutoFit/>
          </a:bodyPr>
          <a:lstStyle/>
          <a:p>
            <a:r>
              <a:rPr lang="en-US" b="1" dirty="0"/>
              <a:t>Therefore, the mean cost of the "Orders received by contractors in million euro" between years 2015 and 2019 for Noord Nederland is between </a:t>
            </a:r>
            <a:r>
              <a:rPr lang="en-US" b="1" dirty="0">
                <a:solidFill>
                  <a:schemeClr val="accent1">
                    <a:lumMod val="50000"/>
                  </a:schemeClr>
                </a:solidFill>
              </a:rPr>
              <a:t>41 and 113 million euros</a:t>
            </a:r>
            <a:r>
              <a:rPr lang="en-US" b="1" dirty="0"/>
              <a:t>.</a:t>
            </a:r>
          </a:p>
        </p:txBody>
      </p:sp>
      <p:pic>
        <p:nvPicPr>
          <p:cNvPr id="17415" name="Picture 7" descr="Talk Question Sticker by ShiGai for iOS &amp; Android | GIPHY">
            <a:extLst>
              <a:ext uri="{FF2B5EF4-FFF2-40B4-BE49-F238E27FC236}">
                <a16:creationId xmlns:a16="http://schemas.microsoft.com/office/drawing/2014/main" id="{05A50925-D226-4FAC-A312-4C0A7ACE6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575" y="344140"/>
            <a:ext cx="1442749" cy="144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22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959642-1301-4276-A18A-3BEA8230BD55}"/>
              </a:ext>
            </a:extLst>
          </p:cNvPr>
          <p:cNvSpPr>
            <a:spLocks noGrp="1"/>
          </p:cNvSpPr>
          <p:nvPr>
            <p:ph idx="1"/>
          </p:nvPr>
        </p:nvSpPr>
        <p:spPr>
          <a:xfrm>
            <a:off x="1066800" y="2001669"/>
            <a:ext cx="10058400" cy="3760891"/>
          </a:xfrm>
        </p:spPr>
        <p:txBody>
          <a:bodyPr/>
          <a:lstStyle/>
          <a:p>
            <a:pPr marL="457200" indent="-457200">
              <a:buFont typeface="+mj-lt"/>
              <a:buAutoNum type="arabicPeriod"/>
            </a:pPr>
            <a:r>
              <a:rPr lang="en-US" dirty="0"/>
              <a:t>I would like to do a </a:t>
            </a:r>
            <a:r>
              <a:rPr lang="en-US" b="1" dirty="0">
                <a:solidFill>
                  <a:schemeClr val="accent1">
                    <a:lumMod val="50000"/>
                  </a:schemeClr>
                </a:solidFill>
              </a:rPr>
              <a:t>1 tailed t-test </a:t>
            </a:r>
            <a:r>
              <a:rPr lang="en-US" dirty="0"/>
              <a:t>to test</a:t>
            </a:r>
          </a:p>
          <a:p>
            <a:pPr marL="457200" indent="-457200">
              <a:buFont typeface="+mj-lt"/>
              <a:buAutoNum type="arabicPeriod"/>
            </a:pPr>
            <a:r>
              <a:rPr lang="en-US" dirty="0"/>
              <a:t>The mean of the orders received by contractors for housing = 77.4 million euros</a:t>
            </a:r>
          </a:p>
          <a:p>
            <a:pPr algn="ctr"/>
            <a:r>
              <a:rPr lang="en-US" b="1" dirty="0">
                <a:solidFill>
                  <a:schemeClr val="accent1">
                    <a:lumMod val="50000"/>
                  </a:schemeClr>
                </a:solidFill>
              </a:rPr>
              <a:t>Ho:</a:t>
            </a:r>
            <a:r>
              <a:rPr lang="en-US" dirty="0"/>
              <a:t> the average cost of all orders received for education buildings is &gt;= 77.4 million euros</a:t>
            </a:r>
          </a:p>
          <a:p>
            <a:pPr algn="ctr"/>
            <a:r>
              <a:rPr lang="en-US" b="1" dirty="0">
                <a:solidFill>
                  <a:schemeClr val="accent1">
                    <a:lumMod val="50000"/>
                  </a:schemeClr>
                </a:solidFill>
              </a:rPr>
              <a:t>Ha:</a:t>
            </a:r>
            <a:r>
              <a:rPr lang="en-US" dirty="0"/>
              <a:t> the average cost of all orders received for education buildings is &lt; 77.4 million euros</a:t>
            </a:r>
          </a:p>
          <a:p>
            <a:endParaRPr lang="en-US" dirty="0"/>
          </a:p>
          <a:p>
            <a:endParaRPr lang="en-US" dirty="0"/>
          </a:p>
        </p:txBody>
      </p:sp>
      <p:sp>
        <p:nvSpPr>
          <p:cNvPr id="6" name="Rectangle 5">
            <a:extLst>
              <a:ext uri="{FF2B5EF4-FFF2-40B4-BE49-F238E27FC236}">
                <a16:creationId xmlns:a16="http://schemas.microsoft.com/office/drawing/2014/main" id="{F64C5E4B-9194-4A36-A5FC-C5AC16635807}"/>
              </a:ext>
            </a:extLst>
          </p:cNvPr>
          <p:cNvSpPr/>
          <p:nvPr/>
        </p:nvSpPr>
        <p:spPr>
          <a:xfrm>
            <a:off x="2473974" y="773491"/>
            <a:ext cx="8161369" cy="923330"/>
          </a:xfrm>
          <a:prstGeom prst="rect">
            <a:avLst/>
          </a:prstGeom>
        </p:spPr>
        <p:txBody>
          <a:bodyPr wrap="square">
            <a:spAutoFit/>
          </a:bodyPr>
          <a:lstStyle/>
          <a:p>
            <a:pPr algn="ctr"/>
            <a:r>
              <a:rPr lang="en-US" b="1" dirty="0">
                <a:solidFill>
                  <a:schemeClr val="accent1">
                    <a:lumMod val="50000"/>
                  </a:schemeClr>
                </a:solidFill>
              </a:rPr>
              <a:t>Is the mean value of  the Orders received by contractors for </a:t>
            </a:r>
            <a:r>
              <a:rPr lang="en-US" b="1" u="sng" dirty="0">
                <a:solidFill>
                  <a:schemeClr val="accent1">
                    <a:lumMod val="50000"/>
                  </a:schemeClr>
                </a:solidFill>
              </a:rPr>
              <a:t>Educational buildings </a:t>
            </a:r>
            <a:r>
              <a:rPr lang="en-US" b="1" dirty="0">
                <a:solidFill>
                  <a:schemeClr val="accent1">
                    <a:lumMod val="50000"/>
                  </a:schemeClr>
                </a:solidFill>
              </a:rPr>
              <a:t>less than the Orders received by contractors for </a:t>
            </a:r>
            <a:r>
              <a:rPr lang="en-US" b="1" u="sng" dirty="0">
                <a:solidFill>
                  <a:schemeClr val="accent1">
                    <a:lumMod val="50000"/>
                  </a:schemeClr>
                </a:solidFill>
              </a:rPr>
              <a:t>Housing</a:t>
            </a:r>
            <a:r>
              <a:rPr lang="en-US" b="1" dirty="0">
                <a:solidFill>
                  <a:schemeClr val="accent1">
                    <a:lumMod val="50000"/>
                  </a:schemeClr>
                </a:solidFill>
              </a:rPr>
              <a:t>  in Noord Nederland from years 2015-2017?</a:t>
            </a:r>
          </a:p>
        </p:txBody>
      </p:sp>
      <p:sp>
        <p:nvSpPr>
          <p:cNvPr id="8" name="Rectangle 2">
            <a:extLst>
              <a:ext uri="{FF2B5EF4-FFF2-40B4-BE49-F238E27FC236}">
                <a16:creationId xmlns:a16="http://schemas.microsoft.com/office/drawing/2014/main" id="{2EEDA1AC-46D2-481D-90F8-43E5ADA67B8E}"/>
              </a:ext>
            </a:extLst>
          </p:cNvPr>
          <p:cNvSpPr>
            <a:spLocks noChangeArrowheads="1"/>
          </p:cNvSpPr>
          <p:nvPr/>
        </p:nvSpPr>
        <p:spPr bwMode="auto">
          <a:xfrm>
            <a:off x="4279038" y="4307734"/>
            <a:ext cx="2975173"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200" b="1" dirty="0">
                <a:solidFill>
                  <a:schemeClr val="accent1">
                    <a:lumMod val="50000"/>
                  </a:schemeClr>
                </a:solidFill>
                <a:latin typeface="Courier New" panose="02070309020205020404" pitchFamily="49" charset="0"/>
              </a:rPr>
              <a:t>Statistic: 18.581707128294866 </a:t>
            </a:r>
          </a:p>
          <a:p>
            <a:pPr eaLnBrk="0" fontAlgn="base" hangingPunct="0">
              <a:spcBef>
                <a:spcPct val="0"/>
              </a:spcBef>
              <a:spcAft>
                <a:spcPct val="0"/>
              </a:spcAft>
            </a:pPr>
            <a:endParaRPr lang="en-US" altLang="en-US" sz="1200" b="1" dirty="0">
              <a:solidFill>
                <a:schemeClr val="accent1">
                  <a:lumMod val="50000"/>
                </a:schemeClr>
              </a:solidFill>
              <a:latin typeface="Courier New" panose="02070309020205020404" pitchFamily="49" charset="0"/>
            </a:endParaRPr>
          </a:p>
          <a:p>
            <a:pPr eaLnBrk="0" fontAlgn="base" hangingPunct="0">
              <a:spcBef>
                <a:spcPct val="0"/>
              </a:spcBef>
              <a:spcAft>
                <a:spcPct val="0"/>
              </a:spcAft>
            </a:pPr>
            <a:r>
              <a:rPr lang="en-US" altLang="en-US" sz="1200" b="1" dirty="0">
                <a:solidFill>
                  <a:schemeClr val="accent1">
                    <a:lumMod val="50000"/>
                  </a:schemeClr>
                </a:solidFill>
                <a:latin typeface="Courier New" panose="02070309020205020404" pitchFamily="49" charset="0"/>
              </a:rPr>
              <a:t>p-value: 1.2074730576215766e-13</a:t>
            </a:r>
          </a:p>
          <a:p>
            <a:pPr eaLnBrk="0" fontAlgn="base" hangingPunct="0">
              <a:spcBef>
                <a:spcPct val="0"/>
              </a:spcBef>
              <a:spcAft>
                <a:spcPct val="0"/>
              </a:spcAft>
            </a:pPr>
            <a:r>
              <a:rPr lang="en-US" altLang="en-US" sz="1200" b="1" dirty="0">
                <a:solidFill>
                  <a:schemeClr val="accent1">
                    <a:lumMod val="50000"/>
                  </a:schemeClr>
                </a:solidFill>
                <a:latin typeface="Courier New" panose="02070309020205020404" pitchFamily="49" charset="0"/>
              </a:rPr>
              <a:t> </a:t>
            </a:r>
          </a:p>
          <a:p>
            <a:pPr eaLnBrk="0" fontAlgn="base" hangingPunct="0">
              <a:spcBef>
                <a:spcPct val="0"/>
              </a:spcBef>
              <a:spcAft>
                <a:spcPct val="0"/>
              </a:spcAft>
            </a:pPr>
            <a:r>
              <a:rPr lang="en-US" altLang="en-US" sz="1200" b="1" dirty="0">
                <a:solidFill>
                  <a:schemeClr val="accent1">
                    <a:lumMod val="50000"/>
                  </a:schemeClr>
                </a:solidFill>
                <a:latin typeface="Courier New" panose="02070309020205020404" pitchFamily="49" charset="0"/>
              </a:rPr>
              <a:t>Null hypothesis rejected </a:t>
            </a:r>
          </a:p>
        </p:txBody>
      </p:sp>
      <p:sp>
        <p:nvSpPr>
          <p:cNvPr id="9" name="Rectangle 8">
            <a:extLst>
              <a:ext uri="{FF2B5EF4-FFF2-40B4-BE49-F238E27FC236}">
                <a16:creationId xmlns:a16="http://schemas.microsoft.com/office/drawing/2014/main" id="{56898D60-3F34-4251-AE56-48B8E4EC867C}"/>
              </a:ext>
            </a:extLst>
          </p:cNvPr>
          <p:cNvSpPr/>
          <p:nvPr/>
        </p:nvSpPr>
        <p:spPr>
          <a:xfrm>
            <a:off x="1066800" y="5535912"/>
            <a:ext cx="10404629" cy="646331"/>
          </a:xfrm>
          <a:prstGeom prst="rect">
            <a:avLst/>
          </a:prstGeom>
          <a:solidFill>
            <a:schemeClr val="accent2">
              <a:lumMod val="40000"/>
              <a:lumOff val="60000"/>
            </a:schemeClr>
          </a:solidFill>
        </p:spPr>
        <p:txBody>
          <a:bodyPr wrap="square">
            <a:spAutoFit/>
          </a:bodyPr>
          <a:lstStyle/>
          <a:p>
            <a:r>
              <a:rPr lang="en-US" b="1" dirty="0"/>
              <a:t>This means that the mean value of  the Orders received by contractors for "Education" buildings is less than the Orders received by contractors for "Dwellings"  in Noord Nederland from years 2015-2017</a:t>
            </a:r>
          </a:p>
        </p:txBody>
      </p:sp>
      <p:pic>
        <p:nvPicPr>
          <p:cNvPr id="10" name="Picture 7" descr="Talk Question Sticker by ShiGai for iOS &amp; Android | GIPHY">
            <a:extLst>
              <a:ext uri="{FF2B5EF4-FFF2-40B4-BE49-F238E27FC236}">
                <a16:creationId xmlns:a16="http://schemas.microsoft.com/office/drawing/2014/main" id="{2E0801EC-D685-45BE-9709-5788983A3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68" y="374065"/>
            <a:ext cx="1442749" cy="144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274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CC145-5EA6-407E-B654-672667098F3C}"/>
              </a:ext>
            </a:extLst>
          </p:cNvPr>
          <p:cNvSpPr>
            <a:spLocks noGrp="1"/>
          </p:cNvSpPr>
          <p:nvPr>
            <p:ph idx="1"/>
          </p:nvPr>
        </p:nvSpPr>
        <p:spPr/>
        <p:txBody>
          <a:bodyPr/>
          <a:lstStyle/>
          <a:p>
            <a:r>
              <a:rPr lang="en-US" dirty="0"/>
              <a:t>I would like to assume that the "Dwelling" orders received by contractors and the number of "Dwelling" where the construction started are correlated. I would like to check if there is linear or a nonlinear regression between the variables.</a:t>
            </a:r>
          </a:p>
        </p:txBody>
      </p:sp>
      <p:pic>
        <p:nvPicPr>
          <p:cNvPr id="4" name="Picture 7" descr="Talk Question Sticker by ShiGai for iOS &amp; Android | GIPHY">
            <a:extLst>
              <a:ext uri="{FF2B5EF4-FFF2-40B4-BE49-F238E27FC236}">
                <a16:creationId xmlns:a16="http://schemas.microsoft.com/office/drawing/2014/main" id="{A4125F1A-EF59-418A-8EA4-C4CB3F270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911" y="417607"/>
            <a:ext cx="1442749" cy="14427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B37B085-43F3-4333-AC1D-4236FF8BACC2}"/>
              </a:ext>
            </a:extLst>
          </p:cNvPr>
          <p:cNvSpPr/>
          <p:nvPr/>
        </p:nvSpPr>
        <p:spPr>
          <a:xfrm>
            <a:off x="3078479" y="811963"/>
            <a:ext cx="6784611" cy="646331"/>
          </a:xfrm>
          <a:prstGeom prst="rect">
            <a:avLst/>
          </a:prstGeom>
        </p:spPr>
        <p:txBody>
          <a:bodyPr wrap="square">
            <a:spAutoFit/>
          </a:bodyPr>
          <a:lstStyle/>
          <a:p>
            <a:pPr algn="ctr"/>
            <a:r>
              <a:rPr lang="en-US" b="1" dirty="0">
                <a:solidFill>
                  <a:schemeClr val="accent1">
                    <a:lumMod val="50000"/>
                  </a:schemeClr>
                </a:solidFill>
              </a:rPr>
              <a:t>Are the “Housing" orders received by contractors and the number of “Housing" projects where the construction started correlated?</a:t>
            </a:r>
          </a:p>
        </p:txBody>
      </p:sp>
      <p:pic>
        <p:nvPicPr>
          <p:cNvPr id="6" name="Picture 5">
            <a:extLst>
              <a:ext uri="{FF2B5EF4-FFF2-40B4-BE49-F238E27FC236}">
                <a16:creationId xmlns:a16="http://schemas.microsoft.com/office/drawing/2014/main" id="{F027AB6D-3E94-4342-8FF4-6CEB9E5828F8}"/>
              </a:ext>
            </a:extLst>
          </p:cNvPr>
          <p:cNvPicPr>
            <a:picLocks noChangeAspect="1"/>
          </p:cNvPicPr>
          <p:nvPr/>
        </p:nvPicPr>
        <p:blipFill>
          <a:blip r:embed="rId3"/>
          <a:stretch>
            <a:fillRect/>
          </a:stretch>
        </p:blipFill>
        <p:spPr>
          <a:xfrm>
            <a:off x="2100942" y="3429000"/>
            <a:ext cx="8586651" cy="1173807"/>
          </a:xfrm>
          <a:prstGeom prst="rect">
            <a:avLst/>
          </a:prstGeom>
        </p:spPr>
      </p:pic>
      <p:sp>
        <p:nvSpPr>
          <p:cNvPr id="7" name="Rectangle 6">
            <a:extLst>
              <a:ext uri="{FF2B5EF4-FFF2-40B4-BE49-F238E27FC236}">
                <a16:creationId xmlns:a16="http://schemas.microsoft.com/office/drawing/2014/main" id="{27213B38-64C0-40EC-A9D7-FE53AE481765}"/>
              </a:ext>
            </a:extLst>
          </p:cNvPr>
          <p:cNvSpPr/>
          <p:nvPr/>
        </p:nvSpPr>
        <p:spPr>
          <a:xfrm>
            <a:off x="1470501" y="5117239"/>
            <a:ext cx="9847532" cy="923330"/>
          </a:xfrm>
          <a:prstGeom prst="rect">
            <a:avLst/>
          </a:prstGeom>
          <a:solidFill>
            <a:schemeClr val="accent2">
              <a:lumMod val="40000"/>
              <a:lumOff val="60000"/>
            </a:schemeClr>
          </a:solidFill>
        </p:spPr>
        <p:txBody>
          <a:bodyPr wrap="square">
            <a:spAutoFit/>
          </a:bodyPr>
          <a:lstStyle/>
          <a:p>
            <a:pPr algn="ctr"/>
            <a:r>
              <a:rPr lang="en-US" b="1" dirty="0"/>
              <a:t>There is a negative correlation between the two chosen variables.</a:t>
            </a:r>
          </a:p>
          <a:p>
            <a:pPr algn="ctr"/>
            <a:r>
              <a:rPr lang="en-US" b="1" dirty="0"/>
              <a:t>Negative correlation is a relationship between two variables in which one variable increases as the other decreases, and vice versa. </a:t>
            </a:r>
          </a:p>
        </p:txBody>
      </p:sp>
    </p:spTree>
    <p:extLst>
      <p:ext uri="{BB962C8B-B14F-4D97-AF65-F5344CB8AC3E}">
        <p14:creationId xmlns:p14="http://schemas.microsoft.com/office/powerpoint/2010/main" val="1623889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3EB1-3085-4BA3-B227-89B22ED210D4}"/>
              </a:ext>
            </a:extLst>
          </p:cNvPr>
          <p:cNvSpPr>
            <a:spLocks noGrp="1"/>
          </p:cNvSpPr>
          <p:nvPr>
            <p:ph type="title"/>
          </p:nvPr>
        </p:nvSpPr>
        <p:spPr>
          <a:xfrm>
            <a:off x="1097280" y="1146429"/>
            <a:ext cx="10058400" cy="590931"/>
          </a:xfrm>
        </p:spPr>
        <p:txBody>
          <a:bodyPr wrap="square">
            <a:spAutoFit/>
          </a:bodyPr>
          <a:lstStyle/>
          <a:p>
            <a:pPr algn="ctr"/>
            <a:r>
              <a:rPr lang="en-US" sz="1800" b="1" dirty="0">
                <a:solidFill>
                  <a:schemeClr val="accent1">
                    <a:lumMod val="50000"/>
                  </a:schemeClr>
                </a:solidFill>
                <a:latin typeface="+mn-lt"/>
                <a:ea typeface="+mn-ea"/>
                <a:cs typeface="+mn-cs"/>
              </a:rPr>
              <a:t>Building a regression model for the data from two variables "Orders received by contractors in million euros" and "Building projects started"</a:t>
            </a:r>
          </a:p>
        </p:txBody>
      </p:sp>
      <p:pic>
        <p:nvPicPr>
          <p:cNvPr id="20482" name="Picture 2">
            <a:extLst>
              <a:ext uri="{FF2B5EF4-FFF2-40B4-BE49-F238E27FC236}">
                <a16:creationId xmlns:a16="http://schemas.microsoft.com/office/drawing/2014/main" id="{9E3ACE7C-1FD9-4EAC-ADC7-29E7F0E1A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43981"/>
            <a:ext cx="7521349" cy="379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25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F029F4-B877-4A35-996D-BC1C88F4A28B}"/>
              </a:ext>
            </a:extLst>
          </p:cNvPr>
          <p:cNvPicPr>
            <a:picLocks noChangeAspect="1"/>
          </p:cNvPicPr>
          <p:nvPr/>
        </p:nvPicPr>
        <p:blipFill rotWithShape="1">
          <a:blip r:embed="rId2"/>
          <a:srcRect r="2975"/>
          <a:stretch/>
        </p:blipFill>
        <p:spPr>
          <a:xfrm>
            <a:off x="0" y="576328"/>
            <a:ext cx="6906827" cy="5503340"/>
          </a:xfrm>
          <a:prstGeom prst="rect">
            <a:avLst/>
          </a:prstGeom>
        </p:spPr>
      </p:pic>
      <p:sp>
        <p:nvSpPr>
          <p:cNvPr id="5" name="Rectangle 4">
            <a:extLst>
              <a:ext uri="{FF2B5EF4-FFF2-40B4-BE49-F238E27FC236}">
                <a16:creationId xmlns:a16="http://schemas.microsoft.com/office/drawing/2014/main" id="{D06CB8EB-16E2-4282-9FBD-12423172546F}"/>
              </a:ext>
            </a:extLst>
          </p:cNvPr>
          <p:cNvSpPr/>
          <p:nvPr/>
        </p:nvSpPr>
        <p:spPr>
          <a:xfrm>
            <a:off x="6906827" y="1985062"/>
            <a:ext cx="5187201" cy="4524315"/>
          </a:xfrm>
          <a:prstGeom prst="rect">
            <a:avLst/>
          </a:prstGeom>
        </p:spPr>
        <p:txBody>
          <a:bodyPr wrap="square">
            <a:spAutoFit/>
          </a:bodyPr>
          <a:lstStyle/>
          <a:p>
            <a:r>
              <a:rPr lang="en-US" sz="1600" dirty="0"/>
              <a:t>1. The </a:t>
            </a:r>
            <a:r>
              <a:rPr lang="en-US" sz="1600" b="1" dirty="0">
                <a:solidFill>
                  <a:schemeClr val="accent1">
                    <a:lumMod val="50000"/>
                  </a:schemeClr>
                </a:solidFill>
              </a:rPr>
              <a:t>p-value</a:t>
            </a:r>
            <a:r>
              <a:rPr lang="en-US" sz="1600" dirty="0"/>
              <a:t> is more than 0.05. It is 0.07 and we can say that the variables are not statistically significant.</a:t>
            </a:r>
          </a:p>
          <a:p>
            <a:endParaRPr lang="en-US" sz="1600" dirty="0"/>
          </a:p>
          <a:p>
            <a:r>
              <a:rPr lang="en-US" sz="1600" dirty="0"/>
              <a:t>2. The </a:t>
            </a:r>
            <a:r>
              <a:rPr lang="en-US" sz="1600" b="1" dirty="0">
                <a:solidFill>
                  <a:schemeClr val="accent1">
                    <a:lumMod val="50000"/>
                  </a:schemeClr>
                </a:solidFill>
              </a:rPr>
              <a:t>F-statistics</a:t>
            </a:r>
            <a:r>
              <a:rPr lang="en-US" sz="1600" dirty="0"/>
              <a:t> is also high. It is 3.711 and we can say that the overall model is not significant.</a:t>
            </a:r>
          </a:p>
          <a:p>
            <a:endParaRPr lang="en-US" sz="1600" dirty="0"/>
          </a:p>
          <a:p>
            <a:r>
              <a:rPr lang="en-US" sz="1600" dirty="0"/>
              <a:t>3. The </a:t>
            </a:r>
            <a:r>
              <a:rPr lang="en-US" sz="1600" b="1" dirty="0">
                <a:solidFill>
                  <a:schemeClr val="accent1">
                    <a:lumMod val="50000"/>
                  </a:schemeClr>
                </a:solidFill>
              </a:rPr>
              <a:t>R-squared</a:t>
            </a:r>
            <a:r>
              <a:rPr lang="en-US" sz="1600" dirty="0"/>
              <a:t> value is a widely-used measure that describes how powerful a regression is. </a:t>
            </a:r>
          </a:p>
          <a:p>
            <a:endParaRPr lang="en-US" sz="1600" dirty="0"/>
          </a:p>
          <a:p>
            <a:r>
              <a:rPr lang="en-US" sz="1600" dirty="0"/>
              <a:t>The R-squared measures how much of the total variability is explained by our model.</a:t>
            </a:r>
          </a:p>
          <a:p>
            <a:endParaRPr lang="en-US" sz="1600" dirty="0"/>
          </a:p>
          <a:p>
            <a:r>
              <a:rPr lang="en-US" sz="1600" dirty="0"/>
              <a:t>Here the R-squared value is 0.171. R-squared of 1 would mean our model explains the entire variability of the data.</a:t>
            </a:r>
          </a:p>
          <a:p>
            <a:r>
              <a:rPr lang="en-US" sz="1600" dirty="0"/>
              <a:t>What we usually observe are values ranging from 0.2 to 0.9. The value we got here doesn't fall under that category and we can conclude that the regression is not strong.</a:t>
            </a:r>
          </a:p>
          <a:p>
            <a:endParaRPr lang="en-US" sz="1600" dirty="0"/>
          </a:p>
        </p:txBody>
      </p:sp>
      <p:sp>
        <p:nvSpPr>
          <p:cNvPr id="6" name="Rectangle 5">
            <a:extLst>
              <a:ext uri="{FF2B5EF4-FFF2-40B4-BE49-F238E27FC236}">
                <a16:creationId xmlns:a16="http://schemas.microsoft.com/office/drawing/2014/main" id="{EAD52048-ED42-4ED5-85AD-5FFFFB005776}"/>
              </a:ext>
            </a:extLst>
          </p:cNvPr>
          <p:cNvSpPr/>
          <p:nvPr/>
        </p:nvSpPr>
        <p:spPr>
          <a:xfrm>
            <a:off x="5660995" y="632023"/>
            <a:ext cx="6096000" cy="923330"/>
          </a:xfrm>
          <a:prstGeom prst="rect">
            <a:avLst/>
          </a:prstGeom>
          <a:solidFill>
            <a:schemeClr val="accent2">
              <a:lumMod val="40000"/>
              <a:lumOff val="60000"/>
            </a:schemeClr>
          </a:solidFill>
        </p:spPr>
        <p:txBody>
          <a:bodyPr wrap="square">
            <a:spAutoFit/>
          </a:bodyPr>
          <a:lstStyle/>
          <a:p>
            <a:pPr algn="ctr"/>
            <a:r>
              <a:rPr lang="en-US" b="1" dirty="0"/>
              <a:t>Therefore there is no correlation between Housing orders received by contractors, and the number of Housing projects where the construction started </a:t>
            </a:r>
          </a:p>
        </p:txBody>
      </p:sp>
    </p:spTree>
    <p:extLst>
      <p:ext uri="{BB962C8B-B14F-4D97-AF65-F5344CB8AC3E}">
        <p14:creationId xmlns:p14="http://schemas.microsoft.com/office/powerpoint/2010/main" val="167385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04D0-E52D-4540-84CE-FBF0346718B2}"/>
              </a:ext>
            </a:extLst>
          </p:cNvPr>
          <p:cNvSpPr>
            <a:spLocks noGrp="1"/>
          </p:cNvSpPr>
          <p:nvPr>
            <p:ph type="title"/>
          </p:nvPr>
        </p:nvSpPr>
        <p:spPr>
          <a:xfrm>
            <a:off x="912631" y="297489"/>
            <a:ext cx="10637520" cy="1450757"/>
          </a:xfrm>
        </p:spPr>
        <p:txBody>
          <a:bodyPr/>
          <a:lstStyle/>
          <a:p>
            <a:r>
              <a:rPr lang="en-US" dirty="0"/>
              <a:t>Plotting the regression model on the scatter plot</a:t>
            </a:r>
          </a:p>
        </p:txBody>
      </p:sp>
      <p:pic>
        <p:nvPicPr>
          <p:cNvPr id="22530" name="Picture 2">
            <a:extLst>
              <a:ext uri="{FF2B5EF4-FFF2-40B4-BE49-F238E27FC236}">
                <a16:creationId xmlns:a16="http://schemas.microsoft.com/office/drawing/2014/main" id="{59C97D82-343C-403D-90E5-562EEBC66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76099"/>
            <a:ext cx="8805182" cy="4484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56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Storyline</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47527611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question sticker! – LINE stickers | LINE STORE">
            <a:extLst>
              <a:ext uri="{FF2B5EF4-FFF2-40B4-BE49-F238E27FC236}">
                <a16:creationId xmlns:a16="http://schemas.microsoft.com/office/drawing/2014/main" id="{664DBCB6-8BE3-484B-9CEC-EFEA64739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7196" y="2103638"/>
            <a:ext cx="3504144" cy="3504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647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B4E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DBBC779-F7F3-4376-9843-7C7DCB9C676D}"/>
              </a:ext>
            </a:extLst>
          </p:cNvPr>
          <p:cNvSpPr txBox="1"/>
          <p:nvPr/>
        </p:nvSpPr>
        <p:spPr>
          <a:xfrm>
            <a:off x="492370" y="516836"/>
            <a:ext cx="3084844" cy="196108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spc="-50" dirty="0">
                <a:solidFill>
                  <a:srgbClr val="FFFFFF"/>
                </a:solidFill>
                <a:latin typeface="+mj-lt"/>
                <a:ea typeface="+mj-ea"/>
                <a:cs typeface="+mj-cs"/>
              </a:rPr>
              <a:t>Total costs of all buildings in NL from 2015 - 2019</a:t>
            </a:r>
          </a:p>
        </p:txBody>
      </p:sp>
      <p:cxnSp>
        <p:nvCxnSpPr>
          <p:cNvPr id="22" name="Straight Connector 2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E5ACE1A-A8C4-4AC1-ABD4-5E9E2A4DB8FF}"/>
              </a:ext>
            </a:extLst>
          </p:cNvPr>
          <p:cNvSpPr/>
          <p:nvPr/>
        </p:nvSpPr>
        <p:spPr>
          <a:xfrm>
            <a:off x="571752" y="2799654"/>
            <a:ext cx="3005462" cy="3189665"/>
          </a:xfrm>
          <a:prstGeom prst="rect">
            <a:avLst/>
          </a:prstGeom>
        </p:spPr>
        <p:txBody>
          <a:bodyPr vert="horz" lIns="0" tIns="45720" rIns="0" bIns="45720" rtlCol="0">
            <a:normAutofit fontScale="92500"/>
          </a:bodyPr>
          <a:lstStyle/>
          <a:p>
            <a:pPr>
              <a:spcAft>
                <a:spcPts val="600"/>
              </a:spcAft>
            </a:pPr>
            <a:r>
              <a:rPr lang="en-US" dirty="0">
                <a:solidFill>
                  <a:srgbClr val="FFFFFF"/>
                </a:solidFill>
              </a:rPr>
              <a:t>It includes buildings such as,</a:t>
            </a:r>
          </a:p>
          <a:p>
            <a:pPr marL="285750" indent="-285750">
              <a:spcAft>
                <a:spcPts val="600"/>
              </a:spcAft>
              <a:buFont typeface="Arial" panose="020B0604020202020204" pitchFamily="34" charset="0"/>
              <a:buChar char="•"/>
            </a:pPr>
            <a:r>
              <a:rPr lang="en-US" dirty="0">
                <a:solidFill>
                  <a:srgbClr val="FFFFFF"/>
                </a:solidFill>
              </a:rPr>
              <a:t>Dwellings </a:t>
            </a:r>
          </a:p>
          <a:p>
            <a:pPr marL="285750" indent="-285750">
              <a:spcAft>
                <a:spcPts val="600"/>
              </a:spcAft>
              <a:buFont typeface="Arial" panose="020B0604020202020204" pitchFamily="34" charset="0"/>
              <a:buChar char="•"/>
            </a:pPr>
            <a:r>
              <a:rPr lang="en-US" dirty="0">
                <a:solidFill>
                  <a:srgbClr val="FFFFFF"/>
                </a:solidFill>
              </a:rPr>
              <a:t>Offices</a:t>
            </a:r>
          </a:p>
          <a:p>
            <a:pPr marL="285750" indent="-285750">
              <a:spcAft>
                <a:spcPts val="600"/>
              </a:spcAft>
              <a:buFont typeface="Arial" panose="020B0604020202020204" pitchFamily="34" charset="0"/>
              <a:buChar char="•"/>
            </a:pPr>
            <a:r>
              <a:rPr lang="en-US" dirty="0">
                <a:solidFill>
                  <a:srgbClr val="FFFFFF"/>
                </a:solidFill>
              </a:rPr>
              <a:t>Combined company halls </a:t>
            </a:r>
          </a:p>
          <a:p>
            <a:pPr marL="285750" indent="-285750">
              <a:spcAft>
                <a:spcPts val="600"/>
              </a:spcAft>
              <a:buFont typeface="Arial" panose="020B0604020202020204" pitchFamily="34" charset="0"/>
              <a:buChar char="•"/>
            </a:pPr>
            <a:r>
              <a:rPr lang="en-US" dirty="0">
                <a:solidFill>
                  <a:srgbClr val="FFFFFF"/>
                </a:solidFill>
              </a:rPr>
              <a:t>Halls and warehouses</a:t>
            </a:r>
          </a:p>
          <a:p>
            <a:pPr marL="285750" indent="-285750">
              <a:spcAft>
                <a:spcPts val="600"/>
              </a:spcAft>
              <a:buFont typeface="Arial" panose="020B0604020202020204" pitchFamily="34" charset="0"/>
              <a:buChar char="•"/>
            </a:pPr>
            <a:r>
              <a:rPr lang="en-US" dirty="0">
                <a:solidFill>
                  <a:srgbClr val="FFFFFF"/>
                </a:solidFill>
              </a:rPr>
              <a:t>Agricultural sheds and stables</a:t>
            </a:r>
          </a:p>
          <a:p>
            <a:pPr marL="285750" indent="-285750">
              <a:spcAft>
                <a:spcPts val="600"/>
              </a:spcAft>
              <a:buFont typeface="Arial" panose="020B0604020202020204" pitchFamily="34" charset="0"/>
              <a:buChar char="•"/>
            </a:pPr>
            <a:r>
              <a:rPr lang="en-US" dirty="0">
                <a:solidFill>
                  <a:srgbClr val="FFFFFF"/>
                </a:solidFill>
              </a:rPr>
              <a:t>Shops</a:t>
            </a:r>
          </a:p>
          <a:p>
            <a:pPr marL="285750" indent="-285750">
              <a:spcAft>
                <a:spcPts val="600"/>
              </a:spcAft>
              <a:buFont typeface="Arial" panose="020B0604020202020204" pitchFamily="34" charset="0"/>
              <a:buChar char="•"/>
            </a:pPr>
            <a:r>
              <a:rPr lang="en-US" dirty="0">
                <a:solidFill>
                  <a:srgbClr val="FFFFFF"/>
                </a:solidFill>
              </a:rPr>
              <a:t>Schools</a:t>
            </a:r>
          </a:p>
          <a:p>
            <a:pPr marL="285750" indent="-285750">
              <a:spcAft>
                <a:spcPts val="600"/>
              </a:spcAft>
              <a:buFont typeface="Arial" panose="020B0604020202020204" pitchFamily="34" charset="0"/>
              <a:buChar char="•"/>
            </a:pPr>
            <a:r>
              <a:rPr lang="en-US" dirty="0">
                <a:solidFill>
                  <a:srgbClr val="FFFFFF"/>
                </a:solidFill>
              </a:rPr>
              <a:t>Other Buildings</a:t>
            </a:r>
          </a:p>
          <a:p>
            <a:pPr>
              <a:spcAft>
                <a:spcPts val="600"/>
              </a:spcAft>
              <a:buFont typeface="Calibri" panose="020F0502020204030204" pitchFamily="34" charset="0"/>
            </a:pPr>
            <a:endParaRPr lang="en-US" dirty="0">
              <a:solidFill>
                <a:srgbClr val="FFFFFF"/>
              </a:solidFill>
            </a:endParaRPr>
          </a:p>
        </p:txBody>
      </p:sp>
      <p:pic>
        <p:nvPicPr>
          <p:cNvPr id="4" name="Content Placeholder 3">
            <a:extLst>
              <a:ext uri="{FF2B5EF4-FFF2-40B4-BE49-F238E27FC236}">
                <a16:creationId xmlns:a16="http://schemas.microsoft.com/office/drawing/2014/main" id="{5D8F777A-6949-42B0-A27D-6BB73BF052F4}"/>
              </a:ext>
            </a:extLst>
          </p:cNvPr>
          <p:cNvPicPr>
            <a:picLocks noGrp="1" noChangeAspect="1"/>
          </p:cNvPicPr>
          <p:nvPr>
            <p:ph idx="1"/>
          </p:nvPr>
        </p:nvPicPr>
        <p:blipFill rotWithShape="1">
          <a:blip r:embed="rId2"/>
          <a:srcRect l="3136" r="874"/>
          <a:stretch/>
        </p:blipFill>
        <p:spPr>
          <a:xfrm>
            <a:off x="4165078" y="1497379"/>
            <a:ext cx="7921779" cy="3961316"/>
          </a:xfrm>
          <a:prstGeom prst="rect">
            <a:avLst/>
          </a:prstGeom>
        </p:spPr>
      </p:pic>
      <p:sp>
        <p:nvSpPr>
          <p:cNvPr id="6" name="Rectangle 5">
            <a:extLst>
              <a:ext uri="{FF2B5EF4-FFF2-40B4-BE49-F238E27FC236}">
                <a16:creationId xmlns:a16="http://schemas.microsoft.com/office/drawing/2014/main" id="{DD0DE574-F63C-46BD-A234-5F678214F3BF}"/>
              </a:ext>
            </a:extLst>
          </p:cNvPr>
          <p:cNvSpPr/>
          <p:nvPr/>
        </p:nvSpPr>
        <p:spPr>
          <a:xfrm>
            <a:off x="4385569" y="5889043"/>
            <a:ext cx="7701288" cy="1308050"/>
          </a:xfrm>
          <a:prstGeom prst="rect">
            <a:avLst/>
          </a:prstGeom>
        </p:spPr>
        <p:txBody>
          <a:bodyPr wrap="square">
            <a:spAutoFit/>
          </a:bodyPr>
          <a:lstStyle/>
          <a:p>
            <a:pPr algn="ctr">
              <a:spcAft>
                <a:spcPts val="600"/>
              </a:spcAft>
            </a:pPr>
            <a:r>
              <a:rPr lang="en-US" sz="1600" b="1" dirty="0">
                <a:solidFill>
                  <a:schemeClr val="accent2">
                    <a:lumMod val="75000"/>
                  </a:schemeClr>
                </a:solidFill>
              </a:rPr>
              <a:t>In the past 5 years, 2018 had the highest peak in new buildings construction costs</a:t>
            </a:r>
          </a:p>
          <a:p>
            <a:pPr algn="ctr">
              <a:spcAft>
                <a:spcPts val="600"/>
              </a:spcAft>
            </a:pPr>
            <a:r>
              <a:rPr lang="en-US" sz="1600" b="1" dirty="0">
                <a:solidFill>
                  <a:schemeClr val="accent2">
                    <a:lumMod val="75000"/>
                  </a:schemeClr>
                </a:solidFill>
              </a:rPr>
              <a:t>About 5500 million euros were spent in NL on construction </a:t>
            </a:r>
          </a:p>
          <a:p>
            <a:pPr algn="ctr">
              <a:spcAft>
                <a:spcPts val="600"/>
              </a:spcAft>
            </a:pPr>
            <a:endParaRPr lang="en-US" sz="1600" b="1" dirty="0">
              <a:solidFill>
                <a:schemeClr val="accent2">
                  <a:lumMod val="75000"/>
                </a:schemeClr>
              </a:solidFill>
            </a:endParaRPr>
          </a:p>
          <a:p>
            <a:pPr algn="ctr">
              <a:spcAft>
                <a:spcPts val="600"/>
              </a:spcAft>
            </a:pPr>
            <a:endParaRPr lang="en-US" sz="1600" b="1" dirty="0">
              <a:solidFill>
                <a:schemeClr val="accent2">
                  <a:lumMod val="75000"/>
                </a:schemeClr>
              </a:solidFill>
            </a:endParaRPr>
          </a:p>
        </p:txBody>
      </p:sp>
    </p:spTree>
    <p:extLst>
      <p:ext uri="{BB962C8B-B14F-4D97-AF65-F5344CB8AC3E}">
        <p14:creationId xmlns:p14="http://schemas.microsoft.com/office/powerpoint/2010/main" val="304948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CDE8-B9F2-4123-8A03-4225BD86B39D}"/>
              </a:ext>
            </a:extLst>
          </p:cNvPr>
          <p:cNvSpPr>
            <a:spLocks noGrp="1"/>
          </p:cNvSpPr>
          <p:nvPr>
            <p:ph type="title"/>
          </p:nvPr>
        </p:nvSpPr>
        <p:spPr>
          <a:xfrm>
            <a:off x="1149366" y="373413"/>
            <a:ext cx="10058400" cy="1450757"/>
          </a:xfrm>
        </p:spPr>
        <p:txBody>
          <a:bodyPr>
            <a:normAutofit/>
          </a:bodyPr>
          <a:lstStyle/>
          <a:p>
            <a:r>
              <a:rPr lang="en-US" dirty="0"/>
              <a:t>From years 2015 through 2019</a:t>
            </a:r>
          </a:p>
        </p:txBody>
      </p:sp>
      <p:sp>
        <p:nvSpPr>
          <p:cNvPr id="4" name="Rectangle 3">
            <a:extLst>
              <a:ext uri="{FF2B5EF4-FFF2-40B4-BE49-F238E27FC236}">
                <a16:creationId xmlns:a16="http://schemas.microsoft.com/office/drawing/2014/main" id="{5012D87E-BFF1-45AE-A7D9-AD57D6310588}"/>
              </a:ext>
            </a:extLst>
          </p:cNvPr>
          <p:cNvSpPr/>
          <p:nvPr/>
        </p:nvSpPr>
        <p:spPr>
          <a:xfrm>
            <a:off x="1070659" y="2413338"/>
            <a:ext cx="10613984" cy="2031325"/>
          </a:xfrm>
          <a:prstGeom prst="rect">
            <a:avLst/>
          </a:prstGeom>
        </p:spPr>
        <p:txBody>
          <a:bodyPr wrap="square">
            <a:spAutoFit/>
          </a:bodyPr>
          <a:lstStyle/>
          <a:p>
            <a:r>
              <a:rPr lang="en-US" b="1" dirty="0"/>
              <a:t>I would like to see the costs associated with the different types of buildings for the following 3 stages, where:</a:t>
            </a:r>
          </a:p>
          <a:p>
            <a:endParaRPr lang="en-US" b="1" dirty="0"/>
          </a:p>
          <a:p>
            <a:endParaRPr lang="en-US" b="1" dirty="0"/>
          </a:p>
          <a:p>
            <a:endParaRPr lang="en-US" b="1" dirty="0"/>
          </a:p>
          <a:p>
            <a:r>
              <a:rPr lang="en-US" b="1" dirty="0"/>
              <a:t>1. Construction started </a:t>
            </a:r>
          </a:p>
          <a:p>
            <a:r>
              <a:rPr lang="en-US" b="1" dirty="0"/>
              <a:t>2. Construction still in progress</a:t>
            </a:r>
          </a:p>
          <a:p>
            <a:r>
              <a:rPr lang="en-US" b="1" dirty="0"/>
              <a:t>3. Construction completed</a:t>
            </a:r>
          </a:p>
        </p:txBody>
      </p:sp>
    </p:spTree>
    <p:extLst>
      <p:ext uri="{BB962C8B-B14F-4D97-AF65-F5344CB8AC3E}">
        <p14:creationId xmlns:p14="http://schemas.microsoft.com/office/powerpoint/2010/main" val="58618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D9D0-69AE-47B1-8EDA-DD3FA9004830}"/>
              </a:ext>
            </a:extLst>
          </p:cNvPr>
          <p:cNvSpPr>
            <a:spLocks noGrp="1"/>
          </p:cNvSpPr>
          <p:nvPr>
            <p:ph type="title"/>
          </p:nvPr>
        </p:nvSpPr>
        <p:spPr/>
        <p:txBody>
          <a:bodyPr/>
          <a:lstStyle/>
          <a:p>
            <a:r>
              <a:rPr lang="en-US" dirty="0"/>
              <a:t>Construction Started</a:t>
            </a:r>
            <a:r>
              <a:rPr lang="en-US" sz="4800" dirty="0"/>
              <a:t>                      2015-2019</a:t>
            </a:r>
            <a:endParaRPr lang="en-US" dirty="0"/>
          </a:p>
        </p:txBody>
      </p:sp>
      <p:pic>
        <p:nvPicPr>
          <p:cNvPr id="2050" name="Picture 2">
            <a:extLst>
              <a:ext uri="{FF2B5EF4-FFF2-40B4-BE49-F238E27FC236}">
                <a16:creationId xmlns:a16="http://schemas.microsoft.com/office/drawing/2014/main" id="{DC57B42D-B92D-4719-A397-F78C9D6B8A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7125" y="1966685"/>
            <a:ext cx="8381017" cy="4449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32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A36F-EC78-4DF8-89BE-694887264928}"/>
              </a:ext>
            </a:extLst>
          </p:cNvPr>
          <p:cNvSpPr>
            <a:spLocks noGrp="1"/>
          </p:cNvSpPr>
          <p:nvPr>
            <p:ph type="title"/>
          </p:nvPr>
        </p:nvSpPr>
        <p:spPr/>
        <p:txBody>
          <a:bodyPr/>
          <a:lstStyle/>
          <a:p>
            <a:r>
              <a:rPr lang="en-US" dirty="0"/>
              <a:t>Under Construction                         </a:t>
            </a:r>
            <a:r>
              <a:rPr lang="en-US" sz="4800" dirty="0"/>
              <a:t>2015-2019</a:t>
            </a:r>
            <a:endParaRPr lang="en-US" dirty="0"/>
          </a:p>
        </p:txBody>
      </p:sp>
      <p:pic>
        <p:nvPicPr>
          <p:cNvPr id="1026" name="Picture 2">
            <a:extLst>
              <a:ext uri="{FF2B5EF4-FFF2-40B4-BE49-F238E27FC236}">
                <a16:creationId xmlns:a16="http://schemas.microsoft.com/office/drawing/2014/main" id="{C91B542D-CCF1-4C5B-8CC8-2C6EFBF1BC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7706" y="1977571"/>
            <a:ext cx="7416587" cy="437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55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70E0-690D-44AA-A64F-EC356FD10CD4}"/>
              </a:ext>
            </a:extLst>
          </p:cNvPr>
          <p:cNvSpPr>
            <a:spLocks noGrp="1"/>
          </p:cNvSpPr>
          <p:nvPr>
            <p:ph type="title"/>
          </p:nvPr>
        </p:nvSpPr>
        <p:spPr/>
        <p:txBody>
          <a:bodyPr/>
          <a:lstStyle/>
          <a:p>
            <a:r>
              <a:rPr lang="en-US" dirty="0"/>
              <a:t>Completed Buildings                       </a:t>
            </a:r>
            <a:r>
              <a:rPr lang="en-US" sz="4800" dirty="0"/>
              <a:t>2015-2019</a:t>
            </a:r>
            <a:endParaRPr lang="en-US" dirty="0"/>
          </a:p>
        </p:txBody>
      </p:sp>
      <p:pic>
        <p:nvPicPr>
          <p:cNvPr id="3074" name="Picture 2">
            <a:extLst>
              <a:ext uri="{FF2B5EF4-FFF2-40B4-BE49-F238E27FC236}">
                <a16:creationId xmlns:a16="http://schemas.microsoft.com/office/drawing/2014/main" id="{6B976FEC-62BD-4391-A943-14D72859DF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5055" y="1868713"/>
            <a:ext cx="7509174" cy="447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55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FEF7A5-0ADC-4ADB-8691-A98F9985F835}"/>
              </a:ext>
            </a:extLst>
          </p:cNvPr>
          <p:cNvSpPr>
            <a:spLocks noGrp="1"/>
          </p:cNvSpPr>
          <p:nvPr>
            <p:ph type="title"/>
          </p:nvPr>
        </p:nvSpPr>
        <p:spPr>
          <a:xfrm>
            <a:off x="492370" y="516836"/>
            <a:ext cx="3084844" cy="1961086"/>
          </a:xfrm>
        </p:spPr>
        <p:txBody>
          <a:bodyPr>
            <a:normAutofit/>
          </a:bodyPr>
          <a:lstStyle/>
          <a:p>
            <a:r>
              <a:rPr lang="en-US" sz="4000" dirty="0">
                <a:solidFill>
                  <a:srgbClr val="FFFFFF"/>
                </a:solidFill>
              </a:rPr>
              <a:t>First Conclusion</a:t>
            </a:r>
          </a:p>
        </p:txBody>
      </p:sp>
      <p:cxnSp>
        <p:nvCxnSpPr>
          <p:cNvPr id="23" name="Straight Connector 2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3D0D74-2DBD-4830-B56E-1B12AC6A5DBF}"/>
              </a:ext>
            </a:extLst>
          </p:cNvPr>
          <p:cNvSpPr>
            <a:spLocks noGrp="1"/>
          </p:cNvSpPr>
          <p:nvPr>
            <p:ph idx="1"/>
          </p:nvPr>
        </p:nvSpPr>
        <p:spPr>
          <a:xfrm>
            <a:off x="571752" y="2799654"/>
            <a:ext cx="3005462" cy="3189665"/>
          </a:xfrm>
          <a:extLst>
            <a:ext uri="{909E8E84-426E-40DD-AFC4-6F175D3DCCD1}">
              <a14:hiddenFill xmlns:a14="http://schemas.microsoft.com/office/drawing/2010/main">
                <a:solidFill>
                  <a:srgbClr val="FFFFFF"/>
                </a:solidFill>
              </a14:hiddenFill>
            </a:ext>
          </a:extLst>
        </p:spPr>
        <p:txBody>
          <a:bodyPr>
            <a:noAutofit/>
          </a:bodyPr>
          <a:lstStyle/>
          <a:p>
            <a:pPr marL="457200" indent="-457200">
              <a:lnSpc>
                <a:spcPct val="100000"/>
              </a:lnSpc>
              <a:buFont typeface="+mj-lt"/>
              <a:buAutoNum type="arabicPeriod"/>
            </a:pPr>
            <a:r>
              <a:rPr lang="en-US" sz="1400" b="1" dirty="0">
                <a:solidFill>
                  <a:srgbClr val="FFFFFF"/>
                </a:solidFill>
              </a:rPr>
              <a:t>Dwellings are always the buildings that are in some phase of construction compared to all the other building categories and they belong to the highest cost spent.</a:t>
            </a:r>
          </a:p>
          <a:p>
            <a:pPr marL="749808" lvl="1" indent="-457200"/>
            <a:r>
              <a:rPr lang="en-US" sz="1200" b="1" dirty="0">
                <a:solidFill>
                  <a:srgbClr val="FFFFFF"/>
                </a:solidFill>
              </a:rPr>
              <a:t>Dwellings</a:t>
            </a:r>
          </a:p>
          <a:p>
            <a:pPr marL="749808" lvl="1" indent="-457200"/>
            <a:r>
              <a:rPr lang="en-US" sz="1200" b="1" dirty="0">
                <a:solidFill>
                  <a:srgbClr val="FFFFFF"/>
                </a:solidFill>
              </a:rPr>
              <a:t>Other buildings</a:t>
            </a:r>
          </a:p>
          <a:p>
            <a:pPr marL="749808" lvl="1" indent="-457200"/>
            <a:r>
              <a:rPr lang="en-US" sz="1200" b="1" dirty="0">
                <a:solidFill>
                  <a:srgbClr val="FFFFFF"/>
                </a:solidFill>
              </a:rPr>
              <a:t>Combined company halls</a:t>
            </a:r>
          </a:p>
          <a:p>
            <a:pPr marL="749808" lvl="1" indent="-457200"/>
            <a:r>
              <a:rPr lang="en-US" sz="1200" b="1" dirty="0">
                <a:solidFill>
                  <a:srgbClr val="FFFFFF"/>
                </a:solidFill>
              </a:rPr>
              <a:t>Halls and warehouses</a:t>
            </a:r>
          </a:p>
          <a:p>
            <a:pPr marL="749808" lvl="1" indent="-457200"/>
            <a:endParaRPr lang="en-US" sz="1200" b="1" dirty="0">
              <a:solidFill>
                <a:srgbClr val="FFFFFF"/>
              </a:solidFill>
            </a:endParaRPr>
          </a:p>
          <a:p>
            <a:pPr marL="457200" indent="-457200">
              <a:lnSpc>
                <a:spcPct val="100000"/>
              </a:lnSpc>
              <a:buFont typeface="+mj-lt"/>
              <a:buAutoNum type="arabicPeriod"/>
            </a:pPr>
            <a:r>
              <a:rPr lang="en-US" sz="1400" b="1" dirty="0">
                <a:solidFill>
                  <a:srgbClr val="FFFFFF"/>
                </a:solidFill>
              </a:rPr>
              <a:t>It is interesting to see that they are consistent no matter what stage of construction (started, completed and in-progress) they are in.</a:t>
            </a:r>
          </a:p>
        </p:txBody>
      </p:sp>
      <p:pic>
        <p:nvPicPr>
          <p:cNvPr id="16" name="Graphic 15" descr="City">
            <a:extLst>
              <a:ext uri="{FF2B5EF4-FFF2-40B4-BE49-F238E27FC236}">
                <a16:creationId xmlns:a16="http://schemas.microsoft.com/office/drawing/2014/main" id="{7B8555D8-312D-4821-90FD-E9167AD729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2138" y="640080"/>
            <a:ext cx="5577840" cy="5577840"/>
          </a:xfrm>
          <a:prstGeom prst="rect">
            <a:avLst/>
          </a:prstGeom>
        </p:spPr>
      </p:pic>
      <p:pic>
        <p:nvPicPr>
          <p:cNvPr id="6146" name="Picture 2" descr="Vector city view of amsterdam canal. Black and white hand drawing ...">
            <a:extLst>
              <a:ext uri="{FF2B5EF4-FFF2-40B4-BE49-F238E27FC236}">
                <a16:creationId xmlns:a16="http://schemas.microsoft.com/office/drawing/2014/main" id="{205DFF47-30F2-4D8D-9D6A-705C506ED5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5829"/>
          <a:stretch/>
        </p:blipFill>
        <p:spPr bwMode="auto">
          <a:xfrm>
            <a:off x="4205425" y="833089"/>
            <a:ext cx="7229014" cy="585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469349"/>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1059</Words>
  <Application>Microsoft Office PowerPoint</Application>
  <PresentationFormat>Widescreen</PresentationFormat>
  <Paragraphs>125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Georgia Pro Cond Light</vt:lpstr>
      <vt:lpstr>Speak Pro</vt:lpstr>
      <vt:lpstr>RetrospectVTI</vt:lpstr>
      <vt:lpstr>Construction in NL</vt:lpstr>
      <vt:lpstr>PowerPoint Presentation</vt:lpstr>
      <vt:lpstr>Storyline</vt:lpstr>
      <vt:lpstr>PowerPoint Presentation</vt:lpstr>
      <vt:lpstr>From years 2015 through 2019</vt:lpstr>
      <vt:lpstr>Construction Started                      2015-2019</vt:lpstr>
      <vt:lpstr>Under Construction                         2015-2019</vt:lpstr>
      <vt:lpstr>Completed Buildings                       2015-2019</vt:lpstr>
      <vt:lpstr>First Conclusion</vt:lpstr>
      <vt:lpstr>Regions of NL</vt:lpstr>
      <vt:lpstr>Region that spent the highest on Housing</vt:lpstr>
      <vt:lpstr>2015 - 2019</vt:lpstr>
      <vt:lpstr>Region that spent the highest on Educational Buildings</vt:lpstr>
      <vt:lpstr>Comparison</vt:lpstr>
      <vt:lpstr>Funnel Chart Visualization</vt:lpstr>
      <vt:lpstr>Second Conclusion</vt:lpstr>
      <vt:lpstr>Count </vt:lpstr>
      <vt:lpstr>Number of Noord Nederland "Dwellings" based on construction stage</vt:lpstr>
      <vt:lpstr>Number of Zuid Nederland "Dwellings" based on construction stage</vt:lpstr>
      <vt:lpstr>Number of Noord Nederland “Educational“ buildings based on construction stage</vt:lpstr>
      <vt:lpstr>Number of Zuid Nederland “Educational“ buildings based on construction stage</vt:lpstr>
      <vt:lpstr>Third Conclusion</vt:lpstr>
      <vt:lpstr>Research Questions</vt:lpstr>
      <vt:lpstr>PowerPoint Presentation</vt:lpstr>
      <vt:lpstr>PowerPoint Presentation</vt:lpstr>
      <vt:lpstr>PowerPoint Presentation</vt:lpstr>
      <vt:lpstr>Building a regression model for the data from two variables "Orders received by contractors in million euros" and "Building projects started"</vt:lpstr>
      <vt:lpstr>PowerPoint Presentation</vt:lpstr>
      <vt:lpstr>Plotting the regression model on the scatter plot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2020-05-02T10:06:45Z</dcterms:created>
  <dcterms:modified xsi:type="dcterms:W3CDTF">2020-05-07T17:01:31Z</dcterms:modified>
</cp:coreProperties>
</file>