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78" r:id="rId2"/>
    <p:sldId id="256" r:id="rId3"/>
    <p:sldId id="257" r:id="rId4"/>
    <p:sldId id="258" r:id="rId5"/>
    <p:sldId id="259" r:id="rId6"/>
    <p:sldId id="260" r:id="rId7"/>
    <p:sldId id="261" r:id="rId8"/>
    <p:sldId id="262" r:id="rId9"/>
    <p:sldId id="263" r:id="rId10"/>
    <p:sldId id="264" r:id="rId11"/>
    <p:sldId id="265" r:id="rId12"/>
    <p:sldId id="266" r:id="rId13"/>
    <p:sldId id="284" r:id="rId14"/>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DBD2"/>
    <a:srgbClr val="4B5759"/>
    <a:srgbClr val="FFEBDB"/>
    <a:srgbClr val="B2C4B1"/>
    <a:srgbClr val="E8AFB8"/>
    <a:srgbClr val="D2689A"/>
    <a:srgbClr val="F5E1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2E5B13-B304-4CA8-A330-F7892C44F683}" v="1009" dt="2021-12-14T12:00:39.365"/>
    <p1510:client id="{3C3E2E34-2870-4004-9EFC-D0533BDB6BF2}" v="391" dt="2021-12-15T21:16:50.950"/>
    <p1510:client id="{70C74586-384C-4B53-8548-0B04B3FF9A46}" v="6" dt="2021-12-15T21:22:47.843"/>
    <p1510:client id="{F66A5060-B233-4677-9957-9946156FCD50}" v="161" dt="2021-12-15T16:12:34.041"/>
  </p1510:revLst>
</p1510:revInfo>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نمط فاتح 1 - تميي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38866" autoAdjust="0"/>
  </p:normalViewPr>
  <p:slideViewPr>
    <p:cSldViewPr snapToGrid="0">
      <p:cViewPr varScale="1">
        <p:scale>
          <a:sx n="67" d="100"/>
          <a:sy n="67" d="100"/>
        </p:scale>
        <p:origin x="644" y="52"/>
      </p:cViewPr>
      <p:guideLst>
        <p:guide orient="horz" pos="2183"/>
        <p:guide pos="3863"/>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6C860620-081F-451B-9BE9-759EF3FB9EB7}" type="datetimeFigureOut">
              <a:rPr lang="en-US" smtClean="0"/>
              <a:t>12/15/2021</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C17718DC-1984-4328-9A03-BB08733C052E}" type="slidenum">
              <a:rPr lang="en-US" smtClean="0"/>
              <a:t>‹#›</a:t>
            </a:fld>
            <a:endParaRPr lang="en-US"/>
          </a:p>
        </p:txBody>
      </p:sp>
    </p:spTree>
    <p:extLst>
      <p:ext uri="{BB962C8B-B14F-4D97-AF65-F5344CB8AC3E}">
        <p14:creationId xmlns:p14="http://schemas.microsoft.com/office/powerpoint/2010/main" val="1472147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r.wikipedia.org/wiki/%D8%B7%D8%A7%D9%82%D8%A9" TargetMode="External"/><Relationship Id="rId7" Type="http://schemas.openxmlformats.org/officeDocument/2006/relationships/hyperlink" Target="https://ar.wikipedia.org/wiki/%D8%B7%D8%A7%D9%82%D8%A9_%D8%B4%D9%85%D8%B3%D9%8A%D8%A9"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ar.wikipedia.org/wiki/%D8%B7%D8%A7%D9%82%D8%A9_%D9%85%D8%A7%D8%A6%D9%8A%D8%A9" TargetMode="External"/><Relationship Id="rId5" Type="http://schemas.openxmlformats.org/officeDocument/2006/relationships/hyperlink" Target="https://ar.wikipedia.org/wiki/%D8%B7%D8%A7%D9%82%D8%A9_%D8%B1%D9%8A%D8%A7%D8%AD" TargetMode="External"/><Relationship Id="rId4" Type="http://schemas.openxmlformats.org/officeDocument/2006/relationships/hyperlink" Target="https://ar.wikipedia.org/wiki/%D9%85%D9%88%D8%B1%D8%AF_%D8%B7%D8%A8%D9%8A%D8%B9%D9%8A"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IPCGE N+ Gulliver"/>
              </a:rPr>
              <a:t>Finally ,This research aims to highlight the big data issues and challenges faced by the DEM employed in SG networks. It also provides a brief description of the most commonly used data processing methods in the literature</a:t>
            </a:r>
            <a:r>
              <a:rPr lang="ar-SA" sz="1200" dirty="0">
                <a:solidFill>
                  <a:srgbClr val="000000"/>
                </a:solidFill>
                <a:latin typeface="IPCGE N+ Gulliver"/>
              </a:rPr>
              <a:t> .</a:t>
            </a:r>
            <a:endParaRPr lang="en-US" sz="1200" dirty="0">
              <a:solidFill>
                <a:srgbClr val="000000"/>
              </a:solidFill>
              <a:latin typeface="IPCGE N+ Gulliver"/>
            </a:endParaRPr>
          </a:p>
          <a:p>
            <a:r>
              <a:rPr lang="ar-SA" dirty="0"/>
              <a:t>بسم الله الرحمن الرحيم  </a:t>
            </a:r>
          </a:p>
          <a:p>
            <a:r>
              <a:rPr lang="ar-SA" dirty="0"/>
              <a:t>اليوم راح نتحدث ونعرض ملخص لورقة عنوانها   ...........................</a:t>
            </a:r>
          </a:p>
          <a:p>
            <a:r>
              <a:rPr lang="ar-SA" dirty="0"/>
              <a:t>تهدف هذه الورقة الى تسليط الضوء على مشاكل </a:t>
            </a:r>
            <a:r>
              <a:rPr lang="ar-SA" dirty="0" err="1"/>
              <a:t>البيق</a:t>
            </a:r>
            <a:r>
              <a:rPr lang="ar-SA" dirty="0"/>
              <a:t> داتا و التحديات التي قد تواجه إدارة الطاقة </a:t>
            </a:r>
            <a:r>
              <a:rPr lang="ar-SA" dirty="0" err="1"/>
              <a:t>الدايمنيكية</a:t>
            </a:r>
            <a:r>
              <a:rPr lang="ar-SA" dirty="0"/>
              <a:t> في الشبكة الذكية كما انه عرضت نبذة بسيطة عن اكثر الطرق استخداما في معالجة البيانات </a:t>
            </a:r>
          </a:p>
          <a:p>
            <a:endParaRPr lang="en-US" dirty="0"/>
          </a:p>
        </p:txBody>
      </p:sp>
      <p:sp>
        <p:nvSpPr>
          <p:cNvPr id="4" name="Slide Number Placeholder 3"/>
          <p:cNvSpPr>
            <a:spLocks noGrp="1"/>
          </p:cNvSpPr>
          <p:nvPr>
            <p:ph type="sldNum" sz="quarter" idx="5"/>
          </p:nvPr>
        </p:nvSpPr>
        <p:spPr/>
        <p:txBody>
          <a:bodyPr/>
          <a:lstStyle/>
          <a:p>
            <a:fld id="{C17718DC-1984-4328-9A03-BB08733C052E}" type="slidenum">
              <a:rPr lang="en-US" smtClean="0"/>
              <a:t>1</a:t>
            </a:fld>
            <a:endParaRPr lang="en-US"/>
          </a:p>
        </p:txBody>
      </p:sp>
    </p:spTree>
    <p:extLst>
      <p:ext uri="{BB962C8B-B14F-4D97-AF65-F5344CB8AC3E}">
        <p14:creationId xmlns:p14="http://schemas.microsoft.com/office/powerpoint/2010/main" val="1510696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merges them in an integrated framework that simultaneously addresses permanent energy savings, permanent demand reductions, and temporary peak load reductions. </a:t>
            </a:r>
          </a:p>
          <a:p>
            <a:endParaRPr lang="en-US" dirty="0"/>
          </a:p>
          <a:p>
            <a:r>
              <a:rPr lang="en-US" dirty="0"/>
              <a:t>This is accomplished through an integrated system comprising of smart end-use devices and distributed energy resources with highly advanced controls and communications capabilities that enable dynamic management of the system as a whole.</a:t>
            </a:r>
          </a:p>
          <a:p>
            <a:endParaRPr lang="ar-SA" dirty="0"/>
          </a:p>
          <a:p>
            <a:r>
              <a:rPr lang="ar-SA" dirty="0"/>
              <a:t>الإدارة الديناميكية للطاقة هي نهج مبتكر لإدارة الحمل على جانب الطلب. وهو يدمج مبادئ إدارة استخدام الطاقة التقليدية الممثلة في إدارة جانب الطلب ، والاستجابة للطلب ، وبرامج موارد الطاقة الموزعة ودمجها في إطار عمل متكامل يعالج في الوقت نفسه وفورات الطاقة الدائمة ، وتخفيضات الطلب الدائمة ، وتخفيضات حمل الذروة المؤقتة.</a:t>
            </a:r>
          </a:p>
          <a:p>
            <a:endParaRPr lang="ar-SA" dirty="0"/>
          </a:p>
          <a:p>
            <a:r>
              <a:rPr lang="ar-SA" dirty="0"/>
              <a:t> </a:t>
            </a:r>
          </a:p>
          <a:p>
            <a:r>
              <a:rPr lang="ar-SA" dirty="0"/>
              <a:t>يتم تحقيق ذلك من خلال نظام يشتمل على أجهزة ذكية للاستخدام النهائي وموارد طاقة موزعة مع عناصر تحكم وقدرات اتصالات متقدمة للغاية تتيح الإدارة الديناميكية للنظام ككل. تعتمد المكونات على بعضها البعض وتتفاعل مع بعضها البعض للمساهمة في بنية تحتية ديناميكية ومتكاملة تمامًا وذات كفاءة عالية في استخدام الطاقة وآلية وقادرة على التعلم. تعمل هذه المكونات في انسجام تام لتحسين النظام المتكامل بناءً على متطلبات المستهلك ، وقيود المرافق ، والحوافز المتاحة ، والمتغيرات الأخرى مثل الطقس وإشغال المبنى. الإدارة الديناميكية للطاقة ليست مجرد إعادة تغليف لكفاءة الطاقة ، واستجابة الطلب ، وممارسات التوليد الموزعة. إنه إطار عمل يجمع هذه الممارسات الثلاثة بطريقة تؤدي إلى قدر أكبر وأكثر استدامة من الكفاءة المحسنة ، سواء في موقع العميل أو لشبكة المرافق بشكل عام. هذا التنفيذ المتزامن للإجراءات يميز هذا النهج عن إدارة استخدام الطاقة التقليدية ويزيل أي أوجه قصور متأصلة قد تنشأ بخلاف ذلك من استراتيجية نشر مجزأة</a:t>
            </a:r>
            <a:endParaRPr lang="en-US" dirty="0"/>
          </a:p>
          <a:p>
            <a:r>
              <a:rPr lang="en-US" dirty="0"/>
              <a:t>Smart Energy Efficient End-Use Devices</a:t>
            </a:r>
          </a:p>
          <a:p>
            <a:r>
              <a:rPr lang="en-US" dirty="0"/>
              <a:t>• Appliances, lighting, space conditioning, and industrial process equipment with the highest energy efficiencies technically and economically feasible</a:t>
            </a:r>
          </a:p>
          <a:p>
            <a:r>
              <a:rPr lang="en-US" dirty="0"/>
              <a:t>• Thermal energy storage systems that allow for load shaping</a:t>
            </a:r>
          </a:p>
          <a:p>
            <a:r>
              <a:rPr lang="en-US" dirty="0"/>
              <a:t>• Intelligent end-use devices equipped with embedded features allowing for two-way communications and automated control</a:t>
            </a:r>
          </a:p>
          <a:p>
            <a:pPr algn="r" rtl="1"/>
            <a:r>
              <a:rPr lang="ar-SA" dirty="0"/>
              <a:t>أجهزة الاستخدام النهائي الذكية الموفرة للطاقة</a:t>
            </a:r>
            <a:endParaRPr lang="en-US" dirty="0"/>
          </a:p>
          <a:p>
            <a:pPr algn="r" rtl="1"/>
            <a:r>
              <a:rPr lang="ar-SA" dirty="0"/>
              <a:t>• الأجهزة ، والإضاءة ، وتكييف الفضاء ، ومعدات العمليات الصناعية بأعلى كفاءة في استخدام الطاقة من الناحية الفنية والاقتصادية</a:t>
            </a:r>
            <a:endParaRPr lang="en-US" dirty="0"/>
          </a:p>
          <a:p>
            <a:pPr algn="r" rtl="1"/>
            <a:r>
              <a:rPr lang="ar-SA" dirty="0"/>
              <a:t>• أنظمة تخزين الطاقة الحرارية التي تسمح بتشكيل الأحمال</a:t>
            </a:r>
            <a:endParaRPr lang="en-US" dirty="0"/>
          </a:p>
          <a:p>
            <a:pPr algn="r" rtl="1"/>
            <a:r>
              <a:rPr lang="ar-SA" dirty="0"/>
              <a:t>• أجهزة ذكية للاستخدام النهائي مزودة بميزات مدمجة تسمح بالاتصالات ثنائية الاتجاه والتحكم الآلي</a:t>
            </a:r>
            <a:endParaRPr lang="en-US" dirty="0"/>
          </a:p>
          <a:p>
            <a:pPr algn="l" rtl="0"/>
            <a:r>
              <a:rPr lang="en-US" dirty="0"/>
              <a:t>Smart Distributed Energy Resources</a:t>
            </a:r>
          </a:p>
          <a:p>
            <a:pPr algn="l" rtl="0"/>
            <a:r>
              <a:rPr lang="en-US" dirty="0"/>
              <a:t>• Onsite generation devices such as photovoltaics, diesel engines, micro-turbines, and fuel cells that provide power alone or in conjunction with the grid</a:t>
            </a:r>
          </a:p>
          <a:p>
            <a:pPr algn="l" rtl="0"/>
            <a:r>
              <a:rPr lang="en-US" dirty="0"/>
              <a:t>• Onsite electric energy storage devices such as batteries and fly wheels</a:t>
            </a:r>
          </a:p>
          <a:p>
            <a:pPr algn="l" rtl="0"/>
            <a:r>
              <a:rPr lang="en-US" dirty="0"/>
              <a:t>• Devices that are dynamically controlled to supply base load, peak shaving, temporary demand reductions, or power quality</a:t>
            </a:r>
          </a:p>
          <a:p>
            <a:pPr algn="l" rtl="0"/>
            <a:r>
              <a:rPr lang="en-US" dirty="0"/>
              <a:t>• Devices that are dynamically controlled such that excess power is sold back to the grid </a:t>
            </a:r>
          </a:p>
          <a:p>
            <a:pPr algn="r" rtl="1"/>
            <a:r>
              <a:rPr lang="ar-SA" dirty="0"/>
              <a:t>توزيع موارد الطاقة الذكية</a:t>
            </a:r>
            <a:endParaRPr lang="en-US" dirty="0"/>
          </a:p>
          <a:p>
            <a:pPr algn="r" rtl="1"/>
            <a:r>
              <a:rPr lang="ar-SA" dirty="0"/>
              <a:t>• أجهزة التوليد في الموقع مثل الخلايا الكهروضوئية ومحركات الديزل والتوربينات الدقيقة وخلايا الوقود التي توفر الطاقة بمفردها أو بالاشتراك مع الشبكة</a:t>
            </a:r>
            <a:endParaRPr lang="en-US" dirty="0"/>
          </a:p>
          <a:p>
            <a:pPr algn="r" rtl="1"/>
            <a:r>
              <a:rPr lang="ar-SA" dirty="0"/>
              <a:t>• أجهزة تخزين الطاقة الكهربائية في الموقع مثل البطاريات وعجلات الطيران</a:t>
            </a:r>
            <a:endParaRPr lang="en-US" dirty="0"/>
          </a:p>
          <a:p>
            <a:pPr algn="r" rtl="1"/>
            <a:r>
              <a:rPr lang="ar-SA" dirty="0"/>
              <a:t>• الأجهزة التي يتم التحكم فيها ديناميكيًا لتوفير الحمل الأساسي ، أو وقت الذروة ، أو خفض الطلب المؤقت ، أو جودة الطاقة</a:t>
            </a:r>
            <a:endParaRPr lang="en-US" dirty="0"/>
          </a:p>
          <a:p>
            <a:pPr algn="r" rtl="1"/>
            <a:r>
              <a:rPr lang="ar-SA" dirty="0"/>
              <a:t>• الأجهزة التي يتم التحكم فيها ديناميكيًا بحيث يتم إعادة بيع الطاقة الزائدة إلى الشبكة</a:t>
            </a:r>
            <a:r>
              <a:rPr lang="en-US" dirty="0"/>
              <a:t> </a:t>
            </a:r>
            <a:endParaRPr lang="ar-SA" dirty="0"/>
          </a:p>
          <a:p>
            <a:pPr algn="r" rtl="1"/>
            <a:endParaRPr lang="ar-SA" dirty="0"/>
          </a:p>
          <a:p>
            <a:pPr algn="l" rtl="0"/>
            <a:r>
              <a:rPr lang="en-US" dirty="0"/>
              <a:t>Advanced Whole-Building Control Systems</a:t>
            </a:r>
          </a:p>
          <a:p>
            <a:pPr algn="l" rtl="0"/>
            <a:r>
              <a:rPr lang="en-US" dirty="0"/>
              <a:t>• Control systems that optimize the performance of end-use devices and distributed energy resources based on operational requirements, user preferences, and external signals from the utility, end-user, or other authorized entity</a:t>
            </a:r>
          </a:p>
          <a:p>
            <a:pPr algn="l" rtl="0"/>
            <a:r>
              <a:rPr lang="en-US" dirty="0"/>
              <a:t>• Controls that ensure end-use devices only operate as needed; examples include automatic dimming of lights when daylighting conditions allow or reducing outdoor ventilation during periods of low occupancy</a:t>
            </a:r>
          </a:p>
          <a:p>
            <a:pPr algn="l" rtl="0"/>
            <a:r>
              <a:rPr lang="en-US" dirty="0"/>
              <a:t>• Controls that allow for two-way communications; for example, they can send data (such as carbon dioxide concentration in a particular room) to an external source and they can accept commands from an external source (such as management of space conditioning system operation based on forecasted outside air temperature)</a:t>
            </a:r>
          </a:p>
          <a:p>
            <a:pPr algn="l" rtl="0"/>
            <a:r>
              <a:rPr lang="en-US" dirty="0"/>
              <a:t>• Local, individual controls that are mutually compatible with a whole-building control system; for example, security, lighting, space conditioning, appliances, distributed energy resources, etc. can all be controlled by a central unit</a:t>
            </a:r>
          </a:p>
          <a:p>
            <a:pPr algn="l" rtl="0"/>
            <a:r>
              <a:rPr lang="en-US" dirty="0"/>
              <a:t>• Controls that have the ability to learn from past experience and apply that knowledge to future events</a:t>
            </a:r>
            <a:endParaRPr lang="ar-SA" dirty="0"/>
          </a:p>
          <a:p>
            <a:pPr algn="r" rtl="1"/>
            <a:endParaRPr lang="ar-SA" dirty="0"/>
          </a:p>
          <a:p>
            <a:pPr algn="r" rtl="1"/>
            <a:r>
              <a:rPr lang="ar-SA" dirty="0"/>
              <a:t>أنظمة تحكم متطورة للمباني الكاملة</a:t>
            </a:r>
          </a:p>
          <a:p>
            <a:pPr algn="r" rtl="1"/>
            <a:r>
              <a:rPr lang="ar-SA" dirty="0"/>
              <a:t>• أنظمة التحكم التي تعمل على تحسين أداء أجهزة الاستخدام النهائي وموارد الطاقة الموزعة بناءً على المتطلبات التشغيلية وتفضيلات المستخدم والإشارات الخارجية من المرافق أو المستخدم النهائي أو أي كيان مرخص آخر</a:t>
            </a:r>
          </a:p>
          <a:p>
            <a:pPr algn="r" rtl="1"/>
            <a:r>
              <a:rPr lang="ar-SA" dirty="0"/>
              <a:t>• عناصر التحكم التي تضمن أن أجهزة الاستخدام النهائي لا تعمل إلا حسب الحاجة ؛ تشمل الأمثلة التعتيم التلقائي للأضواء عندما تسمح ظروف ضوء النهار بالتهوية الخارجية أو تقللها خلال فترات الإشغال المنخفض</a:t>
            </a:r>
          </a:p>
          <a:p>
            <a:pPr algn="r" rtl="1"/>
            <a:r>
              <a:rPr lang="ar-SA" dirty="0"/>
              <a:t>• الضوابط التي تسمح للاتصالات ثنائية الاتجاه. على سبيل المثال ، يمكنهم إرسال البيانات (مثل تركيز ثاني أكسيد الكربون في غرفة معينة) إلى مصدر خارجي ويمكنهم قبول أوامر من مصدر خارجي (مثل إدارة تشغيل نظام تكييف الفضاء بناءً على درجة حرارة الهواء الخارجية المتوقعة)</a:t>
            </a:r>
          </a:p>
          <a:p>
            <a:pPr algn="r" rtl="1"/>
            <a:r>
              <a:rPr lang="ar-SA" dirty="0"/>
              <a:t>• الضوابط المحلية والفردية التي تتوافق بشكل متبادل مع نظام التحكم في المبنى بالكامل ؛ على سبيل المثال ، يمكن التحكم في الأمن والإضاءة وتكييف الفضاء والأجهزة وموارد الطاقة الموزعة وما إلى ذلك بواسطة وحدة مركزية</a:t>
            </a:r>
          </a:p>
          <a:p>
            <a:pPr algn="r" rtl="1"/>
            <a:r>
              <a:rPr lang="ar-SA" dirty="0"/>
              <a:t>• الضوابط التي لديها القدرة على التعلم من التجارب السابقة وتطبيق تلك المعرفة على الأحداث المستقبلية</a:t>
            </a:r>
          </a:p>
          <a:p>
            <a:pPr algn="l" rtl="0"/>
            <a:r>
              <a:rPr lang="en-US" dirty="0"/>
              <a:t>Integrated Communications Architecture</a:t>
            </a:r>
          </a:p>
          <a:p>
            <a:pPr algn="l" rtl="0"/>
            <a:r>
              <a:rPr lang="en-US" dirty="0"/>
              <a:t>• Allow automated control of end-use devices and distributed energy resources in response to various signals such as pricing or emergency demand reduction signals from the utility; day-ahead weather forecasts; other external alerts (e.g., a signal could be sent to shut down the outdoor ventilation systems in the building in the</a:t>
            </a:r>
          </a:p>
          <a:p>
            <a:pPr algn="l" rtl="0"/>
            <a:r>
              <a:rPr lang="en-US" dirty="0"/>
              <a:t>event of a chemical attack in the area); and end-user signals (e.g., a facility manager could shut-down the building systems from an off-site location during an un-scheduled building closure)</a:t>
            </a:r>
          </a:p>
          <a:p>
            <a:pPr algn="l" rtl="0"/>
            <a:r>
              <a:rPr lang="en-US" dirty="0"/>
              <a:t>• Allow the end-use devices, distributed energy resources, and/or control systems to send operational data to external parties (e.g., advanced meters that communicate directly with utilities)</a:t>
            </a:r>
          </a:p>
          <a:p>
            <a:pPr algn="l" rtl="0"/>
            <a:r>
              <a:rPr lang="en-US" dirty="0"/>
              <a:t>• Communications systems that have an open architecture to enable interoperability and communications among devices </a:t>
            </a:r>
            <a:endParaRPr lang="ar-SA" dirty="0"/>
          </a:p>
          <a:p>
            <a:pPr algn="r" rtl="1"/>
            <a:r>
              <a:rPr lang="ar-SA" dirty="0"/>
              <a:t>هندسة الاتصالات المتكاملة</a:t>
            </a:r>
          </a:p>
          <a:p>
            <a:pPr algn="r" rtl="1"/>
            <a:r>
              <a:rPr lang="ar-SA" dirty="0"/>
              <a:t>• السماح بالتحكم الآلي في أجهزة الاستخدام النهائي وموارد الطاقة الموزعة استجابة للإشارات المختلفة مثل التسعير أو إشارات خفض الطلب في حالات الطوارئ من المرفق ؛ توقعات الطقس قبل يوم. تنبيهات خارجية أخرى (على سبيل المثال ، يمكن إرسال إشارة لإغلاق أنظمة التهوية الخارجية في المبنى فيحدث هجوم كيميائي في المنطقة) ؛ وإشارات المستخدم النهائي (على سبيل المثال ، يمكن لمدير المنشأة إيقاف تشغيل أنظمة المبنى من موقع خارج الموقع أثناء إغلاق المبنى غير المجدول)</a:t>
            </a:r>
          </a:p>
          <a:p>
            <a:pPr algn="r" rtl="1"/>
            <a:r>
              <a:rPr lang="ar-SA" dirty="0"/>
              <a:t>• السماح لأجهزة الاستخدام النهائي و / أو موارد الطاقة الموزعة و / أو أنظمة التحكم بإرسال البيانات التشغيلية إلى أطراف خارجية (على سبيل المثال ، العدادات المتقدمة التي تتصل مباشرة بالمرافق)</a:t>
            </a:r>
          </a:p>
          <a:p>
            <a:pPr algn="r" rtl="1"/>
            <a:r>
              <a:rPr lang="ar-SA" dirty="0"/>
              <a:t>• أنظمة الاتصالات التي لها بنية مفتوحة لتمكين التشغيل البيني والاتصالات بين الأجهزة . </a:t>
            </a:r>
          </a:p>
          <a:p>
            <a:pPr algn="r" rtl="1"/>
            <a:endParaRPr lang="en-US" dirty="0"/>
          </a:p>
          <a:p>
            <a:pPr algn="r" rtl="1"/>
            <a:endParaRPr lang="en-US" dirty="0"/>
          </a:p>
          <a:p>
            <a:endParaRPr lang="en-US" dirty="0"/>
          </a:p>
        </p:txBody>
      </p:sp>
      <p:sp>
        <p:nvSpPr>
          <p:cNvPr id="4" name="Slide Number Placeholder 3"/>
          <p:cNvSpPr>
            <a:spLocks noGrp="1"/>
          </p:cNvSpPr>
          <p:nvPr>
            <p:ph type="sldNum" sz="quarter" idx="5"/>
          </p:nvPr>
        </p:nvSpPr>
        <p:spPr/>
        <p:txBody>
          <a:bodyPr/>
          <a:lstStyle/>
          <a:p>
            <a:fld id="{C17718DC-1984-4328-9A03-BB08733C052E}" type="slidenum">
              <a:rPr lang="en-US" smtClean="0"/>
              <a:t>10</a:t>
            </a:fld>
            <a:endParaRPr lang="en-US"/>
          </a:p>
        </p:txBody>
      </p:sp>
    </p:spTree>
    <p:extLst>
      <p:ext uri="{BB962C8B-B14F-4D97-AF65-F5344CB8AC3E}">
        <p14:creationId xmlns:p14="http://schemas.microsoft.com/office/powerpoint/2010/main" val="3214019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DEM in SG is a complex and multivariate procedure, the latter enabling an interconnected power distribution network by allowing bidirectional flow of both power and data.</a:t>
            </a:r>
            <a:endParaRPr lang="ar-SA" dirty="0"/>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dirty="0"/>
              <a:t>السماح بالتدفق الثنائي الاتجاه لكل من الطاقة و البيانات جعل من </a:t>
            </a:r>
            <a:r>
              <a:rPr lang="en-US" dirty="0"/>
              <a:t>DEM  </a:t>
            </a:r>
            <a:r>
              <a:rPr lang="ar-SA" dirty="0"/>
              <a:t>اجراء معقدا ومتعدد المتغيرات  في الشبكة الذكية بسبب شبكة توزيع الطاقة المترابطة ، </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SA" dirty="0"/>
              <a:t>- بفضل التدفق ثنائي الاتجاه اصبحت الشبكات اكثر تكيفًا مع ال </a:t>
            </a:r>
            <a:r>
              <a:rPr lang="en-US" dirty="0"/>
              <a:t>DER ، </a:t>
            </a:r>
            <a:r>
              <a:rPr lang="ar-SA" dirty="0"/>
              <a:t>ويشجع أيضًا على مشاركة المستخدمين في توفير الطاقة والتعاون من خلال آلية </a:t>
            </a:r>
            <a:r>
              <a:rPr lang="en-US" dirty="0"/>
              <a:t>DR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ar-SA"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indent="-171450" algn="r" rtl="1">
              <a:buFont typeface="Arial" panose="020B0604020202020204" pitchFamily="34" charset="0"/>
              <a:buChar char="•"/>
            </a:pPr>
            <a:endParaRPr lang="ar-SA" dirty="0"/>
          </a:p>
          <a:p>
            <a:pPr marL="171450" indent="-171450" algn="r" rtl="1">
              <a:buFont typeface="Arial" panose="020B0604020202020204" pitchFamily="34" charset="0"/>
              <a:buChar char="•"/>
            </a:pPr>
            <a:r>
              <a:rPr lang="ar-SA" dirty="0"/>
              <a:t>يتطلب </a:t>
            </a:r>
            <a:r>
              <a:rPr lang="en-US" dirty="0"/>
              <a:t>DEM </a:t>
            </a:r>
            <a:r>
              <a:rPr lang="ar-SA" dirty="0"/>
              <a:t>تحسين تدفق الطاقة ومراقبة النظام والتشغيل في الوقت الفعلي وتخطيط الإنتاج [17]. بمزيد من التفصيل ، </a:t>
            </a:r>
          </a:p>
          <a:p>
            <a:pPr marL="171450" indent="-171450" algn="r" rtl="1">
              <a:buFont typeface="Arial" panose="020B0604020202020204" pitchFamily="34" charset="0"/>
              <a:buChar char="•"/>
            </a:pPr>
            <a:r>
              <a:rPr lang="ar-SA" dirty="0"/>
              <a:t>يعتبر </a:t>
            </a:r>
            <a:r>
              <a:rPr lang="en-US" dirty="0"/>
              <a:t>DEM </a:t>
            </a:r>
            <a:r>
              <a:rPr lang="ar-SA" dirty="0"/>
              <a:t>في </a:t>
            </a:r>
            <a:r>
              <a:rPr lang="en-US" dirty="0"/>
              <a:t>SG </a:t>
            </a:r>
            <a:r>
              <a:rPr lang="ar-SA" dirty="0"/>
              <a:t>إجراءً معقدًا ومتعدد المتغيرات ، حيث يتيح الأخير شبكة توزيع طاقة مترابطة من خلال السماح بتدفق ثنائي الاتجاه لكل من الطاقة والبيانات. هذا على عكس شبكة الطاقة التقليدية ، حيث يتم توليد الكهرباء من مصدر مركزي ثم توزيعها على المستهلكين.</a:t>
            </a:r>
          </a:p>
          <a:p>
            <a:pPr marL="171450" indent="-171450" algn="r" rtl="1">
              <a:buFont typeface="Arial" panose="020B0604020202020204" pitchFamily="34" charset="0"/>
              <a:buChar char="•"/>
            </a:pPr>
            <a:r>
              <a:rPr lang="ar-SA" dirty="0"/>
              <a:t> بفضل التدفق ثنائي الاتجاه للمعلومات والطاقة بين الموردين والمستهلكين ، أصبحت الشبكات أكثر تكيفًا مع الاختراق المتجعد لـ </a:t>
            </a:r>
            <a:r>
              <a:rPr lang="en-US" dirty="0"/>
              <a:t>DER ، </a:t>
            </a:r>
            <a:r>
              <a:rPr lang="ar-SA" dirty="0"/>
              <a:t>مما يشجع أيضًا على مشاركة المستخدمين في توفير الطاقة والتعاون من خلال آلية </a:t>
            </a:r>
            <a:r>
              <a:rPr lang="en-US" dirty="0"/>
              <a:t>DR</a:t>
            </a:r>
          </a:p>
          <a:p>
            <a:endParaRPr lang="en-US" dirty="0"/>
          </a:p>
        </p:txBody>
      </p:sp>
      <p:sp>
        <p:nvSpPr>
          <p:cNvPr id="4" name="Slide Number Placeholder 3"/>
          <p:cNvSpPr>
            <a:spLocks noGrp="1"/>
          </p:cNvSpPr>
          <p:nvPr>
            <p:ph type="sldNum" sz="quarter" idx="5"/>
          </p:nvPr>
        </p:nvSpPr>
        <p:spPr/>
        <p:txBody>
          <a:bodyPr/>
          <a:lstStyle/>
          <a:p>
            <a:fld id="{C17718DC-1984-4328-9A03-BB08733C052E}" type="slidenum">
              <a:rPr lang="en-US" smtClean="0"/>
              <a:t>11</a:t>
            </a:fld>
            <a:endParaRPr lang="en-US"/>
          </a:p>
        </p:txBody>
      </p:sp>
    </p:spTree>
    <p:extLst>
      <p:ext uri="{BB962C8B-B14F-4D97-AF65-F5344CB8AC3E}">
        <p14:creationId xmlns:p14="http://schemas.microsoft.com/office/powerpoint/2010/main" val="3914507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"التغيرات في أنماط استخدام الكهرباء من قبل المستخدمين الفعليين </a:t>
            </a:r>
            <a:r>
              <a:rPr lang="ar-SA" dirty="0" err="1"/>
              <a:t>بالإستجابة</a:t>
            </a:r>
            <a:endParaRPr lang="ar-SA" dirty="0"/>
          </a:p>
          <a:p>
            <a:pPr algn="r" rtl="1"/>
            <a:r>
              <a:rPr lang="ar-SA" dirty="0"/>
              <a:t> إما للتغيرات التي تشهدها أسعار الكهرباء بمرور الوقت،</a:t>
            </a:r>
            <a:endParaRPr lang="en-US" dirty="0"/>
          </a:p>
          <a:p>
            <a:pPr algn="r" rtl="1"/>
            <a:r>
              <a:rPr lang="ar-SA" dirty="0"/>
              <a:t> أو للحوافز المالية التي تهدف إلى السعي نحو التقليل من استهلاك الكهرباء في الأوقات التي ترتفع فيها أسعار أسواق الجملة أو في الحالات التي تتعرض فيها موثوقية شبكة الطاقة للخطر."</a:t>
            </a:r>
          </a:p>
          <a:p>
            <a:pPr algn="r" rtl="1"/>
            <a:r>
              <a:rPr lang="ar-SA" dirty="0"/>
              <a:t> ويشمل مفهوم استجابة الطلب كافة التعديلات المتعمَدة التي يتم إجراؤها على أنماط استهلاك الكهرباء للمستهلكين الفعليين؛ حيث تهدف تلك التعديلات إلى تغيير التوقيت أو مستوى الطلب الفوري أو إجمالي استهلاك الكهرباء. </a:t>
            </a:r>
          </a:p>
          <a:p>
            <a:pPr algn="r" rtl="1"/>
            <a:endParaRPr lang="en-US" dirty="0"/>
          </a:p>
          <a:p>
            <a:endParaRPr lang="en-US" dirty="0"/>
          </a:p>
        </p:txBody>
      </p:sp>
      <p:sp>
        <p:nvSpPr>
          <p:cNvPr id="4" name="Slide Number Placeholder 3"/>
          <p:cNvSpPr>
            <a:spLocks noGrp="1"/>
          </p:cNvSpPr>
          <p:nvPr>
            <p:ph type="sldNum" sz="quarter" idx="5"/>
          </p:nvPr>
        </p:nvSpPr>
        <p:spPr/>
        <p:txBody>
          <a:bodyPr/>
          <a:lstStyle/>
          <a:p>
            <a:fld id="{C17718DC-1984-4328-9A03-BB08733C052E}" type="slidenum">
              <a:rPr lang="en-US" smtClean="0"/>
              <a:t>12</a:t>
            </a:fld>
            <a:endParaRPr lang="en-US"/>
          </a:p>
        </p:txBody>
      </p:sp>
    </p:spTree>
    <p:extLst>
      <p:ext uri="{BB962C8B-B14F-4D97-AF65-F5344CB8AC3E}">
        <p14:creationId xmlns:p14="http://schemas.microsoft.com/office/powerpoint/2010/main" val="708378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7718DC-1984-4328-9A03-BB08733C05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5151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في مقدمة شرح هذه الورقة  من خلال العنوان السابق نرى انها تناقش وتتناول موضوع تحليل البيانات الضخمة من اجل إدارة الطاقة الديناميكية في الشبكات الذكية فنبدأ بداية بفهم الشبكات الذكية وكيف كانت الطاقة التقليدية ومشاكلها التي من اجلها وجدت تلك الشبكات الذكية الحديثة </a:t>
            </a:r>
          </a:p>
          <a:p>
            <a:pPr algn="r" rtl="1"/>
            <a:r>
              <a:rPr lang="ar-SA" dirty="0"/>
              <a:t>فالشبكة الذكية هي مفهوم جديد نشأ ف عند الحديث عن الطاقة المتجددة ومصادرها وكيفية ربطها بالشبكة الكهربائية التقليدية بالإضافة الى القدرات المعلوماتية او الرقمية </a:t>
            </a:r>
            <a:endParaRPr lang="en-US" dirty="0"/>
          </a:p>
          <a:p>
            <a:endParaRPr lang="en-US" dirty="0"/>
          </a:p>
        </p:txBody>
      </p:sp>
      <p:sp>
        <p:nvSpPr>
          <p:cNvPr id="4" name="Slide Number Placeholder 3"/>
          <p:cNvSpPr>
            <a:spLocks noGrp="1"/>
          </p:cNvSpPr>
          <p:nvPr>
            <p:ph type="sldNum" sz="quarter" idx="5"/>
          </p:nvPr>
        </p:nvSpPr>
        <p:spPr/>
        <p:txBody>
          <a:bodyPr/>
          <a:lstStyle/>
          <a:p>
            <a:fld id="{C17718DC-1984-4328-9A03-BB08733C052E}" type="slidenum">
              <a:rPr lang="en-US" smtClean="0"/>
              <a:t>2</a:t>
            </a:fld>
            <a:endParaRPr lang="en-US"/>
          </a:p>
        </p:txBody>
      </p:sp>
    </p:spTree>
    <p:extLst>
      <p:ext uri="{BB962C8B-B14F-4D97-AF65-F5344CB8AC3E}">
        <p14:creationId xmlns:p14="http://schemas.microsoft.com/office/powerpoint/2010/main" val="3916012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 في شبكة الطاقة التقليدية تم تصميمها على فكرة ضمان و تأمين تدفق الطاقة الكهربائية باتجاه واحد من محطات توليد الطاقة وصولا للمستهلك في المنازل و المنشآت </a:t>
            </a:r>
          </a:p>
          <a:p>
            <a:pPr algn="r" rtl="1"/>
            <a:r>
              <a:rPr lang="ar-SA" dirty="0"/>
              <a:t>تتكون الشبكة التقليدية من ثلاث مكونات رئيسية وهي كالتالي : </a:t>
            </a:r>
          </a:p>
          <a:p>
            <a:pPr algn="r" rtl="1"/>
            <a:r>
              <a:rPr lang="ar-SA" dirty="0"/>
              <a:t>1- محطات التوليد </a:t>
            </a:r>
          </a:p>
          <a:p>
            <a:pPr algn="r" rtl="1"/>
            <a:r>
              <a:rPr lang="ar-SA" dirty="0"/>
              <a:t>2- اسلاك التوصيل او النقل </a:t>
            </a:r>
          </a:p>
          <a:p>
            <a:pPr algn="r" rtl="1"/>
            <a:r>
              <a:rPr lang="ar-SA" dirty="0"/>
              <a:t>3- التوزيع </a:t>
            </a:r>
          </a:p>
          <a:p>
            <a:pPr algn="r" rtl="1"/>
            <a:r>
              <a:rPr lang="ar-SA" dirty="0"/>
              <a:t>فكانت طريقة العمل كالتالي :</a:t>
            </a:r>
          </a:p>
          <a:p>
            <a:pPr algn="r" rtl="1"/>
            <a:r>
              <a:rPr lang="ar-SA" dirty="0"/>
              <a:t>1- محطات انتاج الطاقة الكهربائية  تقوم بإنتاج الطاقة و ضخها الى شبكات النقل لنقلها </a:t>
            </a:r>
          </a:p>
          <a:p>
            <a:pPr algn="r" rtl="1"/>
            <a:r>
              <a:rPr lang="ar-SA" dirty="0"/>
              <a:t>2- من شبكات النقل الى شبكات التوزيع حتى تصل للمستهلكين </a:t>
            </a:r>
          </a:p>
          <a:p>
            <a:pPr algn="r" rtl="1"/>
            <a:r>
              <a:rPr lang="ar-SA" dirty="0"/>
              <a:t>3- في هذه المرحلة فيه تسجيل للبيانات و نقل لها : ا) في مرحلة ال </a:t>
            </a:r>
            <a:r>
              <a:rPr lang="en-US" dirty="0"/>
              <a:t>transmission lines </a:t>
            </a:r>
            <a:r>
              <a:rPr lang="ar-SA" dirty="0"/>
              <a:t> هناك توثيق لكمية الطاقة الصادرة للمحطات المختلفة ولكنه نقل محدود للبيانات . </a:t>
            </a:r>
          </a:p>
          <a:p>
            <a:pPr algn="r" rtl="1"/>
            <a:r>
              <a:rPr lang="ar-SA" dirty="0"/>
              <a:t>ب) وفي مرحلة شبكات التوزيع </a:t>
            </a:r>
            <a:r>
              <a:rPr lang="en-US" dirty="0"/>
              <a:t>distribution control center </a:t>
            </a:r>
            <a:r>
              <a:rPr lang="ar-SA" dirty="0"/>
              <a:t> هناك تسجيل يدوي للبيانات المتعلقة بكمية الطاقة المستهلكة </a:t>
            </a:r>
          </a:p>
          <a:p>
            <a:pPr marL="171450" indent="-171450" algn="r" rtl="1">
              <a:buFont typeface="Arial" panose="020B0604020202020204" pitchFamily="34" charset="0"/>
              <a:buChar char="•"/>
            </a:pPr>
            <a:r>
              <a:rPr lang="ar-SA" dirty="0"/>
              <a:t>يمر قارئ المقاييس الكهربائية على البيوت و المحلات لتسجيل قراءات المقاييس الكهربائية </a:t>
            </a:r>
          </a:p>
          <a:p>
            <a:pPr algn="r" rtl="1"/>
            <a:endParaRPr lang="ar-SA" dirty="0"/>
          </a:p>
          <a:p>
            <a:endParaRPr lang="en-US" dirty="0"/>
          </a:p>
        </p:txBody>
      </p:sp>
      <p:sp>
        <p:nvSpPr>
          <p:cNvPr id="4" name="Slide Number Placeholder 3"/>
          <p:cNvSpPr>
            <a:spLocks noGrp="1"/>
          </p:cNvSpPr>
          <p:nvPr>
            <p:ph type="sldNum" sz="quarter" idx="5"/>
          </p:nvPr>
        </p:nvSpPr>
        <p:spPr/>
        <p:txBody>
          <a:bodyPr/>
          <a:lstStyle/>
          <a:p>
            <a:fld id="{C17718DC-1984-4328-9A03-BB08733C052E}" type="slidenum">
              <a:rPr lang="en-US" smtClean="0"/>
              <a:t>3</a:t>
            </a:fld>
            <a:endParaRPr lang="en-US"/>
          </a:p>
        </p:txBody>
      </p:sp>
    </p:spTree>
    <p:extLst>
      <p:ext uri="{BB962C8B-B14F-4D97-AF65-F5344CB8AC3E}">
        <p14:creationId xmlns:p14="http://schemas.microsoft.com/office/powerpoint/2010/main" val="3782418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كان ممكن يستمر هذا الحال ويتم التوسع بنفس هذه الآلية لولا ان هذه الشبكة التقليدية كانت تمر بأربع مشاكل أساسية اعاقت هذه التوسعات و الاستمرارية و فرضت الحاجة الى فهم و تصور جديد لبناء شبكات لنقل الطاقة الكهربائية :</a:t>
            </a:r>
          </a:p>
          <a:p>
            <a:pPr algn="r" rtl="1"/>
            <a:r>
              <a:rPr lang="ar-SA" dirty="0"/>
              <a:t> 1- المشكلة الأولى : تزايد الطلب على الطاقة الكهربائية بسرعة كبيرة وبالتالي شكل ضغط هائل على الشبكات الحالية ، وبالتالي يتطلب زيادة قدرات الشبكات الحالية بشكل كبير و وهذا غير ممكن من الناحية العملية . </a:t>
            </a:r>
          </a:p>
          <a:p>
            <a:pPr algn="r" rtl="1"/>
            <a:r>
              <a:rPr lang="ar-SA" dirty="0"/>
              <a:t>2- المشكلة الثانية : الضغط الهائل عليها أدى الى تقادمها و ظهور علامات ال </a:t>
            </a:r>
            <a:r>
              <a:rPr lang="en-US" dirty="0"/>
              <a:t>aging </a:t>
            </a:r>
            <a:r>
              <a:rPr lang="ar-SA" dirty="0"/>
              <a:t> عليها ، ومن حيث الموثوقية و كمية الخسائر ، فأصبحت الحاجة الى التحديث على الرغم أن معدل عمر  الشبكات في الواقع يبلغ 50 عاما . ولكن بسبب كمية الضغط الهائل الذي تتعرض له بسبب نقل الكهرباء او الطاقة الكهربائية أدى الى ظهور المبكر لعلامات ال </a:t>
            </a:r>
            <a:r>
              <a:rPr lang="en-US" dirty="0"/>
              <a:t>aging </a:t>
            </a:r>
            <a:r>
              <a:rPr lang="ar-SA" dirty="0"/>
              <a:t> عليها . </a:t>
            </a:r>
            <a:endParaRPr lang="en-US" dirty="0"/>
          </a:p>
          <a:p>
            <a:pPr algn="r" rtl="1"/>
            <a:endParaRPr lang="ar-SA" dirty="0"/>
          </a:p>
          <a:p>
            <a:pPr algn="r" rtl="1"/>
            <a:r>
              <a:rPr lang="ar-SA" dirty="0"/>
              <a:t>3- المشكلة الثالثة : انه مشاركة الطاقة المتجددة في انتاج الطاقة الكهربائية ، أدى الى ظهور مشاكل جديدة غير معروفة بالشبكات التقليدية على سبيل المثال : </a:t>
            </a:r>
          </a:p>
          <a:p>
            <a:pPr algn="r" rtl="1"/>
            <a:r>
              <a:rPr lang="ar-SA" dirty="0"/>
              <a:t>ا) انه قدرات هذه المصادر المتنوعة تبدأ من بضعة </a:t>
            </a:r>
            <a:r>
              <a:rPr lang="ar-SA" dirty="0" err="1"/>
              <a:t>كيلوات</a:t>
            </a:r>
            <a:r>
              <a:rPr lang="ar-SA" dirty="0"/>
              <a:t> الى مئات الميغاواط ، في حين ان مصادر انتاج الطاقة التقليدية ذو سعات كبيرة و معروفة . </a:t>
            </a:r>
          </a:p>
          <a:p>
            <a:pPr algn="r" rtl="1"/>
            <a:r>
              <a:rPr lang="ar-SA" dirty="0"/>
              <a:t>ب) انه الطاقة المتجددة مصادر متغيرة في الإنتاج ، تتغير بشكل كبير اثناء اليوم الواحد من الصبح الى الظهيرة ومن مكان الى مكان اخر ، و المصادر التقليدية لا تتحمل وجود مصادر هكذا فيها بشكل واسع . </a:t>
            </a:r>
          </a:p>
          <a:p>
            <a:pPr algn="r" rtl="1"/>
            <a:r>
              <a:rPr lang="ar-SA" dirty="0"/>
              <a:t>4 – المشكلة الرابعة : وجود مصادر الطاقة المتجددة ضمن نطاق شبكات التوزيع يؤدي الى مشاكل كثيرة : فالفكرة الأساسية انه يقوم بيت ما بنصب طاقة شمسية فيتحول من مستهلك للطاقة الى منتج ثانوي لها ، اما يستهلكها هو او يقوم بتحويل الفائض منها الى مستهلك اخر ضمن نفس الشبكة </a:t>
            </a:r>
          </a:p>
          <a:p>
            <a:pPr algn="r" rtl="1"/>
            <a:r>
              <a:rPr lang="ar-SA" dirty="0"/>
              <a:t>من هذه الأفكار الأساسية ظهرت الحاجة الى الشبكات الذكية ، فالشبكة التقليدية كانت مركزية ومحدودة ، وأيضا سرعة تطور طرق التوليد وتنوعت طرق الاستهلاك و توسع الكبير جدًا الذي شهدته الشبكات الكهربائية وتحول بعض المستهلكين الى منتجين كما قلنا و بالتالي تطلب تطور هذه الشبكة التقليدية وتوسع تقنياتها للتمكن من مراقبة التغييرات التي تطرأ عليها و إجراء التعديلات اللازمة لمواكبة هذه التغيرات </a:t>
            </a:r>
          </a:p>
          <a:p>
            <a:pPr algn="r" rtl="1"/>
            <a:endParaRPr lang="ar-SA" dirty="0"/>
          </a:p>
          <a:p>
            <a:pPr algn="r" rtl="1"/>
            <a:endParaRPr lang="ar-SA" dirty="0"/>
          </a:p>
          <a:p>
            <a:pPr algn="r" rtl="1"/>
            <a:r>
              <a:rPr lang="ar-SA" dirty="0"/>
              <a:t>"</a:t>
            </a:r>
            <a:r>
              <a:rPr lang="ar-SA" b="1" i="0" dirty="0">
                <a:solidFill>
                  <a:srgbClr val="202122"/>
                </a:solidFill>
                <a:effectLst/>
                <a:latin typeface="Arial" panose="020B0604020202020204" pitchFamily="34" charset="0"/>
              </a:rPr>
              <a:t>الطّاقة المتجددة</a:t>
            </a:r>
            <a:r>
              <a:rPr lang="ar-SA" b="0" i="0" dirty="0">
                <a:solidFill>
                  <a:srgbClr val="202122"/>
                </a:solidFill>
                <a:effectLst/>
                <a:latin typeface="Arial" panose="020B0604020202020204" pitchFamily="34" charset="0"/>
              </a:rPr>
              <a:t> هي </a:t>
            </a:r>
            <a:r>
              <a:rPr lang="ar-SA" b="0" i="0" u="none" strike="noStrike" dirty="0">
                <a:solidFill>
                  <a:srgbClr val="0645AD"/>
                </a:solidFill>
                <a:effectLst/>
                <a:latin typeface="Arial" panose="020B0604020202020204" pitchFamily="34" charset="0"/>
                <a:hlinkClick r:id="rId3" tooltip="طاقة"/>
              </a:rPr>
              <a:t>الطّاقة</a:t>
            </a:r>
            <a:r>
              <a:rPr lang="ar-SA" b="0" i="0" dirty="0">
                <a:solidFill>
                  <a:srgbClr val="202122"/>
                </a:solidFill>
                <a:effectLst/>
                <a:latin typeface="Arial" panose="020B0604020202020204" pitchFamily="34" charset="0"/>
              </a:rPr>
              <a:t> المُستَمّدة من </a:t>
            </a:r>
            <a:r>
              <a:rPr lang="ar-SA" b="0" i="0" u="none" strike="noStrike" dirty="0">
                <a:solidFill>
                  <a:srgbClr val="0645AD"/>
                </a:solidFill>
                <a:effectLst/>
                <a:latin typeface="Arial" panose="020B0604020202020204" pitchFamily="34" charset="0"/>
                <a:hlinkClick r:id="rId4" tooltip="مورد طبيعي"/>
              </a:rPr>
              <a:t>الموارد الطبيعية</a:t>
            </a:r>
            <a:r>
              <a:rPr lang="ar-SA" b="0" i="0" dirty="0">
                <a:solidFill>
                  <a:srgbClr val="202122"/>
                </a:solidFill>
                <a:effectLst/>
                <a:latin typeface="Arial" panose="020B0604020202020204" pitchFamily="34" charset="0"/>
              </a:rPr>
              <a:t> التي لا تنفذ وتتجدد باستمرار مثل </a:t>
            </a:r>
            <a:r>
              <a:rPr lang="ar-SA" b="0" i="0" u="none" strike="noStrike" dirty="0">
                <a:solidFill>
                  <a:srgbClr val="0645AD"/>
                </a:solidFill>
                <a:effectLst/>
                <a:latin typeface="Arial" panose="020B0604020202020204" pitchFamily="34" charset="0"/>
                <a:hlinkClick r:id="rId5" tooltip="طاقة رياح"/>
              </a:rPr>
              <a:t>الرياح</a:t>
            </a:r>
            <a:r>
              <a:rPr lang="ar-SA" b="0" i="0" dirty="0">
                <a:solidFill>
                  <a:srgbClr val="202122"/>
                </a:solidFill>
                <a:effectLst/>
                <a:latin typeface="Arial" panose="020B0604020202020204" pitchFamily="34" charset="0"/>
              </a:rPr>
              <a:t> </a:t>
            </a:r>
            <a:r>
              <a:rPr lang="ar-SA" b="0" i="0" u="none" strike="noStrike" dirty="0">
                <a:solidFill>
                  <a:srgbClr val="0645AD"/>
                </a:solidFill>
                <a:effectLst/>
                <a:latin typeface="Arial" panose="020B0604020202020204" pitchFamily="34" charset="0"/>
                <a:hlinkClick r:id="rId6" tooltip="طاقة مائية"/>
              </a:rPr>
              <a:t>والمياه</a:t>
            </a:r>
            <a:r>
              <a:rPr lang="ar-SA" b="0" i="0" dirty="0">
                <a:solidFill>
                  <a:srgbClr val="202122"/>
                </a:solidFill>
                <a:effectLst/>
                <a:latin typeface="Arial" panose="020B0604020202020204" pitchFamily="34" charset="0"/>
              </a:rPr>
              <a:t> </a:t>
            </a:r>
            <a:r>
              <a:rPr lang="ar-SA" b="0" i="0" u="none" strike="noStrike" dirty="0">
                <a:solidFill>
                  <a:srgbClr val="0645AD"/>
                </a:solidFill>
                <a:effectLst/>
                <a:latin typeface="Arial" panose="020B0604020202020204" pitchFamily="34" charset="0"/>
                <a:hlinkClick r:id="rId7"/>
              </a:rPr>
              <a:t>والشمس</a:t>
            </a:r>
            <a:r>
              <a:rPr lang="ar-SA" b="0" i="0" u="none" strike="noStrike" dirty="0">
                <a:solidFill>
                  <a:srgbClr val="0645AD"/>
                </a:solidFill>
                <a:effectLst/>
                <a:latin typeface="Arial" panose="020B0604020202020204" pitchFamily="34" charset="0"/>
              </a:rPr>
              <a:t>" </a:t>
            </a:r>
          </a:p>
          <a:p>
            <a:pPr algn="r" rtl="1"/>
            <a:endParaRPr lang="ar-SA" b="0" i="0" u="none" strike="noStrike" dirty="0">
              <a:solidFill>
                <a:srgbClr val="0645AD"/>
              </a:solidFill>
              <a:effectLst/>
              <a:latin typeface="Arial" panose="020B0604020202020204" pitchFamily="34" charset="0"/>
            </a:endParaRPr>
          </a:p>
          <a:p>
            <a:pPr algn="just"/>
            <a:r>
              <a:rPr lang="ar-SA" dirty="0">
                <a:solidFill>
                  <a:srgbClr val="151515"/>
                </a:solidFill>
                <a:effectLst/>
              </a:rPr>
              <a:t>والسؤال الذي يبرز هنا، هل تستطيع الشبكات الكهربائية القائمة على مجابهة تحديات القرن الحالي والبقاء في وضع سليم؟ الجواب إنه من الصعب على الشبكة القائمة الاستجابة لهذه التحديات. فأنظمة التحكم والقياس والبرمجيات في الشبكات القائمة لن تستطيع مثلاً استيعاب مصادر توليد متغيرة لا يمكن التنبؤ بحجم توليدها، كمصادر الطاقة المتجددة، أو حتى استيعابها دون مصادر تخزين كهربائية؟ وثمة تساؤل آخر، كيف يمكن لها التعامل مع أنماط استهلاك الطاقة الكهربائية المستجدة كشحن السيارات الكهربائية دون إعمال أنظمة قادرة على التنبؤ ووضع حلول للاستهلاك المتزامن؟ فكيف يمكن ترقية الشبكات الكهربائية القائمة لكي تستطيع التغلب على تحديات القرن الواحد والعشرين؟</a:t>
            </a:r>
          </a:p>
          <a:p>
            <a:br>
              <a:rPr lang="ar-SA" dirty="0"/>
            </a:br>
            <a:endParaRPr lang="ar-SA" dirty="0"/>
          </a:p>
          <a:p>
            <a:endParaRPr lang="en-US" dirty="0"/>
          </a:p>
        </p:txBody>
      </p:sp>
      <p:sp>
        <p:nvSpPr>
          <p:cNvPr id="4" name="Slide Number Placeholder 3"/>
          <p:cNvSpPr>
            <a:spLocks noGrp="1"/>
          </p:cNvSpPr>
          <p:nvPr>
            <p:ph type="sldNum" sz="quarter" idx="5"/>
          </p:nvPr>
        </p:nvSpPr>
        <p:spPr/>
        <p:txBody>
          <a:bodyPr/>
          <a:lstStyle/>
          <a:p>
            <a:fld id="{C17718DC-1984-4328-9A03-BB08733C052E}" type="slidenum">
              <a:rPr lang="en-US" smtClean="0"/>
              <a:t>4</a:t>
            </a:fld>
            <a:endParaRPr lang="en-US"/>
          </a:p>
        </p:txBody>
      </p:sp>
    </p:spTree>
    <p:extLst>
      <p:ext uri="{BB962C8B-B14F-4D97-AF65-F5344CB8AC3E}">
        <p14:creationId xmlns:p14="http://schemas.microsoft.com/office/powerpoint/2010/main" val="3164217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ar-SA" dirty="0"/>
              <a:t> </a:t>
            </a:r>
            <a:r>
              <a:rPr lang="en-US" dirty="0"/>
              <a:t>Maybe you have heard of the Smart Grid on the news or from your energy provider. But not everyone knows what the grid is, let alone the Smart Grid.</a:t>
            </a:r>
          </a:p>
          <a:p>
            <a:pPr marL="171450" indent="-171450">
              <a:buFont typeface="Arial" panose="020B0604020202020204" pitchFamily="34" charset="0"/>
              <a:buChar char="•"/>
            </a:pPr>
            <a:r>
              <a:rPr lang="en-US" dirty="0"/>
              <a:t>It’s what you plug into when you flip on your light switch or power up your computer. </a:t>
            </a:r>
            <a:endParaRPr lang="ar-SA" dirty="0"/>
          </a:p>
          <a:p>
            <a:pPr marL="171450" indent="-171450">
              <a:buFont typeface="Arial" panose="020B0604020202020204" pitchFamily="34" charset="0"/>
              <a:buChar char="•"/>
            </a:pPr>
            <a:r>
              <a:rPr lang="en-US" dirty="0"/>
              <a:t>https://www.smartgrid.gov/the_smart_grid/smart_grid.html</a:t>
            </a:r>
            <a:endParaRPr lang="ar-SA" dirty="0"/>
          </a:p>
          <a:p>
            <a:pPr marL="171450" indent="-171450">
              <a:buFont typeface="Arial" panose="020B0604020202020204" pitchFamily="34" charset="0"/>
              <a:buChar char="•"/>
            </a:pPr>
            <a:r>
              <a:rPr lang="en-US" dirty="0"/>
              <a:t>but in this case, these technologies will work with the electrical grid to respond digitally to our quickly changing electric demand.</a:t>
            </a:r>
          </a:p>
          <a:p>
            <a:pPr marL="0" indent="0">
              <a:buFont typeface="Arial" panose="020B0604020202020204" pitchFamily="34" charset="0"/>
              <a:buNone/>
            </a:pPr>
            <a:endParaRPr lang="en-US" dirty="0"/>
          </a:p>
          <a:p>
            <a:pPr algn="r" rtl="1"/>
            <a:r>
              <a:rPr lang="en-US" dirty="0"/>
              <a:t>Grid </a:t>
            </a:r>
            <a:r>
              <a:rPr lang="ar-SA" dirty="0"/>
              <a:t> : هي الشبكة الناقلة للطاقة الكهربائية بين محطات الإنتاج و المستهلكين النهائيين ، كما شرحنا لكم سابقًا </a:t>
            </a:r>
          </a:p>
          <a:p>
            <a:pPr algn="r" rtl="1"/>
            <a:r>
              <a:rPr lang="en-US" dirty="0"/>
              <a:t>Smart  </a:t>
            </a:r>
            <a:r>
              <a:rPr lang="ar-SA" dirty="0"/>
              <a:t> : عند إضافة هذه الكلمة ، ف كما نعلم جرت العادة انه هذه الكلمة تعني استخدام الكمبيوتر ، أي القدرات المعلوماتية او التكنولوجيا في المجال التي يتم ذكرها فيها . </a:t>
            </a:r>
          </a:p>
          <a:p>
            <a:pPr algn="r" rtl="1"/>
            <a:r>
              <a:rPr lang="ar-SA" dirty="0"/>
              <a:t>فعلى سبيل المثال : عند قولنا </a:t>
            </a:r>
            <a:r>
              <a:rPr lang="en-US" dirty="0"/>
              <a:t>smart phone </a:t>
            </a:r>
            <a:r>
              <a:rPr lang="ar-SA" dirty="0"/>
              <a:t> : يعني إضافة قدرات معلوماتية بالإضافة الى قدرات الاتصال العادية الموجودة في الهاتف المحمول من الأصل . </a:t>
            </a:r>
          </a:p>
          <a:p>
            <a:pPr algn="r" rtl="1"/>
            <a:r>
              <a:rPr lang="ar-SA" dirty="0"/>
              <a:t>فالشبكة الذكية هي إضافة القدرات المعلوماتية و التكنولوجية الى الشبكة الكهربائية التقليدية : 1-فأصبح لها </a:t>
            </a:r>
            <a:r>
              <a:rPr lang="ar-SA" dirty="0" err="1"/>
              <a:t>الأمكانية</a:t>
            </a:r>
            <a:r>
              <a:rPr lang="ar-SA" dirty="0"/>
              <a:t> على نقل البيانات بين اجزائها المختلفة </a:t>
            </a:r>
          </a:p>
          <a:p>
            <a:pPr algn="r" rtl="1"/>
            <a:r>
              <a:rPr lang="ar-SA" dirty="0"/>
              <a:t>2 -اصبحت شبكة تضم مصادر الطاقة المتجددة معها ، وهذه المصادر لها مشاكل و حسنات . </a:t>
            </a:r>
          </a:p>
          <a:p>
            <a:pPr marL="0" marR="0" lvl="0" indent="0" algn="r" defTabSz="914400" rtl="1" eaLnBrk="1" fontAlgn="auto" latinLnBrk="0" hangingPunct="1">
              <a:lnSpc>
                <a:spcPct val="100000"/>
              </a:lnSpc>
              <a:spcBef>
                <a:spcPts val="0"/>
              </a:spcBef>
              <a:spcAft>
                <a:spcPts val="0"/>
              </a:spcAft>
              <a:buClrTx/>
              <a:buSzTx/>
              <a:buFontTx/>
              <a:buNone/>
              <a:tabLst/>
              <a:defRPr/>
            </a:pPr>
            <a:r>
              <a:rPr lang="ar-SA" dirty="0"/>
              <a:t>بالتالي تطلب تطور هذه الشبكة التقليدية وتوسع تقنياتها للتمكن من مراقبة التغييرات التي تطرأ عليها و إجراء التعديلات اللازمة لمواكبة هذه التغيرات </a:t>
            </a:r>
            <a:endParaRPr lang="en-US" dirty="0"/>
          </a:p>
          <a:p>
            <a:pPr marL="0" marR="0" lvl="0" indent="0" algn="r" defTabSz="914400" rtl="1" eaLnBrk="1" fontAlgn="auto" latinLnBrk="0" hangingPunct="1">
              <a:lnSpc>
                <a:spcPct val="100000"/>
              </a:lnSpc>
              <a:spcBef>
                <a:spcPts val="0"/>
              </a:spcBef>
              <a:spcAft>
                <a:spcPts val="0"/>
              </a:spcAft>
              <a:buClrTx/>
              <a:buSzTx/>
              <a:buFontTx/>
              <a:buNone/>
              <a:tabLst/>
              <a:defRPr/>
            </a:pPr>
            <a:r>
              <a:rPr lang="ar-SA" dirty="0"/>
              <a:t>الشبكة الذكية هي الشبكة الخاصة التي تتضمن مصادر الطاقة المتجددة بالإضافة الى المصادر التقليدية </a:t>
            </a:r>
          </a:p>
          <a:p>
            <a:pPr marL="0" marR="0" lvl="0" indent="0" algn="r" defTabSz="914400" rtl="1" eaLnBrk="1" fontAlgn="auto" latinLnBrk="0" hangingPunct="1">
              <a:lnSpc>
                <a:spcPct val="100000"/>
              </a:lnSpc>
              <a:spcBef>
                <a:spcPts val="0"/>
              </a:spcBef>
              <a:spcAft>
                <a:spcPts val="0"/>
              </a:spcAft>
              <a:buClrTx/>
              <a:buSzTx/>
              <a:buFontTx/>
              <a:buNone/>
              <a:tabLst/>
              <a:defRPr/>
            </a:pPr>
            <a:endParaRPr lang="ar-SA" dirty="0"/>
          </a:p>
          <a:p>
            <a:pPr marL="0" marR="0" lvl="0" indent="0" algn="r" defTabSz="914400" rtl="1" eaLnBrk="1" fontAlgn="auto" latinLnBrk="0" hangingPunct="1">
              <a:lnSpc>
                <a:spcPct val="100000"/>
              </a:lnSpc>
              <a:spcBef>
                <a:spcPts val="0"/>
              </a:spcBef>
              <a:spcAft>
                <a:spcPts val="0"/>
              </a:spcAft>
              <a:buClrTx/>
              <a:buSzTx/>
              <a:buFontTx/>
              <a:buNone/>
              <a:tabLst/>
              <a:defRPr/>
            </a:pPr>
            <a:endParaRPr lang="en-US" dirty="0"/>
          </a:p>
          <a:p>
            <a:pPr marL="0" marR="0" lvl="0" indent="0" algn="r" defTabSz="914400" rtl="1" eaLnBrk="1" fontAlgn="auto" latinLnBrk="0" hangingPunct="1">
              <a:lnSpc>
                <a:spcPct val="100000"/>
              </a:lnSpc>
              <a:spcBef>
                <a:spcPts val="0"/>
              </a:spcBef>
              <a:spcAft>
                <a:spcPts val="0"/>
              </a:spcAft>
              <a:buClrTx/>
              <a:buSzTx/>
              <a:buFontTx/>
              <a:buNone/>
              <a:tabLst/>
              <a:defRPr/>
            </a:pPr>
            <a:endParaRPr lang="ar-SA" dirty="0"/>
          </a:p>
          <a:p>
            <a:pPr algn="r" rtl="1"/>
            <a:endParaRPr lang="en-US" dirty="0"/>
          </a:p>
          <a:p>
            <a:pPr marL="0" indent="0">
              <a:buFont typeface="Arial" panose="020B0604020202020204" pitchFamily="34" charset="0"/>
              <a:buNone/>
            </a:pPr>
            <a:endParaRPr lang="ar-SA" dirty="0"/>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C17718DC-1984-4328-9A03-BB08733C052E}" type="slidenum">
              <a:rPr lang="en-US" smtClean="0"/>
              <a:t>5</a:t>
            </a:fld>
            <a:endParaRPr lang="en-US"/>
          </a:p>
        </p:txBody>
      </p:sp>
    </p:spTree>
    <p:extLst>
      <p:ext uri="{BB962C8B-B14F-4D97-AF65-F5344CB8AC3E}">
        <p14:creationId xmlns:p14="http://schemas.microsoft.com/office/powerpoint/2010/main" val="943124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SA" dirty="0"/>
              <a:t>اشرح معنى الاستدامة </a:t>
            </a:r>
          </a:p>
          <a:p>
            <a:r>
              <a:rPr lang="en-US" sz="1200" b="0" i="0" u="none" strike="noStrike" baseline="0" dirty="0">
                <a:solidFill>
                  <a:srgbClr val="000000"/>
                </a:solidFill>
                <a:latin typeface="IPCGE N+ Gulliver"/>
              </a:rPr>
              <a:t>sustainability </a:t>
            </a:r>
            <a:r>
              <a:rPr lang="ar-SA" sz="1200" b="0" i="0" u="none" strike="noStrike" baseline="0" dirty="0">
                <a:solidFill>
                  <a:srgbClr val="000000"/>
                </a:solidFill>
                <a:latin typeface="IPCGE N+ Gulliver"/>
              </a:rPr>
              <a:t> : </a:t>
            </a:r>
            <a:r>
              <a:rPr lang="en-US" sz="1200" b="0" i="0" u="none" strike="noStrike" baseline="0" dirty="0">
                <a:solidFill>
                  <a:srgbClr val="000000"/>
                </a:solidFill>
                <a:latin typeface="IPCGE N+ Gulliver"/>
              </a:rPr>
              <a:t> </a:t>
            </a:r>
          </a:p>
          <a:p>
            <a:r>
              <a:rPr lang="ar-SA" b="0" i="0" dirty="0">
                <a:solidFill>
                  <a:srgbClr val="202124"/>
                </a:solidFill>
                <a:effectLst/>
                <a:latin typeface="HelveticaNeue"/>
              </a:rPr>
              <a:t>هي مصطلح بيئي يصف كيف تبقى الانظمة الحيوية متنوعة ومنتجة مع مرور الوقت. </a:t>
            </a:r>
            <a:r>
              <a:rPr lang="ar-SA" b="1" i="0" dirty="0">
                <a:solidFill>
                  <a:srgbClr val="202124"/>
                </a:solidFill>
                <a:effectLst/>
                <a:latin typeface="HelveticaNeue"/>
              </a:rPr>
              <a:t>والاستدامة</a:t>
            </a:r>
            <a:r>
              <a:rPr lang="ar-SA" b="0" i="0" dirty="0">
                <a:solidFill>
                  <a:srgbClr val="202124"/>
                </a:solidFill>
                <a:effectLst/>
                <a:latin typeface="HelveticaNeue"/>
              </a:rPr>
              <a:t> بالنسبة للبشر هي القدرة على حفظ نوعية الحياة التي نعيشها على المدى الطويل وهذا بدوره يعتمد على حفظ العالم الطبيعي والاستخدام المسؤول للموارد الطبيعية.</a:t>
            </a:r>
            <a:endParaRPr lang="en-US" b="0" i="0" dirty="0">
              <a:solidFill>
                <a:srgbClr val="202124"/>
              </a:solidFill>
              <a:effectLst/>
              <a:latin typeface="HelveticaNeue"/>
            </a:endParaRPr>
          </a:p>
          <a:p>
            <a:r>
              <a:rPr lang="en-US" dirty="0"/>
              <a:t>dynamic energy management (DEM).?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https://www.aceee.org/files/proceedings/2008/data/papers/10_559.pdf</a:t>
            </a:r>
          </a:p>
          <a:p>
            <a:endParaRPr lang="en-US" sz="1200" b="0" i="0" u="none" strike="noStrike" baseline="0" dirty="0">
              <a:solidFill>
                <a:srgbClr val="000000"/>
              </a:solidFill>
              <a:effectLst/>
              <a:latin typeface="IPCGE N+ Gulliver"/>
            </a:endParaRPr>
          </a:p>
          <a:p>
            <a:endParaRPr lang="ar-SA" sz="1200" b="0" i="0" u="none" strike="noStrike" baseline="0" dirty="0">
              <a:solidFill>
                <a:srgbClr val="000000"/>
              </a:solidFill>
              <a:effectLst/>
              <a:latin typeface="IPCGE N+ Gulliver"/>
            </a:endParaRPr>
          </a:p>
          <a:p>
            <a:endParaRPr lang="en-US" dirty="0"/>
          </a:p>
          <a:p>
            <a:endParaRPr lang="en-US" dirty="0"/>
          </a:p>
        </p:txBody>
      </p:sp>
      <p:sp>
        <p:nvSpPr>
          <p:cNvPr id="4" name="Slide Number Placeholder 3"/>
          <p:cNvSpPr>
            <a:spLocks noGrp="1"/>
          </p:cNvSpPr>
          <p:nvPr>
            <p:ph type="sldNum" sz="quarter" idx="5"/>
          </p:nvPr>
        </p:nvSpPr>
        <p:spPr/>
        <p:txBody>
          <a:bodyPr/>
          <a:lstStyle/>
          <a:p>
            <a:fld id="{C17718DC-1984-4328-9A03-BB08733C052E}" type="slidenum">
              <a:rPr lang="en-US" smtClean="0"/>
              <a:t>6</a:t>
            </a:fld>
            <a:endParaRPr lang="en-US"/>
          </a:p>
        </p:txBody>
      </p:sp>
    </p:spTree>
    <p:extLst>
      <p:ext uri="{BB962C8B-B14F-4D97-AF65-F5344CB8AC3E}">
        <p14:creationId xmlns:p14="http://schemas.microsoft.com/office/powerpoint/2010/main" val="572558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ar-SA" dirty="0"/>
              <a:t>تقدم الشبكة الذكية فرص ممتازة لنقل صناعة الطاقة على عصر جديد من الموثوقية و التوافر والكفاءة التي سوف تساهم في صحتنا الاقتصادية و البيئية .  خلال الفترة الانتقالية ، سيكون من الضروري إجراء الاختبارات ، وتحسين التكنولوجيا ، وتثقيف المستهلك ، وتطوير المعايير واللوائح ، ومشاركة المعلومات بين المشاريع لضمان أن تصبح الفوائد التي نتصورها من الشبكة الذكية حقيقة واقعة. تشمل المزايا المرتبطة بالشبكة الذكية ما يلي:</a:t>
            </a:r>
            <a:endParaRPr lang="en-US" dirty="0"/>
          </a:p>
          <a:p>
            <a:pPr marL="171450" indent="-171450" algn="r">
              <a:buFontTx/>
              <a:buChar char="-"/>
            </a:pPr>
            <a:r>
              <a:rPr lang="ar-SA" dirty="0"/>
              <a:t>نقل أكثر كفاءة للكهرباء واستعادة أسرع للكهرباء بعد انقطاع التيار الكهربائي</a:t>
            </a:r>
            <a:endParaRPr lang="en-US" dirty="0"/>
          </a:p>
          <a:p>
            <a:pPr marL="171450" indent="-171450" algn="r">
              <a:buFontTx/>
              <a:buChar char="-"/>
            </a:pPr>
            <a:r>
              <a:rPr lang="ar-SA" dirty="0"/>
              <a:t>  - خفض تكاليف العمليات والإدارة للمرافق ، وفي النهاية خفض تكاليف الطاقة للمستهلكين  </a:t>
            </a:r>
            <a:endParaRPr lang="en-US" dirty="0"/>
          </a:p>
          <a:p>
            <a:pPr marL="171450" indent="-171450" algn="r">
              <a:buFontTx/>
              <a:buChar char="-"/>
            </a:pPr>
            <a:r>
              <a:rPr lang="ar-SA" dirty="0"/>
              <a:t>- انخفاض ذروة الطلب ، مما سيساعد أيضًا على خفض أسعار الكهرباء </a:t>
            </a:r>
            <a:endParaRPr lang="en-US" dirty="0"/>
          </a:p>
          <a:p>
            <a:pPr marL="171450" indent="-171450" algn="r">
              <a:buFontTx/>
              <a:buChar char="-"/>
            </a:pPr>
            <a:r>
              <a:rPr lang="ar-SA" dirty="0"/>
              <a:t> - زيادة تكامل أنظمة الطاقة المتجددة واسعة النطاق  - تكامل أفضل لأنظمة توليد الطاقة من العميل والمالك ، بما في ذلك أنظمة الطاقة</a:t>
            </a:r>
            <a:endParaRPr lang="en-US" dirty="0"/>
          </a:p>
          <a:p>
            <a:pPr marL="171450" indent="-171450" algn="r">
              <a:buFontTx/>
              <a:buChar char="-"/>
            </a:pPr>
            <a:r>
              <a:rPr lang="ar-SA" dirty="0"/>
              <a:t> المتجددة </a:t>
            </a:r>
            <a:endParaRPr lang="en-US" dirty="0"/>
          </a:p>
          <a:p>
            <a:pPr marL="171450" indent="-171450" algn="r">
              <a:buFontTx/>
              <a:buChar char="-"/>
            </a:pPr>
            <a:r>
              <a:rPr lang="ar-SA" dirty="0"/>
              <a:t> تحسين الأمن</a:t>
            </a:r>
            <a:r>
              <a:rPr lang="en-US" dirty="0"/>
              <a:t> </a:t>
            </a:r>
            <a:endParaRPr lang="ar-SA" dirty="0"/>
          </a:p>
          <a:p>
            <a:pPr algn="r"/>
            <a:r>
              <a:rPr lang="en-US" dirty="0"/>
              <a:t>https://www.smartgrid.gov/the_smart_grid/smart_grid.html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smart grid offers excellent opportunities to move the energy industry into a new era of reliability, availability and efficiency that will contribute to our economic and environmental health. During the transition period, it will be imperative to conduct testing, improve technology, educate consumers, develop standards and regulations, and share information between projects to ensure that the benefits we envision from the smart grid become a reality. Advantages associated with a smart grid include: </a:t>
            </a:r>
          </a:p>
          <a:p>
            <a:pPr algn="r"/>
            <a:endParaRPr lang="ar-SA" dirty="0"/>
          </a:p>
          <a:p>
            <a:pPr algn="just">
              <a:buFont typeface="Wingdings" panose="05000000000000000000" pitchFamily="2" charset="2"/>
              <a:buChar char="v"/>
            </a:pPr>
            <a:r>
              <a:rPr lang="en-US" dirty="0"/>
              <a:t> More efficient transmission of electricity and Quicker restoration of electricity after power disturbances</a:t>
            </a:r>
          </a:p>
          <a:p>
            <a:pPr algn="just">
              <a:buFont typeface="Wingdings" panose="05000000000000000000" pitchFamily="2" charset="2"/>
              <a:buChar char="v"/>
            </a:pPr>
            <a:r>
              <a:rPr lang="en-US" dirty="0"/>
              <a:t> Reduced operations and management costs for utilities, and ultimately lower power costs for consumers</a:t>
            </a:r>
          </a:p>
          <a:p>
            <a:pPr algn="just">
              <a:buFont typeface="Wingdings" panose="05000000000000000000" pitchFamily="2" charset="2"/>
              <a:buChar char="v"/>
            </a:pPr>
            <a:r>
              <a:rPr lang="en-US" dirty="0"/>
              <a:t> Reduced peak demand, which will also help lower electricity rates</a:t>
            </a:r>
          </a:p>
          <a:p>
            <a:pPr algn="just">
              <a:buFont typeface="Wingdings" panose="05000000000000000000" pitchFamily="2" charset="2"/>
              <a:buChar char="v"/>
            </a:pPr>
            <a:r>
              <a:rPr lang="en-US" dirty="0"/>
              <a:t> Increased integration of large-scale renewable energy systems</a:t>
            </a:r>
          </a:p>
          <a:p>
            <a:pPr algn="just">
              <a:buFont typeface="Wingdings" panose="05000000000000000000" pitchFamily="2" charset="2"/>
              <a:buChar char="v"/>
            </a:pPr>
            <a:r>
              <a:rPr lang="en-US" dirty="0"/>
              <a:t> Better integration of customer-owner power generation systems, including renewable energy systems</a:t>
            </a:r>
          </a:p>
          <a:p>
            <a:pPr algn="just">
              <a:buFont typeface="Wingdings" panose="05000000000000000000" pitchFamily="2" charset="2"/>
              <a:buChar char="v"/>
            </a:pPr>
            <a:r>
              <a:rPr lang="en-US" dirty="0"/>
              <a:t> Improved security</a:t>
            </a:r>
          </a:p>
          <a:p>
            <a:pPr algn="r"/>
            <a:endParaRPr lang="en-US" dirty="0"/>
          </a:p>
          <a:p>
            <a:endParaRPr lang="en-US" dirty="0"/>
          </a:p>
        </p:txBody>
      </p:sp>
      <p:sp>
        <p:nvSpPr>
          <p:cNvPr id="4" name="Slide Number Placeholder 3"/>
          <p:cNvSpPr>
            <a:spLocks noGrp="1"/>
          </p:cNvSpPr>
          <p:nvPr>
            <p:ph type="sldNum" sz="quarter" idx="5"/>
          </p:nvPr>
        </p:nvSpPr>
        <p:spPr/>
        <p:txBody>
          <a:bodyPr/>
          <a:lstStyle/>
          <a:p>
            <a:fld id="{C17718DC-1984-4328-9A03-BB08733C052E}" type="slidenum">
              <a:rPr lang="en-US" smtClean="0"/>
              <a:t>7</a:t>
            </a:fld>
            <a:endParaRPr lang="en-US"/>
          </a:p>
        </p:txBody>
      </p:sp>
    </p:spTree>
    <p:extLst>
      <p:ext uri="{BB962C8B-B14F-4D97-AF65-F5344CB8AC3E}">
        <p14:creationId xmlns:p14="http://schemas.microsoft.com/office/powerpoint/2010/main" val="1760953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 typeface="Arial" panose="020B0604020202020204" pitchFamily="34" charset="0"/>
              <a:buChar char="•"/>
            </a:pPr>
            <a:r>
              <a:rPr lang="ar-SA" dirty="0"/>
              <a:t>اهمية الكهرباء في حياتنا كبيرة و التأثير الذي يسببه انقطاع الكهرباء كبير ، فقد يمكن تشبيه انقطاع التيار الكهربائي بتأثير الدومينو - اي انها سلسلة من الاخفاقات التي يمكن ان تؤثر على البنوك و الاتصالات و حركة المرور والامن . يعد هذا تهديدًا خاصًا في فصل الشتاء ، حيث يمكن ترك أصحاب المنازل بدون تدفئة. ستضيف الشبكة الأكثر ذكاءً مرونة إلى نظام الطاقة الكهربائية لدينا وتجعله أكثر استعدادًا لمواجهة حالات الطوارئ مثل العواصف الشديدة والزلازل والتوهجات الشمسية الكبيرة والهجمات الإرهابية. </a:t>
            </a:r>
            <a:endParaRPr lang="en-US" dirty="0"/>
          </a:p>
          <a:p>
            <a:pPr marL="171450" indent="-171450" algn="r" rtl="1">
              <a:buFont typeface="Arial" panose="020B0604020202020204" pitchFamily="34" charset="0"/>
              <a:buChar char="•"/>
            </a:pPr>
            <a:r>
              <a:rPr lang="ar-SA" dirty="0"/>
              <a:t>نظرًا لقدرتها التفاعلية ثنائية الاتجاه ، ستسمح الشبكة الذكية بإعادة التوجيه تلقائيًا عند تعطل المعدات أو حدوث انقطاع. سيؤدي ذلك إلى تقليل الانقطاعات وتقليل الآثار عند حدوثها. عند حدوث انقطاع للتيار الكهربائي ، ستقوم تقنيات الشبكة الذكية باكتشاف وعزل حالات الانقطاع واحتوائها قبل أن تصبح انقطاع التيار الكهربائي على نطاق واسع.</a:t>
            </a:r>
            <a:endParaRPr lang="en-US" dirty="0"/>
          </a:p>
          <a:p>
            <a:pPr marL="171450" indent="-171450" algn="r" rtl="1">
              <a:buFont typeface="Arial" panose="020B0604020202020204" pitchFamily="34" charset="0"/>
              <a:buChar char="•"/>
            </a:pPr>
            <a:endParaRPr lang="en-US" dirty="0"/>
          </a:p>
          <a:p>
            <a:pPr marL="171450" indent="-171450" algn="r" rtl="1">
              <a:buFont typeface="Arial" panose="020B0604020202020204" pitchFamily="34" charset="0"/>
              <a:buChar char="•"/>
            </a:pPr>
            <a:r>
              <a:rPr lang="ar-SA" dirty="0"/>
              <a:t>ستساعد التقنيات الجديدة أيضًا على ضمان استئناف استعادة الكهرباء بسرعة وبشكل استراتيجي بعد حالة الطوارئ - على سبيل المثال توجيه الكهرباء إلى خدمات الطوارئ أولاً ، على سبيل المثال. بالإضافة إلى ذلك ، ستستفيد الشبكة الذكية بشكل أكبر من مولدات الطاقة المملوكة للعملاء لإنتاج الطاقة عندما لا تكون متاحة من المرافق. من خلال الجمع بين موارد "الجيل الموزع" هذه ، يمكن للمجتمع أن يحافظ على تشغيل مركزه الصحي ، وقسم الشرطة ، وإشارات المرور ، ونظام الهاتف ، ومتجر البقالة أثناء حالات الطوارئ. بالإضافة إلى ذلك ، تعد الشبكة الذكية طريقة لمعالجة البنية التحتية للطاقة المتقادمة التي تحتاج إلى ترقية أو استبدال. إنها طريقة لمعالجة كفاءة الطاقة ، لزيادة الوعي لدى المستهلكين حول العلاقة بين استخدام الكهرباء والبيئة. وهي طريقة لزيادة الأمن القومي لنظام الطاقة لدينا - بالاعتماد على كميات أكبر من الكهرباء المنتجة محليًا والتي تكون أكثر مقاومة للكوارث الطبيعية والهجمات.</a:t>
            </a:r>
          </a:p>
          <a:p>
            <a:pPr marL="171450" indent="-171450" algn="r" rtl="1">
              <a:buFont typeface="Arial" panose="020B0604020202020204" pitchFamily="34" charset="0"/>
              <a:buChar char="•"/>
            </a:pPr>
            <a:r>
              <a:rPr lang="ar-SA" dirty="0"/>
              <a:t>منح المستهلك السيطرة</a:t>
            </a:r>
          </a:p>
          <a:p>
            <a:pPr marL="171450" indent="-171450" algn="r" rtl="1">
              <a:buFont typeface="Arial" panose="020B0604020202020204" pitchFamily="34" charset="0"/>
              <a:buChar char="•"/>
            </a:pPr>
            <a:r>
              <a:rPr lang="ar-SA" dirty="0"/>
              <a:t>الشبكة الذكية لا تتعلق فقط بالمرافق والتقنيات ؛ يتعلق الأمر بتزويدك بالمعلومات والأدوات التي تحتاجها لاتخاذ خيارات بشأن استخدامك للطاقة. إذا كنت تدير بالفعل أنشطة مثل الخدمات المصرفية الشخصية من جهاز الكمبيوتر المنزلي ، فتخيل إدارة الكهرباء بطريقة مماثلة. ستتيح الشبكة الأكثر ذكاءً مستوى غير مسبوق من مشاركة المستهلك. على سبيل المثال ، لن تضطر بعد الآن إلى انتظار كشف حسابك الشهري لمعرفة مقدار الكهرباء التي تستخدمها. مع شبكة أكثر ذكاءً ، يمكنك الحصول على صورة واضحة وفي الوقت المناسب لها. ستتيح لك "العدادات الذكية" والآليات الأخرى معرفة مقدار الكهرباء التي تستخدمها ، ووقت استخدامها ، وتكلفتها. إلى جانب التسعير في الوقت الفعلي ، سيسمح لك ذلك بتوفير المال باستخدام طاقة أقل عندما تكون الكهرباء باهظة الثمن. بينما تتم عادةً مناقشة الفوائد المحتملة للشبكة الذكية من حيث الاقتصاد والأمن القومي وأهداف الطاقة المتجددة ، فإن الشبكة الذكية لديها القدرة على مساعدتك في توفير المال من خلال مساعدتك في إدارة استخدامك للكهرباء واختيار أفضل الأوقات للشراء كهرباء. ويمكنك توفير المزيد من خلال توليد الطاقة الخاصة بك.</a:t>
            </a:r>
            <a:endParaRPr lang="en-US" dirty="0"/>
          </a:p>
          <a:p>
            <a:pPr marL="171450" indent="-171450" algn="r" rtl="1">
              <a:buFont typeface="Arial" panose="020B0604020202020204" pitchFamily="34" charset="0"/>
              <a:buChar char="•"/>
            </a:pPr>
            <a:endParaRPr lang="en-US" dirty="0"/>
          </a:p>
          <a:p>
            <a:pPr marL="171450" indent="-171450" algn="l" rtl="0">
              <a:buFont typeface="Arial" panose="020B0604020202020204" pitchFamily="34" charset="0"/>
              <a:buChar char="•"/>
            </a:pPr>
            <a:r>
              <a:rPr lang="en-US" b="0" i="0" dirty="0">
                <a:solidFill>
                  <a:srgbClr val="212529"/>
                </a:solidFill>
                <a:effectLst/>
                <a:latin typeface="Rubik-Light"/>
              </a:rPr>
              <a:t>Today, an electricity disruption such as a blackout can have a domino effect—a series of failures that can affect banking, communications, traffic, and security. This is a particular threat in the winter, when homeowners can be left without heat. A smarter grid will add resiliency to our electric power System and make it better prepared to address emergencies such as severe storms, earthquakes, large solar flares, and terrorist attacks. Because of its two-way interactive capacity, the Smart Grid will allow for automatic rerouting when equipment fails or outages occur. This will minimize outages and minimize the effects when they do happen. When a power outage occurs, Smart Grid technologies will detect and isolate the outages, containing them before they become large-scale blackouts. The new technologies will also help ensure that electricity recovery resumes quickly and strategically after an emergency—routing electricity to emergency services first, for example. In addition, the Smart Grid will take greater advantage of customer-owned power generators to produce power when it is not available from utilities. By combining these "distributed generation" resources, a community could keep its health center, police department, traffic lights, phone System, and grocery store operating during emergencies. In addition, the Smart Grid is a way to address an aging energy infrastructure that needs to be upgraded or replaced. It’s a way to address energy efficiency, to bring increased awareness to consumers about the connection between electricity use and the environment. And it’s a way to bring increased national security to our energy System—drawing on greater amounts of home-grown electricity that is more resistant to natural disasters and attack.</a:t>
            </a:r>
            <a:endParaRPr lang="en-US" dirty="0"/>
          </a:p>
          <a:p>
            <a:pPr marL="0" indent="0" algn="r" rtl="1">
              <a:buFont typeface="Arial" panose="020B0604020202020204" pitchFamily="34" charset="0"/>
              <a:buNone/>
            </a:pPr>
            <a:endParaRPr lang="ar-SA" dirty="0"/>
          </a:p>
          <a:p>
            <a:pPr marL="171450" indent="-171450" algn="l" rtl="0">
              <a:buFont typeface="Arial" panose="020B0604020202020204" pitchFamily="34" charset="0"/>
              <a:buChar char="•"/>
            </a:pPr>
            <a:r>
              <a:rPr lang="en-US" b="0" i="0" dirty="0">
                <a:solidFill>
                  <a:srgbClr val="212529"/>
                </a:solidFill>
                <a:effectLst/>
                <a:latin typeface="Rubik-Light"/>
              </a:rPr>
              <a:t>The Smart Grid is not just about utilities and technologies; it is about giving you the information and tools you need to make choices about your energy use. If you already manage activities such as personal banking from your home computer, imagine managing your electricity in a similar way. A smarter grid will enable an unprecedented level of consumer participation. For example, you will no longer have to wait for your monthly statement to know how much electricity you use. With a smarter grid, you can have a clear and timely picture of it. "Smart meters," and other mechanisms, will allow you to see how much electricity you use, when you use it, and its cost. Combined with real-time pricing, this will allow you to save money by using less power when electricity is most expensive. While the potential benefits of the Smart Grid are usually discussed in terms of economics, national security, and renewable energy goals, the Smart Grid has the potential to help you save money by helping you to manage your electricity use and choose the best times to purchase electricity. And you can save even more by generating your own power.</a:t>
            </a:r>
            <a:endParaRPr lang="en-US" dirty="0"/>
          </a:p>
          <a:p>
            <a:endParaRPr lang="en-US" dirty="0"/>
          </a:p>
        </p:txBody>
      </p:sp>
      <p:sp>
        <p:nvSpPr>
          <p:cNvPr id="4" name="Slide Number Placeholder 3"/>
          <p:cNvSpPr>
            <a:spLocks noGrp="1"/>
          </p:cNvSpPr>
          <p:nvPr>
            <p:ph type="sldNum" sz="quarter" idx="5"/>
          </p:nvPr>
        </p:nvSpPr>
        <p:spPr/>
        <p:txBody>
          <a:bodyPr/>
          <a:lstStyle/>
          <a:p>
            <a:fld id="{C17718DC-1984-4328-9A03-BB08733C052E}" type="slidenum">
              <a:rPr lang="en-US" smtClean="0"/>
              <a:t>8</a:t>
            </a:fld>
            <a:endParaRPr lang="en-US"/>
          </a:p>
        </p:txBody>
      </p:sp>
    </p:spTree>
    <p:extLst>
      <p:ext uri="{BB962C8B-B14F-4D97-AF65-F5344CB8AC3E}">
        <p14:creationId xmlns:p14="http://schemas.microsoft.com/office/powerpoint/2010/main" val="2620195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 typeface="Arial" panose="020B0604020202020204" pitchFamily="34" charset="0"/>
              <a:buChar char="•"/>
            </a:pPr>
            <a:r>
              <a:rPr lang="ar-SA" dirty="0"/>
              <a:t>يتمثل التحدي الأكثر أهمية في الشبكة الذكية (</a:t>
            </a:r>
            <a:r>
              <a:rPr lang="en-US" dirty="0"/>
              <a:t>SG) </a:t>
            </a:r>
            <a:r>
              <a:rPr lang="ar-SA" dirty="0"/>
              <a:t>في كيفية الاستفادة من مشاركة المستخدمين من أجل تقليل تكلفة الطاقة. </a:t>
            </a:r>
            <a:endParaRPr lang="en-US" dirty="0"/>
          </a:p>
          <a:p>
            <a:pPr marL="171450" indent="-171450" algn="r" rtl="1">
              <a:buFont typeface="Arial" panose="020B0604020202020204" pitchFamily="34" charset="0"/>
              <a:buChar char="•"/>
            </a:pPr>
            <a:r>
              <a:rPr lang="ar-SA" dirty="0"/>
              <a:t>ومع ذلك ، يعتمد </a:t>
            </a:r>
            <a:r>
              <a:rPr lang="en-US" dirty="0"/>
              <a:t>DEM </a:t>
            </a:r>
            <a:r>
              <a:rPr lang="ar-SA" dirty="0"/>
              <a:t>الفعال بشكل حاسم على التنبؤ بالحمل والإنتاج المتجدد.</a:t>
            </a:r>
            <a:endParaRPr lang="en-US" dirty="0"/>
          </a:p>
          <a:p>
            <a:pPr marL="0" indent="0" algn="r" rtl="1">
              <a:buFont typeface="Arial" panose="020B0604020202020204" pitchFamily="34" charset="0"/>
              <a:buNone/>
            </a:pPr>
            <a:r>
              <a:rPr lang="ar-SA" dirty="0"/>
              <a:t>وهذا يستدعي أساليب وحلول ذكية لاستغلال كميات كبيرة من البيانات الناتجة عن الكم الهائل من العدادات الذكية في الوقت الفعلي. ومن ثم ، فإن تحليلات البيانات القوية ، والحوسبة عالية الأداء ، والإدارة الفعالة لشبكات البيانات ، وتقنيات الحوسبة السحابية ، كلها عوامل بالغة الأهمية لتحقيق التشغيل الأمثل لـ </a:t>
            </a:r>
            <a:r>
              <a:rPr lang="en-US" dirty="0"/>
              <a:t>SGs. </a:t>
            </a:r>
            <a:endParaRPr lang="ar-SA" dirty="0"/>
          </a:p>
          <a:p>
            <a:pPr marL="0" indent="0" algn="r" rtl="1">
              <a:buFont typeface="Arial" panose="020B0604020202020204" pitchFamily="34" charset="0"/>
              <a:buNone/>
            </a:pPr>
            <a:r>
              <a:rPr lang="ar-SA" dirty="0"/>
              <a:t>يهدف هذا البحث إلى تسليط الضوء على قضايا البيانات الضخمة والتحديات التي </a:t>
            </a:r>
            <a:r>
              <a:rPr lang="ar-SA" dirty="0" err="1"/>
              <a:t>يواجهها</a:t>
            </a:r>
            <a:r>
              <a:rPr lang="en-US" dirty="0"/>
              <a:t> DEM </a:t>
            </a:r>
            <a:r>
              <a:rPr lang="ar-SA" dirty="0"/>
              <a:t>العاملين في شبكات </a:t>
            </a:r>
            <a:r>
              <a:rPr lang="en-US" dirty="0"/>
              <a:t>SG. </a:t>
            </a:r>
            <a:r>
              <a:rPr lang="ar-SA" dirty="0"/>
              <a:t>كما يقدم وصفًا موجزًا ​​لأساليب معالجة البيانات الأكثر استخدامًا في الأدبيات ، ويقترح اتجاهًا واعدًا للبحث المستقبلي في هذا المجال.</a:t>
            </a:r>
            <a:endParaRPr lang="en-US" dirty="0"/>
          </a:p>
          <a:p>
            <a:pPr marL="0" indent="0" algn="r" rtl="1">
              <a:buFont typeface="Arial" panose="020B0604020202020204" pitchFamily="34" charset="0"/>
              <a:buNone/>
            </a:pPr>
            <a:endParaRPr lang="en-US" dirty="0"/>
          </a:p>
          <a:p>
            <a:pPr marL="0" indent="0">
              <a:buNone/>
            </a:pPr>
            <a:r>
              <a:rPr lang="en-US" dirty="0">
                <a:solidFill>
                  <a:srgbClr val="000000"/>
                </a:solidFill>
                <a:latin typeface="IPCGE N+ Gulliver"/>
              </a:rPr>
              <a:t>abstract</a:t>
            </a:r>
            <a:endParaRPr lang="en-US" sz="1200" b="0" i="0" u="none" strike="noStrike" baseline="0" dirty="0">
              <a:solidFill>
                <a:srgbClr val="000000"/>
              </a:solidFill>
              <a:latin typeface="IPCGE N+ Gulliver"/>
            </a:endParaRPr>
          </a:p>
          <a:p>
            <a:r>
              <a:rPr lang="en-US" sz="1200" b="0" i="0" u="none" strike="noStrike" baseline="0" dirty="0">
                <a:solidFill>
                  <a:srgbClr val="000000"/>
                </a:solidFill>
                <a:latin typeface="IPCGE N+ Gulliver"/>
              </a:rPr>
              <a:t> The smart electricity grid enables a two-way flow of power and data between suppliers and consumers in order to facilitate the power flow optimization in terms of economic efficiency, reliability and sustainability. This infrastructure permits the consumers and the micro-energy producers to take a more active role in the electricity market and the dynamic energy management (DEM). The most important challenge in a smart grid (SG) is how to take advantage of the users’ participation in order to reduce the cost of power. However, effective DEM depends critically on load and renewable production forecasting. This calls for intelligent methods and solutions for the real-time exploitation of large volumes of data generated by the vast amount of smart meters. Hence, robust data analytics, high performance computing, efficient data network management, and cloud computing techniques are critical towards the optimized operation of SGs</a:t>
            </a:r>
            <a:endParaRPr lang="en-US" dirty="0"/>
          </a:p>
          <a:p>
            <a:pPr marL="0" indent="0" algn="r" rtl="1">
              <a:buFont typeface="Arial" panose="020B0604020202020204" pitchFamily="34" charset="0"/>
              <a:buNone/>
            </a:pPr>
            <a:endParaRPr lang="en-US" dirty="0"/>
          </a:p>
          <a:p>
            <a:pPr marL="0" indent="0" algn="r" rtl="1">
              <a:buFont typeface="Arial" panose="020B0604020202020204" pitchFamily="34" charset="0"/>
              <a:buNone/>
            </a:pPr>
            <a:endParaRPr lang="en-US" dirty="0"/>
          </a:p>
          <a:p>
            <a:pPr marL="0" indent="0" algn="r" rtl="1">
              <a:buFont typeface="Arial" panose="020B0604020202020204" pitchFamily="34" charset="0"/>
              <a:buNone/>
            </a:pPr>
            <a:endParaRPr lang="en-US" dirty="0"/>
          </a:p>
          <a:p>
            <a:pPr marL="0" indent="0" algn="r" rtl="1">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C17718DC-1984-4328-9A03-BB08733C052E}" type="slidenum">
              <a:rPr lang="en-US" smtClean="0"/>
              <a:t>9</a:t>
            </a:fld>
            <a:endParaRPr lang="en-US"/>
          </a:p>
        </p:txBody>
      </p:sp>
    </p:spTree>
    <p:extLst>
      <p:ext uri="{BB962C8B-B14F-4D97-AF65-F5344CB8AC3E}">
        <p14:creationId xmlns:p14="http://schemas.microsoft.com/office/powerpoint/2010/main" val="952011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6E54-4786-4BBC-A499-9FC3925611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8D9797-BB49-408A-AF2C-6988B3133A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6C9C47-ACCD-47EA-8E4B-2420DC4A2FBF}"/>
              </a:ext>
            </a:extLst>
          </p:cNvPr>
          <p:cNvSpPr>
            <a:spLocks noGrp="1"/>
          </p:cNvSpPr>
          <p:nvPr>
            <p:ph type="dt" sz="half" idx="10"/>
          </p:nvPr>
        </p:nvSpPr>
        <p:spPr/>
        <p:txBody>
          <a:bodyPr/>
          <a:lstStyle/>
          <a:p>
            <a:fld id="{91E863B9-058C-47BF-9407-AD0EBA7D9F02}" type="datetimeFigureOut">
              <a:rPr lang="en-US" smtClean="0"/>
              <a:t>12/15/2021</a:t>
            </a:fld>
            <a:endParaRPr lang="en-US"/>
          </a:p>
        </p:txBody>
      </p:sp>
      <p:sp>
        <p:nvSpPr>
          <p:cNvPr id="5" name="Footer Placeholder 4">
            <a:extLst>
              <a:ext uri="{FF2B5EF4-FFF2-40B4-BE49-F238E27FC236}">
                <a16:creationId xmlns:a16="http://schemas.microsoft.com/office/drawing/2014/main" id="{ADABEFDE-600C-4DB5-A0C5-BC4A3C982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767CED-7329-4A17-B2C1-E33E6E19402D}"/>
              </a:ext>
            </a:extLst>
          </p:cNvPr>
          <p:cNvSpPr>
            <a:spLocks noGrp="1"/>
          </p:cNvSpPr>
          <p:nvPr>
            <p:ph type="sldNum" sz="quarter" idx="12"/>
          </p:nvPr>
        </p:nvSpPr>
        <p:spPr/>
        <p:txBody>
          <a:bodyPr/>
          <a:lstStyle/>
          <a:p>
            <a:fld id="{FE582B1B-6F69-4053-8865-E1604DDFCD13}" type="slidenum">
              <a:rPr lang="en-US" smtClean="0"/>
              <a:t>‹#›</a:t>
            </a:fld>
            <a:endParaRPr lang="en-US"/>
          </a:p>
        </p:txBody>
      </p:sp>
    </p:spTree>
    <p:extLst>
      <p:ext uri="{BB962C8B-B14F-4D97-AF65-F5344CB8AC3E}">
        <p14:creationId xmlns:p14="http://schemas.microsoft.com/office/powerpoint/2010/main" val="3719370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6CA3-685A-44B5-8C79-5AA690370A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2B3409-DD3E-4111-AF48-030981C3B1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9AA59-6E00-4BA7-9414-38AB71E1AA8E}"/>
              </a:ext>
            </a:extLst>
          </p:cNvPr>
          <p:cNvSpPr>
            <a:spLocks noGrp="1"/>
          </p:cNvSpPr>
          <p:nvPr>
            <p:ph type="dt" sz="half" idx="10"/>
          </p:nvPr>
        </p:nvSpPr>
        <p:spPr/>
        <p:txBody>
          <a:bodyPr/>
          <a:lstStyle/>
          <a:p>
            <a:fld id="{91E863B9-058C-47BF-9407-AD0EBA7D9F02}" type="datetimeFigureOut">
              <a:rPr lang="en-US" smtClean="0"/>
              <a:t>12/15/2021</a:t>
            </a:fld>
            <a:endParaRPr lang="en-US"/>
          </a:p>
        </p:txBody>
      </p:sp>
      <p:sp>
        <p:nvSpPr>
          <p:cNvPr id="5" name="Footer Placeholder 4">
            <a:extLst>
              <a:ext uri="{FF2B5EF4-FFF2-40B4-BE49-F238E27FC236}">
                <a16:creationId xmlns:a16="http://schemas.microsoft.com/office/drawing/2014/main" id="{C5DC88C7-F9B6-4097-961B-CDBD0986F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A28714-9FD8-407E-9568-2099F1A5096C}"/>
              </a:ext>
            </a:extLst>
          </p:cNvPr>
          <p:cNvSpPr>
            <a:spLocks noGrp="1"/>
          </p:cNvSpPr>
          <p:nvPr>
            <p:ph type="sldNum" sz="quarter" idx="12"/>
          </p:nvPr>
        </p:nvSpPr>
        <p:spPr/>
        <p:txBody>
          <a:bodyPr/>
          <a:lstStyle/>
          <a:p>
            <a:fld id="{FE582B1B-6F69-4053-8865-E1604DDFCD13}" type="slidenum">
              <a:rPr lang="en-US" smtClean="0"/>
              <a:t>‹#›</a:t>
            </a:fld>
            <a:endParaRPr lang="en-US"/>
          </a:p>
        </p:txBody>
      </p:sp>
    </p:spTree>
    <p:extLst>
      <p:ext uri="{BB962C8B-B14F-4D97-AF65-F5344CB8AC3E}">
        <p14:creationId xmlns:p14="http://schemas.microsoft.com/office/powerpoint/2010/main" val="3494117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858FF6-1D83-46F3-9120-E914E6CD4E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C52006-5010-4983-B684-3A7A20E759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81D10-1B73-4595-93F2-96A4153163F1}"/>
              </a:ext>
            </a:extLst>
          </p:cNvPr>
          <p:cNvSpPr>
            <a:spLocks noGrp="1"/>
          </p:cNvSpPr>
          <p:nvPr>
            <p:ph type="dt" sz="half" idx="10"/>
          </p:nvPr>
        </p:nvSpPr>
        <p:spPr/>
        <p:txBody>
          <a:bodyPr/>
          <a:lstStyle/>
          <a:p>
            <a:fld id="{91E863B9-058C-47BF-9407-AD0EBA7D9F02}" type="datetimeFigureOut">
              <a:rPr lang="en-US" smtClean="0"/>
              <a:t>12/15/2021</a:t>
            </a:fld>
            <a:endParaRPr lang="en-US"/>
          </a:p>
        </p:txBody>
      </p:sp>
      <p:sp>
        <p:nvSpPr>
          <p:cNvPr id="5" name="Footer Placeholder 4">
            <a:extLst>
              <a:ext uri="{FF2B5EF4-FFF2-40B4-BE49-F238E27FC236}">
                <a16:creationId xmlns:a16="http://schemas.microsoft.com/office/drawing/2014/main" id="{212757DB-DDC3-4C74-86B0-2937FB5FB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937C25-C7D7-4FEC-9A09-E3A2D39D8D4F}"/>
              </a:ext>
            </a:extLst>
          </p:cNvPr>
          <p:cNvSpPr>
            <a:spLocks noGrp="1"/>
          </p:cNvSpPr>
          <p:nvPr>
            <p:ph type="sldNum" sz="quarter" idx="12"/>
          </p:nvPr>
        </p:nvSpPr>
        <p:spPr/>
        <p:txBody>
          <a:bodyPr/>
          <a:lstStyle/>
          <a:p>
            <a:fld id="{FE582B1B-6F69-4053-8865-E1604DDFCD13}" type="slidenum">
              <a:rPr lang="en-US" smtClean="0"/>
              <a:t>‹#›</a:t>
            </a:fld>
            <a:endParaRPr lang="en-US"/>
          </a:p>
        </p:txBody>
      </p:sp>
    </p:spTree>
    <p:extLst>
      <p:ext uri="{BB962C8B-B14F-4D97-AF65-F5344CB8AC3E}">
        <p14:creationId xmlns:p14="http://schemas.microsoft.com/office/powerpoint/2010/main" val="3927305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C83B0-FA23-415E-95C5-6474B27479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C0A6FE-DA47-4BE1-A859-17A01DCE3F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D2869-5FD6-4CE5-A0D6-C011821B8683}"/>
              </a:ext>
            </a:extLst>
          </p:cNvPr>
          <p:cNvSpPr>
            <a:spLocks noGrp="1"/>
          </p:cNvSpPr>
          <p:nvPr>
            <p:ph type="dt" sz="half" idx="10"/>
          </p:nvPr>
        </p:nvSpPr>
        <p:spPr/>
        <p:txBody>
          <a:bodyPr/>
          <a:lstStyle/>
          <a:p>
            <a:fld id="{91E863B9-058C-47BF-9407-AD0EBA7D9F02}" type="datetimeFigureOut">
              <a:rPr lang="en-US" smtClean="0"/>
              <a:t>12/15/2021</a:t>
            </a:fld>
            <a:endParaRPr lang="en-US"/>
          </a:p>
        </p:txBody>
      </p:sp>
      <p:sp>
        <p:nvSpPr>
          <p:cNvPr id="5" name="Footer Placeholder 4">
            <a:extLst>
              <a:ext uri="{FF2B5EF4-FFF2-40B4-BE49-F238E27FC236}">
                <a16:creationId xmlns:a16="http://schemas.microsoft.com/office/drawing/2014/main" id="{D4198503-1F85-4D33-AA1D-CA0919AFC3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2AF14-92E6-40D0-AD2B-D0860EC95662}"/>
              </a:ext>
            </a:extLst>
          </p:cNvPr>
          <p:cNvSpPr>
            <a:spLocks noGrp="1"/>
          </p:cNvSpPr>
          <p:nvPr>
            <p:ph type="sldNum" sz="quarter" idx="12"/>
          </p:nvPr>
        </p:nvSpPr>
        <p:spPr/>
        <p:txBody>
          <a:bodyPr/>
          <a:lstStyle/>
          <a:p>
            <a:fld id="{FE582B1B-6F69-4053-8865-E1604DDFCD13}" type="slidenum">
              <a:rPr lang="en-US" smtClean="0"/>
              <a:t>‹#›</a:t>
            </a:fld>
            <a:endParaRPr lang="en-US"/>
          </a:p>
        </p:txBody>
      </p:sp>
    </p:spTree>
    <p:extLst>
      <p:ext uri="{BB962C8B-B14F-4D97-AF65-F5344CB8AC3E}">
        <p14:creationId xmlns:p14="http://schemas.microsoft.com/office/powerpoint/2010/main" val="1200327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6643E-B493-459E-89B5-71BBC3A87A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CDFD0C-1F2B-4094-A51B-6A88D01FA5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88082D-2F8F-4058-8265-F5CE65C3E1B1}"/>
              </a:ext>
            </a:extLst>
          </p:cNvPr>
          <p:cNvSpPr>
            <a:spLocks noGrp="1"/>
          </p:cNvSpPr>
          <p:nvPr>
            <p:ph type="dt" sz="half" idx="10"/>
          </p:nvPr>
        </p:nvSpPr>
        <p:spPr/>
        <p:txBody>
          <a:bodyPr/>
          <a:lstStyle/>
          <a:p>
            <a:fld id="{91E863B9-058C-47BF-9407-AD0EBA7D9F02}" type="datetimeFigureOut">
              <a:rPr lang="en-US" smtClean="0"/>
              <a:t>12/15/2021</a:t>
            </a:fld>
            <a:endParaRPr lang="en-US"/>
          </a:p>
        </p:txBody>
      </p:sp>
      <p:sp>
        <p:nvSpPr>
          <p:cNvPr id="5" name="Footer Placeholder 4">
            <a:extLst>
              <a:ext uri="{FF2B5EF4-FFF2-40B4-BE49-F238E27FC236}">
                <a16:creationId xmlns:a16="http://schemas.microsoft.com/office/drawing/2014/main" id="{106B7FC0-6637-4951-AB84-494F2B1F33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DD3DD-E89A-4ECA-ABEE-02077F522C94}"/>
              </a:ext>
            </a:extLst>
          </p:cNvPr>
          <p:cNvSpPr>
            <a:spLocks noGrp="1"/>
          </p:cNvSpPr>
          <p:nvPr>
            <p:ph type="sldNum" sz="quarter" idx="12"/>
          </p:nvPr>
        </p:nvSpPr>
        <p:spPr/>
        <p:txBody>
          <a:bodyPr/>
          <a:lstStyle/>
          <a:p>
            <a:fld id="{FE582B1B-6F69-4053-8865-E1604DDFCD13}" type="slidenum">
              <a:rPr lang="en-US" smtClean="0"/>
              <a:t>‹#›</a:t>
            </a:fld>
            <a:endParaRPr lang="en-US"/>
          </a:p>
        </p:txBody>
      </p:sp>
    </p:spTree>
    <p:extLst>
      <p:ext uri="{BB962C8B-B14F-4D97-AF65-F5344CB8AC3E}">
        <p14:creationId xmlns:p14="http://schemas.microsoft.com/office/powerpoint/2010/main" val="1866994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E465-304B-4B2A-9DA4-3DF7D8418F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A90163-0F90-47BE-85E0-920FF9BDEE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2394F1-734E-4BC9-8288-AE43BCE6DE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9E0A38-A917-48EC-8706-D2C721D07D79}"/>
              </a:ext>
            </a:extLst>
          </p:cNvPr>
          <p:cNvSpPr>
            <a:spLocks noGrp="1"/>
          </p:cNvSpPr>
          <p:nvPr>
            <p:ph type="dt" sz="half" idx="10"/>
          </p:nvPr>
        </p:nvSpPr>
        <p:spPr/>
        <p:txBody>
          <a:bodyPr/>
          <a:lstStyle/>
          <a:p>
            <a:fld id="{91E863B9-058C-47BF-9407-AD0EBA7D9F02}" type="datetimeFigureOut">
              <a:rPr lang="en-US" smtClean="0"/>
              <a:t>12/15/2021</a:t>
            </a:fld>
            <a:endParaRPr lang="en-US"/>
          </a:p>
        </p:txBody>
      </p:sp>
      <p:sp>
        <p:nvSpPr>
          <p:cNvPr id="6" name="Footer Placeholder 5">
            <a:extLst>
              <a:ext uri="{FF2B5EF4-FFF2-40B4-BE49-F238E27FC236}">
                <a16:creationId xmlns:a16="http://schemas.microsoft.com/office/drawing/2014/main" id="{5B7080E8-7D88-43B9-B0F7-D733B989AE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CD361-DE5F-4073-B504-132BA7D3254B}"/>
              </a:ext>
            </a:extLst>
          </p:cNvPr>
          <p:cNvSpPr>
            <a:spLocks noGrp="1"/>
          </p:cNvSpPr>
          <p:nvPr>
            <p:ph type="sldNum" sz="quarter" idx="12"/>
          </p:nvPr>
        </p:nvSpPr>
        <p:spPr/>
        <p:txBody>
          <a:bodyPr/>
          <a:lstStyle/>
          <a:p>
            <a:fld id="{FE582B1B-6F69-4053-8865-E1604DDFCD13}" type="slidenum">
              <a:rPr lang="en-US" smtClean="0"/>
              <a:t>‹#›</a:t>
            </a:fld>
            <a:endParaRPr lang="en-US"/>
          </a:p>
        </p:txBody>
      </p:sp>
    </p:spTree>
    <p:extLst>
      <p:ext uri="{BB962C8B-B14F-4D97-AF65-F5344CB8AC3E}">
        <p14:creationId xmlns:p14="http://schemas.microsoft.com/office/powerpoint/2010/main" val="1974364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43813-5C8A-42C4-BE46-7FCDF3C09C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35B5A6-B8C3-447C-9ABD-FCA1768760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A1DD11-6CC7-4DC9-B52A-B828650132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872E6F-4F44-4D8C-8C4F-980520AFAE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A6EB15-DBE5-47A2-A57D-137A7BDAE6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50DBEF-12C0-4245-8676-58EEAAB2E1E2}"/>
              </a:ext>
            </a:extLst>
          </p:cNvPr>
          <p:cNvSpPr>
            <a:spLocks noGrp="1"/>
          </p:cNvSpPr>
          <p:nvPr>
            <p:ph type="dt" sz="half" idx="10"/>
          </p:nvPr>
        </p:nvSpPr>
        <p:spPr/>
        <p:txBody>
          <a:bodyPr/>
          <a:lstStyle/>
          <a:p>
            <a:fld id="{91E863B9-058C-47BF-9407-AD0EBA7D9F02}" type="datetimeFigureOut">
              <a:rPr lang="en-US" smtClean="0"/>
              <a:t>12/15/2021</a:t>
            </a:fld>
            <a:endParaRPr lang="en-US"/>
          </a:p>
        </p:txBody>
      </p:sp>
      <p:sp>
        <p:nvSpPr>
          <p:cNvPr id="8" name="Footer Placeholder 7">
            <a:extLst>
              <a:ext uri="{FF2B5EF4-FFF2-40B4-BE49-F238E27FC236}">
                <a16:creationId xmlns:a16="http://schemas.microsoft.com/office/drawing/2014/main" id="{2D0AD5C9-B514-4A3E-AB89-AA76615289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17CE55-AD1A-48B1-8185-9FE971B18DAC}"/>
              </a:ext>
            </a:extLst>
          </p:cNvPr>
          <p:cNvSpPr>
            <a:spLocks noGrp="1"/>
          </p:cNvSpPr>
          <p:nvPr>
            <p:ph type="sldNum" sz="quarter" idx="12"/>
          </p:nvPr>
        </p:nvSpPr>
        <p:spPr/>
        <p:txBody>
          <a:bodyPr/>
          <a:lstStyle/>
          <a:p>
            <a:fld id="{FE582B1B-6F69-4053-8865-E1604DDFCD13}" type="slidenum">
              <a:rPr lang="en-US" smtClean="0"/>
              <a:t>‹#›</a:t>
            </a:fld>
            <a:endParaRPr lang="en-US"/>
          </a:p>
        </p:txBody>
      </p:sp>
    </p:spTree>
    <p:extLst>
      <p:ext uri="{BB962C8B-B14F-4D97-AF65-F5344CB8AC3E}">
        <p14:creationId xmlns:p14="http://schemas.microsoft.com/office/powerpoint/2010/main" val="3982461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A8F3-39C5-4EC6-B857-0179F83E59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6CA24A-A2E4-43E3-B2BA-3FEB752B5300}"/>
              </a:ext>
            </a:extLst>
          </p:cNvPr>
          <p:cNvSpPr>
            <a:spLocks noGrp="1"/>
          </p:cNvSpPr>
          <p:nvPr>
            <p:ph type="dt" sz="half" idx="10"/>
          </p:nvPr>
        </p:nvSpPr>
        <p:spPr/>
        <p:txBody>
          <a:bodyPr/>
          <a:lstStyle/>
          <a:p>
            <a:fld id="{91E863B9-058C-47BF-9407-AD0EBA7D9F02}" type="datetimeFigureOut">
              <a:rPr lang="en-US" smtClean="0"/>
              <a:t>12/15/2021</a:t>
            </a:fld>
            <a:endParaRPr lang="en-US"/>
          </a:p>
        </p:txBody>
      </p:sp>
      <p:sp>
        <p:nvSpPr>
          <p:cNvPr id="4" name="Footer Placeholder 3">
            <a:extLst>
              <a:ext uri="{FF2B5EF4-FFF2-40B4-BE49-F238E27FC236}">
                <a16:creationId xmlns:a16="http://schemas.microsoft.com/office/drawing/2014/main" id="{3C2694A2-EBD5-48C6-9D8B-D5846E9600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371003-EFEC-4FDF-A88A-CB22BA9F5CFC}"/>
              </a:ext>
            </a:extLst>
          </p:cNvPr>
          <p:cNvSpPr>
            <a:spLocks noGrp="1"/>
          </p:cNvSpPr>
          <p:nvPr>
            <p:ph type="sldNum" sz="quarter" idx="12"/>
          </p:nvPr>
        </p:nvSpPr>
        <p:spPr/>
        <p:txBody>
          <a:bodyPr/>
          <a:lstStyle/>
          <a:p>
            <a:fld id="{FE582B1B-6F69-4053-8865-E1604DDFCD13}" type="slidenum">
              <a:rPr lang="en-US" smtClean="0"/>
              <a:t>‹#›</a:t>
            </a:fld>
            <a:endParaRPr lang="en-US"/>
          </a:p>
        </p:txBody>
      </p:sp>
    </p:spTree>
    <p:extLst>
      <p:ext uri="{BB962C8B-B14F-4D97-AF65-F5344CB8AC3E}">
        <p14:creationId xmlns:p14="http://schemas.microsoft.com/office/powerpoint/2010/main" val="1218361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341017-43A6-4786-8DC6-9638532DA120}"/>
              </a:ext>
            </a:extLst>
          </p:cNvPr>
          <p:cNvSpPr>
            <a:spLocks noGrp="1"/>
          </p:cNvSpPr>
          <p:nvPr>
            <p:ph type="dt" sz="half" idx="10"/>
          </p:nvPr>
        </p:nvSpPr>
        <p:spPr/>
        <p:txBody>
          <a:bodyPr/>
          <a:lstStyle/>
          <a:p>
            <a:fld id="{91E863B9-058C-47BF-9407-AD0EBA7D9F02}" type="datetimeFigureOut">
              <a:rPr lang="en-US" smtClean="0"/>
              <a:t>12/15/2021</a:t>
            </a:fld>
            <a:endParaRPr lang="en-US"/>
          </a:p>
        </p:txBody>
      </p:sp>
      <p:sp>
        <p:nvSpPr>
          <p:cNvPr id="3" name="Footer Placeholder 2">
            <a:extLst>
              <a:ext uri="{FF2B5EF4-FFF2-40B4-BE49-F238E27FC236}">
                <a16:creationId xmlns:a16="http://schemas.microsoft.com/office/drawing/2014/main" id="{B134D008-9785-4EB5-9CDF-92F7AAF872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20655C-860F-456C-A855-4AEBD69FD59B}"/>
              </a:ext>
            </a:extLst>
          </p:cNvPr>
          <p:cNvSpPr>
            <a:spLocks noGrp="1"/>
          </p:cNvSpPr>
          <p:nvPr>
            <p:ph type="sldNum" sz="quarter" idx="12"/>
          </p:nvPr>
        </p:nvSpPr>
        <p:spPr/>
        <p:txBody>
          <a:bodyPr/>
          <a:lstStyle/>
          <a:p>
            <a:fld id="{FE582B1B-6F69-4053-8865-E1604DDFCD13}" type="slidenum">
              <a:rPr lang="en-US" smtClean="0"/>
              <a:t>‹#›</a:t>
            </a:fld>
            <a:endParaRPr lang="en-US"/>
          </a:p>
        </p:txBody>
      </p:sp>
    </p:spTree>
    <p:extLst>
      <p:ext uri="{BB962C8B-B14F-4D97-AF65-F5344CB8AC3E}">
        <p14:creationId xmlns:p14="http://schemas.microsoft.com/office/powerpoint/2010/main" val="419489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6CD81-8B81-4712-B13E-97C5A6342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DC0FF9-3099-4F66-968D-FCCD0A821A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8565A9-0EA6-437B-A4BC-AA2018122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FFB8B5-2A5F-4535-B874-5338BC7D1A0B}"/>
              </a:ext>
            </a:extLst>
          </p:cNvPr>
          <p:cNvSpPr>
            <a:spLocks noGrp="1"/>
          </p:cNvSpPr>
          <p:nvPr>
            <p:ph type="dt" sz="half" idx="10"/>
          </p:nvPr>
        </p:nvSpPr>
        <p:spPr/>
        <p:txBody>
          <a:bodyPr/>
          <a:lstStyle/>
          <a:p>
            <a:fld id="{91E863B9-058C-47BF-9407-AD0EBA7D9F02}" type="datetimeFigureOut">
              <a:rPr lang="en-US" smtClean="0"/>
              <a:t>12/15/2021</a:t>
            </a:fld>
            <a:endParaRPr lang="en-US"/>
          </a:p>
        </p:txBody>
      </p:sp>
      <p:sp>
        <p:nvSpPr>
          <p:cNvPr id="6" name="Footer Placeholder 5">
            <a:extLst>
              <a:ext uri="{FF2B5EF4-FFF2-40B4-BE49-F238E27FC236}">
                <a16:creationId xmlns:a16="http://schemas.microsoft.com/office/drawing/2014/main" id="{ED1DB823-4FF7-4887-AF83-52E9122170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C72C45-8F7D-49E7-8DB5-2970F5D88B95}"/>
              </a:ext>
            </a:extLst>
          </p:cNvPr>
          <p:cNvSpPr>
            <a:spLocks noGrp="1"/>
          </p:cNvSpPr>
          <p:nvPr>
            <p:ph type="sldNum" sz="quarter" idx="12"/>
          </p:nvPr>
        </p:nvSpPr>
        <p:spPr/>
        <p:txBody>
          <a:bodyPr/>
          <a:lstStyle/>
          <a:p>
            <a:fld id="{FE582B1B-6F69-4053-8865-E1604DDFCD13}" type="slidenum">
              <a:rPr lang="en-US" smtClean="0"/>
              <a:t>‹#›</a:t>
            </a:fld>
            <a:endParaRPr lang="en-US"/>
          </a:p>
        </p:txBody>
      </p:sp>
    </p:spTree>
    <p:extLst>
      <p:ext uri="{BB962C8B-B14F-4D97-AF65-F5344CB8AC3E}">
        <p14:creationId xmlns:p14="http://schemas.microsoft.com/office/powerpoint/2010/main" val="3972169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C234C-417C-461E-9ADD-F4DFD7A0D4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35D2FB-9A96-4BB8-9B13-21987D0C5B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123A9D-0995-427E-AF44-086F60EAE0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A6257B-7D53-4C0D-9BE6-8F30DE5B258C}"/>
              </a:ext>
            </a:extLst>
          </p:cNvPr>
          <p:cNvSpPr>
            <a:spLocks noGrp="1"/>
          </p:cNvSpPr>
          <p:nvPr>
            <p:ph type="dt" sz="half" idx="10"/>
          </p:nvPr>
        </p:nvSpPr>
        <p:spPr/>
        <p:txBody>
          <a:bodyPr/>
          <a:lstStyle/>
          <a:p>
            <a:fld id="{91E863B9-058C-47BF-9407-AD0EBA7D9F02}" type="datetimeFigureOut">
              <a:rPr lang="en-US" smtClean="0"/>
              <a:t>12/15/2021</a:t>
            </a:fld>
            <a:endParaRPr lang="en-US"/>
          </a:p>
        </p:txBody>
      </p:sp>
      <p:sp>
        <p:nvSpPr>
          <p:cNvPr id="6" name="Footer Placeholder 5">
            <a:extLst>
              <a:ext uri="{FF2B5EF4-FFF2-40B4-BE49-F238E27FC236}">
                <a16:creationId xmlns:a16="http://schemas.microsoft.com/office/drawing/2014/main" id="{9367CE90-5A67-4A59-AEF8-DFCA0092CD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9B5D41-6E72-4E40-8FCE-AC94FB22B48B}"/>
              </a:ext>
            </a:extLst>
          </p:cNvPr>
          <p:cNvSpPr>
            <a:spLocks noGrp="1"/>
          </p:cNvSpPr>
          <p:nvPr>
            <p:ph type="sldNum" sz="quarter" idx="12"/>
          </p:nvPr>
        </p:nvSpPr>
        <p:spPr/>
        <p:txBody>
          <a:bodyPr/>
          <a:lstStyle/>
          <a:p>
            <a:fld id="{FE582B1B-6F69-4053-8865-E1604DDFCD13}" type="slidenum">
              <a:rPr lang="en-US" smtClean="0"/>
              <a:t>‹#›</a:t>
            </a:fld>
            <a:endParaRPr lang="en-US"/>
          </a:p>
        </p:txBody>
      </p:sp>
    </p:spTree>
    <p:extLst>
      <p:ext uri="{BB962C8B-B14F-4D97-AF65-F5344CB8AC3E}">
        <p14:creationId xmlns:p14="http://schemas.microsoft.com/office/powerpoint/2010/main" val="142333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2A7135-90E4-4A05-9CCF-E3EF1B2212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501853-3E5A-43D0-9814-F7FA071E0D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D4C414-5D6A-4996-A071-5E5A4CA864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E863B9-058C-47BF-9407-AD0EBA7D9F02}" type="datetimeFigureOut">
              <a:rPr lang="en-US" smtClean="0"/>
              <a:t>12/15/2021</a:t>
            </a:fld>
            <a:endParaRPr lang="en-US"/>
          </a:p>
        </p:txBody>
      </p:sp>
      <p:sp>
        <p:nvSpPr>
          <p:cNvPr id="5" name="Footer Placeholder 4">
            <a:extLst>
              <a:ext uri="{FF2B5EF4-FFF2-40B4-BE49-F238E27FC236}">
                <a16:creationId xmlns:a16="http://schemas.microsoft.com/office/drawing/2014/main" id="{B61C5619-62CA-4936-9159-B5634EDDDB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4D8F81-9A08-477C-A2D8-773F8081E5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82B1B-6F69-4053-8865-E1604DDFCD13}" type="slidenum">
              <a:rPr lang="en-US" smtClean="0"/>
              <a:t>‹#›</a:t>
            </a:fld>
            <a:endParaRPr lang="en-US"/>
          </a:p>
        </p:txBody>
      </p:sp>
    </p:spTree>
    <p:extLst>
      <p:ext uri="{BB962C8B-B14F-4D97-AF65-F5344CB8AC3E}">
        <p14:creationId xmlns:p14="http://schemas.microsoft.com/office/powerpoint/2010/main" val="2214895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slide" Target="slide4.xml"/><Relationship Id="rId18" Type="http://schemas.openxmlformats.org/officeDocument/2006/relationships/image" Target="../media/image25.svg"/><Relationship Id="rId26" Type="http://schemas.openxmlformats.org/officeDocument/2006/relationships/image" Target="../media/image20.png"/><Relationship Id="rId3" Type="http://schemas.openxmlformats.org/officeDocument/2006/relationships/image" Target="../media/image2.png"/><Relationship Id="rId21" Type="http://schemas.openxmlformats.org/officeDocument/2006/relationships/image" Target="../media/image17.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24.png"/><Relationship Id="rId25" Type="http://schemas.openxmlformats.org/officeDocument/2006/relationships/slide" Target="slide6.xml"/><Relationship Id="rId2" Type="http://schemas.openxmlformats.org/officeDocument/2006/relationships/notesSlide" Target="../notesSlides/notesSlide10.xml"/><Relationship Id="rId16" Type="http://schemas.openxmlformats.org/officeDocument/2006/relationships/slide" Target="slide2.xml"/><Relationship Id="rId20" Type="http://schemas.openxmlformats.org/officeDocument/2006/relationships/image" Target="../media/image16.png"/><Relationship Id="rId29" Type="http://schemas.openxmlformats.org/officeDocument/2006/relationships/image" Target="../media/image23.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8.svg"/><Relationship Id="rId5" Type="http://schemas.openxmlformats.org/officeDocument/2006/relationships/image" Target="../media/image4.png"/><Relationship Id="rId15" Type="http://schemas.openxmlformats.org/officeDocument/2006/relationships/image" Target="../media/image13.svg"/><Relationship Id="rId23" Type="http://schemas.openxmlformats.org/officeDocument/2006/relationships/image" Target="../media/image14.png"/><Relationship Id="rId28" Type="http://schemas.openxmlformats.org/officeDocument/2006/relationships/image" Target="../media/image36.png"/><Relationship Id="rId10" Type="http://schemas.openxmlformats.org/officeDocument/2006/relationships/image" Target="../media/image9.svg"/><Relationship Id="rId19" Type="http://schemas.openxmlformats.org/officeDocument/2006/relationships/slide" Target="slide3.xml"/><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2.png"/><Relationship Id="rId22" Type="http://schemas.openxmlformats.org/officeDocument/2006/relationships/slide" Target="slide5.xml"/><Relationship Id="rId27" Type="http://schemas.openxmlformats.org/officeDocument/2006/relationships/image" Target="../media/image21.svg"/></Relationships>
</file>

<file path=ppt/slides/_rels/slide1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slide" Target="slide4.xml"/><Relationship Id="rId18" Type="http://schemas.openxmlformats.org/officeDocument/2006/relationships/image" Target="../media/image25.svg"/><Relationship Id="rId26" Type="http://schemas.openxmlformats.org/officeDocument/2006/relationships/image" Target="../media/image14.png"/><Relationship Id="rId3" Type="http://schemas.openxmlformats.org/officeDocument/2006/relationships/image" Target="../media/image2.png"/><Relationship Id="rId21" Type="http://schemas.openxmlformats.org/officeDocument/2006/relationships/image" Target="../media/image17.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24.png"/><Relationship Id="rId25" Type="http://schemas.openxmlformats.org/officeDocument/2006/relationships/slide" Target="slide6.xml"/><Relationship Id="rId2" Type="http://schemas.openxmlformats.org/officeDocument/2006/relationships/notesSlide" Target="../notesSlides/notesSlide11.xml"/><Relationship Id="rId16" Type="http://schemas.openxmlformats.org/officeDocument/2006/relationships/slide" Target="slide2.xml"/><Relationship Id="rId20" Type="http://schemas.openxmlformats.org/officeDocument/2006/relationships/image" Target="../media/image16.png"/><Relationship Id="rId29" Type="http://schemas.openxmlformats.org/officeDocument/2006/relationships/image" Target="../media/image23.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19.svg"/><Relationship Id="rId5" Type="http://schemas.openxmlformats.org/officeDocument/2006/relationships/image" Target="../media/image4.png"/><Relationship Id="rId15" Type="http://schemas.openxmlformats.org/officeDocument/2006/relationships/image" Target="../media/image13.svg"/><Relationship Id="rId23" Type="http://schemas.openxmlformats.org/officeDocument/2006/relationships/image" Target="../media/image18.png"/><Relationship Id="rId28" Type="http://schemas.openxmlformats.org/officeDocument/2006/relationships/image" Target="../media/image36.png"/><Relationship Id="rId10" Type="http://schemas.openxmlformats.org/officeDocument/2006/relationships/image" Target="../media/image9.svg"/><Relationship Id="rId19" Type="http://schemas.openxmlformats.org/officeDocument/2006/relationships/slide" Target="slide3.xml"/><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2.png"/><Relationship Id="rId22" Type="http://schemas.openxmlformats.org/officeDocument/2006/relationships/slide" Target="slide5.xml"/><Relationship Id="rId27" Type="http://schemas.openxmlformats.org/officeDocument/2006/relationships/image" Target="../media/image31.svg"/></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slide" Target="slide4.xml"/><Relationship Id="rId18" Type="http://schemas.openxmlformats.org/officeDocument/2006/relationships/image" Target="../media/image15.svg"/><Relationship Id="rId26" Type="http://schemas.openxmlformats.org/officeDocument/2006/relationships/image" Target="../media/image20.png"/><Relationship Id="rId3" Type="http://schemas.openxmlformats.org/officeDocument/2006/relationships/image" Target="../media/image2.png"/><Relationship Id="rId21" Type="http://schemas.openxmlformats.org/officeDocument/2006/relationships/image" Target="../media/image17.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4.png"/><Relationship Id="rId25" Type="http://schemas.openxmlformats.org/officeDocument/2006/relationships/slide" Target="slide6.xml"/><Relationship Id="rId2" Type="http://schemas.openxmlformats.org/officeDocument/2006/relationships/notesSlide" Target="../notesSlides/notesSlide12.xml"/><Relationship Id="rId16" Type="http://schemas.openxmlformats.org/officeDocument/2006/relationships/slide" Target="slide2.xml"/><Relationship Id="rId20" Type="http://schemas.openxmlformats.org/officeDocument/2006/relationships/image" Target="../media/image16.png"/><Relationship Id="rId29" Type="http://schemas.openxmlformats.org/officeDocument/2006/relationships/image" Target="../media/image23.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19.svg"/><Relationship Id="rId5" Type="http://schemas.openxmlformats.org/officeDocument/2006/relationships/image" Target="../media/image4.png"/><Relationship Id="rId15" Type="http://schemas.openxmlformats.org/officeDocument/2006/relationships/image" Target="../media/image13.svg"/><Relationship Id="rId23" Type="http://schemas.openxmlformats.org/officeDocument/2006/relationships/image" Target="../media/image18.png"/><Relationship Id="rId28" Type="http://schemas.openxmlformats.org/officeDocument/2006/relationships/image" Target="../media/image36.png"/><Relationship Id="rId10" Type="http://schemas.openxmlformats.org/officeDocument/2006/relationships/image" Target="../media/image9.svg"/><Relationship Id="rId19" Type="http://schemas.openxmlformats.org/officeDocument/2006/relationships/slide" Target="slide3.xml"/><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2.png"/><Relationship Id="rId22" Type="http://schemas.openxmlformats.org/officeDocument/2006/relationships/slide" Target="slide5.xml"/><Relationship Id="rId27" Type="http://schemas.openxmlformats.org/officeDocument/2006/relationships/image" Target="../media/image21.svg"/></Relationships>
</file>

<file path=ppt/slides/_rels/slide13.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14.png"/><Relationship Id="rId18" Type="http://schemas.openxmlformats.org/officeDocument/2006/relationships/image" Target="../media/image22.png"/><Relationship Id="rId3" Type="http://schemas.openxmlformats.org/officeDocument/2006/relationships/slide" Target="slide4.xml"/><Relationship Id="rId21" Type="http://schemas.openxmlformats.org/officeDocument/2006/relationships/image" Target="../media/image38.svg"/><Relationship Id="rId7" Type="http://schemas.openxmlformats.org/officeDocument/2006/relationships/image" Target="../media/image24.png"/><Relationship Id="rId12" Type="http://schemas.openxmlformats.org/officeDocument/2006/relationships/slide" Target="slide5.xml"/><Relationship Id="rId17" Type="http://schemas.openxmlformats.org/officeDocument/2006/relationships/image" Target="../media/image21.svg"/><Relationship Id="rId2" Type="http://schemas.openxmlformats.org/officeDocument/2006/relationships/notesSlide" Target="../notesSlides/notesSlide13.xml"/><Relationship Id="rId16" Type="http://schemas.openxmlformats.org/officeDocument/2006/relationships/image" Target="../media/image20.png"/><Relationship Id="rId20"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slide" Target="slide2.xml"/><Relationship Id="rId11" Type="http://schemas.openxmlformats.org/officeDocument/2006/relationships/image" Target="../media/image17.svg"/><Relationship Id="rId5" Type="http://schemas.openxmlformats.org/officeDocument/2006/relationships/image" Target="../media/image13.svg"/><Relationship Id="rId15" Type="http://schemas.openxmlformats.org/officeDocument/2006/relationships/slide" Target="slide6.xml"/><Relationship Id="rId10" Type="http://schemas.openxmlformats.org/officeDocument/2006/relationships/image" Target="../media/image16.png"/><Relationship Id="rId19" Type="http://schemas.openxmlformats.org/officeDocument/2006/relationships/image" Target="../media/image23.svg"/><Relationship Id="rId4" Type="http://schemas.openxmlformats.org/officeDocument/2006/relationships/image" Target="../media/image12.png"/><Relationship Id="rId9" Type="http://schemas.openxmlformats.org/officeDocument/2006/relationships/slide" Target="slide3.xml"/><Relationship Id="rId14" Type="http://schemas.openxmlformats.org/officeDocument/2006/relationships/image" Target="../media/image28.sv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slide" Target="slide4.xml"/><Relationship Id="rId18" Type="http://schemas.openxmlformats.org/officeDocument/2006/relationships/image" Target="../media/image15.svg"/><Relationship Id="rId26" Type="http://schemas.openxmlformats.org/officeDocument/2006/relationships/image" Target="../media/image20.png"/><Relationship Id="rId3" Type="http://schemas.openxmlformats.org/officeDocument/2006/relationships/image" Target="../media/image2.png"/><Relationship Id="rId21" Type="http://schemas.openxmlformats.org/officeDocument/2006/relationships/image" Target="../media/image17.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4.png"/><Relationship Id="rId25" Type="http://schemas.openxmlformats.org/officeDocument/2006/relationships/slide" Target="slide6.xml"/><Relationship Id="rId2" Type="http://schemas.openxmlformats.org/officeDocument/2006/relationships/notesSlide" Target="../notesSlides/notesSlide2.xml"/><Relationship Id="rId16" Type="http://schemas.openxmlformats.org/officeDocument/2006/relationships/slide" Target="slide2.xml"/><Relationship Id="rId20" Type="http://schemas.openxmlformats.org/officeDocument/2006/relationships/image" Target="../media/image16.png"/><Relationship Id="rId29" Type="http://schemas.openxmlformats.org/officeDocument/2006/relationships/image" Target="../media/image23.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19.svg"/><Relationship Id="rId5" Type="http://schemas.openxmlformats.org/officeDocument/2006/relationships/image" Target="../media/image4.png"/><Relationship Id="rId15" Type="http://schemas.openxmlformats.org/officeDocument/2006/relationships/image" Target="../media/image13.svg"/><Relationship Id="rId23" Type="http://schemas.openxmlformats.org/officeDocument/2006/relationships/image" Target="../media/image18.png"/><Relationship Id="rId28" Type="http://schemas.openxmlformats.org/officeDocument/2006/relationships/image" Target="../media/image22.png"/><Relationship Id="rId10" Type="http://schemas.openxmlformats.org/officeDocument/2006/relationships/image" Target="../media/image9.svg"/><Relationship Id="rId19" Type="http://schemas.openxmlformats.org/officeDocument/2006/relationships/slide" Target="slide3.xml"/><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2.png"/><Relationship Id="rId22" Type="http://schemas.openxmlformats.org/officeDocument/2006/relationships/slide" Target="slide5.xml"/><Relationship Id="rId27" Type="http://schemas.openxmlformats.org/officeDocument/2006/relationships/image" Target="../media/image21.sv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slide" Target="slide4.xml"/><Relationship Id="rId18" Type="http://schemas.openxmlformats.org/officeDocument/2006/relationships/image" Target="../media/image25.svg"/><Relationship Id="rId26" Type="http://schemas.openxmlformats.org/officeDocument/2006/relationships/image" Target="../media/image20.png"/><Relationship Id="rId3" Type="http://schemas.openxmlformats.org/officeDocument/2006/relationships/image" Target="../media/image2.png"/><Relationship Id="rId21" Type="http://schemas.openxmlformats.org/officeDocument/2006/relationships/image" Target="../media/image26.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24.png"/><Relationship Id="rId25" Type="http://schemas.openxmlformats.org/officeDocument/2006/relationships/slide" Target="slide6.xml"/><Relationship Id="rId2" Type="http://schemas.openxmlformats.org/officeDocument/2006/relationships/notesSlide" Target="../notesSlides/notesSlide3.xml"/><Relationship Id="rId16" Type="http://schemas.openxmlformats.org/officeDocument/2006/relationships/slide" Target="slide2.xml"/><Relationship Id="rId20" Type="http://schemas.openxmlformats.org/officeDocument/2006/relationships/image" Target="../media/image14.png"/><Relationship Id="rId29" Type="http://schemas.openxmlformats.org/officeDocument/2006/relationships/image" Target="../media/image23.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19.svg"/><Relationship Id="rId5" Type="http://schemas.openxmlformats.org/officeDocument/2006/relationships/image" Target="../media/image4.png"/><Relationship Id="rId15" Type="http://schemas.openxmlformats.org/officeDocument/2006/relationships/image" Target="../media/image13.svg"/><Relationship Id="rId23" Type="http://schemas.openxmlformats.org/officeDocument/2006/relationships/image" Target="../media/image18.png"/><Relationship Id="rId28" Type="http://schemas.openxmlformats.org/officeDocument/2006/relationships/image" Target="../media/image22.png"/><Relationship Id="rId10" Type="http://schemas.openxmlformats.org/officeDocument/2006/relationships/image" Target="../media/image9.svg"/><Relationship Id="rId19" Type="http://schemas.openxmlformats.org/officeDocument/2006/relationships/slide" Target="slide3.xml"/><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2.png"/><Relationship Id="rId22" Type="http://schemas.openxmlformats.org/officeDocument/2006/relationships/slide" Target="slide5.xml"/><Relationship Id="rId27" Type="http://schemas.openxmlformats.org/officeDocument/2006/relationships/image" Target="../media/image21.sv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slide" Target="slide4.xml"/><Relationship Id="rId18" Type="http://schemas.openxmlformats.org/officeDocument/2006/relationships/image" Target="../media/image25.svg"/><Relationship Id="rId26" Type="http://schemas.openxmlformats.org/officeDocument/2006/relationships/image" Target="../media/image20.png"/><Relationship Id="rId3" Type="http://schemas.openxmlformats.org/officeDocument/2006/relationships/image" Target="../media/image2.png"/><Relationship Id="rId21" Type="http://schemas.openxmlformats.org/officeDocument/2006/relationships/image" Target="../media/image17.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24.png"/><Relationship Id="rId25" Type="http://schemas.openxmlformats.org/officeDocument/2006/relationships/slide" Target="slide6.xml"/><Relationship Id="rId2" Type="http://schemas.openxmlformats.org/officeDocument/2006/relationships/notesSlide" Target="../notesSlides/notesSlide4.xml"/><Relationship Id="rId16" Type="http://schemas.openxmlformats.org/officeDocument/2006/relationships/slide" Target="slide2.xml"/><Relationship Id="rId20" Type="http://schemas.openxmlformats.org/officeDocument/2006/relationships/image" Target="../media/image16.png"/><Relationship Id="rId29" Type="http://schemas.openxmlformats.org/officeDocument/2006/relationships/image" Target="../media/image23.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19.svg"/><Relationship Id="rId5" Type="http://schemas.openxmlformats.org/officeDocument/2006/relationships/image" Target="../media/image4.png"/><Relationship Id="rId15" Type="http://schemas.openxmlformats.org/officeDocument/2006/relationships/image" Target="../media/image27.svg"/><Relationship Id="rId23" Type="http://schemas.openxmlformats.org/officeDocument/2006/relationships/image" Target="../media/image18.png"/><Relationship Id="rId28" Type="http://schemas.openxmlformats.org/officeDocument/2006/relationships/image" Target="../media/image22.png"/><Relationship Id="rId10" Type="http://schemas.openxmlformats.org/officeDocument/2006/relationships/image" Target="../media/image9.svg"/><Relationship Id="rId19" Type="http://schemas.openxmlformats.org/officeDocument/2006/relationships/slide" Target="slide3.xml"/><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4.png"/><Relationship Id="rId22" Type="http://schemas.openxmlformats.org/officeDocument/2006/relationships/slide" Target="slide5.xml"/><Relationship Id="rId27" Type="http://schemas.openxmlformats.org/officeDocument/2006/relationships/image" Target="../media/image21.svg"/></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slide" Target="slide4.xml"/><Relationship Id="rId18" Type="http://schemas.openxmlformats.org/officeDocument/2006/relationships/image" Target="../media/image25.svg"/><Relationship Id="rId26" Type="http://schemas.openxmlformats.org/officeDocument/2006/relationships/image" Target="../media/image20.png"/><Relationship Id="rId3" Type="http://schemas.openxmlformats.org/officeDocument/2006/relationships/image" Target="../media/image2.png"/><Relationship Id="rId21" Type="http://schemas.openxmlformats.org/officeDocument/2006/relationships/image" Target="../media/image17.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24.png"/><Relationship Id="rId25" Type="http://schemas.openxmlformats.org/officeDocument/2006/relationships/slide" Target="slide6.xml"/><Relationship Id="rId2" Type="http://schemas.openxmlformats.org/officeDocument/2006/relationships/notesSlide" Target="../notesSlides/notesSlide5.xml"/><Relationship Id="rId16" Type="http://schemas.openxmlformats.org/officeDocument/2006/relationships/slide" Target="slide2.xml"/><Relationship Id="rId20" Type="http://schemas.openxmlformats.org/officeDocument/2006/relationships/image" Target="../media/image16.png"/><Relationship Id="rId29" Type="http://schemas.openxmlformats.org/officeDocument/2006/relationships/image" Target="../media/image23.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8.svg"/><Relationship Id="rId5" Type="http://schemas.openxmlformats.org/officeDocument/2006/relationships/image" Target="../media/image4.png"/><Relationship Id="rId15" Type="http://schemas.openxmlformats.org/officeDocument/2006/relationships/image" Target="../media/image13.svg"/><Relationship Id="rId23" Type="http://schemas.openxmlformats.org/officeDocument/2006/relationships/image" Target="../media/image14.png"/><Relationship Id="rId28" Type="http://schemas.openxmlformats.org/officeDocument/2006/relationships/image" Target="../media/image22.png"/><Relationship Id="rId10" Type="http://schemas.openxmlformats.org/officeDocument/2006/relationships/image" Target="../media/image9.svg"/><Relationship Id="rId19" Type="http://schemas.openxmlformats.org/officeDocument/2006/relationships/slide" Target="slide3.xml"/><Relationship Id="rId31" Type="http://schemas.openxmlformats.org/officeDocument/2006/relationships/image" Target="../media/image30.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2.png"/><Relationship Id="rId22" Type="http://schemas.openxmlformats.org/officeDocument/2006/relationships/slide" Target="slide5.xml"/><Relationship Id="rId27" Type="http://schemas.openxmlformats.org/officeDocument/2006/relationships/image" Target="../media/image21.svg"/><Relationship Id="rId30" Type="http://schemas.openxmlformats.org/officeDocument/2006/relationships/image" Target="../media/image29.pn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slide" Target="slide4.xml"/><Relationship Id="rId18" Type="http://schemas.openxmlformats.org/officeDocument/2006/relationships/image" Target="../media/image25.svg"/><Relationship Id="rId26" Type="http://schemas.openxmlformats.org/officeDocument/2006/relationships/image" Target="../media/image14.png"/><Relationship Id="rId3" Type="http://schemas.openxmlformats.org/officeDocument/2006/relationships/image" Target="../media/image2.png"/><Relationship Id="rId21" Type="http://schemas.openxmlformats.org/officeDocument/2006/relationships/image" Target="../media/image17.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24.png"/><Relationship Id="rId25" Type="http://schemas.openxmlformats.org/officeDocument/2006/relationships/slide" Target="slide6.xml"/><Relationship Id="rId2" Type="http://schemas.openxmlformats.org/officeDocument/2006/relationships/notesSlide" Target="../notesSlides/notesSlide6.xml"/><Relationship Id="rId16" Type="http://schemas.openxmlformats.org/officeDocument/2006/relationships/slide" Target="slide2.xml"/><Relationship Id="rId20" Type="http://schemas.openxmlformats.org/officeDocument/2006/relationships/image" Target="../media/image16.png"/><Relationship Id="rId29" Type="http://schemas.openxmlformats.org/officeDocument/2006/relationships/image" Target="../media/image23.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19.svg"/><Relationship Id="rId5" Type="http://schemas.openxmlformats.org/officeDocument/2006/relationships/image" Target="../media/image4.png"/><Relationship Id="rId15" Type="http://schemas.openxmlformats.org/officeDocument/2006/relationships/image" Target="../media/image13.svg"/><Relationship Id="rId23" Type="http://schemas.openxmlformats.org/officeDocument/2006/relationships/image" Target="../media/image18.png"/><Relationship Id="rId28" Type="http://schemas.openxmlformats.org/officeDocument/2006/relationships/image" Target="../media/image22.png"/><Relationship Id="rId10" Type="http://schemas.openxmlformats.org/officeDocument/2006/relationships/image" Target="../media/image9.svg"/><Relationship Id="rId19" Type="http://schemas.openxmlformats.org/officeDocument/2006/relationships/slide" Target="slide3.xml"/><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2.png"/><Relationship Id="rId22" Type="http://schemas.openxmlformats.org/officeDocument/2006/relationships/slide" Target="slide5.xml"/><Relationship Id="rId27" Type="http://schemas.openxmlformats.org/officeDocument/2006/relationships/image" Target="../media/image31.svg"/><Relationship Id="rId30" Type="http://schemas.openxmlformats.org/officeDocument/2006/relationships/image" Target="../media/image32.png"/></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slide" Target="slide4.xml"/><Relationship Id="rId18" Type="http://schemas.openxmlformats.org/officeDocument/2006/relationships/image" Target="../media/image15.svg"/><Relationship Id="rId26" Type="http://schemas.openxmlformats.org/officeDocument/2006/relationships/image" Target="../media/image20.png"/><Relationship Id="rId3" Type="http://schemas.openxmlformats.org/officeDocument/2006/relationships/image" Target="../media/image2.png"/><Relationship Id="rId21" Type="http://schemas.openxmlformats.org/officeDocument/2006/relationships/image" Target="../media/image17.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4.png"/><Relationship Id="rId25" Type="http://schemas.openxmlformats.org/officeDocument/2006/relationships/slide" Target="slide6.xml"/><Relationship Id="rId2" Type="http://schemas.openxmlformats.org/officeDocument/2006/relationships/notesSlide" Target="../notesSlides/notesSlide7.xml"/><Relationship Id="rId16" Type="http://schemas.openxmlformats.org/officeDocument/2006/relationships/slide" Target="slide2.xml"/><Relationship Id="rId20"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19.svg"/><Relationship Id="rId5" Type="http://schemas.openxmlformats.org/officeDocument/2006/relationships/image" Target="../media/image4.png"/><Relationship Id="rId15" Type="http://schemas.openxmlformats.org/officeDocument/2006/relationships/image" Target="../media/image13.svg"/><Relationship Id="rId23" Type="http://schemas.openxmlformats.org/officeDocument/2006/relationships/image" Target="../media/image18.png"/><Relationship Id="rId28" Type="http://schemas.openxmlformats.org/officeDocument/2006/relationships/image" Target="../media/image33.png"/><Relationship Id="rId10" Type="http://schemas.openxmlformats.org/officeDocument/2006/relationships/image" Target="../media/image9.svg"/><Relationship Id="rId19" Type="http://schemas.openxmlformats.org/officeDocument/2006/relationships/slide" Target="slide3.xml"/><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2.png"/><Relationship Id="rId22" Type="http://schemas.openxmlformats.org/officeDocument/2006/relationships/slide" Target="slide5.xml"/><Relationship Id="rId27" Type="http://schemas.openxmlformats.org/officeDocument/2006/relationships/image" Target="../media/image21.sv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slide" Target="slide4.xml"/><Relationship Id="rId18" Type="http://schemas.openxmlformats.org/officeDocument/2006/relationships/image" Target="../media/image25.svg"/><Relationship Id="rId26" Type="http://schemas.openxmlformats.org/officeDocument/2006/relationships/image" Target="../media/image20.png"/><Relationship Id="rId3" Type="http://schemas.openxmlformats.org/officeDocument/2006/relationships/image" Target="../media/image2.png"/><Relationship Id="rId21" Type="http://schemas.openxmlformats.org/officeDocument/2006/relationships/image" Target="../media/image26.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24.png"/><Relationship Id="rId25" Type="http://schemas.openxmlformats.org/officeDocument/2006/relationships/slide" Target="slide6.xml"/><Relationship Id="rId2" Type="http://schemas.openxmlformats.org/officeDocument/2006/relationships/notesSlide" Target="../notesSlides/notesSlide8.xml"/><Relationship Id="rId16" Type="http://schemas.openxmlformats.org/officeDocument/2006/relationships/slide" Target="slide2.xml"/><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19.svg"/><Relationship Id="rId5" Type="http://schemas.openxmlformats.org/officeDocument/2006/relationships/image" Target="../media/image4.png"/><Relationship Id="rId15" Type="http://schemas.openxmlformats.org/officeDocument/2006/relationships/image" Target="../media/image13.svg"/><Relationship Id="rId23" Type="http://schemas.openxmlformats.org/officeDocument/2006/relationships/image" Target="../media/image18.png"/><Relationship Id="rId28" Type="http://schemas.openxmlformats.org/officeDocument/2006/relationships/image" Target="../media/image34.png"/><Relationship Id="rId10" Type="http://schemas.openxmlformats.org/officeDocument/2006/relationships/image" Target="../media/image9.svg"/><Relationship Id="rId19" Type="http://schemas.openxmlformats.org/officeDocument/2006/relationships/slide" Target="slide3.xml"/><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2.png"/><Relationship Id="rId22" Type="http://schemas.openxmlformats.org/officeDocument/2006/relationships/slide" Target="slide5.xml"/><Relationship Id="rId27" Type="http://schemas.openxmlformats.org/officeDocument/2006/relationships/image" Target="../media/image21.svg"/></Relationships>
</file>

<file path=ppt/slides/_rels/slide9.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slide" Target="slide4.xml"/><Relationship Id="rId18" Type="http://schemas.openxmlformats.org/officeDocument/2006/relationships/image" Target="../media/image25.svg"/><Relationship Id="rId26" Type="http://schemas.openxmlformats.org/officeDocument/2006/relationships/image" Target="../media/image20.png"/><Relationship Id="rId3" Type="http://schemas.openxmlformats.org/officeDocument/2006/relationships/image" Target="../media/image2.png"/><Relationship Id="rId21" Type="http://schemas.openxmlformats.org/officeDocument/2006/relationships/image" Target="../media/image17.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24.png"/><Relationship Id="rId25" Type="http://schemas.openxmlformats.org/officeDocument/2006/relationships/slide" Target="slide6.xml"/><Relationship Id="rId2" Type="http://schemas.openxmlformats.org/officeDocument/2006/relationships/notesSlide" Target="../notesSlides/notesSlide9.xml"/><Relationship Id="rId16" Type="http://schemas.openxmlformats.org/officeDocument/2006/relationships/slide" Target="slide2.xml"/><Relationship Id="rId20"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19.svg"/><Relationship Id="rId5" Type="http://schemas.openxmlformats.org/officeDocument/2006/relationships/image" Target="../media/image4.png"/><Relationship Id="rId15" Type="http://schemas.openxmlformats.org/officeDocument/2006/relationships/image" Target="../media/image27.svg"/><Relationship Id="rId23" Type="http://schemas.openxmlformats.org/officeDocument/2006/relationships/image" Target="../media/image18.png"/><Relationship Id="rId28" Type="http://schemas.openxmlformats.org/officeDocument/2006/relationships/image" Target="../media/image35.png"/><Relationship Id="rId10" Type="http://schemas.openxmlformats.org/officeDocument/2006/relationships/image" Target="../media/image9.svg"/><Relationship Id="rId19" Type="http://schemas.openxmlformats.org/officeDocument/2006/relationships/slide" Target="slide3.xml"/><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4.png"/><Relationship Id="rId22" Type="http://schemas.openxmlformats.org/officeDocument/2006/relationships/slide" Target="slide5.xml"/><Relationship Id="rId27"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BDB"/>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58CA9878-D9DE-4CFD-9813-D487DDE5C0FE}"/>
              </a:ext>
            </a:extLst>
          </p:cNvPr>
          <p:cNvSpPr/>
          <p:nvPr/>
        </p:nvSpPr>
        <p:spPr>
          <a:xfrm rot="10800000">
            <a:off x="-38099" y="-8254318"/>
            <a:ext cx="1200348" cy="19100800"/>
          </a:xfrm>
          <a:custGeom>
            <a:avLst/>
            <a:gdLst>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696 w 1200846"/>
              <a:gd name="connsiteY0" fmla="*/ 19100800 h 19100800"/>
              <a:gd name="connsiteX1" fmla="*/ 696 w 1200846"/>
              <a:gd name="connsiteY1" fmla="*/ 10387400 h 19100800"/>
              <a:gd name="connsiteX2" fmla="*/ 623496 w 1200846"/>
              <a:gd name="connsiteY2" fmla="*/ 9550400 h 19100800"/>
              <a:gd name="connsiteX3" fmla="*/ 696 w 1200846"/>
              <a:gd name="connsiteY3" fmla="*/ 8713400 h 19100800"/>
              <a:gd name="connsiteX4" fmla="*/ 696 w 1200846"/>
              <a:gd name="connsiteY4" fmla="*/ 0 h 19100800"/>
              <a:gd name="connsiteX5" fmla="*/ 1200846 w 1200846"/>
              <a:gd name="connsiteY5" fmla="*/ 0 h 19100800"/>
              <a:gd name="connsiteX6" fmla="*/ 1200846 w 1200846"/>
              <a:gd name="connsiteY6" fmla="*/ 19100800 h 19100800"/>
              <a:gd name="connsiteX7" fmla="*/ 696 w 1200846"/>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93 w 1200343"/>
              <a:gd name="connsiteY0" fmla="*/ 19100800 h 19100800"/>
              <a:gd name="connsiteX1" fmla="*/ 193 w 1200343"/>
              <a:gd name="connsiteY1" fmla="*/ 10387400 h 19100800"/>
              <a:gd name="connsiteX2" fmla="*/ 567960 w 1200343"/>
              <a:gd name="connsiteY2" fmla="*/ 9550400 h 19100800"/>
              <a:gd name="connsiteX3" fmla="*/ 193 w 1200343"/>
              <a:gd name="connsiteY3" fmla="*/ 8713400 h 19100800"/>
              <a:gd name="connsiteX4" fmla="*/ 193 w 1200343"/>
              <a:gd name="connsiteY4" fmla="*/ 0 h 19100800"/>
              <a:gd name="connsiteX5" fmla="*/ 1200343 w 1200343"/>
              <a:gd name="connsiteY5" fmla="*/ 0 h 19100800"/>
              <a:gd name="connsiteX6" fmla="*/ 1200343 w 1200343"/>
              <a:gd name="connsiteY6" fmla="*/ 19100800 h 19100800"/>
              <a:gd name="connsiteX7" fmla="*/ 193 w 1200343"/>
              <a:gd name="connsiteY7" fmla="*/ 19100800 h 19100800"/>
              <a:gd name="connsiteX0" fmla="*/ 190 w 1200340"/>
              <a:gd name="connsiteY0" fmla="*/ 19100800 h 19100800"/>
              <a:gd name="connsiteX1" fmla="*/ 190 w 1200340"/>
              <a:gd name="connsiteY1" fmla="*/ 10387400 h 19100800"/>
              <a:gd name="connsiteX2" fmla="*/ 580660 w 1200340"/>
              <a:gd name="connsiteY2" fmla="*/ 9550400 h 19100800"/>
              <a:gd name="connsiteX3" fmla="*/ 190 w 1200340"/>
              <a:gd name="connsiteY3" fmla="*/ 8713400 h 19100800"/>
              <a:gd name="connsiteX4" fmla="*/ 190 w 1200340"/>
              <a:gd name="connsiteY4" fmla="*/ 0 h 19100800"/>
              <a:gd name="connsiteX5" fmla="*/ 1200340 w 1200340"/>
              <a:gd name="connsiteY5" fmla="*/ 0 h 19100800"/>
              <a:gd name="connsiteX6" fmla="*/ 1200340 w 1200340"/>
              <a:gd name="connsiteY6" fmla="*/ 19100800 h 19100800"/>
              <a:gd name="connsiteX7" fmla="*/ 190 w 1200340"/>
              <a:gd name="connsiteY7" fmla="*/ 19100800 h 19100800"/>
              <a:gd name="connsiteX0" fmla="*/ 190 w 1200340"/>
              <a:gd name="connsiteY0" fmla="*/ 19100800 h 19100800"/>
              <a:gd name="connsiteX1" fmla="*/ 190 w 1200340"/>
              <a:gd name="connsiteY1" fmla="*/ 10387400 h 19100800"/>
              <a:gd name="connsiteX2" fmla="*/ 580660 w 1200340"/>
              <a:gd name="connsiteY2" fmla="*/ 9550400 h 19100800"/>
              <a:gd name="connsiteX3" fmla="*/ 190 w 1200340"/>
              <a:gd name="connsiteY3" fmla="*/ 8713400 h 19100800"/>
              <a:gd name="connsiteX4" fmla="*/ 190 w 1200340"/>
              <a:gd name="connsiteY4" fmla="*/ 0 h 19100800"/>
              <a:gd name="connsiteX5" fmla="*/ 1200340 w 1200340"/>
              <a:gd name="connsiteY5" fmla="*/ 0 h 19100800"/>
              <a:gd name="connsiteX6" fmla="*/ 1200340 w 1200340"/>
              <a:gd name="connsiteY6" fmla="*/ 19100800 h 19100800"/>
              <a:gd name="connsiteX7" fmla="*/ 190 w 1200340"/>
              <a:gd name="connsiteY7" fmla="*/ 19100800 h 19100800"/>
              <a:gd name="connsiteX0" fmla="*/ 198 w 1200348"/>
              <a:gd name="connsiteY0" fmla="*/ 19100800 h 19100800"/>
              <a:gd name="connsiteX1" fmla="*/ 198 w 1200348"/>
              <a:gd name="connsiteY1" fmla="*/ 10387400 h 19100800"/>
              <a:gd name="connsiteX2" fmla="*/ 580668 w 1200348"/>
              <a:gd name="connsiteY2" fmla="*/ 9550400 h 19100800"/>
              <a:gd name="connsiteX3" fmla="*/ 198 w 1200348"/>
              <a:gd name="connsiteY3" fmla="*/ 8713400 h 19100800"/>
              <a:gd name="connsiteX4" fmla="*/ 198 w 1200348"/>
              <a:gd name="connsiteY4" fmla="*/ 0 h 19100800"/>
              <a:gd name="connsiteX5" fmla="*/ 1200348 w 1200348"/>
              <a:gd name="connsiteY5" fmla="*/ 0 h 19100800"/>
              <a:gd name="connsiteX6" fmla="*/ 1200348 w 1200348"/>
              <a:gd name="connsiteY6" fmla="*/ 19100800 h 19100800"/>
              <a:gd name="connsiteX7" fmla="*/ 198 w 1200348"/>
              <a:gd name="connsiteY7" fmla="*/ 19100800 h 191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0348" h="19100800">
                <a:moveTo>
                  <a:pt x="198" y="19100800"/>
                </a:moveTo>
                <a:lnTo>
                  <a:pt x="198" y="10387400"/>
                </a:lnTo>
                <a:cubicBezTo>
                  <a:pt x="-12336" y="9972934"/>
                  <a:pt x="572035" y="10045299"/>
                  <a:pt x="580668" y="9550400"/>
                </a:cubicBezTo>
                <a:cubicBezTo>
                  <a:pt x="576267" y="9038567"/>
                  <a:pt x="29997" y="9102468"/>
                  <a:pt x="198" y="8713400"/>
                </a:cubicBezTo>
                <a:lnTo>
                  <a:pt x="198" y="0"/>
                </a:lnTo>
                <a:lnTo>
                  <a:pt x="1200348" y="0"/>
                </a:lnTo>
                <a:lnTo>
                  <a:pt x="1200348" y="19100800"/>
                </a:lnTo>
                <a:lnTo>
                  <a:pt x="198" y="19100800"/>
                </a:lnTo>
                <a:close/>
              </a:path>
            </a:pathLst>
          </a:custGeom>
          <a:solidFill>
            <a:schemeClr val="bg1"/>
          </a:solidFill>
          <a:ln w="28575">
            <a:solidFill>
              <a:srgbClr val="E8AFB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itle 2">
            <a:extLst>
              <a:ext uri="{FF2B5EF4-FFF2-40B4-BE49-F238E27FC236}">
                <a16:creationId xmlns:a16="http://schemas.microsoft.com/office/drawing/2014/main" id="{7EFE454C-1187-4F08-AD82-85AA98C4EDDD}"/>
              </a:ext>
            </a:extLst>
          </p:cNvPr>
          <p:cNvSpPr>
            <a:spLocks noGrp="1"/>
          </p:cNvSpPr>
          <p:nvPr>
            <p:ph type="ctrTitle"/>
          </p:nvPr>
        </p:nvSpPr>
        <p:spPr>
          <a:xfrm>
            <a:off x="1166627" y="1713567"/>
            <a:ext cx="11303000" cy="2387600"/>
          </a:xfrm>
        </p:spPr>
        <p:txBody>
          <a:bodyPr>
            <a:normAutofit fontScale="90000"/>
          </a:bodyPr>
          <a:lstStyle/>
          <a:p>
            <a:r>
              <a:rPr lang="en-US" sz="6600" b="1" dirty="0">
                <a:solidFill>
                  <a:schemeClr val="bg2">
                    <a:lumMod val="50000"/>
                  </a:schemeClr>
                </a:solidFill>
                <a:latin typeface="Arabic Typesetting"/>
                <a:cs typeface="Arabic Typesetting"/>
              </a:rPr>
              <a:t> </a:t>
            </a:r>
            <a:r>
              <a:rPr lang="en-US" sz="6600" b="1" dirty="0">
                <a:solidFill>
                  <a:schemeClr val="bg2">
                    <a:lumMod val="50000"/>
                  </a:schemeClr>
                </a:solidFill>
                <a:latin typeface="Arabic Typesetting"/>
                <a:ea typeface="+mj-lt"/>
                <a:cs typeface="Arabic Typesetting"/>
              </a:rPr>
              <a:t>Hotel</a:t>
            </a:r>
            <a:r>
              <a:rPr lang="en-US" sz="6600" b="1" dirty="0">
                <a:solidFill>
                  <a:schemeClr val="bg2">
                    <a:lumMod val="50000"/>
                  </a:schemeClr>
                </a:solidFill>
                <a:latin typeface="Arabic Typesetting"/>
                <a:cs typeface="Arabic Typesetting"/>
              </a:rPr>
              <a:t> Booking </a:t>
            </a:r>
            <a:br>
              <a:rPr lang="en-US" sz="6600" b="1" dirty="0">
                <a:solidFill>
                  <a:schemeClr val="bg2">
                    <a:lumMod val="50000"/>
                  </a:schemeClr>
                </a:solidFill>
                <a:latin typeface="Arabic Typesetting"/>
                <a:cs typeface="Arabic Typesetting"/>
              </a:rPr>
            </a:br>
            <a:r>
              <a:rPr lang="en-US" sz="6600" b="1" dirty="0">
                <a:solidFill>
                  <a:schemeClr val="bg2">
                    <a:lumMod val="50000"/>
                  </a:schemeClr>
                </a:solidFill>
                <a:latin typeface="Arabic Typesetting"/>
                <a:cs typeface="Arabic Typesetting"/>
              </a:rPr>
              <a:t>EDA + Cancelation prediction </a:t>
            </a:r>
            <a:endParaRPr lang="en-US" b="1" dirty="0">
              <a:solidFill>
                <a:schemeClr val="bg2">
                  <a:lumMod val="50000"/>
                </a:schemeClr>
              </a:solidFill>
              <a:cs typeface="Calibri Light"/>
            </a:endParaRPr>
          </a:p>
          <a:p>
            <a:r>
              <a:rPr lang="en-US" sz="6600" b="1" dirty="0">
                <a:solidFill>
                  <a:schemeClr val="bg2">
                    <a:lumMod val="50000"/>
                  </a:schemeClr>
                </a:solidFill>
                <a:latin typeface="Arabic Typesetting"/>
                <a:cs typeface="Arabic Typesetting"/>
              </a:rPr>
              <a:t>  </a:t>
            </a:r>
            <a:endParaRPr lang="en-US" b="1">
              <a:solidFill>
                <a:schemeClr val="bg2">
                  <a:lumMod val="50000"/>
                </a:schemeClr>
              </a:solidFill>
              <a:latin typeface="Calibri Light"/>
              <a:cs typeface="Calibri Light"/>
            </a:endParaRPr>
          </a:p>
          <a:p>
            <a:endParaRPr lang="ar-SA">
              <a:solidFill>
                <a:schemeClr val="bg2">
                  <a:lumMod val="50000"/>
                </a:schemeClr>
              </a:solidFill>
              <a:latin typeface="Arabic Typesetting"/>
              <a:cs typeface="Arabic Typesetting"/>
            </a:endParaRPr>
          </a:p>
        </p:txBody>
      </p:sp>
      <p:pic>
        <p:nvPicPr>
          <p:cNvPr id="2" name="صورة 3" descr="صورة تحتوي على نص, خارجي, شارع, علامة&#10;&#10;تم إنشاء الوصف تلقائياً">
            <a:extLst>
              <a:ext uri="{FF2B5EF4-FFF2-40B4-BE49-F238E27FC236}">
                <a16:creationId xmlns:a16="http://schemas.microsoft.com/office/drawing/2014/main" id="{4CD8B037-D904-4308-A8F4-7F2EC0DB0788}"/>
              </a:ext>
            </a:extLst>
          </p:cNvPr>
          <p:cNvPicPr>
            <a:picLocks noChangeAspect="1"/>
          </p:cNvPicPr>
          <p:nvPr/>
        </p:nvPicPr>
        <p:blipFill>
          <a:blip r:embed="rId3"/>
          <a:stretch>
            <a:fillRect/>
          </a:stretch>
        </p:blipFill>
        <p:spPr>
          <a:xfrm>
            <a:off x="3162300" y="2907436"/>
            <a:ext cx="4461131" cy="1537397"/>
          </a:xfrm>
          <a:prstGeom prst="rect">
            <a:avLst/>
          </a:prstGeom>
        </p:spPr>
      </p:pic>
    </p:spTree>
    <p:extLst>
      <p:ext uri="{BB962C8B-B14F-4D97-AF65-F5344CB8AC3E}">
        <p14:creationId xmlns:p14="http://schemas.microsoft.com/office/powerpoint/2010/main" val="4002302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2C4B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28193E5-C941-4558-B318-2897CB740264}"/>
              </a:ext>
            </a:extLst>
          </p:cNvPr>
          <p:cNvGrpSpPr/>
          <p:nvPr/>
        </p:nvGrpSpPr>
        <p:grpSpPr>
          <a:xfrm>
            <a:off x="-857695" y="386147"/>
            <a:ext cx="828000" cy="828000"/>
            <a:chOff x="-909300" y="335474"/>
            <a:chExt cx="828000" cy="828000"/>
          </a:xfrm>
        </p:grpSpPr>
        <p:sp>
          <p:nvSpPr>
            <p:cNvPr id="4" name="Oval 3">
              <a:extLst>
                <a:ext uri="{FF2B5EF4-FFF2-40B4-BE49-F238E27FC236}">
                  <a16:creationId xmlns:a16="http://schemas.microsoft.com/office/drawing/2014/main" id="{E6E780B9-56B1-43C8-8939-91F81410FC35}"/>
                </a:ext>
              </a:extLst>
            </p:cNvPr>
            <p:cNvSpPr/>
            <p:nvPr/>
          </p:nvSpPr>
          <p:spPr>
            <a:xfrm>
              <a:off x="-909300" y="335474"/>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Graphic 5" descr="Electric Tower with solid fill">
              <a:extLst>
                <a:ext uri="{FF2B5EF4-FFF2-40B4-BE49-F238E27FC236}">
                  <a16:creationId xmlns:a16="http://schemas.microsoft.com/office/drawing/2014/main" id="{E77E66E7-BDB2-4DFD-90B8-090C0ED1B3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245" y="458529"/>
              <a:ext cx="581890" cy="581890"/>
            </a:xfrm>
            <a:prstGeom prst="rect">
              <a:avLst/>
            </a:prstGeom>
          </p:spPr>
        </p:pic>
      </p:grpSp>
      <p:grpSp>
        <p:nvGrpSpPr>
          <p:cNvPr id="7" name="Group 6">
            <a:extLst>
              <a:ext uri="{FF2B5EF4-FFF2-40B4-BE49-F238E27FC236}">
                <a16:creationId xmlns:a16="http://schemas.microsoft.com/office/drawing/2014/main" id="{D642C847-8863-4964-892F-B64E1A5F5306}"/>
              </a:ext>
            </a:extLst>
          </p:cNvPr>
          <p:cNvGrpSpPr/>
          <p:nvPr/>
        </p:nvGrpSpPr>
        <p:grpSpPr>
          <a:xfrm>
            <a:off x="-866468" y="1629427"/>
            <a:ext cx="828000" cy="828000"/>
            <a:chOff x="-909300" y="1641899"/>
            <a:chExt cx="828000" cy="828000"/>
          </a:xfrm>
        </p:grpSpPr>
        <p:sp>
          <p:nvSpPr>
            <p:cNvPr id="8" name="Oval 7">
              <a:extLst>
                <a:ext uri="{FF2B5EF4-FFF2-40B4-BE49-F238E27FC236}">
                  <a16:creationId xmlns:a16="http://schemas.microsoft.com/office/drawing/2014/main" id="{3B95B9E4-EFED-4150-82CC-4600CE8250F5}"/>
                </a:ext>
              </a:extLst>
            </p:cNvPr>
            <p:cNvSpPr/>
            <p:nvPr/>
          </p:nvSpPr>
          <p:spPr>
            <a:xfrm>
              <a:off x="-909300" y="1641899"/>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Illustrator with solid fill">
              <a:extLst>
                <a:ext uri="{FF2B5EF4-FFF2-40B4-BE49-F238E27FC236}">
                  <a16:creationId xmlns:a16="http://schemas.microsoft.com/office/drawing/2014/main" id="{1A95D1E4-2AFF-4473-B7FA-34F8B01BC5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0754" y="1776475"/>
              <a:ext cx="581890" cy="581890"/>
            </a:xfrm>
            <a:prstGeom prst="rect">
              <a:avLst/>
            </a:prstGeom>
          </p:spPr>
        </p:pic>
      </p:grpSp>
      <p:grpSp>
        <p:nvGrpSpPr>
          <p:cNvPr id="10" name="Group 9">
            <a:extLst>
              <a:ext uri="{FF2B5EF4-FFF2-40B4-BE49-F238E27FC236}">
                <a16:creationId xmlns:a16="http://schemas.microsoft.com/office/drawing/2014/main" id="{57C52B73-642A-494D-ADD8-C19998BF44E7}"/>
              </a:ext>
            </a:extLst>
          </p:cNvPr>
          <p:cNvGrpSpPr/>
          <p:nvPr/>
        </p:nvGrpSpPr>
        <p:grpSpPr>
          <a:xfrm>
            <a:off x="816045" y="4322153"/>
            <a:ext cx="828000" cy="828000"/>
            <a:chOff x="-909300" y="4254749"/>
            <a:chExt cx="828000" cy="828000"/>
          </a:xfrm>
        </p:grpSpPr>
        <p:sp>
          <p:nvSpPr>
            <p:cNvPr id="11" name="Oval 10">
              <a:extLst>
                <a:ext uri="{FF2B5EF4-FFF2-40B4-BE49-F238E27FC236}">
                  <a16:creationId xmlns:a16="http://schemas.microsoft.com/office/drawing/2014/main" id="{D715B391-90D1-4CE8-8035-7ACBC041EF73}"/>
                </a:ext>
              </a:extLst>
            </p:cNvPr>
            <p:cNvSpPr/>
            <p:nvPr/>
          </p:nvSpPr>
          <p:spPr>
            <a:xfrm>
              <a:off x="-909300" y="4254749"/>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Graphic 11" descr="Plug with solid fill">
              <a:extLst>
                <a:ext uri="{FF2B5EF4-FFF2-40B4-BE49-F238E27FC236}">
                  <a16:creationId xmlns:a16="http://schemas.microsoft.com/office/drawing/2014/main" id="{E45F6145-EEBD-48B5-9CF8-680FB39A468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6245" y="4377804"/>
              <a:ext cx="581890" cy="581890"/>
            </a:xfrm>
            <a:prstGeom prst="rect">
              <a:avLst/>
            </a:prstGeom>
          </p:spPr>
        </p:pic>
      </p:grpSp>
      <p:grpSp>
        <p:nvGrpSpPr>
          <p:cNvPr id="13" name="Group 12">
            <a:extLst>
              <a:ext uri="{FF2B5EF4-FFF2-40B4-BE49-F238E27FC236}">
                <a16:creationId xmlns:a16="http://schemas.microsoft.com/office/drawing/2014/main" id="{B84F75C3-327C-43DF-B8C5-81E40A542FD3}"/>
              </a:ext>
            </a:extLst>
          </p:cNvPr>
          <p:cNvGrpSpPr/>
          <p:nvPr/>
        </p:nvGrpSpPr>
        <p:grpSpPr>
          <a:xfrm>
            <a:off x="-837041" y="5614711"/>
            <a:ext cx="828000" cy="828000"/>
            <a:chOff x="-909300" y="5561175"/>
            <a:chExt cx="828000" cy="828000"/>
          </a:xfrm>
        </p:grpSpPr>
        <p:sp>
          <p:nvSpPr>
            <p:cNvPr id="14" name="Oval 13">
              <a:extLst>
                <a:ext uri="{FF2B5EF4-FFF2-40B4-BE49-F238E27FC236}">
                  <a16:creationId xmlns:a16="http://schemas.microsoft.com/office/drawing/2014/main" id="{6601CCC4-03C3-4024-8A51-98241823C940}"/>
                </a:ext>
              </a:extLst>
            </p:cNvPr>
            <p:cNvSpPr/>
            <p:nvPr/>
          </p:nvSpPr>
          <p:spPr>
            <a:xfrm>
              <a:off x="-909300" y="5561175"/>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5" name="Graphic 14" descr="Wind Turbines with solid fill">
              <a:extLst>
                <a:ext uri="{FF2B5EF4-FFF2-40B4-BE49-F238E27FC236}">
                  <a16:creationId xmlns:a16="http://schemas.microsoft.com/office/drawing/2014/main" id="{534518A5-8E90-42D4-970A-F5E0E051A1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0756" y="5684230"/>
              <a:ext cx="581890" cy="581890"/>
            </a:xfrm>
            <a:prstGeom prst="rect">
              <a:avLst/>
            </a:prstGeom>
          </p:spPr>
        </p:pic>
      </p:grpSp>
      <p:grpSp>
        <p:nvGrpSpPr>
          <p:cNvPr id="16" name="Group 15">
            <a:extLst>
              <a:ext uri="{FF2B5EF4-FFF2-40B4-BE49-F238E27FC236}">
                <a16:creationId xmlns:a16="http://schemas.microsoft.com/office/drawing/2014/main" id="{C8F7C3EE-DDDC-42CC-8F9A-DBCE9E9992A7}"/>
              </a:ext>
            </a:extLst>
          </p:cNvPr>
          <p:cNvGrpSpPr/>
          <p:nvPr/>
        </p:nvGrpSpPr>
        <p:grpSpPr>
          <a:xfrm>
            <a:off x="-838415" y="3001860"/>
            <a:ext cx="828000" cy="828000"/>
            <a:chOff x="-909300" y="2948324"/>
            <a:chExt cx="828000" cy="828000"/>
          </a:xfrm>
        </p:grpSpPr>
        <p:sp>
          <p:nvSpPr>
            <p:cNvPr id="17" name="Oval 16">
              <a:extLst>
                <a:ext uri="{FF2B5EF4-FFF2-40B4-BE49-F238E27FC236}">
                  <a16:creationId xmlns:a16="http://schemas.microsoft.com/office/drawing/2014/main" id="{BF88B229-9365-4EB3-821E-EEB4DAF74AC3}"/>
                </a:ext>
              </a:extLst>
            </p:cNvPr>
            <p:cNvSpPr/>
            <p:nvPr/>
          </p:nvSpPr>
          <p:spPr>
            <a:xfrm>
              <a:off x="-909300" y="294832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8" name="Graphic 17" descr="Presentation with bar chart with solid fill">
              <a:extLst>
                <a:ext uri="{FF2B5EF4-FFF2-40B4-BE49-F238E27FC236}">
                  <a16:creationId xmlns:a16="http://schemas.microsoft.com/office/drawing/2014/main" id="{88DC2E82-8402-46EE-91DC-E6AE5130B8F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6245" y="3071379"/>
              <a:ext cx="581890" cy="581890"/>
            </a:xfrm>
            <a:prstGeom prst="rect">
              <a:avLst/>
            </a:prstGeom>
          </p:spPr>
        </p:pic>
      </p:grpSp>
      <p:sp>
        <p:nvSpPr>
          <p:cNvPr id="19" name="Freeform: Shape 18">
            <a:extLst>
              <a:ext uri="{FF2B5EF4-FFF2-40B4-BE49-F238E27FC236}">
                <a16:creationId xmlns:a16="http://schemas.microsoft.com/office/drawing/2014/main" id="{C0557869-6329-4E71-9254-25901154FD36}"/>
              </a:ext>
            </a:extLst>
          </p:cNvPr>
          <p:cNvSpPr/>
          <p:nvPr/>
        </p:nvSpPr>
        <p:spPr>
          <a:xfrm rot="10800000">
            <a:off x="1" y="-4814247"/>
            <a:ext cx="1200348" cy="19100800"/>
          </a:xfrm>
          <a:custGeom>
            <a:avLst/>
            <a:gdLst>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696 w 1200846"/>
              <a:gd name="connsiteY0" fmla="*/ 19100800 h 19100800"/>
              <a:gd name="connsiteX1" fmla="*/ 696 w 1200846"/>
              <a:gd name="connsiteY1" fmla="*/ 10387400 h 19100800"/>
              <a:gd name="connsiteX2" fmla="*/ 623496 w 1200846"/>
              <a:gd name="connsiteY2" fmla="*/ 9550400 h 19100800"/>
              <a:gd name="connsiteX3" fmla="*/ 696 w 1200846"/>
              <a:gd name="connsiteY3" fmla="*/ 8713400 h 19100800"/>
              <a:gd name="connsiteX4" fmla="*/ 696 w 1200846"/>
              <a:gd name="connsiteY4" fmla="*/ 0 h 19100800"/>
              <a:gd name="connsiteX5" fmla="*/ 1200846 w 1200846"/>
              <a:gd name="connsiteY5" fmla="*/ 0 h 19100800"/>
              <a:gd name="connsiteX6" fmla="*/ 1200846 w 1200846"/>
              <a:gd name="connsiteY6" fmla="*/ 19100800 h 19100800"/>
              <a:gd name="connsiteX7" fmla="*/ 696 w 1200846"/>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93 w 1200343"/>
              <a:gd name="connsiteY0" fmla="*/ 19100800 h 19100800"/>
              <a:gd name="connsiteX1" fmla="*/ 193 w 1200343"/>
              <a:gd name="connsiteY1" fmla="*/ 10387400 h 19100800"/>
              <a:gd name="connsiteX2" fmla="*/ 567960 w 1200343"/>
              <a:gd name="connsiteY2" fmla="*/ 9550400 h 19100800"/>
              <a:gd name="connsiteX3" fmla="*/ 193 w 1200343"/>
              <a:gd name="connsiteY3" fmla="*/ 8713400 h 19100800"/>
              <a:gd name="connsiteX4" fmla="*/ 193 w 1200343"/>
              <a:gd name="connsiteY4" fmla="*/ 0 h 19100800"/>
              <a:gd name="connsiteX5" fmla="*/ 1200343 w 1200343"/>
              <a:gd name="connsiteY5" fmla="*/ 0 h 19100800"/>
              <a:gd name="connsiteX6" fmla="*/ 1200343 w 1200343"/>
              <a:gd name="connsiteY6" fmla="*/ 19100800 h 19100800"/>
              <a:gd name="connsiteX7" fmla="*/ 193 w 1200343"/>
              <a:gd name="connsiteY7" fmla="*/ 19100800 h 19100800"/>
              <a:gd name="connsiteX0" fmla="*/ 190 w 1200340"/>
              <a:gd name="connsiteY0" fmla="*/ 19100800 h 19100800"/>
              <a:gd name="connsiteX1" fmla="*/ 190 w 1200340"/>
              <a:gd name="connsiteY1" fmla="*/ 10387400 h 19100800"/>
              <a:gd name="connsiteX2" fmla="*/ 580660 w 1200340"/>
              <a:gd name="connsiteY2" fmla="*/ 9550400 h 19100800"/>
              <a:gd name="connsiteX3" fmla="*/ 190 w 1200340"/>
              <a:gd name="connsiteY3" fmla="*/ 8713400 h 19100800"/>
              <a:gd name="connsiteX4" fmla="*/ 190 w 1200340"/>
              <a:gd name="connsiteY4" fmla="*/ 0 h 19100800"/>
              <a:gd name="connsiteX5" fmla="*/ 1200340 w 1200340"/>
              <a:gd name="connsiteY5" fmla="*/ 0 h 19100800"/>
              <a:gd name="connsiteX6" fmla="*/ 1200340 w 1200340"/>
              <a:gd name="connsiteY6" fmla="*/ 19100800 h 19100800"/>
              <a:gd name="connsiteX7" fmla="*/ 190 w 1200340"/>
              <a:gd name="connsiteY7" fmla="*/ 19100800 h 19100800"/>
              <a:gd name="connsiteX0" fmla="*/ 190 w 1200340"/>
              <a:gd name="connsiteY0" fmla="*/ 19100800 h 19100800"/>
              <a:gd name="connsiteX1" fmla="*/ 190 w 1200340"/>
              <a:gd name="connsiteY1" fmla="*/ 10387400 h 19100800"/>
              <a:gd name="connsiteX2" fmla="*/ 580660 w 1200340"/>
              <a:gd name="connsiteY2" fmla="*/ 9550400 h 19100800"/>
              <a:gd name="connsiteX3" fmla="*/ 190 w 1200340"/>
              <a:gd name="connsiteY3" fmla="*/ 8713400 h 19100800"/>
              <a:gd name="connsiteX4" fmla="*/ 190 w 1200340"/>
              <a:gd name="connsiteY4" fmla="*/ 0 h 19100800"/>
              <a:gd name="connsiteX5" fmla="*/ 1200340 w 1200340"/>
              <a:gd name="connsiteY5" fmla="*/ 0 h 19100800"/>
              <a:gd name="connsiteX6" fmla="*/ 1200340 w 1200340"/>
              <a:gd name="connsiteY6" fmla="*/ 19100800 h 19100800"/>
              <a:gd name="connsiteX7" fmla="*/ 190 w 1200340"/>
              <a:gd name="connsiteY7" fmla="*/ 19100800 h 19100800"/>
              <a:gd name="connsiteX0" fmla="*/ 198 w 1200348"/>
              <a:gd name="connsiteY0" fmla="*/ 19100800 h 19100800"/>
              <a:gd name="connsiteX1" fmla="*/ 198 w 1200348"/>
              <a:gd name="connsiteY1" fmla="*/ 10387400 h 19100800"/>
              <a:gd name="connsiteX2" fmla="*/ 580668 w 1200348"/>
              <a:gd name="connsiteY2" fmla="*/ 9550400 h 19100800"/>
              <a:gd name="connsiteX3" fmla="*/ 198 w 1200348"/>
              <a:gd name="connsiteY3" fmla="*/ 8713400 h 19100800"/>
              <a:gd name="connsiteX4" fmla="*/ 198 w 1200348"/>
              <a:gd name="connsiteY4" fmla="*/ 0 h 19100800"/>
              <a:gd name="connsiteX5" fmla="*/ 1200348 w 1200348"/>
              <a:gd name="connsiteY5" fmla="*/ 0 h 19100800"/>
              <a:gd name="connsiteX6" fmla="*/ 1200348 w 1200348"/>
              <a:gd name="connsiteY6" fmla="*/ 19100800 h 19100800"/>
              <a:gd name="connsiteX7" fmla="*/ 198 w 1200348"/>
              <a:gd name="connsiteY7" fmla="*/ 19100800 h 191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0348" h="19100800">
                <a:moveTo>
                  <a:pt x="198" y="19100800"/>
                </a:moveTo>
                <a:lnTo>
                  <a:pt x="198" y="10387400"/>
                </a:lnTo>
                <a:cubicBezTo>
                  <a:pt x="-12336" y="9972934"/>
                  <a:pt x="572035" y="10045299"/>
                  <a:pt x="580668" y="9550400"/>
                </a:cubicBezTo>
                <a:cubicBezTo>
                  <a:pt x="576267" y="9038567"/>
                  <a:pt x="29997" y="9102468"/>
                  <a:pt x="198" y="8713400"/>
                </a:cubicBezTo>
                <a:lnTo>
                  <a:pt x="198" y="0"/>
                </a:lnTo>
                <a:lnTo>
                  <a:pt x="1200348" y="0"/>
                </a:lnTo>
                <a:lnTo>
                  <a:pt x="1200348" y="19100800"/>
                </a:lnTo>
                <a:lnTo>
                  <a:pt x="198" y="191008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0" name="Graphic 19" descr="Presentation with bar chart with solid fill">
            <a:hlinkClick r:id="rId13" action="ppaction://hlinksldjump"/>
            <a:extLst>
              <a:ext uri="{FF2B5EF4-FFF2-40B4-BE49-F238E27FC236}">
                <a16:creationId xmlns:a16="http://schemas.microsoft.com/office/drawing/2014/main" id="{51E4C62B-0653-4DA9-8BB3-361E49E6DDA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4505" y="3071378"/>
            <a:ext cx="581890" cy="581890"/>
          </a:xfrm>
          <a:prstGeom prst="rect">
            <a:avLst/>
          </a:prstGeom>
        </p:spPr>
      </p:pic>
      <p:pic>
        <p:nvPicPr>
          <p:cNvPr id="21" name="Graphic 20" descr="Electric Tower with solid fill">
            <a:hlinkClick r:id="rId16" action="ppaction://hlinksldjump"/>
            <a:extLst>
              <a:ext uri="{FF2B5EF4-FFF2-40B4-BE49-F238E27FC236}">
                <a16:creationId xmlns:a16="http://schemas.microsoft.com/office/drawing/2014/main" id="{0F8C2563-3499-47F4-B509-48020B1275A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74505" y="458529"/>
            <a:ext cx="581890" cy="581890"/>
          </a:xfrm>
          <a:prstGeom prst="rect">
            <a:avLst/>
          </a:prstGeom>
        </p:spPr>
      </p:pic>
      <p:pic>
        <p:nvPicPr>
          <p:cNvPr id="22" name="Graphic 21" descr="Illustrator with solid fill">
            <a:hlinkClick r:id="rId19" action="ppaction://hlinksldjump"/>
            <a:extLst>
              <a:ext uri="{FF2B5EF4-FFF2-40B4-BE49-F238E27FC236}">
                <a16:creationId xmlns:a16="http://schemas.microsoft.com/office/drawing/2014/main" id="{C322AF57-C212-429E-996D-59D266C83CC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89994" y="1771775"/>
            <a:ext cx="581890" cy="581890"/>
          </a:xfrm>
          <a:prstGeom prst="rect">
            <a:avLst/>
          </a:prstGeom>
        </p:spPr>
      </p:pic>
      <p:pic>
        <p:nvPicPr>
          <p:cNvPr id="23" name="Graphic 22" descr="Plug with solid fill">
            <a:hlinkClick r:id="rId22" action="ppaction://hlinksldjump"/>
            <a:extLst>
              <a:ext uri="{FF2B5EF4-FFF2-40B4-BE49-F238E27FC236}">
                <a16:creationId xmlns:a16="http://schemas.microsoft.com/office/drawing/2014/main" id="{6F9345FC-C32A-430B-9818-5EC4E86A7926}"/>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74505" y="4377804"/>
            <a:ext cx="581890" cy="581890"/>
          </a:xfrm>
          <a:prstGeom prst="rect">
            <a:avLst/>
          </a:prstGeom>
        </p:spPr>
      </p:pic>
      <p:pic>
        <p:nvPicPr>
          <p:cNvPr id="24" name="Graphic 23" descr="Wind Turbines with solid fill">
            <a:hlinkClick r:id="rId25" action="ppaction://hlinksldjump"/>
            <a:extLst>
              <a:ext uri="{FF2B5EF4-FFF2-40B4-BE49-F238E27FC236}">
                <a16:creationId xmlns:a16="http://schemas.microsoft.com/office/drawing/2014/main" id="{A0CDDFF2-A2B2-4BC7-9AD7-D88F2EA1C80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89994" y="5684230"/>
            <a:ext cx="581890" cy="581890"/>
          </a:xfrm>
          <a:prstGeom prst="rect">
            <a:avLst/>
          </a:prstGeom>
        </p:spPr>
      </p:pic>
      <p:sp>
        <p:nvSpPr>
          <p:cNvPr id="26" name="Content Placeholder 2">
            <a:extLst>
              <a:ext uri="{FF2B5EF4-FFF2-40B4-BE49-F238E27FC236}">
                <a16:creationId xmlns:a16="http://schemas.microsoft.com/office/drawing/2014/main" id="{5480F2B8-79A8-4443-90EF-00AC238DB8AD}"/>
              </a:ext>
            </a:extLst>
          </p:cNvPr>
          <p:cNvSpPr txBox="1">
            <a:spLocks/>
          </p:cNvSpPr>
          <p:nvPr/>
        </p:nvSpPr>
        <p:spPr>
          <a:xfrm>
            <a:off x="2592235" y="2999945"/>
            <a:ext cx="8202141" cy="1941770"/>
          </a:xfrm>
          <a:prstGeom prst="rect">
            <a:avLst/>
          </a:prstGeom>
          <a:solidFill>
            <a:srgbClr val="DEDBD2"/>
          </a:solidFill>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ar-SA" dirty="0">
              <a:ea typeface="+mn-lt"/>
              <a:cs typeface="+mn-lt"/>
            </a:endParaRPr>
          </a:p>
        </p:txBody>
      </p:sp>
      <p:sp>
        <p:nvSpPr>
          <p:cNvPr id="2" name="Title 1">
            <a:extLst>
              <a:ext uri="{FF2B5EF4-FFF2-40B4-BE49-F238E27FC236}">
                <a16:creationId xmlns:a16="http://schemas.microsoft.com/office/drawing/2014/main" id="{C404307D-D3E7-4381-BA6D-9CEEA27E12BC}"/>
              </a:ext>
            </a:extLst>
          </p:cNvPr>
          <p:cNvSpPr txBox="1">
            <a:spLocks/>
          </p:cNvSpPr>
          <p:nvPr/>
        </p:nvSpPr>
        <p:spPr>
          <a:xfrm>
            <a:off x="1994566" y="371192"/>
            <a:ext cx="3488765" cy="828000"/>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Montserrat"/>
              </a:rPr>
              <a:t>Modeling</a:t>
            </a:r>
            <a:endParaRPr lang="ar-SA" dirty="0" err="1"/>
          </a:p>
        </p:txBody>
      </p:sp>
      <p:pic>
        <p:nvPicPr>
          <p:cNvPr id="5" name="Graphic 24">
            <a:extLst>
              <a:ext uri="{FF2B5EF4-FFF2-40B4-BE49-F238E27FC236}">
                <a16:creationId xmlns:a16="http://schemas.microsoft.com/office/drawing/2014/main" id="{8EABBF01-CA61-400A-96DC-B136B5B72299}"/>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rot="21540000">
            <a:off x="1846208" y="1019612"/>
            <a:ext cx="3222348" cy="192907"/>
          </a:xfrm>
          <a:prstGeom prst="rect">
            <a:avLst/>
          </a:prstGeom>
        </p:spPr>
      </p:pic>
      <p:grpSp>
        <p:nvGrpSpPr>
          <p:cNvPr id="25" name="Graphic 43">
            <a:extLst>
              <a:ext uri="{FF2B5EF4-FFF2-40B4-BE49-F238E27FC236}">
                <a16:creationId xmlns:a16="http://schemas.microsoft.com/office/drawing/2014/main" id="{60BBDB69-19A3-4E7A-B502-BE446EA22FDA}"/>
              </a:ext>
            </a:extLst>
          </p:cNvPr>
          <p:cNvGrpSpPr/>
          <p:nvPr/>
        </p:nvGrpSpPr>
        <p:grpSpPr>
          <a:xfrm rot="5400000" flipV="1">
            <a:off x="1463715" y="1805272"/>
            <a:ext cx="1884665" cy="698578"/>
            <a:chOff x="5270499" y="2952750"/>
            <a:chExt cx="1652161" cy="946643"/>
          </a:xfrm>
          <a:solidFill>
            <a:schemeClr val="bg1"/>
          </a:solidFill>
        </p:grpSpPr>
        <p:sp>
          <p:nvSpPr>
            <p:cNvPr id="28" name="Freeform 168">
              <a:extLst>
                <a:ext uri="{FF2B5EF4-FFF2-40B4-BE49-F238E27FC236}">
                  <a16:creationId xmlns:a16="http://schemas.microsoft.com/office/drawing/2014/main" id="{2E73BD19-BCD1-4C4A-BDCD-59AA812305C9}"/>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29" name="Freeform 169">
              <a:extLst>
                <a:ext uri="{FF2B5EF4-FFF2-40B4-BE49-F238E27FC236}">
                  <a16:creationId xmlns:a16="http://schemas.microsoft.com/office/drawing/2014/main" id="{DBB59C9A-FDA6-4B71-8F38-9EF9E725421D}"/>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aphicFrame>
        <p:nvGraphicFramePr>
          <p:cNvPr id="30" name="جدول 30">
            <a:extLst>
              <a:ext uri="{FF2B5EF4-FFF2-40B4-BE49-F238E27FC236}">
                <a16:creationId xmlns:a16="http://schemas.microsoft.com/office/drawing/2014/main" id="{FFCD9DC2-1E0C-4B2A-B132-1FB8E9CC5682}"/>
              </a:ext>
            </a:extLst>
          </p:cNvPr>
          <p:cNvGraphicFramePr>
            <a:graphicFrameLocks noGrp="1"/>
          </p:cNvGraphicFramePr>
          <p:nvPr>
            <p:extLst>
              <p:ext uri="{D42A27DB-BD31-4B8C-83A1-F6EECF244321}">
                <p14:modId xmlns:p14="http://schemas.microsoft.com/office/powerpoint/2010/main" val="3112381761"/>
              </p:ext>
            </p:extLst>
          </p:nvPr>
        </p:nvGraphicFramePr>
        <p:xfrm>
          <a:off x="2574599" y="3152539"/>
          <a:ext cx="8168640" cy="1483222"/>
        </p:xfrm>
        <a:graphic>
          <a:graphicData uri="http://schemas.openxmlformats.org/drawingml/2006/table">
            <a:tbl>
              <a:tblPr rtl="1" firstRow="1" bandRow="1">
                <a:tableStyleId>{C083E6E3-FA7D-4D7B-A595-EF9225AFEA82}</a:tableStyleId>
              </a:tblPr>
              <a:tblGrid>
                <a:gridCol w="4084320">
                  <a:extLst>
                    <a:ext uri="{9D8B030D-6E8A-4147-A177-3AD203B41FA5}">
                      <a16:colId xmlns:a16="http://schemas.microsoft.com/office/drawing/2014/main" val="3668209559"/>
                    </a:ext>
                  </a:extLst>
                </a:gridCol>
                <a:gridCol w="4084320">
                  <a:extLst>
                    <a:ext uri="{9D8B030D-6E8A-4147-A177-3AD203B41FA5}">
                      <a16:colId xmlns:a16="http://schemas.microsoft.com/office/drawing/2014/main" val="2498566041"/>
                    </a:ext>
                  </a:extLst>
                </a:gridCol>
              </a:tblGrid>
              <a:tr h="370840">
                <a:tc>
                  <a:txBody>
                    <a:bodyPr/>
                    <a:lstStyle/>
                    <a:p>
                      <a:pPr lvl="0" rtl="1">
                        <a:buNone/>
                      </a:pPr>
                      <a:r>
                        <a:rPr lang="ar-SA" sz="1800" u="none" strike="noStrike" noProof="0" dirty="0" err="1"/>
                        <a:t>Accuracy</a:t>
                      </a:r>
                      <a:r>
                        <a:rPr lang="ar-SA" sz="1800" u="none" strike="noStrike" noProof="0" dirty="0"/>
                        <a:t> </a:t>
                      </a:r>
                      <a:r>
                        <a:rPr lang="ar-SA" sz="1800" u="none" strike="noStrike" noProof="0" dirty="0" err="1"/>
                        <a:t>Score</a:t>
                      </a:r>
                      <a:endParaRPr lang="ar-SA"/>
                    </a:p>
                  </a:txBody>
                  <a:tcPr/>
                </a:tc>
                <a:tc>
                  <a:txBody>
                    <a:bodyPr/>
                    <a:lstStyle/>
                    <a:p>
                      <a:pPr lvl="0" algn="l" rtl="1">
                        <a:buNone/>
                      </a:pPr>
                      <a:r>
                        <a:rPr lang="af-ZA" dirty="0">
                          <a:effectLst/>
                        </a:rPr>
                        <a:t>Model ​</a:t>
                      </a:r>
                      <a:endParaRPr lang="af-ZA" b="1" dirty="0">
                        <a:effectLst/>
                      </a:endParaRPr>
                    </a:p>
                  </a:txBody>
                  <a:tcPr/>
                </a:tc>
                <a:extLst>
                  <a:ext uri="{0D108BD9-81ED-4DB2-BD59-A6C34878D82A}">
                    <a16:rowId xmlns:a16="http://schemas.microsoft.com/office/drawing/2014/main" val="4084183959"/>
                  </a:ext>
                </a:extLst>
              </a:tr>
              <a:tr h="370702">
                <a:tc>
                  <a:txBody>
                    <a:bodyPr/>
                    <a:lstStyle/>
                    <a:p>
                      <a:pPr lvl="0" rtl="1">
                        <a:buNone/>
                      </a:pPr>
                      <a:r>
                        <a:rPr lang="ar-SA" sz="1800" u="none" strike="noStrike" noProof="0" dirty="0"/>
                        <a:t>0.80</a:t>
                      </a:r>
                      <a:endParaRPr lang="ar-SA"/>
                    </a:p>
                  </a:txBody>
                  <a:tcPr/>
                </a:tc>
                <a:tc>
                  <a:txBody>
                    <a:bodyPr/>
                    <a:lstStyle/>
                    <a:p>
                      <a:pPr lvl="0" algn="l" rtl="1">
                        <a:buNone/>
                      </a:pPr>
                      <a:r>
                        <a:rPr lang="af-ZA" dirty="0" err="1">
                          <a:effectLst/>
                        </a:rPr>
                        <a:t>Logistic</a:t>
                      </a:r>
                      <a:r>
                        <a:rPr lang="af-ZA" dirty="0">
                          <a:effectLst/>
                        </a:rPr>
                        <a:t> </a:t>
                      </a:r>
                      <a:r>
                        <a:rPr lang="af-ZA" dirty="0" err="1">
                          <a:effectLst/>
                        </a:rPr>
                        <a:t>Regression</a:t>
                      </a:r>
                      <a:r>
                        <a:rPr lang="af-ZA" dirty="0">
                          <a:effectLst/>
                        </a:rPr>
                        <a:t>​</a:t>
                      </a:r>
                      <a:endParaRPr lang="ar-SA" dirty="0"/>
                    </a:p>
                  </a:txBody>
                  <a:tcPr/>
                </a:tc>
                <a:extLst>
                  <a:ext uri="{0D108BD9-81ED-4DB2-BD59-A6C34878D82A}">
                    <a16:rowId xmlns:a16="http://schemas.microsoft.com/office/drawing/2014/main" val="2670994088"/>
                  </a:ext>
                </a:extLst>
              </a:tr>
              <a:tr h="370840">
                <a:tc>
                  <a:txBody>
                    <a:bodyPr/>
                    <a:lstStyle/>
                    <a:p>
                      <a:pPr lvl="0" rtl="1">
                        <a:buNone/>
                      </a:pPr>
                      <a:r>
                        <a:rPr lang="ar-SA" sz="1800" u="none" strike="noStrike" noProof="0" dirty="0"/>
                        <a:t>0.85</a:t>
                      </a:r>
                      <a:endParaRPr lang="ar-SA"/>
                    </a:p>
                  </a:txBody>
                  <a:tcPr/>
                </a:tc>
                <a:tc>
                  <a:txBody>
                    <a:bodyPr/>
                    <a:lstStyle/>
                    <a:p>
                      <a:pPr lvl="0" algn="l" rtl="1">
                        <a:buNone/>
                      </a:pPr>
                      <a:r>
                        <a:rPr lang="af-ZA" dirty="0">
                          <a:effectLst/>
                        </a:rPr>
                        <a:t>K </a:t>
                      </a:r>
                      <a:r>
                        <a:rPr lang="af-ZA" dirty="0" err="1">
                          <a:effectLst/>
                        </a:rPr>
                        <a:t>Nearest</a:t>
                      </a:r>
                      <a:r>
                        <a:rPr lang="af-ZA" dirty="0">
                          <a:effectLst/>
                        </a:rPr>
                        <a:t> </a:t>
                      </a:r>
                      <a:r>
                        <a:rPr lang="af-ZA" dirty="0" err="1">
                          <a:effectLst/>
                        </a:rPr>
                        <a:t>Neighbors</a:t>
                      </a:r>
                      <a:r>
                        <a:rPr lang="af-ZA" dirty="0">
                          <a:effectLst/>
                        </a:rPr>
                        <a:t> (KNN)​</a:t>
                      </a:r>
                      <a:endParaRPr lang="ar-SA" dirty="0"/>
                    </a:p>
                  </a:txBody>
                  <a:tcPr/>
                </a:tc>
                <a:extLst>
                  <a:ext uri="{0D108BD9-81ED-4DB2-BD59-A6C34878D82A}">
                    <a16:rowId xmlns:a16="http://schemas.microsoft.com/office/drawing/2014/main" val="4293469319"/>
                  </a:ext>
                </a:extLst>
              </a:tr>
              <a:tr h="370840">
                <a:tc>
                  <a:txBody>
                    <a:bodyPr/>
                    <a:lstStyle/>
                    <a:p>
                      <a:pPr lvl="0" rtl="1">
                        <a:buNone/>
                      </a:pPr>
                      <a:r>
                        <a:rPr lang="ar-SA" sz="1800" u="none" strike="noStrike" noProof="0" dirty="0"/>
                        <a:t>0.92</a:t>
                      </a:r>
                      <a:endParaRPr lang="ar-SA"/>
                    </a:p>
                  </a:txBody>
                  <a:tcPr/>
                </a:tc>
                <a:tc>
                  <a:txBody>
                    <a:bodyPr/>
                    <a:lstStyle/>
                    <a:p>
                      <a:pPr lvl="0" algn="l" rtl="1">
                        <a:buNone/>
                      </a:pPr>
                      <a:r>
                        <a:rPr lang="af-ZA" dirty="0" err="1">
                          <a:effectLst/>
                        </a:rPr>
                        <a:t>Decision</a:t>
                      </a:r>
                      <a:r>
                        <a:rPr lang="af-ZA" dirty="0">
                          <a:effectLst/>
                        </a:rPr>
                        <a:t> Tree </a:t>
                      </a:r>
                      <a:r>
                        <a:rPr lang="af-ZA" dirty="0" err="1">
                          <a:effectLst/>
                        </a:rPr>
                        <a:t>Classifier</a:t>
                      </a:r>
                      <a:r>
                        <a:rPr lang="af-ZA" dirty="0">
                          <a:effectLst/>
                        </a:rPr>
                        <a:t>​</a:t>
                      </a:r>
                      <a:endParaRPr lang="ar-SA" dirty="0"/>
                    </a:p>
                  </a:txBody>
                  <a:tcPr/>
                </a:tc>
                <a:extLst>
                  <a:ext uri="{0D108BD9-81ED-4DB2-BD59-A6C34878D82A}">
                    <a16:rowId xmlns:a16="http://schemas.microsoft.com/office/drawing/2014/main" val="3699168081"/>
                  </a:ext>
                </a:extLst>
              </a:tr>
            </a:tbl>
          </a:graphicData>
        </a:graphic>
      </p:graphicFrame>
    </p:spTree>
    <p:extLst>
      <p:ext uri="{BB962C8B-B14F-4D97-AF65-F5344CB8AC3E}">
        <p14:creationId xmlns:p14="http://schemas.microsoft.com/office/powerpoint/2010/main" val="30971623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B5759"/>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E0BB27D-F32E-4401-A6DF-537BCBC576E5}"/>
              </a:ext>
            </a:extLst>
          </p:cNvPr>
          <p:cNvGrpSpPr/>
          <p:nvPr/>
        </p:nvGrpSpPr>
        <p:grpSpPr>
          <a:xfrm>
            <a:off x="-857695" y="386147"/>
            <a:ext cx="828000" cy="828000"/>
            <a:chOff x="-909300" y="335474"/>
            <a:chExt cx="828000" cy="828000"/>
          </a:xfrm>
        </p:grpSpPr>
        <p:sp>
          <p:nvSpPr>
            <p:cNvPr id="4" name="Oval 3">
              <a:extLst>
                <a:ext uri="{FF2B5EF4-FFF2-40B4-BE49-F238E27FC236}">
                  <a16:creationId xmlns:a16="http://schemas.microsoft.com/office/drawing/2014/main" id="{7A5B3015-4399-485C-9B60-F631FE990F44}"/>
                </a:ext>
              </a:extLst>
            </p:cNvPr>
            <p:cNvSpPr/>
            <p:nvPr/>
          </p:nvSpPr>
          <p:spPr>
            <a:xfrm>
              <a:off x="-909300" y="335474"/>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Graphic 5" descr="Electric Tower with solid fill">
              <a:extLst>
                <a:ext uri="{FF2B5EF4-FFF2-40B4-BE49-F238E27FC236}">
                  <a16:creationId xmlns:a16="http://schemas.microsoft.com/office/drawing/2014/main" id="{B4DC8B1D-1F16-42BE-A7D8-4494133BBC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245" y="458529"/>
              <a:ext cx="581890" cy="581890"/>
            </a:xfrm>
            <a:prstGeom prst="rect">
              <a:avLst/>
            </a:prstGeom>
          </p:spPr>
        </p:pic>
      </p:grpSp>
      <p:grpSp>
        <p:nvGrpSpPr>
          <p:cNvPr id="7" name="Group 6">
            <a:extLst>
              <a:ext uri="{FF2B5EF4-FFF2-40B4-BE49-F238E27FC236}">
                <a16:creationId xmlns:a16="http://schemas.microsoft.com/office/drawing/2014/main" id="{86183C48-CF37-4CE1-AA01-9A8C62F182F3}"/>
              </a:ext>
            </a:extLst>
          </p:cNvPr>
          <p:cNvGrpSpPr/>
          <p:nvPr/>
        </p:nvGrpSpPr>
        <p:grpSpPr>
          <a:xfrm>
            <a:off x="-866468" y="1629427"/>
            <a:ext cx="828000" cy="828000"/>
            <a:chOff x="-909300" y="1641899"/>
            <a:chExt cx="828000" cy="828000"/>
          </a:xfrm>
        </p:grpSpPr>
        <p:sp>
          <p:nvSpPr>
            <p:cNvPr id="8" name="Oval 7">
              <a:extLst>
                <a:ext uri="{FF2B5EF4-FFF2-40B4-BE49-F238E27FC236}">
                  <a16:creationId xmlns:a16="http://schemas.microsoft.com/office/drawing/2014/main" id="{306BFAD2-B364-4984-99FE-8F01E81347DE}"/>
                </a:ext>
              </a:extLst>
            </p:cNvPr>
            <p:cNvSpPr/>
            <p:nvPr/>
          </p:nvSpPr>
          <p:spPr>
            <a:xfrm>
              <a:off x="-909300" y="1641899"/>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Illustrator with solid fill">
              <a:extLst>
                <a:ext uri="{FF2B5EF4-FFF2-40B4-BE49-F238E27FC236}">
                  <a16:creationId xmlns:a16="http://schemas.microsoft.com/office/drawing/2014/main" id="{B96BFAD2-82A4-44E9-8F89-3D08A8C945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0754" y="1776475"/>
              <a:ext cx="581890" cy="581890"/>
            </a:xfrm>
            <a:prstGeom prst="rect">
              <a:avLst/>
            </a:prstGeom>
          </p:spPr>
        </p:pic>
      </p:grpSp>
      <p:grpSp>
        <p:nvGrpSpPr>
          <p:cNvPr id="10" name="Group 9">
            <a:extLst>
              <a:ext uri="{FF2B5EF4-FFF2-40B4-BE49-F238E27FC236}">
                <a16:creationId xmlns:a16="http://schemas.microsoft.com/office/drawing/2014/main" id="{BF1E1282-BD20-46B8-9276-6327E224BE85}"/>
              </a:ext>
            </a:extLst>
          </p:cNvPr>
          <p:cNvGrpSpPr/>
          <p:nvPr/>
        </p:nvGrpSpPr>
        <p:grpSpPr>
          <a:xfrm>
            <a:off x="-833207" y="4369167"/>
            <a:ext cx="828000" cy="828000"/>
            <a:chOff x="-909300" y="4254749"/>
            <a:chExt cx="828000" cy="828000"/>
          </a:xfrm>
        </p:grpSpPr>
        <p:sp>
          <p:nvSpPr>
            <p:cNvPr id="11" name="Oval 10">
              <a:extLst>
                <a:ext uri="{FF2B5EF4-FFF2-40B4-BE49-F238E27FC236}">
                  <a16:creationId xmlns:a16="http://schemas.microsoft.com/office/drawing/2014/main" id="{5F39EE82-03AF-4AFF-BB6C-98FBFFF64F7A}"/>
                </a:ext>
              </a:extLst>
            </p:cNvPr>
            <p:cNvSpPr/>
            <p:nvPr/>
          </p:nvSpPr>
          <p:spPr>
            <a:xfrm>
              <a:off x="-909300" y="4254749"/>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Graphic 11" descr="Plug with solid fill">
              <a:extLst>
                <a:ext uri="{FF2B5EF4-FFF2-40B4-BE49-F238E27FC236}">
                  <a16:creationId xmlns:a16="http://schemas.microsoft.com/office/drawing/2014/main" id="{9CA3ACE3-9B3D-476D-9B9C-1667BF7385F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6245" y="4377804"/>
              <a:ext cx="581890" cy="581890"/>
            </a:xfrm>
            <a:prstGeom prst="rect">
              <a:avLst/>
            </a:prstGeom>
          </p:spPr>
        </p:pic>
      </p:grpSp>
      <p:grpSp>
        <p:nvGrpSpPr>
          <p:cNvPr id="13" name="Group 12">
            <a:extLst>
              <a:ext uri="{FF2B5EF4-FFF2-40B4-BE49-F238E27FC236}">
                <a16:creationId xmlns:a16="http://schemas.microsoft.com/office/drawing/2014/main" id="{FBAB7BB1-FAED-48AD-AA33-E7C320C520D5}"/>
              </a:ext>
            </a:extLst>
          </p:cNvPr>
          <p:cNvGrpSpPr/>
          <p:nvPr/>
        </p:nvGrpSpPr>
        <p:grpSpPr>
          <a:xfrm>
            <a:off x="816045" y="5762513"/>
            <a:ext cx="828000" cy="828000"/>
            <a:chOff x="-909300" y="5561175"/>
            <a:chExt cx="828000" cy="828000"/>
          </a:xfrm>
        </p:grpSpPr>
        <p:sp>
          <p:nvSpPr>
            <p:cNvPr id="14" name="Oval 13">
              <a:extLst>
                <a:ext uri="{FF2B5EF4-FFF2-40B4-BE49-F238E27FC236}">
                  <a16:creationId xmlns:a16="http://schemas.microsoft.com/office/drawing/2014/main" id="{B8B92E83-AB3E-403F-A8F4-28DDEDE22DA6}"/>
                </a:ext>
              </a:extLst>
            </p:cNvPr>
            <p:cNvSpPr/>
            <p:nvPr/>
          </p:nvSpPr>
          <p:spPr>
            <a:xfrm>
              <a:off x="-909300" y="5561175"/>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5" name="Graphic 14" descr="Wind Turbines with solid fill">
              <a:extLst>
                <a:ext uri="{FF2B5EF4-FFF2-40B4-BE49-F238E27FC236}">
                  <a16:creationId xmlns:a16="http://schemas.microsoft.com/office/drawing/2014/main" id="{A51E50C3-2C35-4BBB-A05D-CA15859DC83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0756" y="5684230"/>
              <a:ext cx="581890" cy="581890"/>
            </a:xfrm>
            <a:prstGeom prst="rect">
              <a:avLst/>
            </a:prstGeom>
          </p:spPr>
        </p:pic>
      </p:grpSp>
      <p:grpSp>
        <p:nvGrpSpPr>
          <p:cNvPr id="16" name="Group 15">
            <a:extLst>
              <a:ext uri="{FF2B5EF4-FFF2-40B4-BE49-F238E27FC236}">
                <a16:creationId xmlns:a16="http://schemas.microsoft.com/office/drawing/2014/main" id="{3241E5AA-FF1C-4216-8C99-159E95D01D2B}"/>
              </a:ext>
            </a:extLst>
          </p:cNvPr>
          <p:cNvGrpSpPr/>
          <p:nvPr/>
        </p:nvGrpSpPr>
        <p:grpSpPr>
          <a:xfrm>
            <a:off x="-838415" y="3001860"/>
            <a:ext cx="828000" cy="828000"/>
            <a:chOff x="-909300" y="2948324"/>
            <a:chExt cx="828000" cy="828000"/>
          </a:xfrm>
        </p:grpSpPr>
        <p:sp>
          <p:nvSpPr>
            <p:cNvPr id="17" name="Oval 16">
              <a:extLst>
                <a:ext uri="{FF2B5EF4-FFF2-40B4-BE49-F238E27FC236}">
                  <a16:creationId xmlns:a16="http://schemas.microsoft.com/office/drawing/2014/main" id="{C755222E-FCC0-47F9-B215-641F0BBD9379}"/>
                </a:ext>
              </a:extLst>
            </p:cNvPr>
            <p:cNvSpPr/>
            <p:nvPr/>
          </p:nvSpPr>
          <p:spPr>
            <a:xfrm>
              <a:off x="-909300" y="294832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8" name="Graphic 17" descr="Presentation with bar chart with solid fill">
              <a:extLst>
                <a:ext uri="{FF2B5EF4-FFF2-40B4-BE49-F238E27FC236}">
                  <a16:creationId xmlns:a16="http://schemas.microsoft.com/office/drawing/2014/main" id="{452CA6AA-CE71-4CFD-BE2C-681213BE872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6245" y="3071379"/>
              <a:ext cx="581890" cy="581890"/>
            </a:xfrm>
            <a:prstGeom prst="rect">
              <a:avLst/>
            </a:prstGeom>
          </p:spPr>
        </p:pic>
      </p:grpSp>
      <p:sp>
        <p:nvSpPr>
          <p:cNvPr id="19" name="Freeform: Shape 18">
            <a:extLst>
              <a:ext uri="{FF2B5EF4-FFF2-40B4-BE49-F238E27FC236}">
                <a16:creationId xmlns:a16="http://schemas.microsoft.com/office/drawing/2014/main" id="{DBA15D77-E5EB-43F2-95AE-B2D41F5C3346}"/>
              </a:ext>
            </a:extLst>
          </p:cNvPr>
          <p:cNvSpPr/>
          <p:nvPr/>
        </p:nvSpPr>
        <p:spPr>
          <a:xfrm rot="10800000">
            <a:off x="1" y="-3379147"/>
            <a:ext cx="1200348" cy="19100800"/>
          </a:xfrm>
          <a:custGeom>
            <a:avLst/>
            <a:gdLst>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696 w 1200846"/>
              <a:gd name="connsiteY0" fmla="*/ 19100800 h 19100800"/>
              <a:gd name="connsiteX1" fmla="*/ 696 w 1200846"/>
              <a:gd name="connsiteY1" fmla="*/ 10387400 h 19100800"/>
              <a:gd name="connsiteX2" fmla="*/ 623496 w 1200846"/>
              <a:gd name="connsiteY2" fmla="*/ 9550400 h 19100800"/>
              <a:gd name="connsiteX3" fmla="*/ 696 w 1200846"/>
              <a:gd name="connsiteY3" fmla="*/ 8713400 h 19100800"/>
              <a:gd name="connsiteX4" fmla="*/ 696 w 1200846"/>
              <a:gd name="connsiteY4" fmla="*/ 0 h 19100800"/>
              <a:gd name="connsiteX5" fmla="*/ 1200846 w 1200846"/>
              <a:gd name="connsiteY5" fmla="*/ 0 h 19100800"/>
              <a:gd name="connsiteX6" fmla="*/ 1200846 w 1200846"/>
              <a:gd name="connsiteY6" fmla="*/ 19100800 h 19100800"/>
              <a:gd name="connsiteX7" fmla="*/ 696 w 1200846"/>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93 w 1200343"/>
              <a:gd name="connsiteY0" fmla="*/ 19100800 h 19100800"/>
              <a:gd name="connsiteX1" fmla="*/ 193 w 1200343"/>
              <a:gd name="connsiteY1" fmla="*/ 10387400 h 19100800"/>
              <a:gd name="connsiteX2" fmla="*/ 567960 w 1200343"/>
              <a:gd name="connsiteY2" fmla="*/ 9550400 h 19100800"/>
              <a:gd name="connsiteX3" fmla="*/ 193 w 1200343"/>
              <a:gd name="connsiteY3" fmla="*/ 8713400 h 19100800"/>
              <a:gd name="connsiteX4" fmla="*/ 193 w 1200343"/>
              <a:gd name="connsiteY4" fmla="*/ 0 h 19100800"/>
              <a:gd name="connsiteX5" fmla="*/ 1200343 w 1200343"/>
              <a:gd name="connsiteY5" fmla="*/ 0 h 19100800"/>
              <a:gd name="connsiteX6" fmla="*/ 1200343 w 1200343"/>
              <a:gd name="connsiteY6" fmla="*/ 19100800 h 19100800"/>
              <a:gd name="connsiteX7" fmla="*/ 193 w 1200343"/>
              <a:gd name="connsiteY7" fmla="*/ 19100800 h 19100800"/>
              <a:gd name="connsiteX0" fmla="*/ 190 w 1200340"/>
              <a:gd name="connsiteY0" fmla="*/ 19100800 h 19100800"/>
              <a:gd name="connsiteX1" fmla="*/ 190 w 1200340"/>
              <a:gd name="connsiteY1" fmla="*/ 10387400 h 19100800"/>
              <a:gd name="connsiteX2" fmla="*/ 580660 w 1200340"/>
              <a:gd name="connsiteY2" fmla="*/ 9550400 h 19100800"/>
              <a:gd name="connsiteX3" fmla="*/ 190 w 1200340"/>
              <a:gd name="connsiteY3" fmla="*/ 8713400 h 19100800"/>
              <a:gd name="connsiteX4" fmla="*/ 190 w 1200340"/>
              <a:gd name="connsiteY4" fmla="*/ 0 h 19100800"/>
              <a:gd name="connsiteX5" fmla="*/ 1200340 w 1200340"/>
              <a:gd name="connsiteY5" fmla="*/ 0 h 19100800"/>
              <a:gd name="connsiteX6" fmla="*/ 1200340 w 1200340"/>
              <a:gd name="connsiteY6" fmla="*/ 19100800 h 19100800"/>
              <a:gd name="connsiteX7" fmla="*/ 190 w 1200340"/>
              <a:gd name="connsiteY7" fmla="*/ 19100800 h 19100800"/>
              <a:gd name="connsiteX0" fmla="*/ 190 w 1200340"/>
              <a:gd name="connsiteY0" fmla="*/ 19100800 h 19100800"/>
              <a:gd name="connsiteX1" fmla="*/ 190 w 1200340"/>
              <a:gd name="connsiteY1" fmla="*/ 10387400 h 19100800"/>
              <a:gd name="connsiteX2" fmla="*/ 580660 w 1200340"/>
              <a:gd name="connsiteY2" fmla="*/ 9550400 h 19100800"/>
              <a:gd name="connsiteX3" fmla="*/ 190 w 1200340"/>
              <a:gd name="connsiteY3" fmla="*/ 8713400 h 19100800"/>
              <a:gd name="connsiteX4" fmla="*/ 190 w 1200340"/>
              <a:gd name="connsiteY4" fmla="*/ 0 h 19100800"/>
              <a:gd name="connsiteX5" fmla="*/ 1200340 w 1200340"/>
              <a:gd name="connsiteY5" fmla="*/ 0 h 19100800"/>
              <a:gd name="connsiteX6" fmla="*/ 1200340 w 1200340"/>
              <a:gd name="connsiteY6" fmla="*/ 19100800 h 19100800"/>
              <a:gd name="connsiteX7" fmla="*/ 190 w 1200340"/>
              <a:gd name="connsiteY7" fmla="*/ 19100800 h 19100800"/>
              <a:gd name="connsiteX0" fmla="*/ 198 w 1200348"/>
              <a:gd name="connsiteY0" fmla="*/ 19100800 h 19100800"/>
              <a:gd name="connsiteX1" fmla="*/ 198 w 1200348"/>
              <a:gd name="connsiteY1" fmla="*/ 10387400 h 19100800"/>
              <a:gd name="connsiteX2" fmla="*/ 580668 w 1200348"/>
              <a:gd name="connsiteY2" fmla="*/ 9550400 h 19100800"/>
              <a:gd name="connsiteX3" fmla="*/ 198 w 1200348"/>
              <a:gd name="connsiteY3" fmla="*/ 8713400 h 19100800"/>
              <a:gd name="connsiteX4" fmla="*/ 198 w 1200348"/>
              <a:gd name="connsiteY4" fmla="*/ 0 h 19100800"/>
              <a:gd name="connsiteX5" fmla="*/ 1200348 w 1200348"/>
              <a:gd name="connsiteY5" fmla="*/ 0 h 19100800"/>
              <a:gd name="connsiteX6" fmla="*/ 1200348 w 1200348"/>
              <a:gd name="connsiteY6" fmla="*/ 19100800 h 19100800"/>
              <a:gd name="connsiteX7" fmla="*/ 198 w 1200348"/>
              <a:gd name="connsiteY7" fmla="*/ 19100800 h 191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0348" h="19100800">
                <a:moveTo>
                  <a:pt x="198" y="19100800"/>
                </a:moveTo>
                <a:lnTo>
                  <a:pt x="198" y="10387400"/>
                </a:lnTo>
                <a:cubicBezTo>
                  <a:pt x="-12336" y="9972934"/>
                  <a:pt x="572035" y="10045299"/>
                  <a:pt x="580668" y="9550400"/>
                </a:cubicBezTo>
                <a:cubicBezTo>
                  <a:pt x="576267" y="9038567"/>
                  <a:pt x="29997" y="9102468"/>
                  <a:pt x="198" y="8713400"/>
                </a:cubicBezTo>
                <a:lnTo>
                  <a:pt x="198" y="0"/>
                </a:lnTo>
                <a:lnTo>
                  <a:pt x="1200348" y="0"/>
                </a:lnTo>
                <a:lnTo>
                  <a:pt x="1200348" y="19100800"/>
                </a:lnTo>
                <a:lnTo>
                  <a:pt x="198" y="191008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0" name="Graphic 19" descr="Presentation with bar chart with solid fill">
            <a:hlinkClick r:id="rId13" action="ppaction://hlinksldjump"/>
            <a:extLst>
              <a:ext uri="{FF2B5EF4-FFF2-40B4-BE49-F238E27FC236}">
                <a16:creationId xmlns:a16="http://schemas.microsoft.com/office/drawing/2014/main" id="{1D56B475-229A-4BC7-8FDA-DC211B3ED59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4505" y="3124915"/>
            <a:ext cx="581890" cy="581890"/>
          </a:xfrm>
          <a:prstGeom prst="rect">
            <a:avLst/>
          </a:prstGeom>
        </p:spPr>
      </p:pic>
      <p:pic>
        <p:nvPicPr>
          <p:cNvPr id="21" name="Graphic 20" descr="Electric Tower with solid fill">
            <a:hlinkClick r:id="rId16" action="ppaction://hlinksldjump"/>
            <a:extLst>
              <a:ext uri="{FF2B5EF4-FFF2-40B4-BE49-F238E27FC236}">
                <a16:creationId xmlns:a16="http://schemas.microsoft.com/office/drawing/2014/main" id="{FDF21F3B-396F-4DC0-8371-0BD07EFA9CB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74505" y="458529"/>
            <a:ext cx="581890" cy="581890"/>
          </a:xfrm>
          <a:prstGeom prst="rect">
            <a:avLst/>
          </a:prstGeom>
        </p:spPr>
      </p:pic>
      <p:pic>
        <p:nvPicPr>
          <p:cNvPr id="22" name="Graphic 21" descr="Illustrator with solid fill">
            <a:hlinkClick r:id="rId19" action="ppaction://hlinksldjump"/>
            <a:extLst>
              <a:ext uri="{FF2B5EF4-FFF2-40B4-BE49-F238E27FC236}">
                <a16:creationId xmlns:a16="http://schemas.microsoft.com/office/drawing/2014/main" id="{CBDF8192-9735-4B83-A0F7-E886EC950A06}"/>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89996" y="1776475"/>
            <a:ext cx="581890" cy="581890"/>
          </a:xfrm>
          <a:prstGeom prst="rect">
            <a:avLst/>
          </a:prstGeom>
        </p:spPr>
      </p:pic>
      <p:pic>
        <p:nvPicPr>
          <p:cNvPr id="23" name="Graphic 22" descr="Plug with solid fill">
            <a:hlinkClick r:id="rId22" action="ppaction://hlinksldjump"/>
            <a:extLst>
              <a:ext uri="{FF2B5EF4-FFF2-40B4-BE49-F238E27FC236}">
                <a16:creationId xmlns:a16="http://schemas.microsoft.com/office/drawing/2014/main" id="{51EC2C8E-FDD0-465B-9E6D-7FD436F70C7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74505" y="4377804"/>
            <a:ext cx="581890" cy="581890"/>
          </a:xfrm>
          <a:prstGeom prst="rect">
            <a:avLst/>
          </a:prstGeom>
        </p:spPr>
      </p:pic>
      <p:pic>
        <p:nvPicPr>
          <p:cNvPr id="24" name="Graphic 23" descr="Wind Turbines with solid fill">
            <a:hlinkClick r:id="rId25" action="ppaction://hlinksldjump"/>
            <a:extLst>
              <a:ext uri="{FF2B5EF4-FFF2-40B4-BE49-F238E27FC236}">
                <a16:creationId xmlns:a16="http://schemas.microsoft.com/office/drawing/2014/main" id="{EC15B566-AE96-4426-813A-4CAE932A6879}"/>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89994" y="7119330"/>
            <a:ext cx="581890" cy="581890"/>
          </a:xfrm>
          <a:prstGeom prst="rect">
            <a:avLst/>
          </a:prstGeom>
        </p:spPr>
      </p:pic>
      <p:sp>
        <p:nvSpPr>
          <p:cNvPr id="25" name="Content Placeholder 2">
            <a:extLst>
              <a:ext uri="{FF2B5EF4-FFF2-40B4-BE49-F238E27FC236}">
                <a16:creationId xmlns:a16="http://schemas.microsoft.com/office/drawing/2014/main" id="{40AC5E7C-6605-4ACE-B6EC-609DC79AE7C8}"/>
              </a:ext>
            </a:extLst>
          </p:cNvPr>
          <p:cNvSpPr txBox="1">
            <a:spLocks/>
          </p:cNvSpPr>
          <p:nvPr/>
        </p:nvSpPr>
        <p:spPr>
          <a:xfrm>
            <a:off x="2819806" y="3044095"/>
            <a:ext cx="8368837" cy="2650781"/>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5000000000000000000" pitchFamily="2" charset="2"/>
              <a:buChar char="•"/>
            </a:pPr>
            <a:r>
              <a:rPr lang="ar-SA" dirty="0" err="1">
                <a:solidFill>
                  <a:schemeClr val="bg1"/>
                </a:solidFill>
                <a:ea typeface="+mn-lt"/>
                <a:cs typeface="+mn-lt"/>
              </a:rPr>
              <a:t>By</a:t>
            </a:r>
            <a:r>
              <a:rPr lang="ar-SA" dirty="0">
                <a:solidFill>
                  <a:schemeClr val="bg1"/>
                </a:solidFill>
                <a:ea typeface="+mn-lt"/>
                <a:cs typeface="+mn-lt"/>
              </a:rPr>
              <a:t> </a:t>
            </a:r>
            <a:r>
              <a:rPr lang="ar-SA" dirty="0" err="1">
                <a:solidFill>
                  <a:schemeClr val="bg1"/>
                </a:solidFill>
                <a:ea typeface="+mn-lt"/>
                <a:cs typeface="+mn-lt"/>
              </a:rPr>
              <a:t>these</a:t>
            </a:r>
            <a:r>
              <a:rPr lang="ar-SA" dirty="0">
                <a:solidFill>
                  <a:schemeClr val="bg1"/>
                </a:solidFill>
                <a:ea typeface="+mn-lt"/>
                <a:cs typeface="+mn-lt"/>
              </a:rPr>
              <a:t> </a:t>
            </a:r>
            <a:r>
              <a:rPr lang="ar-SA" dirty="0" err="1">
                <a:solidFill>
                  <a:schemeClr val="bg1"/>
                </a:solidFill>
                <a:ea typeface="+mn-lt"/>
                <a:cs typeface="+mn-lt"/>
              </a:rPr>
              <a:t>models</a:t>
            </a:r>
            <a:r>
              <a:rPr lang="ar-SA" dirty="0">
                <a:solidFill>
                  <a:schemeClr val="bg1"/>
                </a:solidFill>
                <a:ea typeface="+mn-lt"/>
                <a:cs typeface="+mn-lt"/>
              </a:rPr>
              <a:t> </a:t>
            </a:r>
            <a:r>
              <a:rPr lang="ar-SA" dirty="0" err="1">
                <a:solidFill>
                  <a:schemeClr val="bg1"/>
                </a:solidFill>
                <a:ea typeface="+mn-lt"/>
                <a:cs typeface="+mn-lt"/>
              </a:rPr>
              <a:t>the</a:t>
            </a:r>
            <a:r>
              <a:rPr lang="ar-SA" dirty="0">
                <a:solidFill>
                  <a:schemeClr val="bg1"/>
                </a:solidFill>
                <a:ea typeface="+mn-lt"/>
                <a:cs typeface="+mn-lt"/>
              </a:rPr>
              <a:t> </a:t>
            </a:r>
            <a:r>
              <a:rPr lang="ar-SA" dirty="0" err="1">
                <a:solidFill>
                  <a:schemeClr val="bg1"/>
                </a:solidFill>
                <a:ea typeface="+mn-lt"/>
                <a:cs typeface="+mn-lt"/>
              </a:rPr>
              <a:t>hotel</a:t>
            </a:r>
            <a:r>
              <a:rPr lang="ar-SA" dirty="0">
                <a:solidFill>
                  <a:schemeClr val="bg1"/>
                </a:solidFill>
                <a:ea typeface="+mn-lt"/>
                <a:cs typeface="+mn-lt"/>
              </a:rPr>
              <a:t> </a:t>
            </a:r>
            <a:r>
              <a:rPr lang="ar-SA" dirty="0" err="1">
                <a:solidFill>
                  <a:schemeClr val="bg1"/>
                </a:solidFill>
                <a:ea typeface="+mn-lt"/>
                <a:cs typeface="+mn-lt"/>
              </a:rPr>
              <a:t>managers</a:t>
            </a:r>
            <a:r>
              <a:rPr lang="ar-SA" dirty="0">
                <a:solidFill>
                  <a:schemeClr val="bg1"/>
                </a:solidFill>
                <a:ea typeface="+mn-lt"/>
                <a:cs typeface="+mn-lt"/>
              </a:rPr>
              <a:t> </a:t>
            </a:r>
            <a:r>
              <a:rPr lang="ar-SA" dirty="0" err="1">
                <a:solidFill>
                  <a:schemeClr val="bg1"/>
                </a:solidFill>
                <a:ea typeface="+mn-lt"/>
                <a:cs typeface="+mn-lt"/>
              </a:rPr>
              <a:t>enables</a:t>
            </a:r>
            <a:r>
              <a:rPr lang="ar-SA" dirty="0">
                <a:solidFill>
                  <a:schemeClr val="bg1"/>
                </a:solidFill>
                <a:ea typeface="+mn-lt"/>
                <a:cs typeface="+mn-lt"/>
              </a:rPr>
              <a:t> </a:t>
            </a:r>
            <a:r>
              <a:rPr lang="ar-SA" dirty="0" err="1">
                <a:solidFill>
                  <a:schemeClr val="bg1"/>
                </a:solidFill>
                <a:ea typeface="+mn-lt"/>
                <a:cs typeface="+mn-lt"/>
              </a:rPr>
              <a:t>to</a:t>
            </a:r>
            <a:r>
              <a:rPr lang="ar-SA" dirty="0">
                <a:solidFill>
                  <a:schemeClr val="bg1"/>
                </a:solidFill>
                <a:ea typeface="+mn-lt"/>
                <a:cs typeface="+mn-lt"/>
              </a:rPr>
              <a:t> </a:t>
            </a:r>
            <a:r>
              <a:rPr lang="ar-SA" dirty="0" err="1">
                <a:solidFill>
                  <a:schemeClr val="bg1"/>
                </a:solidFill>
                <a:ea typeface="+mn-lt"/>
                <a:cs typeface="+mn-lt"/>
              </a:rPr>
              <a:t>decrease</a:t>
            </a:r>
            <a:r>
              <a:rPr lang="ar-SA" dirty="0">
                <a:solidFill>
                  <a:schemeClr val="bg1"/>
                </a:solidFill>
                <a:ea typeface="+mn-lt"/>
                <a:cs typeface="+mn-lt"/>
              </a:rPr>
              <a:t> </a:t>
            </a:r>
            <a:r>
              <a:rPr lang="ar-SA" dirty="0" err="1">
                <a:solidFill>
                  <a:schemeClr val="bg1"/>
                </a:solidFill>
                <a:ea typeface="+mn-lt"/>
                <a:cs typeface="+mn-lt"/>
              </a:rPr>
              <a:t>the</a:t>
            </a:r>
            <a:r>
              <a:rPr lang="ar-SA" dirty="0">
                <a:solidFill>
                  <a:schemeClr val="bg1"/>
                </a:solidFill>
                <a:ea typeface="+mn-lt"/>
                <a:cs typeface="+mn-lt"/>
              </a:rPr>
              <a:t> </a:t>
            </a:r>
            <a:r>
              <a:rPr lang="ar-SA" dirty="0" err="1">
                <a:solidFill>
                  <a:schemeClr val="bg1"/>
                </a:solidFill>
                <a:ea typeface="+mn-lt"/>
                <a:cs typeface="+mn-lt"/>
              </a:rPr>
              <a:t>loss</a:t>
            </a:r>
            <a:r>
              <a:rPr lang="ar-SA" dirty="0">
                <a:solidFill>
                  <a:schemeClr val="bg1"/>
                </a:solidFill>
                <a:ea typeface="+mn-lt"/>
                <a:cs typeface="+mn-lt"/>
              </a:rPr>
              <a:t> </a:t>
            </a:r>
            <a:r>
              <a:rPr lang="ar-SA" dirty="0" err="1">
                <a:solidFill>
                  <a:schemeClr val="bg1"/>
                </a:solidFill>
                <a:ea typeface="+mn-lt"/>
                <a:cs typeface="+mn-lt"/>
              </a:rPr>
              <a:t>from</a:t>
            </a:r>
            <a:r>
              <a:rPr lang="ar-SA" dirty="0">
                <a:solidFill>
                  <a:schemeClr val="bg1"/>
                </a:solidFill>
                <a:ea typeface="+mn-lt"/>
                <a:cs typeface="+mn-lt"/>
              </a:rPr>
              <a:t> </a:t>
            </a:r>
            <a:r>
              <a:rPr lang="ar-SA" dirty="0" err="1">
                <a:solidFill>
                  <a:schemeClr val="bg1"/>
                </a:solidFill>
                <a:ea typeface="+mn-lt"/>
                <a:cs typeface="+mn-lt"/>
              </a:rPr>
              <a:t>booking</a:t>
            </a:r>
            <a:r>
              <a:rPr lang="ar-SA" dirty="0">
                <a:solidFill>
                  <a:schemeClr val="bg1"/>
                </a:solidFill>
                <a:ea typeface="+mn-lt"/>
                <a:cs typeface="+mn-lt"/>
              </a:rPr>
              <a:t> </a:t>
            </a:r>
            <a:r>
              <a:rPr lang="ar-SA" dirty="0" err="1">
                <a:solidFill>
                  <a:schemeClr val="bg1"/>
                </a:solidFill>
                <a:ea typeface="+mn-lt"/>
                <a:cs typeface="+mn-lt"/>
              </a:rPr>
              <a:t>cancellations</a:t>
            </a:r>
            <a:r>
              <a:rPr lang="ar-SA" dirty="0">
                <a:solidFill>
                  <a:schemeClr val="bg1"/>
                </a:solidFill>
                <a:ea typeface="+mn-lt"/>
                <a:cs typeface="+mn-lt"/>
              </a:rPr>
              <a:t> </a:t>
            </a:r>
            <a:r>
              <a:rPr lang="ar-SA" dirty="0" err="1">
                <a:solidFill>
                  <a:schemeClr val="bg1"/>
                </a:solidFill>
                <a:ea typeface="+mn-lt"/>
                <a:cs typeface="+mn-lt"/>
              </a:rPr>
              <a:t>and</a:t>
            </a:r>
            <a:r>
              <a:rPr lang="ar-SA" dirty="0">
                <a:solidFill>
                  <a:schemeClr val="bg1"/>
                </a:solidFill>
                <a:ea typeface="+mn-lt"/>
                <a:cs typeface="+mn-lt"/>
              </a:rPr>
              <a:t> </a:t>
            </a:r>
            <a:r>
              <a:rPr lang="ar-SA" dirty="0" err="1">
                <a:solidFill>
                  <a:schemeClr val="bg1"/>
                </a:solidFill>
                <a:ea typeface="+mn-lt"/>
                <a:cs typeface="+mn-lt"/>
              </a:rPr>
              <a:t>to</a:t>
            </a:r>
            <a:r>
              <a:rPr lang="ar-SA" dirty="0">
                <a:solidFill>
                  <a:schemeClr val="bg1"/>
                </a:solidFill>
                <a:ea typeface="+mn-lt"/>
                <a:cs typeface="+mn-lt"/>
              </a:rPr>
              <a:t> </a:t>
            </a:r>
            <a:r>
              <a:rPr lang="ar-SA" dirty="0" err="1">
                <a:solidFill>
                  <a:schemeClr val="bg1"/>
                </a:solidFill>
                <a:ea typeface="+mn-lt"/>
                <a:cs typeface="+mn-lt"/>
              </a:rPr>
              <a:t>decrease</a:t>
            </a:r>
            <a:r>
              <a:rPr lang="ar-SA" dirty="0">
                <a:solidFill>
                  <a:schemeClr val="bg1"/>
                </a:solidFill>
                <a:ea typeface="+mn-lt"/>
                <a:cs typeface="+mn-lt"/>
              </a:rPr>
              <a:t> </a:t>
            </a:r>
            <a:r>
              <a:rPr lang="ar-SA" dirty="0" err="1">
                <a:solidFill>
                  <a:schemeClr val="bg1"/>
                </a:solidFill>
                <a:ea typeface="+mn-lt"/>
                <a:cs typeface="+mn-lt"/>
              </a:rPr>
              <a:t>the</a:t>
            </a:r>
            <a:r>
              <a:rPr lang="ar-SA" dirty="0">
                <a:solidFill>
                  <a:schemeClr val="bg1"/>
                </a:solidFill>
                <a:ea typeface="+mn-lt"/>
                <a:cs typeface="+mn-lt"/>
              </a:rPr>
              <a:t> </a:t>
            </a:r>
            <a:r>
              <a:rPr lang="ar-SA" dirty="0" err="1">
                <a:solidFill>
                  <a:schemeClr val="bg1"/>
                </a:solidFill>
                <a:ea typeface="+mn-lt"/>
                <a:cs typeface="+mn-lt"/>
              </a:rPr>
              <a:t>risks</a:t>
            </a:r>
            <a:r>
              <a:rPr lang="ar-SA" dirty="0">
                <a:solidFill>
                  <a:schemeClr val="bg1"/>
                </a:solidFill>
                <a:ea typeface="+mn-lt"/>
                <a:cs typeface="+mn-lt"/>
              </a:rPr>
              <a:t> </a:t>
            </a:r>
            <a:r>
              <a:rPr lang="ar-SA" dirty="0" err="1">
                <a:solidFill>
                  <a:schemeClr val="bg1"/>
                </a:solidFill>
                <a:ea typeface="+mn-lt"/>
                <a:cs typeface="+mn-lt"/>
              </a:rPr>
              <a:t>associated</a:t>
            </a:r>
            <a:r>
              <a:rPr lang="ar-SA" dirty="0">
                <a:solidFill>
                  <a:schemeClr val="bg1"/>
                </a:solidFill>
                <a:ea typeface="+mn-lt"/>
                <a:cs typeface="+mn-lt"/>
              </a:rPr>
              <a:t> </a:t>
            </a:r>
            <a:r>
              <a:rPr lang="ar-SA" dirty="0" err="1">
                <a:solidFill>
                  <a:schemeClr val="bg1"/>
                </a:solidFill>
                <a:ea typeface="+mn-lt"/>
                <a:cs typeface="+mn-lt"/>
              </a:rPr>
              <a:t>with</a:t>
            </a:r>
            <a:r>
              <a:rPr lang="ar-SA" dirty="0">
                <a:solidFill>
                  <a:schemeClr val="bg1"/>
                </a:solidFill>
                <a:ea typeface="+mn-lt"/>
                <a:cs typeface="+mn-lt"/>
              </a:rPr>
              <a:t> </a:t>
            </a:r>
            <a:r>
              <a:rPr lang="ar-SA" dirty="0" err="1">
                <a:solidFill>
                  <a:schemeClr val="bg1"/>
                </a:solidFill>
                <a:ea typeface="+mn-lt"/>
                <a:cs typeface="+mn-lt"/>
              </a:rPr>
              <a:t>overbooking</a:t>
            </a:r>
            <a:r>
              <a:rPr lang="ar-SA" dirty="0">
                <a:solidFill>
                  <a:schemeClr val="bg1"/>
                </a:solidFill>
                <a:ea typeface="+mn-lt"/>
                <a:cs typeface="+mn-lt"/>
              </a:rPr>
              <a:t>.</a:t>
            </a:r>
          </a:p>
          <a:p>
            <a:pPr marL="0" indent="0">
              <a:buNone/>
            </a:pPr>
            <a:endParaRPr lang="en-US" dirty="0">
              <a:solidFill>
                <a:schemeClr val="bg1"/>
              </a:solidFill>
              <a:cs typeface="Calibri"/>
            </a:endParaRPr>
          </a:p>
          <a:p>
            <a:endParaRPr lang="ar-SA" dirty="0"/>
          </a:p>
          <a:p>
            <a:endParaRPr lang="ar-SA" dirty="0"/>
          </a:p>
          <a:p>
            <a:endParaRPr lang="en-US" dirty="0"/>
          </a:p>
        </p:txBody>
      </p:sp>
      <p:sp>
        <p:nvSpPr>
          <p:cNvPr id="27" name="Title 1">
            <a:extLst>
              <a:ext uri="{FF2B5EF4-FFF2-40B4-BE49-F238E27FC236}">
                <a16:creationId xmlns:a16="http://schemas.microsoft.com/office/drawing/2014/main" id="{8A11E594-293A-4508-9A69-A304DD31A24A}"/>
              </a:ext>
            </a:extLst>
          </p:cNvPr>
          <p:cNvSpPr txBox="1">
            <a:spLocks/>
          </p:cNvSpPr>
          <p:nvPr/>
        </p:nvSpPr>
        <p:spPr>
          <a:xfrm>
            <a:off x="2098995" y="677092"/>
            <a:ext cx="8670605" cy="828000"/>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ea typeface="+mj-lt"/>
                <a:cs typeface="+mj-lt"/>
              </a:rPr>
              <a:t>Conclusion</a:t>
            </a:r>
            <a:endParaRPr lang="ar-SA">
              <a:solidFill>
                <a:schemeClr val="bg1"/>
              </a:solidFill>
              <a:cs typeface="Times New Roman"/>
            </a:endParaRPr>
          </a:p>
        </p:txBody>
      </p:sp>
      <p:pic>
        <p:nvPicPr>
          <p:cNvPr id="2" name="Graphic 24">
            <a:extLst>
              <a:ext uri="{FF2B5EF4-FFF2-40B4-BE49-F238E27FC236}">
                <a16:creationId xmlns:a16="http://schemas.microsoft.com/office/drawing/2014/main" id="{27DAE327-4854-48E9-AB01-35C2E6F53DCB}"/>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rot="21540000">
            <a:off x="1846208" y="1280477"/>
            <a:ext cx="3222348" cy="192907"/>
          </a:xfrm>
          <a:prstGeom prst="rect">
            <a:avLst/>
          </a:prstGeom>
        </p:spPr>
      </p:pic>
      <p:grpSp>
        <p:nvGrpSpPr>
          <p:cNvPr id="5" name="Graphic 43">
            <a:extLst>
              <a:ext uri="{FF2B5EF4-FFF2-40B4-BE49-F238E27FC236}">
                <a16:creationId xmlns:a16="http://schemas.microsoft.com/office/drawing/2014/main" id="{21C2912B-40AA-4981-9495-013DA6496359}"/>
              </a:ext>
            </a:extLst>
          </p:cNvPr>
          <p:cNvGrpSpPr/>
          <p:nvPr/>
        </p:nvGrpSpPr>
        <p:grpSpPr>
          <a:xfrm rot="5400000" flipV="1">
            <a:off x="1463715" y="1805272"/>
            <a:ext cx="1884665" cy="698578"/>
            <a:chOff x="5270499" y="2952750"/>
            <a:chExt cx="1652161" cy="946643"/>
          </a:xfrm>
          <a:solidFill>
            <a:schemeClr val="bg1"/>
          </a:solidFill>
        </p:grpSpPr>
        <p:sp>
          <p:nvSpPr>
            <p:cNvPr id="30" name="Freeform 168">
              <a:extLst>
                <a:ext uri="{FF2B5EF4-FFF2-40B4-BE49-F238E27FC236}">
                  <a16:creationId xmlns:a16="http://schemas.microsoft.com/office/drawing/2014/main" id="{AA836427-507F-4059-B4C6-9E5B3FFBD3C9}"/>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31" name="Freeform 169">
              <a:extLst>
                <a:ext uri="{FF2B5EF4-FFF2-40B4-BE49-F238E27FC236}">
                  <a16:creationId xmlns:a16="http://schemas.microsoft.com/office/drawing/2014/main" id="{C6368A59-4BCB-4DCF-86EA-C42A98FF0D45}"/>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spTree>
    <p:extLst>
      <p:ext uri="{BB962C8B-B14F-4D97-AF65-F5344CB8AC3E}">
        <p14:creationId xmlns:p14="http://schemas.microsoft.com/office/powerpoint/2010/main" val="31820804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8AFB8"/>
        </a:solidFill>
        <a:effectLst/>
      </p:bgPr>
    </p:bg>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838C787B-C20A-4E65-B771-50B84F94321D}"/>
              </a:ext>
            </a:extLst>
          </p:cNvPr>
          <p:cNvGrpSpPr/>
          <p:nvPr/>
        </p:nvGrpSpPr>
        <p:grpSpPr>
          <a:xfrm>
            <a:off x="807180" y="399481"/>
            <a:ext cx="828000" cy="828000"/>
            <a:chOff x="-909300" y="335474"/>
            <a:chExt cx="828000" cy="828000"/>
          </a:xfrm>
        </p:grpSpPr>
        <p:sp>
          <p:nvSpPr>
            <p:cNvPr id="47" name="Oval 46">
              <a:extLst>
                <a:ext uri="{FF2B5EF4-FFF2-40B4-BE49-F238E27FC236}">
                  <a16:creationId xmlns:a16="http://schemas.microsoft.com/office/drawing/2014/main" id="{09D04663-0959-424B-A13A-2859F1E5C670}"/>
                </a:ext>
              </a:extLst>
            </p:cNvPr>
            <p:cNvSpPr/>
            <p:nvPr/>
          </p:nvSpPr>
          <p:spPr>
            <a:xfrm>
              <a:off x="-909300" y="335474"/>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8" name="Graphic 47" descr="Electric Tower with solid fill">
              <a:extLst>
                <a:ext uri="{FF2B5EF4-FFF2-40B4-BE49-F238E27FC236}">
                  <a16:creationId xmlns:a16="http://schemas.microsoft.com/office/drawing/2014/main" id="{AB0CE487-BC25-4C0E-BFE5-DFF9856B65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245" y="458529"/>
              <a:ext cx="581890" cy="581890"/>
            </a:xfrm>
            <a:prstGeom prst="rect">
              <a:avLst/>
            </a:prstGeom>
          </p:spPr>
        </p:pic>
      </p:grpSp>
      <p:grpSp>
        <p:nvGrpSpPr>
          <p:cNvPr id="49" name="Group 48">
            <a:extLst>
              <a:ext uri="{FF2B5EF4-FFF2-40B4-BE49-F238E27FC236}">
                <a16:creationId xmlns:a16="http://schemas.microsoft.com/office/drawing/2014/main" id="{6B1D0110-31A5-4884-8B07-0C8D9B231955}"/>
              </a:ext>
            </a:extLst>
          </p:cNvPr>
          <p:cNvGrpSpPr/>
          <p:nvPr/>
        </p:nvGrpSpPr>
        <p:grpSpPr>
          <a:xfrm>
            <a:off x="-848830" y="1695435"/>
            <a:ext cx="828000" cy="828000"/>
            <a:chOff x="-909300" y="1641899"/>
            <a:chExt cx="828000" cy="828000"/>
          </a:xfrm>
        </p:grpSpPr>
        <p:sp>
          <p:nvSpPr>
            <p:cNvPr id="50" name="Oval 49">
              <a:extLst>
                <a:ext uri="{FF2B5EF4-FFF2-40B4-BE49-F238E27FC236}">
                  <a16:creationId xmlns:a16="http://schemas.microsoft.com/office/drawing/2014/main" id="{44C6AEAD-6563-4775-8DDB-F202003EE6C6}"/>
                </a:ext>
              </a:extLst>
            </p:cNvPr>
            <p:cNvSpPr/>
            <p:nvPr/>
          </p:nvSpPr>
          <p:spPr>
            <a:xfrm>
              <a:off x="-909300" y="1641899"/>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1" name="Graphic 50" descr="Illustrator with solid fill">
              <a:extLst>
                <a:ext uri="{FF2B5EF4-FFF2-40B4-BE49-F238E27FC236}">
                  <a16:creationId xmlns:a16="http://schemas.microsoft.com/office/drawing/2014/main" id="{65CEE070-70B6-4831-898A-EDEF6EA4B1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0754" y="1776475"/>
              <a:ext cx="581890" cy="581890"/>
            </a:xfrm>
            <a:prstGeom prst="rect">
              <a:avLst/>
            </a:prstGeom>
          </p:spPr>
        </p:pic>
      </p:grpSp>
      <p:grpSp>
        <p:nvGrpSpPr>
          <p:cNvPr id="52" name="Group 51">
            <a:extLst>
              <a:ext uri="{FF2B5EF4-FFF2-40B4-BE49-F238E27FC236}">
                <a16:creationId xmlns:a16="http://schemas.microsoft.com/office/drawing/2014/main" id="{4B304506-09B6-477D-B913-B0365C47C053}"/>
              </a:ext>
            </a:extLst>
          </p:cNvPr>
          <p:cNvGrpSpPr/>
          <p:nvPr/>
        </p:nvGrpSpPr>
        <p:grpSpPr>
          <a:xfrm>
            <a:off x="-848830" y="4308285"/>
            <a:ext cx="828000" cy="828000"/>
            <a:chOff x="-909300" y="4254749"/>
            <a:chExt cx="828000" cy="828000"/>
          </a:xfrm>
        </p:grpSpPr>
        <p:sp>
          <p:nvSpPr>
            <p:cNvPr id="53" name="Oval 52">
              <a:extLst>
                <a:ext uri="{FF2B5EF4-FFF2-40B4-BE49-F238E27FC236}">
                  <a16:creationId xmlns:a16="http://schemas.microsoft.com/office/drawing/2014/main" id="{10A7F87F-564A-419E-A76B-F543591E8F02}"/>
                </a:ext>
              </a:extLst>
            </p:cNvPr>
            <p:cNvSpPr/>
            <p:nvPr/>
          </p:nvSpPr>
          <p:spPr>
            <a:xfrm>
              <a:off x="-909300" y="4254749"/>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4" name="Graphic 53" descr="Plug with solid fill">
              <a:extLst>
                <a:ext uri="{FF2B5EF4-FFF2-40B4-BE49-F238E27FC236}">
                  <a16:creationId xmlns:a16="http://schemas.microsoft.com/office/drawing/2014/main" id="{11D61BC6-F064-4CB3-802D-036DC4F115E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6245" y="4377804"/>
              <a:ext cx="581890" cy="581890"/>
            </a:xfrm>
            <a:prstGeom prst="rect">
              <a:avLst/>
            </a:prstGeom>
          </p:spPr>
        </p:pic>
      </p:grpSp>
      <p:grpSp>
        <p:nvGrpSpPr>
          <p:cNvPr id="55" name="Group 54">
            <a:extLst>
              <a:ext uri="{FF2B5EF4-FFF2-40B4-BE49-F238E27FC236}">
                <a16:creationId xmlns:a16="http://schemas.microsoft.com/office/drawing/2014/main" id="{2E875BC9-660D-46B1-BC35-4D73F87DE4B8}"/>
              </a:ext>
            </a:extLst>
          </p:cNvPr>
          <p:cNvGrpSpPr/>
          <p:nvPr/>
        </p:nvGrpSpPr>
        <p:grpSpPr>
          <a:xfrm>
            <a:off x="-837041" y="5614711"/>
            <a:ext cx="828000" cy="828000"/>
            <a:chOff x="-909300" y="5561175"/>
            <a:chExt cx="828000" cy="828000"/>
          </a:xfrm>
        </p:grpSpPr>
        <p:sp>
          <p:nvSpPr>
            <p:cNvPr id="56" name="Oval 55">
              <a:extLst>
                <a:ext uri="{FF2B5EF4-FFF2-40B4-BE49-F238E27FC236}">
                  <a16:creationId xmlns:a16="http://schemas.microsoft.com/office/drawing/2014/main" id="{50E67E4A-F59F-4C95-8531-9808506C560B}"/>
                </a:ext>
              </a:extLst>
            </p:cNvPr>
            <p:cNvSpPr/>
            <p:nvPr/>
          </p:nvSpPr>
          <p:spPr>
            <a:xfrm>
              <a:off x="-909300" y="5561175"/>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7" name="Graphic 56" descr="Wind Turbines with solid fill">
              <a:extLst>
                <a:ext uri="{FF2B5EF4-FFF2-40B4-BE49-F238E27FC236}">
                  <a16:creationId xmlns:a16="http://schemas.microsoft.com/office/drawing/2014/main" id="{F09B8138-99A0-47B4-85A7-00146C03EBC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0756" y="5684230"/>
              <a:ext cx="581890" cy="581890"/>
            </a:xfrm>
            <a:prstGeom prst="rect">
              <a:avLst/>
            </a:prstGeom>
          </p:spPr>
        </p:pic>
      </p:grpSp>
      <p:grpSp>
        <p:nvGrpSpPr>
          <p:cNvPr id="58" name="Group 57">
            <a:extLst>
              <a:ext uri="{FF2B5EF4-FFF2-40B4-BE49-F238E27FC236}">
                <a16:creationId xmlns:a16="http://schemas.microsoft.com/office/drawing/2014/main" id="{2CEF48B0-7F84-45DD-9C31-D8CDBC21689D}"/>
              </a:ext>
            </a:extLst>
          </p:cNvPr>
          <p:cNvGrpSpPr/>
          <p:nvPr/>
        </p:nvGrpSpPr>
        <p:grpSpPr>
          <a:xfrm>
            <a:off x="-838415" y="3001860"/>
            <a:ext cx="828000" cy="828000"/>
            <a:chOff x="-909300" y="2948324"/>
            <a:chExt cx="828000" cy="828000"/>
          </a:xfrm>
        </p:grpSpPr>
        <p:sp>
          <p:nvSpPr>
            <p:cNvPr id="59" name="Oval 58">
              <a:extLst>
                <a:ext uri="{FF2B5EF4-FFF2-40B4-BE49-F238E27FC236}">
                  <a16:creationId xmlns:a16="http://schemas.microsoft.com/office/drawing/2014/main" id="{1EF4BB37-0218-4517-9CFA-AD2B643F7BD9}"/>
                </a:ext>
              </a:extLst>
            </p:cNvPr>
            <p:cNvSpPr/>
            <p:nvPr/>
          </p:nvSpPr>
          <p:spPr>
            <a:xfrm>
              <a:off x="-909300" y="294832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0" name="Graphic 59" descr="Presentation with bar chart with solid fill">
              <a:extLst>
                <a:ext uri="{FF2B5EF4-FFF2-40B4-BE49-F238E27FC236}">
                  <a16:creationId xmlns:a16="http://schemas.microsoft.com/office/drawing/2014/main" id="{DF466008-C171-4F67-8574-2C6D1D5C104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6245" y="3071379"/>
              <a:ext cx="581890" cy="581890"/>
            </a:xfrm>
            <a:prstGeom prst="rect">
              <a:avLst/>
            </a:prstGeom>
          </p:spPr>
        </p:pic>
      </p:grpSp>
      <p:sp>
        <p:nvSpPr>
          <p:cNvPr id="61" name="Freeform: Shape 60">
            <a:extLst>
              <a:ext uri="{FF2B5EF4-FFF2-40B4-BE49-F238E27FC236}">
                <a16:creationId xmlns:a16="http://schemas.microsoft.com/office/drawing/2014/main" id="{7D7CDFAA-32F4-428C-8C14-F81075828A98}"/>
              </a:ext>
            </a:extLst>
          </p:cNvPr>
          <p:cNvSpPr/>
          <p:nvPr/>
        </p:nvSpPr>
        <p:spPr>
          <a:xfrm rot="10800000">
            <a:off x="1" y="-8736919"/>
            <a:ext cx="1200348" cy="19100800"/>
          </a:xfrm>
          <a:custGeom>
            <a:avLst/>
            <a:gdLst>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696 w 1200846"/>
              <a:gd name="connsiteY0" fmla="*/ 19100800 h 19100800"/>
              <a:gd name="connsiteX1" fmla="*/ 696 w 1200846"/>
              <a:gd name="connsiteY1" fmla="*/ 10387400 h 19100800"/>
              <a:gd name="connsiteX2" fmla="*/ 623496 w 1200846"/>
              <a:gd name="connsiteY2" fmla="*/ 9550400 h 19100800"/>
              <a:gd name="connsiteX3" fmla="*/ 696 w 1200846"/>
              <a:gd name="connsiteY3" fmla="*/ 8713400 h 19100800"/>
              <a:gd name="connsiteX4" fmla="*/ 696 w 1200846"/>
              <a:gd name="connsiteY4" fmla="*/ 0 h 19100800"/>
              <a:gd name="connsiteX5" fmla="*/ 1200846 w 1200846"/>
              <a:gd name="connsiteY5" fmla="*/ 0 h 19100800"/>
              <a:gd name="connsiteX6" fmla="*/ 1200846 w 1200846"/>
              <a:gd name="connsiteY6" fmla="*/ 19100800 h 19100800"/>
              <a:gd name="connsiteX7" fmla="*/ 696 w 1200846"/>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93 w 1200343"/>
              <a:gd name="connsiteY0" fmla="*/ 19100800 h 19100800"/>
              <a:gd name="connsiteX1" fmla="*/ 193 w 1200343"/>
              <a:gd name="connsiteY1" fmla="*/ 10387400 h 19100800"/>
              <a:gd name="connsiteX2" fmla="*/ 567960 w 1200343"/>
              <a:gd name="connsiteY2" fmla="*/ 9550400 h 19100800"/>
              <a:gd name="connsiteX3" fmla="*/ 193 w 1200343"/>
              <a:gd name="connsiteY3" fmla="*/ 8713400 h 19100800"/>
              <a:gd name="connsiteX4" fmla="*/ 193 w 1200343"/>
              <a:gd name="connsiteY4" fmla="*/ 0 h 19100800"/>
              <a:gd name="connsiteX5" fmla="*/ 1200343 w 1200343"/>
              <a:gd name="connsiteY5" fmla="*/ 0 h 19100800"/>
              <a:gd name="connsiteX6" fmla="*/ 1200343 w 1200343"/>
              <a:gd name="connsiteY6" fmla="*/ 19100800 h 19100800"/>
              <a:gd name="connsiteX7" fmla="*/ 193 w 1200343"/>
              <a:gd name="connsiteY7" fmla="*/ 19100800 h 19100800"/>
              <a:gd name="connsiteX0" fmla="*/ 190 w 1200340"/>
              <a:gd name="connsiteY0" fmla="*/ 19100800 h 19100800"/>
              <a:gd name="connsiteX1" fmla="*/ 190 w 1200340"/>
              <a:gd name="connsiteY1" fmla="*/ 10387400 h 19100800"/>
              <a:gd name="connsiteX2" fmla="*/ 580660 w 1200340"/>
              <a:gd name="connsiteY2" fmla="*/ 9550400 h 19100800"/>
              <a:gd name="connsiteX3" fmla="*/ 190 w 1200340"/>
              <a:gd name="connsiteY3" fmla="*/ 8713400 h 19100800"/>
              <a:gd name="connsiteX4" fmla="*/ 190 w 1200340"/>
              <a:gd name="connsiteY4" fmla="*/ 0 h 19100800"/>
              <a:gd name="connsiteX5" fmla="*/ 1200340 w 1200340"/>
              <a:gd name="connsiteY5" fmla="*/ 0 h 19100800"/>
              <a:gd name="connsiteX6" fmla="*/ 1200340 w 1200340"/>
              <a:gd name="connsiteY6" fmla="*/ 19100800 h 19100800"/>
              <a:gd name="connsiteX7" fmla="*/ 190 w 1200340"/>
              <a:gd name="connsiteY7" fmla="*/ 19100800 h 19100800"/>
              <a:gd name="connsiteX0" fmla="*/ 190 w 1200340"/>
              <a:gd name="connsiteY0" fmla="*/ 19100800 h 19100800"/>
              <a:gd name="connsiteX1" fmla="*/ 190 w 1200340"/>
              <a:gd name="connsiteY1" fmla="*/ 10387400 h 19100800"/>
              <a:gd name="connsiteX2" fmla="*/ 580660 w 1200340"/>
              <a:gd name="connsiteY2" fmla="*/ 9550400 h 19100800"/>
              <a:gd name="connsiteX3" fmla="*/ 190 w 1200340"/>
              <a:gd name="connsiteY3" fmla="*/ 8713400 h 19100800"/>
              <a:gd name="connsiteX4" fmla="*/ 190 w 1200340"/>
              <a:gd name="connsiteY4" fmla="*/ 0 h 19100800"/>
              <a:gd name="connsiteX5" fmla="*/ 1200340 w 1200340"/>
              <a:gd name="connsiteY5" fmla="*/ 0 h 19100800"/>
              <a:gd name="connsiteX6" fmla="*/ 1200340 w 1200340"/>
              <a:gd name="connsiteY6" fmla="*/ 19100800 h 19100800"/>
              <a:gd name="connsiteX7" fmla="*/ 190 w 1200340"/>
              <a:gd name="connsiteY7" fmla="*/ 19100800 h 19100800"/>
              <a:gd name="connsiteX0" fmla="*/ 198 w 1200348"/>
              <a:gd name="connsiteY0" fmla="*/ 19100800 h 19100800"/>
              <a:gd name="connsiteX1" fmla="*/ 198 w 1200348"/>
              <a:gd name="connsiteY1" fmla="*/ 10387400 h 19100800"/>
              <a:gd name="connsiteX2" fmla="*/ 580668 w 1200348"/>
              <a:gd name="connsiteY2" fmla="*/ 9550400 h 19100800"/>
              <a:gd name="connsiteX3" fmla="*/ 198 w 1200348"/>
              <a:gd name="connsiteY3" fmla="*/ 8713400 h 19100800"/>
              <a:gd name="connsiteX4" fmla="*/ 198 w 1200348"/>
              <a:gd name="connsiteY4" fmla="*/ 0 h 19100800"/>
              <a:gd name="connsiteX5" fmla="*/ 1200348 w 1200348"/>
              <a:gd name="connsiteY5" fmla="*/ 0 h 19100800"/>
              <a:gd name="connsiteX6" fmla="*/ 1200348 w 1200348"/>
              <a:gd name="connsiteY6" fmla="*/ 19100800 h 19100800"/>
              <a:gd name="connsiteX7" fmla="*/ 198 w 1200348"/>
              <a:gd name="connsiteY7" fmla="*/ 19100800 h 191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0348" h="19100800">
                <a:moveTo>
                  <a:pt x="198" y="19100800"/>
                </a:moveTo>
                <a:lnTo>
                  <a:pt x="198" y="10387400"/>
                </a:lnTo>
                <a:cubicBezTo>
                  <a:pt x="-12336" y="9972934"/>
                  <a:pt x="572035" y="10045299"/>
                  <a:pt x="580668" y="9550400"/>
                </a:cubicBezTo>
                <a:cubicBezTo>
                  <a:pt x="576267" y="9038567"/>
                  <a:pt x="29997" y="9102468"/>
                  <a:pt x="198" y="8713400"/>
                </a:cubicBezTo>
                <a:lnTo>
                  <a:pt x="198" y="0"/>
                </a:lnTo>
                <a:lnTo>
                  <a:pt x="1200348" y="0"/>
                </a:lnTo>
                <a:lnTo>
                  <a:pt x="1200348" y="19100800"/>
                </a:lnTo>
                <a:lnTo>
                  <a:pt x="198" y="191008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2" name="Graphic 61" descr="Presentation with bar chart with solid fill">
            <a:hlinkClick r:id="rId13" action="ppaction://hlinksldjump"/>
            <a:extLst>
              <a:ext uri="{FF2B5EF4-FFF2-40B4-BE49-F238E27FC236}">
                <a16:creationId xmlns:a16="http://schemas.microsoft.com/office/drawing/2014/main" id="{D72516F1-DA29-4042-A7DB-2B32BF67C1D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4505" y="3071378"/>
            <a:ext cx="581890" cy="581890"/>
          </a:xfrm>
          <a:prstGeom prst="rect">
            <a:avLst/>
          </a:prstGeom>
        </p:spPr>
      </p:pic>
      <p:pic>
        <p:nvPicPr>
          <p:cNvPr id="63" name="Graphic 62" descr="Electric Tower with solid fill">
            <a:hlinkClick r:id="rId16" action="ppaction://hlinksldjump"/>
            <a:extLst>
              <a:ext uri="{FF2B5EF4-FFF2-40B4-BE49-F238E27FC236}">
                <a16:creationId xmlns:a16="http://schemas.microsoft.com/office/drawing/2014/main" id="{78DF0D59-E404-4988-838B-7CE50F18F0C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74505" y="458529"/>
            <a:ext cx="581890" cy="581890"/>
          </a:xfrm>
          <a:prstGeom prst="rect">
            <a:avLst/>
          </a:prstGeom>
        </p:spPr>
      </p:pic>
      <p:pic>
        <p:nvPicPr>
          <p:cNvPr id="64" name="Graphic 63" descr="Illustrator with solid fill">
            <a:hlinkClick r:id="rId19" action="ppaction://hlinksldjump"/>
            <a:extLst>
              <a:ext uri="{FF2B5EF4-FFF2-40B4-BE49-F238E27FC236}">
                <a16:creationId xmlns:a16="http://schemas.microsoft.com/office/drawing/2014/main" id="{70F4DEF9-3453-48FC-9D1E-36C62C7391E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89996" y="1776475"/>
            <a:ext cx="581890" cy="581890"/>
          </a:xfrm>
          <a:prstGeom prst="rect">
            <a:avLst/>
          </a:prstGeom>
        </p:spPr>
      </p:pic>
      <p:pic>
        <p:nvPicPr>
          <p:cNvPr id="65" name="Graphic 64" descr="Plug with solid fill">
            <a:hlinkClick r:id="rId22" action="ppaction://hlinksldjump"/>
            <a:extLst>
              <a:ext uri="{FF2B5EF4-FFF2-40B4-BE49-F238E27FC236}">
                <a16:creationId xmlns:a16="http://schemas.microsoft.com/office/drawing/2014/main" id="{2DE0C08C-8D61-4905-8A23-00B45ADDEA2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74505" y="4377804"/>
            <a:ext cx="581890" cy="581890"/>
          </a:xfrm>
          <a:prstGeom prst="rect">
            <a:avLst/>
          </a:prstGeom>
        </p:spPr>
      </p:pic>
      <p:pic>
        <p:nvPicPr>
          <p:cNvPr id="66" name="Graphic 65" descr="Wind Turbines with solid fill">
            <a:hlinkClick r:id="rId25" action="ppaction://hlinksldjump"/>
            <a:extLst>
              <a:ext uri="{FF2B5EF4-FFF2-40B4-BE49-F238E27FC236}">
                <a16:creationId xmlns:a16="http://schemas.microsoft.com/office/drawing/2014/main" id="{676AAE13-A05E-444A-8CC0-AC2C8FB7D7A8}"/>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89994" y="5684230"/>
            <a:ext cx="581890" cy="581890"/>
          </a:xfrm>
          <a:prstGeom prst="rect">
            <a:avLst/>
          </a:prstGeom>
        </p:spPr>
      </p:pic>
      <p:sp>
        <p:nvSpPr>
          <p:cNvPr id="23" name="Title 1">
            <a:extLst>
              <a:ext uri="{FF2B5EF4-FFF2-40B4-BE49-F238E27FC236}">
                <a16:creationId xmlns:a16="http://schemas.microsoft.com/office/drawing/2014/main" id="{AA42BE34-FAE0-4435-AEE9-533A95446C69}"/>
              </a:ext>
            </a:extLst>
          </p:cNvPr>
          <p:cNvSpPr txBox="1">
            <a:spLocks/>
          </p:cNvSpPr>
          <p:nvPr/>
        </p:nvSpPr>
        <p:spPr>
          <a:xfrm>
            <a:off x="2032676" y="749164"/>
            <a:ext cx="5645675" cy="783849"/>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Montserrat"/>
              </a:rPr>
              <a:t>Tools</a:t>
            </a:r>
          </a:p>
        </p:txBody>
      </p:sp>
      <p:grpSp>
        <p:nvGrpSpPr>
          <p:cNvPr id="2" name="Graphic 43">
            <a:extLst>
              <a:ext uri="{FF2B5EF4-FFF2-40B4-BE49-F238E27FC236}">
                <a16:creationId xmlns:a16="http://schemas.microsoft.com/office/drawing/2014/main" id="{9C76C46B-2BE7-4C12-AAEE-3EF58E176E40}"/>
              </a:ext>
            </a:extLst>
          </p:cNvPr>
          <p:cNvGrpSpPr/>
          <p:nvPr/>
        </p:nvGrpSpPr>
        <p:grpSpPr>
          <a:xfrm rot="5400000" flipV="1">
            <a:off x="1614741" y="2045543"/>
            <a:ext cx="1664990" cy="629931"/>
            <a:chOff x="5270499" y="2952750"/>
            <a:chExt cx="1652161" cy="946643"/>
          </a:xfrm>
          <a:solidFill>
            <a:schemeClr val="bg1"/>
          </a:solidFill>
        </p:grpSpPr>
        <p:sp>
          <p:nvSpPr>
            <p:cNvPr id="33" name="Freeform 168">
              <a:extLst>
                <a:ext uri="{FF2B5EF4-FFF2-40B4-BE49-F238E27FC236}">
                  <a16:creationId xmlns:a16="http://schemas.microsoft.com/office/drawing/2014/main" id="{06B278D5-718E-446C-A980-9F3329A53857}"/>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34" name="Freeform 169">
              <a:extLst>
                <a:ext uri="{FF2B5EF4-FFF2-40B4-BE49-F238E27FC236}">
                  <a16:creationId xmlns:a16="http://schemas.microsoft.com/office/drawing/2014/main" id="{860AB2F9-257E-4D62-A811-77E1D9A10CC7}"/>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pic>
        <p:nvPicPr>
          <p:cNvPr id="3" name="Graphic 24">
            <a:extLst>
              <a:ext uri="{FF2B5EF4-FFF2-40B4-BE49-F238E27FC236}">
                <a16:creationId xmlns:a16="http://schemas.microsoft.com/office/drawing/2014/main" id="{D3EB5DA5-EA01-4561-8366-BCE07271161F}"/>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rot="21540000">
            <a:off x="1846208" y="1342261"/>
            <a:ext cx="3222348" cy="192907"/>
          </a:xfrm>
          <a:prstGeom prst="rect">
            <a:avLst/>
          </a:prstGeom>
        </p:spPr>
      </p:pic>
      <p:sp>
        <p:nvSpPr>
          <p:cNvPr id="4" name="Content Placeholder 2">
            <a:extLst>
              <a:ext uri="{FF2B5EF4-FFF2-40B4-BE49-F238E27FC236}">
                <a16:creationId xmlns:a16="http://schemas.microsoft.com/office/drawing/2014/main" id="{B6724E7F-D786-4460-ABEE-42F41F3CADF6}"/>
              </a:ext>
            </a:extLst>
          </p:cNvPr>
          <p:cNvSpPr txBox="1">
            <a:spLocks/>
          </p:cNvSpPr>
          <p:nvPr/>
        </p:nvSpPr>
        <p:spPr>
          <a:xfrm>
            <a:off x="2819806" y="3044095"/>
            <a:ext cx="8368837" cy="2650781"/>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5000000000000000000" pitchFamily="2" charset="2"/>
              <a:buChar char="•"/>
            </a:pPr>
            <a:r>
              <a:rPr lang="ar-SA" dirty="0" err="1">
                <a:solidFill>
                  <a:schemeClr val="bg1"/>
                </a:solidFill>
                <a:ea typeface="+mn-lt"/>
                <a:cs typeface="+mn-lt"/>
              </a:rPr>
              <a:t>Jupyter</a:t>
            </a:r>
          </a:p>
          <a:p>
            <a:pPr>
              <a:buFont typeface="Arial" panose="05000000000000000000" pitchFamily="2" charset="2"/>
              <a:buChar char="•"/>
            </a:pPr>
            <a:r>
              <a:rPr lang="ar-SA" dirty="0" err="1">
                <a:solidFill>
                  <a:schemeClr val="bg1"/>
                </a:solidFill>
                <a:cs typeface="Calibri"/>
              </a:rPr>
              <a:t>Matplotlib</a:t>
            </a:r>
          </a:p>
          <a:p>
            <a:pPr>
              <a:buFont typeface="Arial" panose="05000000000000000000" pitchFamily="2" charset="2"/>
              <a:buChar char="•"/>
            </a:pPr>
            <a:r>
              <a:rPr lang="ar-SA" dirty="0" err="1">
                <a:solidFill>
                  <a:schemeClr val="bg1"/>
                </a:solidFill>
                <a:cs typeface="Calibri"/>
              </a:rPr>
              <a:t>Numpy</a:t>
            </a:r>
          </a:p>
          <a:p>
            <a:pPr>
              <a:buFont typeface="Arial" panose="05000000000000000000" pitchFamily="2" charset="2"/>
              <a:buChar char="•"/>
            </a:pPr>
            <a:r>
              <a:rPr lang="ar-SA" dirty="0" err="1">
                <a:solidFill>
                  <a:schemeClr val="bg1"/>
                </a:solidFill>
                <a:cs typeface="Calibri"/>
              </a:rPr>
              <a:t>Pandas</a:t>
            </a:r>
          </a:p>
          <a:p>
            <a:pPr>
              <a:buFont typeface="Arial" panose="05000000000000000000" pitchFamily="2" charset="2"/>
              <a:buChar char="•"/>
            </a:pPr>
            <a:r>
              <a:rPr lang="ar-SA" dirty="0" err="1">
                <a:solidFill>
                  <a:schemeClr val="bg1"/>
                </a:solidFill>
                <a:cs typeface="Calibri"/>
              </a:rPr>
              <a:t>Seaborn</a:t>
            </a:r>
            <a:r>
              <a:rPr lang="ar-SA" dirty="0">
                <a:solidFill>
                  <a:schemeClr val="bg1"/>
                </a:solidFill>
                <a:cs typeface="Calibri"/>
              </a:rPr>
              <a:t> </a:t>
            </a:r>
          </a:p>
          <a:p>
            <a:pPr>
              <a:buFont typeface="Arial" panose="05000000000000000000" pitchFamily="2" charset="2"/>
              <a:buChar char="•"/>
            </a:pPr>
            <a:r>
              <a:rPr lang="ar-SA" dirty="0" err="1">
                <a:solidFill>
                  <a:schemeClr val="bg1"/>
                </a:solidFill>
                <a:cs typeface="Calibri"/>
              </a:rPr>
              <a:t>Scikit-learn</a:t>
            </a:r>
            <a:r>
              <a:rPr lang="ar-SA" dirty="0">
                <a:solidFill>
                  <a:schemeClr val="bg1"/>
                </a:solidFill>
                <a:cs typeface="Calibri"/>
              </a:rPr>
              <a:t> </a:t>
            </a:r>
          </a:p>
          <a:p>
            <a:pPr>
              <a:buFont typeface="Courier New" panose="020B0604020202020204" pitchFamily="34" charset="0"/>
              <a:buChar char="o"/>
            </a:pPr>
            <a:endParaRPr lang="ar-SA" dirty="0">
              <a:solidFill>
                <a:schemeClr val="bg1"/>
              </a:solidFill>
              <a:cs typeface="Calibri"/>
            </a:endParaRPr>
          </a:p>
          <a:p>
            <a:pPr>
              <a:buFont typeface="Arial" panose="05000000000000000000" pitchFamily="2" charset="2"/>
              <a:buChar char="•"/>
            </a:pPr>
            <a:endParaRPr lang="ar-SA">
              <a:solidFill>
                <a:srgbClr val="FFFFFF"/>
              </a:solidFill>
              <a:cs typeface="Calibri"/>
            </a:endParaRPr>
          </a:p>
          <a:p>
            <a:pPr marL="0" indent="0">
              <a:buNone/>
            </a:pPr>
            <a:endParaRPr lang="en-US" dirty="0">
              <a:solidFill>
                <a:srgbClr val="FFFFFF"/>
              </a:solidFill>
              <a:cs typeface="Calibri"/>
            </a:endParaRPr>
          </a:p>
          <a:p>
            <a:endParaRPr lang="ar-SA" dirty="0">
              <a:solidFill>
                <a:srgbClr val="000000"/>
              </a:solidFill>
              <a:cs typeface="Arial" panose="020B0604020202020204" pitchFamily="34" charset="0"/>
            </a:endParaRPr>
          </a:p>
          <a:p>
            <a:endParaRPr lang="ar-SA" dirty="0">
              <a:cs typeface="Arial" panose="020B0604020202020204" pitchFamily="34" charset="0"/>
            </a:endParaRPr>
          </a:p>
          <a:p>
            <a:endParaRPr lang="en-US" dirty="0">
              <a:cs typeface="Calibri" panose="020F0502020204030204"/>
            </a:endParaRPr>
          </a:p>
        </p:txBody>
      </p:sp>
    </p:spTree>
    <p:extLst>
      <p:ext uri="{BB962C8B-B14F-4D97-AF65-F5344CB8AC3E}">
        <p14:creationId xmlns:p14="http://schemas.microsoft.com/office/powerpoint/2010/main" val="17172735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2C4B1"/>
        </a:solidFill>
        <a:effectLst/>
      </p:bgPr>
    </p:bg>
    <p:spTree>
      <p:nvGrpSpPr>
        <p:cNvPr id="1" name=""/>
        <p:cNvGrpSpPr/>
        <p:nvPr/>
      </p:nvGrpSpPr>
      <p:grpSpPr>
        <a:xfrm>
          <a:off x="0" y="0"/>
          <a:ext cx="0" cy="0"/>
          <a:chOff x="0" y="0"/>
          <a:chExt cx="0" cy="0"/>
        </a:xfrm>
      </p:grpSpPr>
      <p:pic>
        <p:nvPicPr>
          <p:cNvPr id="20" name="Graphic 19" descr="Presentation with bar chart with solid fill">
            <a:hlinkClick r:id="rId3" action="ppaction://hlinksldjump"/>
            <a:extLst>
              <a:ext uri="{FF2B5EF4-FFF2-40B4-BE49-F238E27FC236}">
                <a16:creationId xmlns:a16="http://schemas.microsoft.com/office/drawing/2014/main" id="{51E4C62B-0653-4DA9-8BB3-361E49E6DD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4505" y="3071378"/>
            <a:ext cx="581890" cy="581890"/>
          </a:xfrm>
          <a:prstGeom prst="rect">
            <a:avLst/>
          </a:prstGeom>
        </p:spPr>
      </p:pic>
      <p:pic>
        <p:nvPicPr>
          <p:cNvPr id="21" name="Graphic 20" descr="Electric Tower with solid fill">
            <a:hlinkClick r:id="rId6" action="ppaction://hlinksldjump"/>
            <a:extLst>
              <a:ext uri="{FF2B5EF4-FFF2-40B4-BE49-F238E27FC236}">
                <a16:creationId xmlns:a16="http://schemas.microsoft.com/office/drawing/2014/main" id="{0F8C2563-3499-47F4-B509-48020B1275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4505" y="458529"/>
            <a:ext cx="581890" cy="581890"/>
          </a:xfrm>
          <a:prstGeom prst="rect">
            <a:avLst/>
          </a:prstGeom>
        </p:spPr>
      </p:pic>
      <p:pic>
        <p:nvPicPr>
          <p:cNvPr id="22" name="Graphic 21" descr="Illustrator with solid fill">
            <a:hlinkClick r:id="rId9" action="ppaction://hlinksldjump"/>
            <a:extLst>
              <a:ext uri="{FF2B5EF4-FFF2-40B4-BE49-F238E27FC236}">
                <a16:creationId xmlns:a16="http://schemas.microsoft.com/office/drawing/2014/main" id="{C322AF57-C212-429E-996D-59D266C83CC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89996" y="1776475"/>
            <a:ext cx="581890" cy="581890"/>
          </a:xfrm>
          <a:prstGeom prst="rect">
            <a:avLst/>
          </a:prstGeom>
        </p:spPr>
      </p:pic>
      <p:pic>
        <p:nvPicPr>
          <p:cNvPr id="23" name="Graphic 22" descr="Plug with solid fill">
            <a:hlinkClick r:id="rId12" action="ppaction://hlinksldjump"/>
            <a:extLst>
              <a:ext uri="{FF2B5EF4-FFF2-40B4-BE49-F238E27FC236}">
                <a16:creationId xmlns:a16="http://schemas.microsoft.com/office/drawing/2014/main" id="{6F9345FC-C32A-430B-9818-5EC4E86A792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74505" y="4377804"/>
            <a:ext cx="581890" cy="581890"/>
          </a:xfrm>
          <a:prstGeom prst="rect">
            <a:avLst/>
          </a:prstGeom>
        </p:spPr>
      </p:pic>
      <p:pic>
        <p:nvPicPr>
          <p:cNvPr id="24" name="Graphic 23" descr="Wind Turbines with solid fill">
            <a:hlinkClick r:id="rId15" action="ppaction://hlinksldjump"/>
            <a:extLst>
              <a:ext uri="{FF2B5EF4-FFF2-40B4-BE49-F238E27FC236}">
                <a16:creationId xmlns:a16="http://schemas.microsoft.com/office/drawing/2014/main" id="{A0CDDFF2-A2B2-4BC7-9AD7-D88F2EA1C80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89994" y="5684230"/>
            <a:ext cx="581890" cy="581890"/>
          </a:xfrm>
          <a:prstGeom prst="rect">
            <a:avLst/>
          </a:prstGeom>
        </p:spPr>
      </p:pic>
      <p:sp>
        <p:nvSpPr>
          <p:cNvPr id="25" name="Title 1">
            <a:extLst>
              <a:ext uri="{FF2B5EF4-FFF2-40B4-BE49-F238E27FC236}">
                <a16:creationId xmlns:a16="http://schemas.microsoft.com/office/drawing/2014/main" id="{062358B3-2369-492C-A32E-4C729073AFB8}"/>
              </a:ext>
            </a:extLst>
          </p:cNvPr>
          <p:cNvSpPr txBox="1">
            <a:spLocks/>
          </p:cNvSpPr>
          <p:nvPr/>
        </p:nvSpPr>
        <p:spPr>
          <a:xfrm>
            <a:off x="4766575" y="901899"/>
            <a:ext cx="6063822" cy="768680"/>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dirty="0">
                <a:latin typeface="Times New Roman"/>
                <a:cs typeface="Times New Roman"/>
              </a:rPr>
              <a:t>Thanks , any Questions ?</a:t>
            </a:r>
            <a:endParaRPr lang="ar-SA" dirty="0">
              <a:ea typeface="+mj-ea"/>
              <a:cs typeface="+mj-cs"/>
            </a:endParaRPr>
          </a:p>
        </p:txBody>
      </p:sp>
      <p:sp>
        <p:nvSpPr>
          <p:cNvPr id="26" name="Content Placeholder 2">
            <a:extLst>
              <a:ext uri="{FF2B5EF4-FFF2-40B4-BE49-F238E27FC236}">
                <a16:creationId xmlns:a16="http://schemas.microsoft.com/office/drawing/2014/main" id="{A6ABA87A-13F9-47BF-B404-759ABD1358B5}"/>
              </a:ext>
            </a:extLst>
          </p:cNvPr>
          <p:cNvSpPr txBox="1">
            <a:spLocks/>
          </p:cNvSpPr>
          <p:nvPr/>
        </p:nvSpPr>
        <p:spPr>
          <a:xfrm>
            <a:off x="3422200" y="2240032"/>
            <a:ext cx="7036250" cy="1960493"/>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dirty="0">
                <a:latin typeface="Times New Roman"/>
                <a:cs typeface="Times New Roman"/>
              </a:rPr>
              <a:t>Done By :</a:t>
            </a:r>
          </a:p>
          <a:p>
            <a:pPr marL="0" indent="0">
              <a:buNone/>
              <a:defRPr/>
            </a:pPr>
            <a:endParaRPr lang="en-US" dirty="0">
              <a:latin typeface="Times New Roman"/>
              <a:cs typeface="Times New Roman"/>
            </a:endParaRPr>
          </a:p>
          <a:p>
            <a:pPr>
              <a:buFont typeface="Wingdings" panose="05000000000000000000" pitchFamily="2" charset="2"/>
              <a:buChar char="v"/>
              <a:defRPr/>
            </a:pPr>
            <a:r>
              <a:rPr lang="en-US" dirty="0">
                <a:latin typeface="Times New Roman"/>
                <a:cs typeface="Times New Roman"/>
              </a:rPr>
              <a:t>Malak Mohammed </a:t>
            </a:r>
            <a:r>
              <a:rPr lang="en-US" dirty="0" err="1">
                <a:latin typeface="Times New Roman"/>
                <a:cs typeface="Times New Roman"/>
              </a:rPr>
              <a:t>Almatrafi</a:t>
            </a:r>
            <a:endParaRPr lang="en-US" sz="2800" b="0"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a:p>
            <a:pPr marR="0" lvl="0" defTabSz="914400">
              <a:lnSpc>
                <a:spcPct val="90000"/>
              </a:lnSpc>
              <a:spcBef>
                <a:spcPts val="1000"/>
              </a:spcBef>
              <a:spcAft>
                <a:spcPts val="0"/>
              </a:spcAft>
              <a:buClrTx/>
              <a:buSzTx/>
              <a:buFont typeface="Wingdings" panose="05000000000000000000" pitchFamily="2" charset="2"/>
              <a:buChar char="v"/>
              <a:tabLst/>
              <a:defRPr/>
            </a:pPr>
            <a:endParaRPr lang="en-US" dirty="0">
              <a:latin typeface="Times New Roman" panose="02020603050405020304" pitchFamily="18" charset="0"/>
              <a:cs typeface="Times New Roman" panose="02020603050405020304" pitchFamily="18" charset="0"/>
            </a:endParaRPr>
          </a:p>
          <a:p>
            <a:pPr marL="0" indent="0">
              <a:buNone/>
              <a:defRPr/>
            </a:pPr>
            <a:endParaRPr lang="en-US" dirty="0">
              <a:latin typeface="Times New Roman" panose="02020603050405020304" pitchFamily="18" charset="0"/>
              <a:cs typeface="Times New Roman" panose="02020603050405020304" pitchFamily="18" charset="0"/>
            </a:endParaRPr>
          </a:p>
        </p:txBody>
      </p:sp>
      <p:pic>
        <p:nvPicPr>
          <p:cNvPr id="27" name="Graphic 26">
            <a:extLst>
              <a:ext uri="{FF2B5EF4-FFF2-40B4-BE49-F238E27FC236}">
                <a16:creationId xmlns:a16="http://schemas.microsoft.com/office/drawing/2014/main" id="{469F926E-596D-4703-9A4D-598FBF2D330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rot="21540000">
            <a:off x="3476488" y="1718810"/>
            <a:ext cx="7803888" cy="281090"/>
          </a:xfrm>
          <a:prstGeom prst="rect">
            <a:avLst/>
          </a:prstGeom>
        </p:spPr>
      </p:pic>
      <p:pic>
        <p:nvPicPr>
          <p:cNvPr id="28" name="Graphic 27" descr="A desk lamp">
            <a:extLst>
              <a:ext uri="{FF2B5EF4-FFF2-40B4-BE49-F238E27FC236}">
                <a16:creationId xmlns:a16="http://schemas.microsoft.com/office/drawing/2014/main" id="{867EABB3-BA8E-4528-A10E-D67D533D1D1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3924" y="-389844"/>
            <a:ext cx="5349538" cy="5349538"/>
          </a:xfrm>
          <a:prstGeom prst="rect">
            <a:avLst/>
          </a:prstGeom>
        </p:spPr>
      </p:pic>
    </p:spTree>
    <p:extLst>
      <p:ext uri="{BB962C8B-B14F-4D97-AF65-F5344CB8AC3E}">
        <p14:creationId xmlns:p14="http://schemas.microsoft.com/office/powerpoint/2010/main" val="146733711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AFB8"/>
        </a:solidFill>
        <a:effectLst/>
      </p:bgPr>
    </p:bg>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838C787B-C20A-4E65-B771-50B84F94321D}"/>
              </a:ext>
            </a:extLst>
          </p:cNvPr>
          <p:cNvGrpSpPr/>
          <p:nvPr/>
        </p:nvGrpSpPr>
        <p:grpSpPr>
          <a:xfrm>
            <a:off x="807180" y="399481"/>
            <a:ext cx="828000" cy="828000"/>
            <a:chOff x="-909300" y="335474"/>
            <a:chExt cx="828000" cy="828000"/>
          </a:xfrm>
        </p:grpSpPr>
        <p:sp>
          <p:nvSpPr>
            <p:cNvPr id="47" name="Oval 46">
              <a:extLst>
                <a:ext uri="{FF2B5EF4-FFF2-40B4-BE49-F238E27FC236}">
                  <a16:creationId xmlns:a16="http://schemas.microsoft.com/office/drawing/2014/main" id="{09D04663-0959-424B-A13A-2859F1E5C670}"/>
                </a:ext>
              </a:extLst>
            </p:cNvPr>
            <p:cNvSpPr/>
            <p:nvPr/>
          </p:nvSpPr>
          <p:spPr>
            <a:xfrm>
              <a:off x="-909300" y="335474"/>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Graphic 47" descr="Electric Tower with solid fill">
              <a:extLst>
                <a:ext uri="{FF2B5EF4-FFF2-40B4-BE49-F238E27FC236}">
                  <a16:creationId xmlns:a16="http://schemas.microsoft.com/office/drawing/2014/main" id="{AB0CE487-BC25-4C0E-BFE5-DFF9856B65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245" y="458529"/>
              <a:ext cx="581890" cy="581890"/>
            </a:xfrm>
            <a:prstGeom prst="rect">
              <a:avLst/>
            </a:prstGeom>
          </p:spPr>
        </p:pic>
      </p:grpSp>
      <p:grpSp>
        <p:nvGrpSpPr>
          <p:cNvPr id="49" name="Group 48">
            <a:extLst>
              <a:ext uri="{FF2B5EF4-FFF2-40B4-BE49-F238E27FC236}">
                <a16:creationId xmlns:a16="http://schemas.microsoft.com/office/drawing/2014/main" id="{6B1D0110-31A5-4884-8B07-0C8D9B231955}"/>
              </a:ext>
            </a:extLst>
          </p:cNvPr>
          <p:cNvGrpSpPr/>
          <p:nvPr/>
        </p:nvGrpSpPr>
        <p:grpSpPr>
          <a:xfrm>
            <a:off x="-848830" y="1695435"/>
            <a:ext cx="828000" cy="828000"/>
            <a:chOff x="-909300" y="1641899"/>
            <a:chExt cx="828000" cy="828000"/>
          </a:xfrm>
        </p:grpSpPr>
        <p:sp>
          <p:nvSpPr>
            <p:cNvPr id="50" name="Oval 49">
              <a:extLst>
                <a:ext uri="{FF2B5EF4-FFF2-40B4-BE49-F238E27FC236}">
                  <a16:creationId xmlns:a16="http://schemas.microsoft.com/office/drawing/2014/main" id="{44C6AEAD-6563-4775-8DDB-F202003EE6C6}"/>
                </a:ext>
              </a:extLst>
            </p:cNvPr>
            <p:cNvSpPr/>
            <p:nvPr/>
          </p:nvSpPr>
          <p:spPr>
            <a:xfrm>
              <a:off x="-909300" y="1641899"/>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Graphic 50" descr="Illustrator with solid fill">
              <a:extLst>
                <a:ext uri="{FF2B5EF4-FFF2-40B4-BE49-F238E27FC236}">
                  <a16:creationId xmlns:a16="http://schemas.microsoft.com/office/drawing/2014/main" id="{65CEE070-70B6-4831-898A-EDEF6EA4B1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0754" y="1776475"/>
              <a:ext cx="581890" cy="581890"/>
            </a:xfrm>
            <a:prstGeom prst="rect">
              <a:avLst/>
            </a:prstGeom>
          </p:spPr>
        </p:pic>
      </p:grpSp>
      <p:grpSp>
        <p:nvGrpSpPr>
          <p:cNvPr id="52" name="Group 51">
            <a:extLst>
              <a:ext uri="{FF2B5EF4-FFF2-40B4-BE49-F238E27FC236}">
                <a16:creationId xmlns:a16="http://schemas.microsoft.com/office/drawing/2014/main" id="{4B304506-09B6-477D-B913-B0365C47C053}"/>
              </a:ext>
            </a:extLst>
          </p:cNvPr>
          <p:cNvGrpSpPr/>
          <p:nvPr/>
        </p:nvGrpSpPr>
        <p:grpSpPr>
          <a:xfrm>
            <a:off x="-848830" y="4308285"/>
            <a:ext cx="828000" cy="828000"/>
            <a:chOff x="-909300" y="4254749"/>
            <a:chExt cx="828000" cy="828000"/>
          </a:xfrm>
        </p:grpSpPr>
        <p:sp>
          <p:nvSpPr>
            <p:cNvPr id="53" name="Oval 52">
              <a:extLst>
                <a:ext uri="{FF2B5EF4-FFF2-40B4-BE49-F238E27FC236}">
                  <a16:creationId xmlns:a16="http://schemas.microsoft.com/office/drawing/2014/main" id="{10A7F87F-564A-419E-A76B-F543591E8F02}"/>
                </a:ext>
              </a:extLst>
            </p:cNvPr>
            <p:cNvSpPr/>
            <p:nvPr/>
          </p:nvSpPr>
          <p:spPr>
            <a:xfrm>
              <a:off x="-909300" y="4254749"/>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4" name="Graphic 53" descr="Plug with solid fill">
              <a:extLst>
                <a:ext uri="{FF2B5EF4-FFF2-40B4-BE49-F238E27FC236}">
                  <a16:creationId xmlns:a16="http://schemas.microsoft.com/office/drawing/2014/main" id="{11D61BC6-F064-4CB3-802D-036DC4F115E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6245" y="4377804"/>
              <a:ext cx="581890" cy="581890"/>
            </a:xfrm>
            <a:prstGeom prst="rect">
              <a:avLst/>
            </a:prstGeom>
          </p:spPr>
        </p:pic>
      </p:grpSp>
      <p:grpSp>
        <p:nvGrpSpPr>
          <p:cNvPr id="55" name="Group 54">
            <a:extLst>
              <a:ext uri="{FF2B5EF4-FFF2-40B4-BE49-F238E27FC236}">
                <a16:creationId xmlns:a16="http://schemas.microsoft.com/office/drawing/2014/main" id="{2E875BC9-660D-46B1-BC35-4D73F87DE4B8}"/>
              </a:ext>
            </a:extLst>
          </p:cNvPr>
          <p:cNvGrpSpPr/>
          <p:nvPr/>
        </p:nvGrpSpPr>
        <p:grpSpPr>
          <a:xfrm>
            <a:off x="-837041" y="5614711"/>
            <a:ext cx="828000" cy="828000"/>
            <a:chOff x="-909300" y="5561175"/>
            <a:chExt cx="828000" cy="828000"/>
          </a:xfrm>
        </p:grpSpPr>
        <p:sp>
          <p:nvSpPr>
            <p:cNvPr id="56" name="Oval 55">
              <a:extLst>
                <a:ext uri="{FF2B5EF4-FFF2-40B4-BE49-F238E27FC236}">
                  <a16:creationId xmlns:a16="http://schemas.microsoft.com/office/drawing/2014/main" id="{50E67E4A-F59F-4C95-8531-9808506C560B}"/>
                </a:ext>
              </a:extLst>
            </p:cNvPr>
            <p:cNvSpPr/>
            <p:nvPr/>
          </p:nvSpPr>
          <p:spPr>
            <a:xfrm>
              <a:off x="-909300" y="5561175"/>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7" name="Graphic 56" descr="Wind Turbines with solid fill">
              <a:extLst>
                <a:ext uri="{FF2B5EF4-FFF2-40B4-BE49-F238E27FC236}">
                  <a16:creationId xmlns:a16="http://schemas.microsoft.com/office/drawing/2014/main" id="{F09B8138-99A0-47B4-85A7-00146C03EBC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0756" y="5684230"/>
              <a:ext cx="581890" cy="581890"/>
            </a:xfrm>
            <a:prstGeom prst="rect">
              <a:avLst/>
            </a:prstGeom>
          </p:spPr>
        </p:pic>
      </p:grpSp>
      <p:grpSp>
        <p:nvGrpSpPr>
          <p:cNvPr id="58" name="Group 57">
            <a:extLst>
              <a:ext uri="{FF2B5EF4-FFF2-40B4-BE49-F238E27FC236}">
                <a16:creationId xmlns:a16="http://schemas.microsoft.com/office/drawing/2014/main" id="{2CEF48B0-7F84-45DD-9C31-D8CDBC21689D}"/>
              </a:ext>
            </a:extLst>
          </p:cNvPr>
          <p:cNvGrpSpPr/>
          <p:nvPr/>
        </p:nvGrpSpPr>
        <p:grpSpPr>
          <a:xfrm>
            <a:off x="-838415" y="3001860"/>
            <a:ext cx="828000" cy="828000"/>
            <a:chOff x="-909300" y="2948324"/>
            <a:chExt cx="828000" cy="828000"/>
          </a:xfrm>
        </p:grpSpPr>
        <p:sp>
          <p:nvSpPr>
            <p:cNvPr id="59" name="Oval 58">
              <a:extLst>
                <a:ext uri="{FF2B5EF4-FFF2-40B4-BE49-F238E27FC236}">
                  <a16:creationId xmlns:a16="http://schemas.microsoft.com/office/drawing/2014/main" id="{1EF4BB37-0218-4517-9CFA-AD2B643F7BD9}"/>
                </a:ext>
              </a:extLst>
            </p:cNvPr>
            <p:cNvSpPr/>
            <p:nvPr/>
          </p:nvSpPr>
          <p:spPr>
            <a:xfrm>
              <a:off x="-909300" y="294832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0" name="Graphic 59" descr="Presentation with bar chart with solid fill">
              <a:extLst>
                <a:ext uri="{FF2B5EF4-FFF2-40B4-BE49-F238E27FC236}">
                  <a16:creationId xmlns:a16="http://schemas.microsoft.com/office/drawing/2014/main" id="{DF466008-C171-4F67-8574-2C6D1D5C104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6245" y="3071379"/>
              <a:ext cx="581890" cy="581890"/>
            </a:xfrm>
            <a:prstGeom prst="rect">
              <a:avLst/>
            </a:prstGeom>
          </p:spPr>
        </p:pic>
      </p:grpSp>
      <p:sp>
        <p:nvSpPr>
          <p:cNvPr id="61" name="Freeform: Shape 60">
            <a:extLst>
              <a:ext uri="{FF2B5EF4-FFF2-40B4-BE49-F238E27FC236}">
                <a16:creationId xmlns:a16="http://schemas.microsoft.com/office/drawing/2014/main" id="{7D7CDFAA-32F4-428C-8C14-F81075828A98}"/>
              </a:ext>
            </a:extLst>
          </p:cNvPr>
          <p:cNvSpPr/>
          <p:nvPr/>
        </p:nvSpPr>
        <p:spPr>
          <a:xfrm rot="10800000">
            <a:off x="1" y="-8736919"/>
            <a:ext cx="1200348" cy="19100800"/>
          </a:xfrm>
          <a:custGeom>
            <a:avLst/>
            <a:gdLst>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696 w 1200846"/>
              <a:gd name="connsiteY0" fmla="*/ 19100800 h 19100800"/>
              <a:gd name="connsiteX1" fmla="*/ 696 w 1200846"/>
              <a:gd name="connsiteY1" fmla="*/ 10387400 h 19100800"/>
              <a:gd name="connsiteX2" fmla="*/ 623496 w 1200846"/>
              <a:gd name="connsiteY2" fmla="*/ 9550400 h 19100800"/>
              <a:gd name="connsiteX3" fmla="*/ 696 w 1200846"/>
              <a:gd name="connsiteY3" fmla="*/ 8713400 h 19100800"/>
              <a:gd name="connsiteX4" fmla="*/ 696 w 1200846"/>
              <a:gd name="connsiteY4" fmla="*/ 0 h 19100800"/>
              <a:gd name="connsiteX5" fmla="*/ 1200846 w 1200846"/>
              <a:gd name="connsiteY5" fmla="*/ 0 h 19100800"/>
              <a:gd name="connsiteX6" fmla="*/ 1200846 w 1200846"/>
              <a:gd name="connsiteY6" fmla="*/ 19100800 h 19100800"/>
              <a:gd name="connsiteX7" fmla="*/ 696 w 1200846"/>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93 w 1200343"/>
              <a:gd name="connsiteY0" fmla="*/ 19100800 h 19100800"/>
              <a:gd name="connsiteX1" fmla="*/ 193 w 1200343"/>
              <a:gd name="connsiteY1" fmla="*/ 10387400 h 19100800"/>
              <a:gd name="connsiteX2" fmla="*/ 567960 w 1200343"/>
              <a:gd name="connsiteY2" fmla="*/ 9550400 h 19100800"/>
              <a:gd name="connsiteX3" fmla="*/ 193 w 1200343"/>
              <a:gd name="connsiteY3" fmla="*/ 8713400 h 19100800"/>
              <a:gd name="connsiteX4" fmla="*/ 193 w 1200343"/>
              <a:gd name="connsiteY4" fmla="*/ 0 h 19100800"/>
              <a:gd name="connsiteX5" fmla="*/ 1200343 w 1200343"/>
              <a:gd name="connsiteY5" fmla="*/ 0 h 19100800"/>
              <a:gd name="connsiteX6" fmla="*/ 1200343 w 1200343"/>
              <a:gd name="connsiteY6" fmla="*/ 19100800 h 19100800"/>
              <a:gd name="connsiteX7" fmla="*/ 193 w 1200343"/>
              <a:gd name="connsiteY7" fmla="*/ 19100800 h 19100800"/>
              <a:gd name="connsiteX0" fmla="*/ 190 w 1200340"/>
              <a:gd name="connsiteY0" fmla="*/ 19100800 h 19100800"/>
              <a:gd name="connsiteX1" fmla="*/ 190 w 1200340"/>
              <a:gd name="connsiteY1" fmla="*/ 10387400 h 19100800"/>
              <a:gd name="connsiteX2" fmla="*/ 580660 w 1200340"/>
              <a:gd name="connsiteY2" fmla="*/ 9550400 h 19100800"/>
              <a:gd name="connsiteX3" fmla="*/ 190 w 1200340"/>
              <a:gd name="connsiteY3" fmla="*/ 8713400 h 19100800"/>
              <a:gd name="connsiteX4" fmla="*/ 190 w 1200340"/>
              <a:gd name="connsiteY4" fmla="*/ 0 h 19100800"/>
              <a:gd name="connsiteX5" fmla="*/ 1200340 w 1200340"/>
              <a:gd name="connsiteY5" fmla="*/ 0 h 19100800"/>
              <a:gd name="connsiteX6" fmla="*/ 1200340 w 1200340"/>
              <a:gd name="connsiteY6" fmla="*/ 19100800 h 19100800"/>
              <a:gd name="connsiteX7" fmla="*/ 190 w 1200340"/>
              <a:gd name="connsiteY7" fmla="*/ 19100800 h 19100800"/>
              <a:gd name="connsiteX0" fmla="*/ 190 w 1200340"/>
              <a:gd name="connsiteY0" fmla="*/ 19100800 h 19100800"/>
              <a:gd name="connsiteX1" fmla="*/ 190 w 1200340"/>
              <a:gd name="connsiteY1" fmla="*/ 10387400 h 19100800"/>
              <a:gd name="connsiteX2" fmla="*/ 580660 w 1200340"/>
              <a:gd name="connsiteY2" fmla="*/ 9550400 h 19100800"/>
              <a:gd name="connsiteX3" fmla="*/ 190 w 1200340"/>
              <a:gd name="connsiteY3" fmla="*/ 8713400 h 19100800"/>
              <a:gd name="connsiteX4" fmla="*/ 190 w 1200340"/>
              <a:gd name="connsiteY4" fmla="*/ 0 h 19100800"/>
              <a:gd name="connsiteX5" fmla="*/ 1200340 w 1200340"/>
              <a:gd name="connsiteY5" fmla="*/ 0 h 19100800"/>
              <a:gd name="connsiteX6" fmla="*/ 1200340 w 1200340"/>
              <a:gd name="connsiteY6" fmla="*/ 19100800 h 19100800"/>
              <a:gd name="connsiteX7" fmla="*/ 190 w 1200340"/>
              <a:gd name="connsiteY7" fmla="*/ 19100800 h 19100800"/>
              <a:gd name="connsiteX0" fmla="*/ 198 w 1200348"/>
              <a:gd name="connsiteY0" fmla="*/ 19100800 h 19100800"/>
              <a:gd name="connsiteX1" fmla="*/ 198 w 1200348"/>
              <a:gd name="connsiteY1" fmla="*/ 10387400 h 19100800"/>
              <a:gd name="connsiteX2" fmla="*/ 580668 w 1200348"/>
              <a:gd name="connsiteY2" fmla="*/ 9550400 h 19100800"/>
              <a:gd name="connsiteX3" fmla="*/ 198 w 1200348"/>
              <a:gd name="connsiteY3" fmla="*/ 8713400 h 19100800"/>
              <a:gd name="connsiteX4" fmla="*/ 198 w 1200348"/>
              <a:gd name="connsiteY4" fmla="*/ 0 h 19100800"/>
              <a:gd name="connsiteX5" fmla="*/ 1200348 w 1200348"/>
              <a:gd name="connsiteY5" fmla="*/ 0 h 19100800"/>
              <a:gd name="connsiteX6" fmla="*/ 1200348 w 1200348"/>
              <a:gd name="connsiteY6" fmla="*/ 19100800 h 19100800"/>
              <a:gd name="connsiteX7" fmla="*/ 198 w 1200348"/>
              <a:gd name="connsiteY7" fmla="*/ 19100800 h 191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0348" h="19100800">
                <a:moveTo>
                  <a:pt x="198" y="19100800"/>
                </a:moveTo>
                <a:lnTo>
                  <a:pt x="198" y="10387400"/>
                </a:lnTo>
                <a:cubicBezTo>
                  <a:pt x="-12336" y="9972934"/>
                  <a:pt x="572035" y="10045299"/>
                  <a:pt x="580668" y="9550400"/>
                </a:cubicBezTo>
                <a:cubicBezTo>
                  <a:pt x="576267" y="9038567"/>
                  <a:pt x="29997" y="9102468"/>
                  <a:pt x="198" y="8713400"/>
                </a:cubicBezTo>
                <a:lnTo>
                  <a:pt x="198" y="0"/>
                </a:lnTo>
                <a:lnTo>
                  <a:pt x="1200348" y="0"/>
                </a:lnTo>
                <a:lnTo>
                  <a:pt x="1200348" y="19100800"/>
                </a:lnTo>
                <a:lnTo>
                  <a:pt x="198" y="191008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2" name="Graphic 61" descr="Presentation with bar chart with solid fill">
            <a:hlinkClick r:id="rId13" action="ppaction://hlinksldjump"/>
            <a:extLst>
              <a:ext uri="{FF2B5EF4-FFF2-40B4-BE49-F238E27FC236}">
                <a16:creationId xmlns:a16="http://schemas.microsoft.com/office/drawing/2014/main" id="{D72516F1-DA29-4042-A7DB-2B32BF67C1D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4505" y="3071378"/>
            <a:ext cx="581890" cy="581890"/>
          </a:xfrm>
          <a:prstGeom prst="rect">
            <a:avLst/>
          </a:prstGeom>
        </p:spPr>
      </p:pic>
      <p:pic>
        <p:nvPicPr>
          <p:cNvPr id="63" name="Graphic 62" descr="Electric Tower with solid fill">
            <a:hlinkClick r:id="rId16" action="ppaction://hlinksldjump"/>
            <a:extLst>
              <a:ext uri="{FF2B5EF4-FFF2-40B4-BE49-F238E27FC236}">
                <a16:creationId xmlns:a16="http://schemas.microsoft.com/office/drawing/2014/main" id="{78DF0D59-E404-4988-838B-7CE50F18F0C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74505" y="458529"/>
            <a:ext cx="581890" cy="581890"/>
          </a:xfrm>
          <a:prstGeom prst="rect">
            <a:avLst/>
          </a:prstGeom>
        </p:spPr>
      </p:pic>
      <p:pic>
        <p:nvPicPr>
          <p:cNvPr id="64" name="Graphic 63" descr="Illustrator with solid fill">
            <a:hlinkClick r:id="rId19" action="ppaction://hlinksldjump"/>
            <a:extLst>
              <a:ext uri="{FF2B5EF4-FFF2-40B4-BE49-F238E27FC236}">
                <a16:creationId xmlns:a16="http://schemas.microsoft.com/office/drawing/2014/main" id="{70F4DEF9-3453-48FC-9D1E-36C62C7391E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89996" y="1776475"/>
            <a:ext cx="581890" cy="581890"/>
          </a:xfrm>
          <a:prstGeom prst="rect">
            <a:avLst/>
          </a:prstGeom>
        </p:spPr>
      </p:pic>
      <p:pic>
        <p:nvPicPr>
          <p:cNvPr id="65" name="Graphic 64" descr="Plug with solid fill">
            <a:hlinkClick r:id="rId22" action="ppaction://hlinksldjump"/>
            <a:extLst>
              <a:ext uri="{FF2B5EF4-FFF2-40B4-BE49-F238E27FC236}">
                <a16:creationId xmlns:a16="http://schemas.microsoft.com/office/drawing/2014/main" id="{2DE0C08C-8D61-4905-8A23-00B45ADDEA2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74505" y="4377804"/>
            <a:ext cx="581890" cy="581890"/>
          </a:xfrm>
          <a:prstGeom prst="rect">
            <a:avLst/>
          </a:prstGeom>
        </p:spPr>
      </p:pic>
      <p:pic>
        <p:nvPicPr>
          <p:cNvPr id="66" name="Graphic 65" descr="Wind Turbines with solid fill">
            <a:hlinkClick r:id="rId25" action="ppaction://hlinksldjump"/>
            <a:extLst>
              <a:ext uri="{FF2B5EF4-FFF2-40B4-BE49-F238E27FC236}">
                <a16:creationId xmlns:a16="http://schemas.microsoft.com/office/drawing/2014/main" id="{676AAE13-A05E-444A-8CC0-AC2C8FB7D7A8}"/>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89994" y="5684230"/>
            <a:ext cx="581890" cy="581890"/>
          </a:xfrm>
          <a:prstGeom prst="rect">
            <a:avLst/>
          </a:prstGeom>
        </p:spPr>
      </p:pic>
      <p:sp>
        <p:nvSpPr>
          <p:cNvPr id="67" name="Title 1">
            <a:extLst>
              <a:ext uri="{FF2B5EF4-FFF2-40B4-BE49-F238E27FC236}">
                <a16:creationId xmlns:a16="http://schemas.microsoft.com/office/drawing/2014/main" id="{FAF39F72-19E3-4008-9BFC-61DEF38DC5BB}"/>
              </a:ext>
            </a:extLst>
          </p:cNvPr>
          <p:cNvSpPr txBox="1">
            <a:spLocks/>
          </p:cNvSpPr>
          <p:nvPr/>
        </p:nvSpPr>
        <p:spPr>
          <a:xfrm>
            <a:off x="2517105" y="375441"/>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2">
                    <a:lumMod val="25000"/>
                  </a:schemeClr>
                </a:solidFill>
                <a:latin typeface="Montserrat"/>
                <a:cs typeface="Arabic Typesetting"/>
              </a:rPr>
              <a:t> </a:t>
            </a:r>
            <a:r>
              <a:rPr lang="en-US" dirty="0">
                <a:solidFill>
                  <a:schemeClr val="bg2">
                    <a:lumMod val="25000"/>
                  </a:schemeClr>
                </a:solidFill>
                <a:latin typeface="Montserrat"/>
              </a:rPr>
              <a:t>Overview </a:t>
            </a:r>
          </a:p>
          <a:p>
            <a:endParaRPr lang="en-US" dirty="0">
              <a:latin typeface="Montserrat"/>
            </a:endParaRPr>
          </a:p>
        </p:txBody>
      </p:sp>
      <p:pic>
        <p:nvPicPr>
          <p:cNvPr id="70" name="Graphic 69">
            <a:extLst>
              <a:ext uri="{FF2B5EF4-FFF2-40B4-BE49-F238E27FC236}">
                <a16:creationId xmlns:a16="http://schemas.microsoft.com/office/drawing/2014/main" id="{EBC8D715-A3BC-4097-B722-10AE380C86F9}"/>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rot="21540000">
            <a:off x="2450256" y="1261748"/>
            <a:ext cx="3743581" cy="134841"/>
          </a:xfrm>
          <a:prstGeom prst="rect">
            <a:avLst/>
          </a:prstGeom>
        </p:spPr>
      </p:pic>
      <p:sp>
        <p:nvSpPr>
          <p:cNvPr id="25" name="Title 1">
            <a:extLst>
              <a:ext uri="{FF2B5EF4-FFF2-40B4-BE49-F238E27FC236}">
                <a16:creationId xmlns:a16="http://schemas.microsoft.com/office/drawing/2014/main" id="{1988CB92-D655-4F29-8C06-434D3C266D69}"/>
              </a:ext>
            </a:extLst>
          </p:cNvPr>
          <p:cNvSpPr txBox="1">
            <a:spLocks/>
          </p:cNvSpPr>
          <p:nvPr/>
        </p:nvSpPr>
        <p:spPr>
          <a:xfrm>
            <a:off x="1478879" y="2432841"/>
            <a:ext cx="7105650" cy="92551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bg2">
                    <a:lumMod val="25000"/>
                  </a:schemeClr>
                </a:solidFill>
                <a:latin typeface="Montserrat"/>
              </a:rPr>
              <a:t>Introduction</a:t>
            </a:r>
            <a:r>
              <a:rPr lang="en-US" dirty="0">
                <a:solidFill>
                  <a:schemeClr val="bg2">
                    <a:lumMod val="25000"/>
                  </a:schemeClr>
                </a:solidFill>
                <a:latin typeface="Montserrat"/>
              </a:rPr>
              <a:t> </a:t>
            </a:r>
            <a:endParaRPr lang="ar-SA" dirty="0">
              <a:solidFill>
                <a:schemeClr val="bg2">
                  <a:lumMod val="25000"/>
                </a:schemeClr>
              </a:solidFill>
            </a:endParaRPr>
          </a:p>
          <a:p>
            <a:endParaRPr lang="en-US" dirty="0">
              <a:latin typeface="Montserrat"/>
            </a:endParaRPr>
          </a:p>
        </p:txBody>
      </p:sp>
      <p:sp>
        <p:nvSpPr>
          <p:cNvPr id="33" name="Title 1">
            <a:extLst>
              <a:ext uri="{FF2B5EF4-FFF2-40B4-BE49-F238E27FC236}">
                <a16:creationId xmlns:a16="http://schemas.microsoft.com/office/drawing/2014/main" id="{16C673CB-981A-4C42-A1FA-B159A0202703}"/>
              </a:ext>
            </a:extLst>
          </p:cNvPr>
          <p:cNvSpPr txBox="1">
            <a:spLocks/>
          </p:cNvSpPr>
          <p:nvPr/>
        </p:nvSpPr>
        <p:spPr>
          <a:xfrm>
            <a:off x="1650329" y="4214016"/>
            <a:ext cx="1657350" cy="89693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bg2">
                    <a:lumMod val="25000"/>
                  </a:schemeClr>
                </a:solidFill>
                <a:latin typeface="Montserrat"/>
              </a:rPr>
              <a:t>Dataset </a:t>
            </a:r>
            <a:endParaRPr lang="ar-SA" sz="2800">
              <a:solidFill>
                <a:schemeClr val="bg2">
                  <a:lumMod val="25000"/>
                </a:schemeClr>
              </a:solidFill>
              <a:cs typeface="Times New Roman"/>
            </a:endParaRPr>
          </a:p>
          <a:p>
            <a:endParaRPr lang="en-US" dirty="0">
              <a:latin typeface="Montserrat"/>
            </a:endParaRPr>
          </a:p>
        </p:txBody>
      </p:sp>
      <p:grpSp>
        <p:nvGrpSpPr>
          <p:cNvPr id="3" name="Graphic 43">
            <a:extLst>
              <a:ext uri="{FF2B5EF4-FFF2-40B4-BE49-F238E27FC236}">
                <a16:creationId xmlns:a16="http://schemas.microsoft.com/office/drawing/2014/main" id="{10FF6E3E-984D-48C1-B4D5-1EFDB1EA8B03}"/>
              </a:ext>
            </a:extLst>
          </p:cNvPr>
          <p:cNvGrpSpPr/>
          <p:nvPr/>
        </p:nvGrpSpPr>
        <p:grpSpPr>
          <a:xfrm rot="7800000" flipV="1">
            <a:off x="2561832" y="1582327"/>
            <a:ext cx="968729" cy="664234"/>
            <a:chOff x="5270499" y="2952750"/>
            <a:chExt cx="1652161" cy="946643"/>
          </a:xfrm>
          <a:solidFill>
            <a:schemeClr val="bg1"/>
          </a:solidFill>
        </p:grpSpPr>
        <p:sp>
          <p:nvSpPr>
            <p:cNvPr id="35" name="Freeform 168">
              <a:extLst>
                <a:ext uri="{FF2B5EF4-FFF2-40B4-BE49-F238E27FC236}">
                  <a16:creationId xmlns:a16="http://schemas.microsoft.com/office/drawing/2014/main" id="{9B3E692D-5D48-4978-9794-3BB125018E3A}"/>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36" name="Freeform 169">
              <a:extLst>
                <a:ext uri="{FF2B5EF4-FFF2-40B4-BE49-F238E27FC236}">
                  <a16:creationId xmlns:a16="http://schemas.microsoft.com/office/drawing/2014/main" id="{49220B75-4361-4119-BBAD-404925255F6D}"/>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38" name="Graphic 43">
            <a:extLst>
              <a:ext uri="{FF2B5EF4-FFF2-40B4-BE49-F238E27FC236}">
                <a16:creationId xmlns:a16="http://schemas.microsoft.com/office/drawing/2014/main" id="{D4F8DD9E-B506-4CAA-B767-67A203847B9A}"/>
              </a:ext>
            </a:extLst>
          </p:cNvPr>
          <p:cNvGrpSpPr/>
          <p:nvPr/>
        </p:nvGrpSpPr>
        <p:grpSpPr>
          <a:xfrm rot="6215424" flipV="1">
            <a:off x="2039101" y="3170868"/>
            <a:ext cx="816329" cy="702334"/>
            <a:chOff x="5270499" y="2952750"/>
            <a:chExt cx="1652161" cy="946643"/>
          </a:xfrm>
          <a:solidFill>
            <a:schemeClr val="bg1"/>
          </a:solidFill>
        </p:grpSpPr>
        <p:sp>
          <p:nvSpPr>
            <p:cNvPr id="39" name="Freeform 168">
              <a:extLst>
                <a:ext uri="{FF2B5EF4-FFF2-40B4-BE49-F238E27FC236}">
                  <a16:creationId xmlns:a16="http://schemas.microsoft.com/office/drawing/2014/main" id="{AF153C4E-1D4B-4450-A4BD-5B1F75A7462F}"/>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40" name="Freeform 169">
              <a:extLst>
                <a:ext uri="{FF2B5EF4-FFF2-40B4-BE49-F238E27FC236}">
                  <a16:creationId xmlns:a16="http://schemas.microsoft.com/office/drawing/2014/main" id="{0FE07EC4-C29B-499A-B231-3F5EC454F11E}"/>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4" name="Graphic 43">
            <a:extLst>
              <a:ext uri="{FF2B5EF4-FFF2-40B4-BE49-F238E27FC236}">
                <a16:creationId xmlns:a16="http://schemas.microsoft.com/office/drawing/2014/main" id="{40B5E385-D5E2-4347-B633-F5E2BF4C2EF4}"/>
              </a:ext>
            </a:extLst>
          </p:cNvPr>
          <p:cNvGrpSpPr/>
          <p:nvPr/>
        </p:nvGrpSpPr>
        <p:grpSpPr>
          <a:xfrm rot="4920000" flipV="1">
            <a:off x="1991653" y="4869785"/>
            <a:ext cx="1078922" cy="777212"/>
            <a:chOff x="5270499" y="2952750"/>
            <a:chExt cx="1652161" cy="946643"/>
          </a:xfrm>
          <a:solidFill>
            <a:schemeClr val="bg1"/>
          </a:solidFill>
        </p:grpSpPr>
        <p:sp>
          <p:nvSpPr>
            <p:cNvPr id="42" name="Freeform 168">
              <a:extLst>
                <a:ext uri="{FF2B5EF4-FFF2-40B4-BE49-F238E27FC236}">
                  <a16:creationId xmlns:a16="http://schemas.microsoft.com/office/drawing/2014/main" id="{D59311E2-1858-4B2C-9D01-56D29887A005}"/>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43" name="Freeform 169">
              <a:extLst>
                <a:ext uri="{FF2B5EF4-FFF2-40B4-BE49-F238E27FC236}">
                  <a16:creationId xmlns:a16="http://schemas.microsoft.com/office/drawing/2014/main" id="{6398FC71-34C1-4C12-ACD1-EDA647834F55}"/>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sp>
        <p:nvSpPr>
          <p:cNvPr id="45" name="Title 1">
            <a:extLst>
              <a:ext uri="{FF2B5EF4-FFF2-40B4-BE49-F238E27FC236}">
                <a16:creationId xmlns:a16="http://schemas.microsoft.com/office/drawing/2014/main" id="{69FB8BFE-D722-4C2B-AE7E-1D5AD664FE7B}"/>
              </a:ext>
            </a:extLst>
          </p:cNvPr>
          <p:cNvSpPr txBox="1">
            <a:spLocks/>
          </p:cNvSpPr>
          <p:nvPr/>
        </p:nvSpPr>
        <p:spPr>
          <a:xfrm>
            <a:off x="2269454" y="6033291"/>
            <a:ext cx="2819400" cy="72548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bg2">
                    <a:lumMod val="25000"/>
                  </a:schemeClr>
                </a:solidFill>
                <a:latin typeface="Montserrat"/>
                <a:cs typeface="Times New Roman"/>
              </a:rPr>
              <a:t>Data Cleaning</a:t>
            </a:r>
          </a:p>
          <a:p>
            <a:endParaRPr lang="en-US" dirty="0">
              <a:latin typeface="Montserrat"/>
            </a:endParaRPr>
          </a:p>
        </p:txBody>
      </p:sp>
      <p:grpSp>
        <p:nvGrpSpPr>
          <p:cNvPr id="68" name="Graphic 43">
            <a:extLst>
              <a:ext uri="{FF2B5EF4-FFF2-40B4-BE49-F238E27FC236}">
                <a16:creationId xmlns:a16="http://schemas.microsoft.com/office/drawing/2014/main" id="{16578B38-2ACC-414C-AA58-17F7EB954F02}"/>
              </a:ext>
            </a:extLst>
          </p:cNvPr>
          <p:cNvGrpSpPr/>
          <p:nvPr/>
        </p:nvGrpSpPr>
        <p:grpSpPr>
          <a:xfrm rot="-1560000" flipV="1">
            <a:off x="9859303" y="4050635"/>
            <a:ext cx="1078922" cy="777212"/>
            <a:chOff x="5270499" y="2952750"/>
            <a:chExt cx="1652161" cy="946643"/>
          </a:xfrm>
          <a:solidFill>
            <a:schemeClr val="bg1"/>
          </a:solidFill>
        </p:grpSpPr>
        <p:sp>
          <p:nvSpPr>
            <p:cNvPr id="69" name="Freeform 168">
              <a:extLst>
                <a:ext uri="{FF2B5EF4-FFF2-40B4-BE49-F238E27FC236}">
                  <a16:creationId xmlns:a16="http://schemas.microsoft.com/office/drawing/2014/main" id="{5F23639A-8D38-4386-B74C-3F9A527D82F6}"/>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71" name="Freeform 169">
              <a:extLst>
                <a:ext uri="{FF2B5EF4-FFF2-40B4-BE49-F238E27FC236}">
                  <a16:creationId xmlns:a16="http://schemas.microsoft.com/office/drawing/2014/main" id="{6EA2F314-9299-4DE1-A46A-E93FAD6ED0A8}"/>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sp>
        <p:nvSpPr>
          <p:cNvPr id="72" name="Title 1">
            <a:extLst>
              <a:ext uri="{FF2B5EF4-FFF2-40B4-BE49-F238E27FC236}">
                <a16:creationId xmlns:a16="http://schemas.microsoft.com/office/drawing/2014/main" id="{FDDBF7F2-0602-4461-AF0F-E2450942C0B7}"/>
              </a:ext>
            </a:extLst>
          </p:cNvPr>
          <p:cNvSpPr txBox="1">
            <a:spLocks/>
          </p:cNvSpPr>
          <p:nvPr/>
        </p:nvSpPr>
        <p:spPr>
          <a:xfrm>
            <a:off x="9079829" y="3156741"/>
            <a:ext cx="2819400" cy="72548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2">
                    <a:lumMod val="25000"/>
                  </a:schemeClr>
                </a:solidFill>
                <a:latin typeface="Montserrat"/>
                <a:cs typeface="Times New Roman"/>
              </a:rPr>
              <a:t>Conclusion</a:t>
            </a:r>
          </a:p>
          <a:p>
            <a:endParaRPr lang="en-US" dirty="0">
              <a:latin typeface="Montserrat"/>
            </a:endParaRPr>
          </a:p>
        </p:txBody>
      </p:sp>
      <p:sp>
        <p:nvSpPr>
          <p:cNvPr id="73" name="Title 1">
            <a:extLst>
              <a:ext uri="{FF2B5EF4-FFF2-40B4-BE49-F238E27FC236}">
                <a16:creationId xmlns:a16="http://schemas.microsoft.com/office/drawing/2014/main" id="{A248302D-D3F4-4954-AB0C-71C437CBBF5C}"/>
              </a:ext>
            </a:extLst>
          </p:cNvPr>
          <p:cNvSpPr txBox="1">
            <a:spLocks/>
          </p:cNvSpPr>
          <p:nvPr/>
        </p:nvSpPr>
        <p:spPr>
          <a:xfrm>
            <a:off x="8689304" y="1280316"/>
            <a:ext cx="2819400" cy="72548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2">
                    <a:lumMod val="25000"/>
                  </a:schemeClr>
                </a:solidFill>
                <a:latin typeface="Montserrat"/>
                <a:cs typeface="Times New Roman"/>
              </a:rPr>
              <a:t>Tools</a:t>
            </a:r>
            <a:endParaRPr lang="ar-SA" dirty="0"/>
          </a:p>
          <a:p>
            <a:endParaRPr lang="en-US" dirty="0">
              <a:latin typeface="Montserrat"/>
            </a:endParaRPr>
          </a:p>
        </p:txBody>
      </p:sp>
      <p:grpSp>
        <p:nvGrpSpPr>
          <p:cNvPr id="74" name="Graphic 43">
            <a:extLst>
              <a:ext uri="{FF2B5EF4-FFF2-40B4-BE49-F238E27FC236}">
                <a16:creationId xmlns:a16="http://schemas.microsoft.com/office/drawing/2014/main" id="{41111686-04E8-4941-A976-713814DE34EA}"/>
              </a:ext>
            </a:extLst>
          </p:cNvPr>
          <p:cNvGrpSpPr/>
          <p:nvPr/>
        </p:nvGrpSpPr>
        <p:grpSpPr>
          <a:xfrm rot="16200000" flipV="1">
            <a:off x="9945028" y="1983710"/>
            <a:ext cx="1078922" cy="777212"/>
            <a:chOff x="5270499" y="2952750"/>
            <a:chExt cx="1652161" cy="946643"/>
          </a:xfrm>
          <a:solidFill>
            <a:schemeClr val="bg1"/>
          </a:solidFill>
        </p:grpSpPr>
        <p:sp>
          <p:nvSpPr>
            <p:cNvPr id="75" name="Freeform 168">
              <a:extLst>
                <a:ext uri="{FF2B5EF4-FFF2-40B4-BE49-F238E27FC236}">
                  <a16:creationId xmlns:a16="http://schemas.microsoft.com/office/drawing/2014/main" id="{6465F229-5C12-4381-8DBA-4EE8E035285B}"/>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76" name="Freeform 169">
              <a:extLst>
                <a:ext uri="{FF2B5EF4-FFF2-40B4-BE49-F238E27FC236}">
                  <a16:creationId xmlns:a16="http://schemas.microsoft.com/office/drawing/2014/main" id="{4B225D91-6201-4746-86B1-32C3373BA2BE}"/>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80" name="Graphic 43">
            <a:extLst>
              <a:ext uri="{FF2B5EF4-FFF2-40B4-BE49-F238E27FC236}">
                <a16:creationId xmlns:a16="http://schemas.microsoft.com/office/drawing/2014/main" id="{8F4CEA6F-15F4-43B5-965A-A4FB2E45F680}"/>
              </a:ext>
            </a:extLst>
          </p:cNvPr>
          <p:cNvGrpSpPr/>
          <p:nvPr/>
        </p:nvGrpSpPr>
        <p:grpSpPr>
          <a:xfrm rot="3180000" flipV="1">
            <a:off x="5462784" y="5814743"/>
            <a:ext cx="964622" cy="948662"/>
            <a:chOff x="5270499" y="2952750"/>
            <a:chExt cx="1652161" cy="946643"/>
          </a:xfrm>
          <a:solidFill>
            <a:schemeClr val="bg1"/>
          </a:solidFill>
        </p:grpSpPr>
        <p:sp>
          <p:nvSpPr>
            <p:cNvPr id="81" name="Freeform 168">
              <a:extLst>
                <a:ext uri="{FF2B5EF4-FFF2-40B4-BE49-F238E27FC236}">
                  <a16:creationId xmlns:a16="http://schemas.microsoft.com/office/drawing/2014/main" id="{C359EBBF-CD94-4FE0-9337-5AFA71B819C0}"/>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82" name="Freeform 169">
              <a:extLst>
                <a:ext uri="{FF2B5EF4-FFF2-40B4-BE49-F238E27FC236}">
                  <a16:creationId xmlns:a16="http://schemas.microsoft.com/office/drawing/2014/main" id="{0133A21A-AA73-4180-8B2D-D255C3265ADB}"/>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sp>
        <p:nvSpPr>
          <p:cNvPr id="83" name="Title 1">
            <a:extLst>
              <a:ext uri="{FF2B5EF4-FFF2-40B4-BE49-F238E27FC236}">
                <a16:creationId xmlns:a16="http://schemas.microsoft.com/office/drawing/2014/main" id="{1785B61F-AA41-46C3-B71B-BC4C06A266E9}"/>
              </a:ext>
            </a:extLst>
          </p:cNvPr>
          <p:cNvSpPr txBox="1">
            <a:spLocks/>
          </p:cNvSpPr>
          <p:nvPr/>
        </p:nvSpPr>
        <p:spPr>
          <a:xfrm>
            <a:off x="6098504" y="6080916"/>
            <a:ext cx="2819400" cy="72548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2">
                    <a:lumMod val="25000"/>
                  </a:schemeClr>
                </a:solidFill>
                <a:latin typeface="Montserrat"/>
                <a:cs typeface="Times New Roman"/>
              </a:rPr>
              <a:t>EDA</a:t>
            </a:r>
            <a:endParaRPr lang="ar-SA" dirty="0">
              <a:solidFill>
                <a:schemeClr val="bg2">
                  <a:lumMod val="25000"/>
                </a:schemeClr>
              </a:solidFill>
            </a:endParaRPr>
          </a:p>
          <a:p>
            <a:endParaRPr lang="en-US" dirty="0">
              <a:latin typeface="Montserrat"/>
            </a:endParaRPr>
          </a:p>
        </p:txBody>
      </p:sp>
      <p:grpSp>
        <p:nvGrpSpPr>
          <p:cNvPr id="84" name="Graphic 43">
            <a:extLst>
              <a:ext uri="{FF2B5EF4-FFF2-40B4-BE49-F238E27FC236}">
                <a16:creationId xmlns:a16="http://schemas.microsoft.com/office/drawing/2014/main" id="{71C4274E-ECC4-471B-8E3D-3B444304EC6A}"/>
              </a:ext>
            </a:extLst>
          </p:cNvPr>
          <p:cNvGrpSpPr/>
          <p:nvPr/>
        </p:nvGrpSpPr>
        <p:grpSpPr>
          <a:xfrm rot="1320000" flipV="1">
            <a:off x="8596506" y="5671871"/>
            <a:ext cx="964622" cy="948661"/>
            <a:chOff x="5270499" y="2952750"/>
            <a:chExt cx="1652161" cy="946643"/>
          </a:xfrm>
          <a:solidFill>
            <a:schemeClr val="bg1"/>
          </a:solidFill>
        </p:grpSpPr>
        <p:sp>
          <p:nvSpPr>
            <p:cNvPr id="85" name="Freeform 168">
              <a:extLst>
                <a:ext uri="{FF2B5EF4-FFF2-40B4-BE49-F238E27FC236}">
                  <a16:creationId xmlns:a16="http://schemas.microsoft.com/office/drawing/2014/main" id="{DA0E84B9-B6E0-48DB-910F-95C53E40BBAB}"/>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86" name="Freeform 169">
              <a:extLst>
                <a:ext uri="{FF2B5EF4-FFF2-40B4-BE49-F238E27FC236}">
                  <a16:creationId xmlns:a16="http://schemas.microsoft.com/office/drawing/2014/main" id="{574BB95D-F723-4E35-90F4-1EC5954DE369}"/>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sp>
        <p:nvSpPr>
          <p:cNvPr id="87" name="Title 1">
            <a:extLst>
              <a:ext uri="{FF2B5EF4-FFF2-40B4-BE49-F238E27FC236}">
                <a16:creationId xmlns:a16="http://schemas.microsoft.com/office/drawing/2014/main" id="{3CD8F55A-7E34-4E8D-9848-9D9E171BBE20}"/>
              </a:ext>
            </a:extLst>
          </p:cNvPr>
          <p:cNvSpPr txBox="1">
            <a:spLocks/>
          </p:cNvSpPr>
          <p:nvPr/>
        </p:nvSpPr>
        <p:spPr>
          <a:xfrm>
            <a:off x="8451179" y="5156991"/>
            <a:ext cx="2819400" cy="72548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2">
                    <a:lumMod val="25000"/>
                  </a:schemeClr>
                </a:solidFill>
                <a:ea typeface="+mj-lt"/>
                <a:cs typeface="+mj-lt"/>
              </a:rPr>
              <a:t>Modeling</a:t>
            </a:r>
          </a:p>
          <a:p>
            <a:pPr algn="ctr"/>
            <a:endParaRPr lang="en-US" sz="2800" dirty="0">
              <a:solidFill>
                <a:schemeClr val="bg2">
                  <a:lumMod val="25000"/>
                </a:schemeClr>
              </a:solidFill>
              <a:latin typeface="Montserrat"/>
              <a:cs typeface="Times New Roman"/>
            </a:endParaRPr>
          </a:p>
          <a:p>
            <a:endParaRPr lang="en-US" dirty="0">
              <a:latin typeface="Montserrat"/>
            </a:endParaRPr>
          </a:p>
        </p:txBody>
      </p:sp>
    </p:spTree>
    <p:extLst>
      <p:ext uri="{BB962C8B-B14F-4D97-AF65-F5344CB8AC3E}">
        <p14:creationId xmlns:p14="http://schemas.microsoft.com/office/powerpoint/2010/main" val="342615344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E1D7"/>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292BBD-A381-4DB7-969D-ABCB9E89BFAE}"/>
              </a:ext>
            </a:extLst>
          </p:cNvPr>
          <p:cNvGrpSpPr/>
          <p:nvPr/>
        </p:nvGrpSpPr>
        <p:grpSpPr>
          <a:xfrm>
            <a:off x="-857695" y="386147"/>
            <a:ext cx="828000" cy="828000"/>
            <a:chOff x="-909300" y="335474"/>
            <a:chExt cx="828000" cy="828000"/>
          </a:xfrm>
        </p:grpSpPr>
        <p:sp>
          <p:nvSpPr>
            <p:cNvPr id="4" name="Oval 3">
              <a:extLst>
                <a:ext uri="{FF2B5EF4-FFF2-40B4-BE49-F238E27FC236}">
                  <a16:creationId xmlns:a16="http://schemas.microsoft.com/office/drawing/2014/main" id="{C75DE242-5915-41F3-9BE6-381294116377}"/>
                </a:ext>
              </a:extLst>
            </p:cNvPr>
            <p:cNvSpPr/>
            <p:nvPr/>
          </p:nvSpPr>
          <p:spPr>
            <a:xfrm>
              <a:off x="-909300" y="335474"/>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Electric Tower with solid fill">
              <a:extLst>
                <a:ext uri="{FF2B5EF4-FFF2-40B4-BE49-F238E27FC236}">
                  <a16:creationId xmlns:a16="http://schemas.microsoft.com/office/drawing/2014/main" id="{5C173BF7-2C5B-4BAF-A9DD-71F6097609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245" y="458529"/>
              <a:ext cx="581890" cy="581890"/>
            </a:xfrm>
            <a:prstGeom prst="rect">
              <a:avLst/>
            </a:prstGeom>
          </p:spPr>
        </p:pic>
      </p:grpSp>
      <p:grpSp>
        <p:nvGrpSpPr>
          <p:cNvPr id="7" name="Group 6">
            <a:extLst>
              <a:ext uri="{FF2B5EF4-FFF2-40B4-BE49-F238E27FC236}">
                <a16:creationId xmlns:a16="http://schemas.microsoft.com/office/drawing/2014/main" id="{76FA147B-DD0D-49AE-8E0A-BB30A58D0EC7}"/>
              </a:ext>
            </a:extLst>
          </p:cNvPr>
          <p:cNvGrpSpPr/>
          <p:nvPr/>
        </p:nvGrpSpPr>
        <p:grpSpPr>
          <a:xfrm>
            <a:off x="807180" y="1653420"/>
            <a:ext cx="828000" cy="828000"/>
            <a:chOff x="-909300" y="1641899"/>
            <a:chExt cx="828000" cy="828000"/>
          </a:xfrm>
        </p:grpSpPr>
        <p:sp>
          <p:nvSpPr>
            <p:cNvPr id="8" name="Oval 7">
              <a:extLst>
                <a:ext uri="{FF2B5EF4-FFF2-40B4-BE49-F238E27FC236}">
                  <a16:creationId xmlns:a16="http://schemas.microsoft.com/office/drawing/2014/main" id="{70A72355-75C9-4B7D-8AD4-D12148324B74}"/>
                </a:ext>
              </a:extLst>
            </p:cNvPr>
            <p:cNvSpPr/>
            <p:nvPr/>
          </p:nvSpPr>
          <p:spPr>
            <a:xfrm>
              <a:off x="-909300" y="1641899"/>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Illustrator with solid fill">
              <a:extLst>
                <a:ext uri="{FF2B5EF4-FFF2-40B4-BE49-F238E27FC236}">
                  <a16:creationId xmlns:a16="http://schemas.microsoft.com/office/drawing/2014/main" id="{D53CCB4A-3566-44A5-989E-30F14DCFEBD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0754" y="1776475"/>
              <a:ext cx="581890" cy="581890"/>
            </a:xfrm>
            <a:prstGeom prst="rect">
              <a:avLst/>
            </a:prstGeom>
          </p:spPr>
        </p:pic>
      </p:grpSp>
      <p:grpSp>
        <p:nvGrpSpPr>
          <p:cNvPr id="10" name="Group 9">
            <a:extLst>
              <a:ext uri="{FF2B5EF4-FFF2-40B4-BE49-F238E27FC236}">
                <a16:creationId xmlns:a16="http://schemas.microsoft.com/office/drawing/2014/main" id="{E2D55382-346A-43AB-A302-562C2921066D}"/>
              </a:ext>
            </a:extLst>
          </p:cNvPr>
          <p:cNvGrpSpPr/>
          <p:nvPr/>
        </p:nvGrpSpPr>
        <p:grpSpPr>
          <a:xfrm>
            <a:off x="-848830" y="4308285"/>
            <a:ext cx="828000" cy="828000"/>
            <a:chOff x="-909300" y="4254749"/>
            <a:chExt cx="828000" cy="828000"/>
          </a:xfrm>
        </p:grpSpPr>
        <p:sp>
          <p:nvSpPr>
            <p:cNvPr id="11" name="Oval 10">
              <a:extLst>
                <a:ext uri="{FF2B5EF4-FFF2-40B4-BE49-F238E27FC236}">
                  <a16:creationId xmlns:a16="http://schemas.microsoft.com/office/drawing/2014/main" id="{B8A249B1-F0E3-4AFA-ACEF-21894BF7624B}"/>
                </a:ext>
              </a:extLst>
            </p:cNvPr>
            <p:cNvSpPr/>
            <p:nvPr/>
          </p:nvSpPr>
          <p:spPr>
            <a:xfrm>
              <a:off x="-909300" y="4254749"/>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descr="Plug with solid fill">
              <a:extLst>
                <a:ext uri="{FF2B5EF4-FFF2-40B4-BE49-F238E27FC236}">
                  <a16:creationId xmlns:a16="http://schemas.microsoft.com/office/drawing/2014/main" id="{72DC4678-4531-419D-9CAC-D0AEBF934C6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6245" y="4377804"/>
              <a:ext cx="581890" cy="581890"/>
            </a:xfrm>
            <a:prstGeom prst="rect">
              <a:avLst/>
            </a:prstGeom>
          </p:spPr>
        </p:pic>
      </p:grpSp>
      <p:grpSp>
        <p:nvGrpSpPr>
          <p:cNvPr id="13" name="Group 12">
            <a:extLst>
              <a:ext uri="{FF2B5EF4-FFF2-40B4-BE49-F238E27FC236}">
                <a16:creationId xmlns:a16="http://schemas.microsoft.com/office/drawing/2014/main" id="{C049273D-1B85-4515-8195-F9D7D710F12D}"/>
              </a:ext>
            </a:extLst>
          </p:cNvPr>
          <p:cNvGrpSpPr/>
          <p:nvPr/>
        </p:nvGrpSpPr>
        <p:grpSpPr>
          <a:xfrm>
            <a:off x="-837041" y="5614711"/>
            <a:ext cx="828000" cy="828000"/>
            <a:chOff x="-909300" y="5561175"/>
            <a:chExt cx="828000" cy="828000"/>
          </a:xfrm>
        </p:grpSpPr>
        <p:sp>
          <p:nvSpPr>
            <p:cNvPr id="14" name="Oval 13">
              <a:extLst>
                <a:ext uri="{FF2B5EF4-FFF2-40B4-BE49-F238E27FC236}">
                  <a16:creationId xmlns:a16="http://schemas.microsoft.com/office/drawing/2014/main" id="{3B320BA6-8549-48A3-AF42-7914119C0AA2}"/>
                </a:ext>
              </a:extLst>
            </p:cNvPr>
            <p:cNvSpPr/>
            <p:nvPr/>
          </p:nvSpPr>
          <p:spPr>
            <a:xfrm>
              <a:off x="-909300" y="5561175"/>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Graphic 14" descr="Wind Turbines with solid fill">
              <a:extLst>
                <a:ext uri="{FF2B5EF4-FFF2-40B4-BE49-F238E27FC236}">
                  <a16:creationId xmlns:a16="http://schemas.microsoft.com/office/drawing/2014/main" id="{FA99BBB4-8F0F-4A0D-861B-EAF59DCCA5E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0756" y="5684230"/>
              <a:ext cx="581890" cy="581890"/>
            </a:xfrm>
            <a:prstGeom prst="rect">
              <a:avLst/>
            </a:prstGeom>
          </p:spPr>
        </p:pic>
      </p:grpSp>
      <p:grpSp>
        <p:nvGrpSpPr>
          <p:cNvPr id="16" name="Group 15">
            <a:extLst>
              <a:ext uri="{FF2B5EF4-FFF2-40B4-BE49-F238E27FC236}">
                <a16:creationId xmlns:a16="http://schemas.microsoft.com/office/drawing/2014/main" id="{3963929F-A54D-47BB-9842-9621E9C3EE7A}"/>
              </a:ext>
            </a:extLst>
          </p:cNvPr>
          <p:cNvGrpSpPr/>
          <p:nvPr/>
        </p:nvGrpSpPr>
        <p:grpSpPr>
          <a:xfrm>
            <a:off x="-838415" y="3001860"/>
            <a:ext cx="828000" cy="828000"/>
            <a:chOff x="-909300" y="2948324"/>
            <a:chExt cx="828000" cy="828000"/>
          </a:xfrm>
        </p:grpSpPr>
        <p:sp>
          <p:nvSpPr>
            <p:cNvPr id="17" name="Oval 16">
              <a:extLst>
                <a:ext uri="{FF2B5EF4-FFF2-40B4-BE49-F238E27FC236}">
                  <a16:creationId xmlns:a16="http://schemas.microsoft.com/office/drawing/2014/main" id="{287632BA-7310-4753-B47D-3291FAF8D0D2}"/>
                </a:ext>
              </a:extLst>
            </p:cNvPr>
            <p:cNvSpPr/>
            <p:nvPr/>
          </p:nvSpPr>
          <p:spPr>
            <a:xfrm>
              <a:off x="-909300" y="294832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Presentation with bar chart with solid fill">
              <a:extLst>
                <a:ext uri="{FF2B5EF4-FFF2-40B4-BE49-F238E27FC236}">
                  <a16:creationId xmlns:a16="http://schemas.microsoft.com/office/drawing/2014/main" id="{6D3A1A3F-28F8-417A-B03A-603ACFBCB94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6245" y="3071379"/>
              <a:ext cx="581890" cy="581890"/>
            </a:xfrm>
            <a:prstGeom prst="rect">
              <a:avLst/>
            </a:prstGeom>
          </p:spPr>
        </p:pic>
      </p:grpSp>
      <p:sp>
        <p:nvSpPr>
          <p:cNvPr id="19" name="Freeform: Shape 18">
            <a:extLst>
              <a:ext uri="{FF2B5EF4-FFF2-40B4-BE49-F238E27FC236}">
                <a16:creationId xmlns:a16="http://schemas.microsoft.com/office/drawing/2014/main" id="{9BE7F7A7-B64F-46B6-AB02-6C0651FEFF65}"/>
              </a:ext>
            </a:extLst>
          </p:cNvPr>
          <p:cNvSpPr/>
          <p:nvPr/>
        </p:nvSpPr>
        <p:spPr>
          <a:xfrm rot="10800000">
            <a:off x="1" y="-7482980"/>
            <a:ext cx="1200348" cy="19100800"/>
          </a:xfrm>
          <a:custGeom>
            <a:avLst/>
            <a:gdLst>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696 w 1200846"/>
              <a:gd name="connsiteY0" fmla="*/ 19100800 h 19100800"/>
              <a:gd name="connsiteX1" fmla="*/ 696 w 1200846"/>
              <a:gd name="connsiteY1" fmla="*/ 10387400 h 19100800"/>
              <a:gd name="connsiteX2" fmla="*/ 623496 w 1200846"/>
              <a:gd name="connsiteY2" fmla="*/ 9550400 h 19100800"/>
              <a:gd name="connsiteX3" fmla="*/ 696 w 1200846"/>
              <a:gd name="connsiteY3" fmla="*/ 8713400 h 19100800"/>
              <a:gd name="connsiteX4" fmla="*/ 696 w 1200846"/>
              <a:gd name="connsiteY4" fmla="*/ 0 h 19100800"/>
              <a:gd name="connsiteX5" fmla="*/ 1200846 w 1200846"/>
              <a:gd name="connsiteY5" fmla="*/ 0 h 19100800"/>
              <a:gd name="connsiteX6" fmla="*/ 1200846 w 1200846"/>
              <a:gd name="connsiteY6" fmla="*/ 19100800 h 19100800"/>
              <a:gd name="connsiteX7" fmla="*/ 696 w 1200846"/>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93 w 1200343"/>
              <a:gd name="connsiteY0" fmla="*/ 19100800 h 19100800"/>
              <a:gd name="connsiteX1" fmla="*/ 193 w 1200343"/>
              <a:gd name="connsiteY1" fmla="*/ 10387400 h 19100800"/>
              <a:gd name="connsiteX2" fmla="*/ 567960 w 1200343"/>
              <a:gd name="connsiteY2" fmla="*/ 9550400 h 19100800"/>
              <a:gd name="connsiteX3" fmla="*/ 193 w 1200343"/>
              <a:gd name="connsiteY3" fmla="*/ 8713400 h 19100800"/>
              <a:gd name="connsiteX4" fmla="*/ 193 w 1200343"/>
              <a:gd name="connsiteY4" fmla="*/ 0 h 19100800"/>
              <a:gd name="connsiteX5" fmla="*/ 1200343 w 1200343"/>
              <a:gd name="connsiteY5" fmla="*/ 0 h 19100800"/>
              <a:gd name="connsiteX6" fmla="*/ 1200343 w 1200343"/>
              <a:gd name="connsiteY6" fmla="*/ 19100800 h 19100800"/>
              <a:gd name="connsiteX7" fmla="*/ 193 w 1200343"/>
              <a:gd name="connsiteY7" fmla="*/ 19100800 h 19100800"/>
              <a:gd name="connsiteX0" fmla="*/ 190 w 1200340"/>
              <a:gd name="connsiteY0" fmla="*/ 19100800 h 19100800"/>
              <a:gd name="connsiteX1" fmla="*/ 190 w 1200340"/>
              <a:gd name="connsiteY1" fmla="*/ 10387400 h 19100800"/>
              <a:gd name="connsiteX2" fmla="*/ 580660 w 1200340"/>
              <a:gd name="connsiteY2" fmla="*/ 9550400 h 19100800"/>
              <a:gd name="connsiteX3" fmla="*/ 190 w 1200340"/>
              <a:gd name="connsiteY3" fmla="*/ 8713400 h 19100800"/>
              <a:gd name="connsiteX4" fmla="*/ 190 w 1200340"/>
              <a:gd name="connsiteY4" fmla="*/ 0 h 19100800"/>
              <a:gd name="connsiteX5" fmla="*/ 1200340 w 1200340"/>
              <a:gd name="connsiteY5" fmla="*/ 0 h 19100800"/>
              <a:gd name="connsiteX6" fmla="*/ 1200340 w 1200340"/>
              <a:gd name="connsiteY6" fmla="*/ 19100800 h 19100800"/>
              <a:gd name="connsiteX7" fmla="*/ 190 w 1200340"/>
              <a:gd name="connsiteY7" fmla="*/ 19100800 h 19100800"/>
              <a:gd name="connsiteX0" fmla="*/ 190 w 1200340"/>
              <a:gd name="connsiteY0" fmla="*/ 19100800 h 19100800"/>
              <a:gd name="connsiteX1" fmla="*/ 190 w 1200340"/>
              <a:gd name="connsiteY1" fmla="*/ 10387400 h 19100800"/>
              <a:gd name="connsiteX2" fmla="*/ 580660 w 1200340"/>
              <a:gd name="connsiteY2" fmla="*/ 9550400 h 19100800"/>
              <a:gd name="connsiteX3" fmla="*/ 190 w 1200340"/>
              <a:gd name="connsiteY3" fmla="*/ 8713400 h 19100800"/>
              <a:gd name="connsiteX4" fmla="*/ 190 w 1200340"/>
              <a:gd name="connsiteY4" fmla="*/ 0 h 19100800"/>
              <a:gd name="connsiteX5" fmla="*/ 1200340 w 1200340"/>
              <a:gd name="connsiteY5" fmla="*/ 0 h 19100800"/>
              <a:gd name="connsiteX6" fmla="*/ 1200340 w 1200340"/>
              <a:gd name="connsiteY6" fmla="*/ 19100800 h 19100800"/>
              <a:gd name="connsiteX7" fmla="*/ 190 w 1200340"/>
              <a:gd name="connsiteY7" fmla="*/ 19100800 h 19100800"/>
              <a:gd name="connsiteX0" fmla="*/ 198 w 1200348"/>
              <a:gd name="connsiteY0" fmla="*/ 19100800 h 19100800"/>
              <a:gd name="connsiteX1" fmla="*/ 198 w 1200348"/>
              <a:gd name="connsiteY1" fmla="*/ 10387400 h 19100800"/>
              <a:gd name="connsiteX2" fmla="*/ 580668 w 1200348"/>
              <a:gd name="connsiteY2" fmla="*/ 9550400 h 19100800"/>
              <a:gd name="connsiteX3" fmla="*/ 198 w 1200348"/>
              <a:gd name="connsiteY3" fmla="*/ 8713400 h 19100800"/>
              <a:gd name="connsiteX4" fmla="*/ 198 w 1200348"/>
              <a:gd name="connsiteY4" fmla="*/ 0 h 19100800"/>
              <a:gd name="connsiteX5" fmla="*/ 1200348 w 1200348"/>
              <a:gd name="connsiteY5" fmla="*/ 0 h 19100800"/>
              <a:gd name="connsiteX6" fmla="*/ 1200348 w 1200348"/>
              <a:gd name="connsiteY6" fmla="*/ 19100800 h 19100800"/>
              <a:gd name="connsiteX7" fmla="*/ 198 w 1200348"/>
              <a:gd name="connsiteY7" fmla="*/ 19100800 h 191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0348" h="19100800">
                <a:moveTo>
                  <a:pt x="198" y="19100800"/>
                </a:moveTo>
                <a:lnTo>
                  <a:pt x="198" y="10387400"/>
                </a:lnTo>
                <a:cubicBezTo>
                  <a:pt x="-12336" y="9972934"/>
                  <a:pt x="572035" y="10045299"/>
                  <a:pt x="580668" y="9550400"/>
                </a:cubicBezTo>
                <a:cubicBezTo>
                  <a:pt x="576267" y="9038567"/>
                  <a:pt x="29997" y="9102468"/>
                  <a:pt x="198" y="8713400"/>
                </a:cubicBezTo>
                <a:lnTo>
                  <a:pt x="198" y="0"/>
                </a:lnTo>
                <a:lnTo>
                  <a:pt x="1200348" y="0"/>
                </a:lnTo>
                <a:lnTo>
                  <a:pt x="1200348" y="19100800"/>
                </a:lnTo>
                <a:lnTo>
                  <a:pt x="198" y="191008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0" name="Graphic 19" descr="Presentation with bar chart with solid fill">
            <a:hlinkClick r:id="rId13" action="ppaction://hlinksldjump"/>
            <a:extLst>
              <a:ext uri="{FF2B5EF4-FFF2-40B4-BE49-F238E27FC236}">
                <a16:creationId xmlns:a16="http://schemas.microsoft.com/office/drawing/2014/main" id="{493DB902-F590-4E71-89CB-925138FC037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4505" y="3071378"/>
            <a:ext cx="581890" cy="581890"/>
          </a:xfrm>
          <a:prstGeom prst="rect">
            <a:avLst/>
          </a:prstGeom>
        </p:spPr>
      </p:pic>
      <p:pic>
        <p:nvPicPr>
          <p:cNvPr id="21" name="Graphic 20" descr="Electric Tower with solid fill">
            <a:hlinkClick r:id="rId16" action="ppaction://hlinksldjump"/>
            <a:extLst>
              <a:ext uri="{FF2B5EF4-FFF2-40B4-BE49-F238E27FC236}">
                <a16:creationId xmlns:a16="http://schemas.microsoft.com/office/drawing/2014/main" id="{A07DE689-E1F4-464E-994D-C7AB60FBA06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74505" y="458529"/>
            <a:ext cx="581890" cy="581890"/>
          </a:xfrm>
          <a:prstGeom prst="rect">
            <a:avLst/>
          </a:prstGeom>
        </p:spPr>
      </p:pic>
      <p:pic>
        <p:nvPicPr>
          <p:cNvPr id="22" name="Graphic 21" descr="Illustrator with solid fill">
            <a:hlinkClick r:id="rId19" action="ppaction://hlinksldjump"/>
            <a:extLst>
              <a:ext uri="{FF2B5EF4-FFF2-40B4-BE49-F238E27FC236}">
                <a16:creationId xmlns:a16="http://schemas.microsoft.com/office/drawing/2014/main" id="{FA41ED46-5A40-409F-945B-454E0144429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89996" y="1776475"/>
            <a:ext cx="581890" cy="581890"/>
          </a:xfrm>
          <a:prstGeom prst="rect">
            <a:avLst/>
          </a:prstGeom>
        </p:spPr>
      </p:pic>
      <p:pic>
        <p:nvPicPr>
          <p:cNvPr id="23" name="Graphic 22" descr="Plug with solid fill">
            <a:hlinkClick r:id="rId22" action="ppaction://hlinksldjump"/>
            <a:extLst>
              <a:ext uri="{FF2B5EF4-FFF2-40B4-BE49-F238E27FC236}">
                <a16:creationId xmlns:a16="http://schemas.microsoft.com/office/drawing/2014/main" id="{0743E8E0-534B-4A0B-B226-1014CA0C2D2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74505" y="4377804"/>
            <a:ext cx="581890" cy="581890"/>
          </a:xfrm>
          <a:prstGeom prst="rect">
            <a:avLst/>
          </a:prstGeom>
        </p:spPr>
      </p:pic>
      <p:pic>
        <p:nvPicPr>
          <p:cNvPr id="24" name="Graphic 23" descr="Wind Turbines with solid fill">
            <a:hlinkClick r:id="rId25" action="ppaction://hlinksldjump"/>
            <a:extLst>
              <a:ext uri="{FF2B5EF4-FFF2-40B4-BE49-F238E27FC236}">
                <a16:creationId xmlns:a16="http://schemas.microsoft.com/office/drawing/2014/main" id="{0038A40C-2DFC-475A-A369-E04701B5859C}"/>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89994" y="5684230"/>
            <a:ext cx="581890" cy="581890"/>
          </a:xfrm>
          <a:prstGeom prst="rect">
            <a:avLst/>
          </a:prstGeom>
        </p:spPr>
      </p:pic>
      <p:sp>
        <p:nvSpPr>
          <p:cNvPr id="26" name="Content Placeholder 2">
            <a:extLst>
              <a:ext uri="{FF2B5EF4-FFF2-40B4-BE49-F238E27FC236}">
                <a16:creationId xmlns:a16="http://schemas.microsoft.com/office/drawing/2014/main" id="{360F65CD-E8AE-42F0-9BD7-F2469737E26C}"/>
              </a:ext>
            </a:extLst>
          </p:cNvPr>
          <p:cNvSpPr txBox="1">
            <a:spLocks/>
          </p:cNvSpPr>
          <p:nvPr/>
        </p:nvSpPr>
        <p:spPr>
          <a:xfrm>
            <a:off x="2156638" y="3001599"/>
            <a:ext cx="9328574" cy="2561001"/>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5000000000000000000" pitchFamily="2" charset="2"/>
              <a:buChar char="v"/>
            </a:pPr>
            <a:endParaRPr lang="en-US" dirty="0">
              <a:cs typeface="Calibri"/>
            </a:endParaRPr>
          </a:p>
          <a:p>
            <a:pPr marL="0" indent="0" algn="ctr">
              <a:buNone/>
            </a:pPr>
            <a:endParaRPr lang="en-US" dirty="0"/>
          </a:p>
        </p:txBody>
      </p:sp>
      <p:sp>
        <p:nvSpPr>
          <p:cNvPr id="27" name="Title 1">
            <a:extLst>
              <a:ext uri="{FF2B5EF4-FFF2-40B4-BE49-F238E27FC236}">
                <a16:creationId xmlns:a16="http://schemas.microsoft.com/office/drawing/2014/main" id="{C4C07640-89D7-41CB-99DF-A3298138602D}"/>
              </a:ext>
            </a:extLst>
          </p:cNvPr>
          <p:cNvSpPr txBox="1">
            <a:spLocks/>
          </p:cNvSpPr>
          <p:nvPr/>
        </p:nvSpPr>
        <p:spPr>
          <a:xfrm>
            <a:off x="-1905000" y="374712"/>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2">
                    <a:lumMod val="25000"/>
                  </a:schemeClr>
                </a:solidFill>
                <a:ea typeface="+mj-lt"/>
                <a:cs typeface="+mj-lt"/>
              </a:rPr>
              <a:t>Introduction </a:t>
            </a:r>
            <a:endParaRPr lang="ar-SA" dirty="0">
              <a:solidFill>
                <a:schemeClr val="bg2">
                  <a:lumMod val="25000"/>
                </a:schemeClr>
              </a:solidFill>
            </a:endParaRPr>
          </a:p>
        </p:txBody>
      </p:sp>
      <p:pic>
        <p:nvPicPr>
          <p:cNvPr id="30" name="Graphic 29">
            <a:extLst>
              <a:ext uri="{FF2B5EF4-FFF2-40B4-BE49-F238E27FC236}">
                <a16:creationId xmlns:a16="http://schemas.microsoft.com/office/drawing/2014/main" id="{8CE991C2-CCA4-4536-9A4E-CAF09A8FF881}"/>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rot="21540000">
            <a:off x="1974723" y="1139750"/>
            <a:ext cx="3743581" cy="134841"/>
          </a:xfrm>
          <a:prstGeom prst="rect">
            <a:avLst/>
          </a:prstGeom>
        </p:spPr>
      </p:pic>
      <p:grpSp>
        <p:nvGrpSpPr>
          <p:cNvPr id="40" name="Graphic 43">
            <a:extLst>
              <a:ext uri="{FF2B5EF4-FFF2-40B4-BE49-F238E27FC236}">
                <a16:creationId xmlns:a16="http://schemas.microsoft.com/office/drawing/2014/main" id="{86660256-29B5-4C89-BD5A-6E8FA6EE522B}"/>
              </a:ext>
            </a:extLst>
          </p:cNvPr>
          <p:cNvGrpSpPr/>
          <p:nvPr/>
        </p:nvGrpSpPr>
        <p:grpSpPr>
          <a:xfrm rot="6215424" flipV="1">
            <a:off x="4243781" y="1517549"/>
            <a:ext cx="921104" cy="835684"/>
            <a:chOff x="5270499" y="2952750"/>
            <a:chExt cx="1652161" cy="946643"/>
          </a:xfrm>
          <a:solidFill>
            <a:schemeClr val="bg1"/>
          </a:solidFill>
        </p:grpSpPr>
        <p:sp>
          <p:nvSpPr>
            <p:cNvPr id="41" name="Freeform 168">
              <a:extLst>
                <a:ext uri="{FF2B5EF4-FFF2-40B4-BE49-F238E27FC236}">
                  <a16:creationId xmlns:a16="http://schemas.microsoft.com/office/drawing/2014/main" id="{0C05D2E3-A748-4AFF-9ADB-51C4C1709479}"/>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42" name="Freeform 169">
              <a:extLst>
                <a:ext uri="{FF2B5EF4-FFF2-40B4-BE49-F238E27FC236}">
                  <a16:creationId xmlns:a16="http://schemas.microsoft.com/office/drawing/2014/main" id="{2CFBD4B1-6FC8-4EA7-BB6D-B63934D4EBDD}"/>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sp>
        <p:nvSpPr>
          <p:cNvPr id="5" name="Content Placeholder 2">
            <a:extLst>
              <a:ext uri="{FF2B5EF4-FFF2-40B4-BE49-F238E27FC236}">
                <a16:creationId xmlns:a16="http://schemas.microsoft.com/office/drawing/2014/main" id="{FCDB1E67-A163-4D5C-BD60-AC1086E34AC9}"/>
              </a:ext>
            </a:extLst>
          </p:cNvPr>
          <p:cNvSpPr txBox="1">
            <a:spLocks/>
          </p:cNvSpPr>
          <p:nvPr/>
        </p:nvSpPr>
        <p:spPr>
          <a:xfrm>
            <a:off x="2677395" y="2697201"/>
            <a:ext cx="6987305" cy="3228999"/>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v"/>
            </a:pPr>
            <a:r>
              <a:rPr lang="en-US" dirty="0"/>
              <a:t> This data set contains booking information for a city hotel and a resort hotel, and includes information such as when the booking was made, length of stay, the number of adults, children, and/or babies, and the number of available parking spaces, among other things.</a:t>
            </a:r>
            <a:endParaRPr lang="ar-SA" dirty="0">
              <a:cs typeface="Arial" panose="020B0604020202020204" pitchFamily="34" charset="0"/>
            </a:endParaRPr>
          </a:p>
          <a:p>
            <a:pPr algn="just">
              <a:buFont typeface="Wingdings" panose="05000000000000000000" pitchFamily="2" charset="2"/>
              <a:buChar char="v"/>
            </a:pPr>
            <a:endParaRPr lang="en-US" dirty="0">
              <a:cs typeface="Calibri" panose="020F0502020204030204"/>
            </a:endParaRPr>
          </a:p>
          <a:p>
            <a:pPr marL="0" indent="0" algn="just">
              <a:buNone/>
            </a:pPr>
            <a:endParaRPr lang="en-US" dirty="0"/>
          </a:p>
        </p:txBody>
      </p:sp>
    </p:spTree>
    <p:extLst>
      <p:ext uri="{BB962C8B-B14F-4D97-AF65-F5344CB8AC3E}">
        <p14:creationId xmlns:p14="http://schemas.microsoft.com/office/powerpoint/2010/main" val="7536445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EDBD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F55BDE-1B52-4A3A-9D88-ED79206D8A79}"/>
              </a:ext>
            </a:extLst>
          </p:cNvPr>
          <p:cNvGrpSpPr/>
          <p:nvPr/>
        </p:nvGrpSpPr>
        <p:grpSpPr>
          <a:xfrm>
            <a:off x="-828000" y="389010"/>
            <a:ext cx="828000" cy="828000"/>
            <a:chOff x="-909300" y="335474"/>
            <a:chExt cx="828000" cy="828000"/>
          </a:xfrm>
        </p:grpSpPr>
        <p:sp>
          <p:nvSpPr>
            <p:cNvPr id="8" name="Oval 7">
              <a:extLst>
                <a:ext uri="{FF2B5EF4-FFF2-40B4-BE49-F238E27FC236}">
                  <a16:creationId xmlns:a16="http://schemas.microsoft.com/office/drawing/2014/main" id="{632D151F-A05A-4873-BCEA-AA0FFE822A1B}"/>
                </a:ext>
              </a:extLst>
            </p:cNvPr>
            <p:cNvSpPr/>
            <p:nvPr/>
          </p:nvSpPr>
          <p:spPr>
            <a:xfrm>
              <a:off x="-909300" y="335474"/>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Electric Tower with solid fill">
              <a:extLst>
                <a:ext uri="{FF2B5EF4-FFF2-40B4-BE49-F238E27FC236}">
                  <a16:creationId xmlns:a16="http://schemas.microsoft.com/office/drawing/2014/main" id="{272DDE5A-6435-483A-AD98-F1B619DD14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245" y="458529"/>
              <a:ext cx="581890" cy="581890"/>
            </a:xfrm>
            <a:prstGeom prst="rect">
              <a:avLst/>
            </a:prstGeom>
          </p:spPr>
        </p:pic>
      </p:grpSp>
      <p:grpSp>
        <p:nvGrpSpPr>
          <p:cNvPr id="10" name="Group 9">
            <a:extLst>
              <a:ext uri="{FF2B5EF4-FFF2-40B4-BE49-F238E27FC236}">
                <a16:creationId xmlns:a16="http://schemas.microsoft.com/office/drawing/2014/main" id="{F58FB060-6731-4696-BB2B-C592D573AFFB}"/>
              </a:ext>
            </a:extLst>
          </p:cNvPr>
          <p:cNvGrpSpPr/>
          <p:nvPr/>
        </p:nvGrpSpPr>
        <p:grpSpPr>
          <a:xfrm>
            <a:off x="-848830" y="1695435"/>
            <a:ext cx="828000" cy="828000"/>
            <a:chOff x="-909300" y="1641899"/>
            <a:chExt cx="828000" cy="828000"/>
          </a:xfrm>
        </p:grpSpPr>
        <p:sp>
          <p:nvSpPr>
            <p:cNvPr id="11" name="Oval 10">
              <a:extLst>
                <a:ext uri="{FF2B5EF4-FFF2-40B4-BE49-F238E27FC236}">
                  <a16:creationId xmlns:a16="http://schemas.microsoft.com/office/drawing/2014/main" id="{39378341-0C6E-4A77-B85A-2567FFFDC155}"/>
                </a:ext>
              </a:extLst>
            </p:cNvPr>
            <p:cNvSpPr/>
            <p:nvPr/>
          </p:nvSpPr>
          <p:spPr>
            <a:xfrm>
              <a:off x="-909300" y="1641899"/>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descr="Illustrator with solid fill">
              <a:extLst>
                <a:ext uri="{FF2B5EF4-FFF2-40B4-BE49-F238E27FC236}">
                  <a16:creationId xmlns:a16="http://schemas.microsoft.com/office/drawing/2014/main" id="{B26F7B45-AA16-4E37-B961-F7D11C44C2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0754" y="1776475"/>
              <a:ext cx="581890" cy="581890"/>
            </a:xfrm>
            <a:prstGeom prst="rect">
              <a:avLst/>
            </a:prstGeom>
          </p:spPr>
        </p:pic>
      </p:grpSp>
      <p:grpSp>
        <p:nvGrpSpPr>
          <p:cNvPr id="13" name="Group 12">
            <a:extLst>
              <a:ext uri="{FF2B5EF4-FFF2-40B4-BE49-F238E27FC236}">
                <a16:creationId xmlns:a16="http://schemas.microsoft.com/office/drawing/2014/main" id="{B0271882-96F3-4F13-80DA-594E4AE67D6C}"/>
              </a:ext>
            </a:extLst>
          </p:cNvPr>
          <p:cNvGrpSpPr/>
          <p:nvPr/>
        </p:nvGrpSpPr>
        <p:grpSpPr>
          <a:xfrm>
            <a:off x="-848830" y="4308285"/>
            <a:ext cx="828000" cy="828000"/>
            <a:chOff x="-909300" y="4254749"/>
            <a:chExt cx="828000" cy="828000"/>
          </a:xfrm>
        </p:grpSpPr>
        <p:sp>
          <p:nvSpPr>
            <p:cNvPr id="14" name="Oval 13">
              <a:extLst>
                <a:ext uri="{FF2B5EF4-FFF2-40B4-BE49-F238E27FC236}">
                  <a16:creationId xmlns:a16="http://schemas.microsoft.com/office/drawing/2014/main" id="{42953ED0-83AA-49BA-94FD-A513FCB33251}"/>
                </a:ext>
              </a:extLst>
            </p:cNvPr>
            <p:cNvSpPr/>
            <p:nvPr/>
          </p:nvSpPr>
          <p:spPr>
            <a:xfrm>
              <a:off x="-909300" y="4254749"/>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Graphic 14" descr="Plug with solid fill">
              <a:extLst>
                <a:ext uri="{FF2B5EF4-FFF2-40B4-BE49-F238E27FC236}">
                  <a16:creationId xmlns:a16="http://schemas.microsoft.com/office/drawing/2014/main" id="{6E261146-664D-490A-9EEF-233947B0FAB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6245" y="4377804"/>
              <a:ext cx="581890" cy="581890"/>
            </a:xfrm>
            <a:prstGeom prst="rect">
              <a:avLst/>
            </a:prstGeom>
          </p:spPr>
        </p:pic>
      </p:grpSp>
      <p:grpSp>
        <p:nvGrpSpPr>
          <p:cNvPr id="16" name="Group 15">
            <a:extLst>
              <a:ext uri="{FF2B5EF4-FFF2-40B4-BE49-F238E27FC236}">
                <a16:creationId xmlns:a16="http://schemas.microsoft.com/office/drawing/2014/main" id="{BC9C7F05-336A-4642-8E05-1D943E54AAC6}"/>
              </a:ext>
            </a:extLst>
          </p:cNvPr>
          <p:cNvGrpSpPr/>
          <p:nvPr/>
        </p:nvGrpSpPr>
        <p:grpSpPr>
          <a:xfrm>
            <a:off x="-837041" y="5614711"/>
            <a:ext cx="828000" cy="828000"/>
            <a:chOff x="-909300" y="5561175"/>
            <a:chExt cx="828000" cy="828000"/>
          </a:xfrm>
        </p:grpSpPr>
        <p:sp>
          <p:nvSpPr>
            <p:cNvPr id="17" name="Oval 16">
              <a:extLst>
                <a:ext uri="{FF2B5EF4-FFF2-40B4-BE49-F238E27FC236}">
                  <a16:creationId xmlns:a16="http://schemas.microsoft.com/office/drawing/2014/main" id="{30C88107-552D-41C4-9630-04964FE38F20}"/>
                </a:ext>
              </a:extLst>
            </p:cNvPr>
            <p:cNvSpPr/>
            <p:nvPr/>
          </p:nvSpPr>
          <p:spPr>
            <a:xfrm>
              <a:off x="-909300" y="5561175"/>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Wind Turbines with solid fill">
              <a:extLst>
                <a:ext uri="{FF2B5EF4-FFF2-40B4-BE49-F238E27FC236}">
                  <a16:creationId xmlns:a16="http://schemas.microsoft.com/office/drawing/2014/main" id="{4A814D43-9469-48B7-91D7-55D28171C15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0756" y="5684230"/>
              <a:ext cx="581890" cy="581890"/>
            </a:xfrm>
            <a:prstGeom prst="rect">
              <a:avLst/>
            </a:prstGeom>
          </p:spPr>
        </p:pic>
      </p:grpSp>
      <p:grpSp>
        <p:nvGrpSpPr>
          <p:cNvPr id="3" name="Group 2">
            <a:extLst>
              <a:ext uri="{FF2B5EF4-FFF2-40B4-BE49-F238E27FC236}">
                <a16:creationId xmlns:a16="http://schemas.microsoft.com/office/drawing/2014/main" id="{7041451B-8019-4778-BE4E-2ADCACFE2F8A}"/>
              </a:ext>
            </a:extLst>
          </p:cNvPr>
          <p:cNvGrpSpPr/>
          <p:nvPr/>
        </p:nvGrpSpPr>
        <p:grpSpPr>
          <a:xfrm>
            <a:off x="786350" y="3015000"/>
            <a:ext cx="828000" cy="828000"/>
            <a:chOff x="-909300" y="2948324"/>
            <a:chExt cx="828000" cy="828000"/>
          </a:xfrm>
        </p:grpSpPr>
        <p:sp>
          <p:nvSpPr>
            <p:cNvPr id="4" name="Oval 3">
              <a:extLst>
                <a:ext uri="{FF2B5EF4-FFF2-40B4-BE49-F238E27FC236}">
                  <a16:creationId xmlns:a16="http://schemas.microsoft.com/office/drawing/2014/main" id="{30CAA08A-C7AB-4CDD-9112-2266A168CBB5}"/>
                </a:ext>
              </a:extLst>
            </p:cNvPr>
            <p:cNvSpPr/>
            <p:nvPr/>
          </p:nvSpPr>
          <p:spPr>
            <a:xfrm>
              <a:off x="-909300" y="294832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Presentation with bar chart with solid fill">
              <a:extLst>
                <a:ext uri="{FF2B5EF4-FFF2-40B4-BE49-F238E27FC236}">
                  <a16:creationId xmlns:a16="http://schemas.microsoft.com/office/drawing/2014/main" id="{418841A4-A575-44FB-B018-029AB757791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6245" y="3071379"/>
              <a:ext cx="581890" cy="581890"/>
            </a:xfrm>
            <a:prstGeom prst="rect">
              <a:avLst/>
            </a:prstGeom>
          </p:spPr>
        </p:pic>
      </p:grpSp>
      <p:sp>
        <p:nvSpPr>
          <p:cNvPr id="26" name="Freeform: Shape 25">
            <a:extLst>
              <a:ext uri="{FF2B5EF4-FFF2-40B4-BE49-F238E27FC236}">
                <a16:creationId xmlns:a16="http://schemas.microsoft.com/office/drawing/2014/main" id="{A0D84061-BBBE-44BA-BABB-39F758BF7EE5}"/>
              </a:ext>
            </a:extLst>
          </p:cNvPr>
          <p:cNvSpPr/>
          <p:nvPr/>
        </p:nvSpPr>
        <p:spPr>
          <a:xfrm rot="10800000">
            <a:off x="1" y="-6121400"/>
            <a:ext cx="1200348" cy="19100800"/>
          </a:xfrm>
          <a:custGeom>
            <a:avLst/>
            <a:gdLst>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696 w 1200846"/>
              <a:gd name="connsiteY0" fmla="*/ 19100800 h 19100800"/>
              <a:gd name="connsiteX1" fmla="*/ 696 w 1200846"/>
              <a:gd name="connsiteY1" fmla="*/ 10387400 h 19100800"/>
              <a:gd name="connsiteX2" fmla="*/ 623496 w 1200846"/>
              <a:gd name="connsiteY2" fmla="*/ 9550400 h 19100800"/>
              <a:gd name="connsiteX3" fmla="*/ 696 w 1200846"/>
              <a:gd name="connsiteY3" fmla="*/ 8713400 h 19100800"/>
              <a:gd name="connsiteX4" fmla="*/ 696 w 1200846"/>
              <a:gd name="connsiteY4" fmla="*/ 0 h 19100800"/>
              <a:gd name="connsiteX5" fmla="*/ 1200846 w 1200846"/>
              <a:gd name="connsiteY5" fmla="*/ 0 h 19100800"/>
              <a:gd name="connsiteX6" fmla="*/ 1200846 w 1200846"/>
              <a:gd name="connsiteY6" fmla="*/ 19100800 h 19100800"/>
              <a:gd name="connsiteX7" fmla="*/ 696 w 1200846"/>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93 w 1200343"/>
              <a:gd name="connsiteY0" fmla="*/ 19100800 h 19100800"/>
              <a:gd name="connsiteX1" fmla="*/ 193 w 1200343"/>
              <a:gd name="connsiteY1" fmla="*/ 10387400 h 19100800"/>
              <a:gd name="connsiteX2" fmla="*/ 567960 w 1200343"/>
              <a:gd name="connsiteY2" fmla="*/ 9550400 h 19100800"/>
              <a:gd name="connsiteX3" fmla="*/ 193 w 1200343"/>
              <a:gd name="connsiteY3" fmla="*/ 8713400 h 19100800"/>
              <a:gd name="connsiteX4" fmla="*/ 193 w 1200343"/>
              <a:gd name="connsiteY4" fmla="*/ 0 h 19100800"/>
              <a:gd name="connsiteX5" fmla="*/ 1200343 w 1200343"/>
              <a:gd name="connsiteY5" fmla="*/ 0 h 19100800"/>
              <a:gd name="connsiteX6" fmla="*/ 1200343 w 1200343"/>
              <a:gd name="connsiteY6" fmla="*/ 19100800 h 19100800"/>
              <a:gd name="connsiteX7" fmla="*/ 193 w 1200343"/>
              <a:gd name="connsiteY7" fmla="*/ 19100800 h 19100800"/>
              <a:gd name="connsiteX0" fmla="*/ 190 w 1200340"/>
              <a:gd name="connsiteY0" fmla="*/ 19100800 h 19100800"/>
              <a:gd name="connsiteX1" fmla="*/ 190 w 1200340"/>
              <a:gd name="connsiteY1" fmla="*/ 10387400 h 19100800"/>
              <a:gd name="connsiteX2" fmla="*/ 580660 w 1200340"/>
              <a:gd name="connsiteY2" fmla="*/ 9550400 h 19100800"/>
              <a:gd name="connsiteX3" fmla="*/ 190 w 1200340"/>
              <a:gd name="connsiteY3" fmla="*/ 8713400 h 19100800"/>
              <a:gd name="connsiteX4" fmla="*/ 190 w 1200340"/>
              <a:gd name="connsiteY4" fmla="*/ 0 h 19100800"/>
              <a:gd name="connsiteX5" fmla="*/ 1200340 w 1200340"/>
              <a:gd name="connsiteY5" fmla="*/ 0 h 19100800"/>
              <a:gd name="connsiteX6" fmla="*/ 1200340 w 1200340"/>
              <a:gd name="connsiteY6" fmla="*/ 19100800 h 19100800"/>
              <a:gd name="connsiteX7" fmla="*/ 190 w 1200340"/>
              <a:gd name="connsiteY7" fmla="*/ 19100800 h 19100800"/>
              <a:gd name="connsiteX0" fmla="*/ 190 w 1200340"/>
              <a:gd name="connsiteY0" fmla="*/ 19100800 h 19100800"/>
              <a:gd name="connsiteX1" fmla="*/ 190 w 1200340"/>
              <a:gd name="connsiteY1" fmla="*/ 10387400 h 19100800"/>
              <a:gd name="connsiteX2" fmla="*/ 580660 w 1200340"/>
              <a:gd name="connsiteY2" fmla="*/ 9550400 h 19100800"/>
              <a:gd name="connsiteX3" fmla="*/ 190 w 1200340"/>
              <a:gd name="connsiteY3" fmla="*/ 8713400 h 19100800"/>
              <a:gd name="connsiteX4" fmla="*/ 190 w 1200340"/>
              <a:gd name="connsiteY4" fmla="*/ 0 h 19100800"/>
              <a:gd name="connsiteX5" fmla="*/ 1200340 w 1200340"/>
              <a:gd name="connsiteY5" fmla="*/ 0 h 19100800"/>
              <a:gd name="connsiteX6" fmla="*/ 1200340 w 1200340"/>
              <a:gd name="connsiteY6" fmla="*/ 19100800 h 19100800"/>
              <a:gd name="connsiteX7" fmla="*/ 190 w 1200340"/>
              <a:gd name="connsiteY7" fmla="*/ 19100800 h 19100800"/>
              <a:gd name="connsiteX0" fmla="*/ 198 w 1200348"/>
              <a:gd name="connsiteY0" fmla="*/ 19100800 h 19100800"/>
              <a:gd name="connsiteX1" fmla="*/ 198 w 1200348"/>
              <a:gd name="connsiteY1" fmla="*/ 10387400 h 19100800"/>
              <a:gd name="connsiteX2" fmla="*/ 580668 w 1200348"/>
              <a:gd name="connsiteY2" fmla="*/ 9550400 h 19100800"/>
              <a:gd name="connsiteX3" fmla="*/ 198 w 1200348"/>
              <a:gd name="connsiteY3" fmla="*/ 8713400 h 19100800"/>
              <a:gd name="connsiteX4" fmla="*/ 198 w 1200348"/>
              <a:gd name="connsiteY4" fmla="*/ 0 h 19100800"/>
              <a:gd name="connsiteX5" fmla="*/ 1200348 w 1200348"/>
              <a:gd name="connsiteY5" fmla="*/ 0 h 19100800"/>
              <a:gd name="connsiteX6" fmla="*/ 1200348 w 1200348"/>
              <a:gd name="connsiteY6" fmla="*/ 19100800 h 19100800"/>
              <a:gd name="connsiteX7" fmla="*/ 198 w 1200348"/>
              <a:gd name="connsiteY7" fmla="*/ 19100800 h 191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0348" h="19100800">
                <a:moveTo>
                  <a:pt x="198" y="19100800"/>
                </a:moveTo>
                <a:lnTo>
                  <a:pt x="198" y="10387400"/>
                </a:lnTo>
                <a:cubicBezTo>
                  <a:pt x="-12336" y="9972934"/>
                  <a:pt x="572035" y="10045299"/>
                  <a:pt x="580668" y="9550400"/>
                </a:cubicBezTo>
                <a:cubicBezTo>
                  <a:pt x="576267" y="9038567"/>
                  <a:pt x="29997" y="9102468"/>
                  <a:pt x="198" y="8713400"/>
                </a:cubicBezTo>
                <a:lnTo>
                  <a:pt x="198" y="0"/>
                </a:lnTo>
                <a:lnTo>
                  <a:pt x="1200348" y="0"/>
                </a:lnTo>
                <a:lnTo>
                  <a:pt x="1200348" y="19100800"/>
                </a:lnTo>
                <a:lnTo>
                  <a:pt x="198" y="191008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0" name="Graphic 19" descr="Presentation with bar chart with solid fill">
            <a:hlinkClick r:id="rId13" action="ppaction://hlinksldjump"/>
            <a:extLst>
              <a:ext uri="{FF2B5EF4-FFF2-40B4-BE49-F238E27FC236}">
                <a16:creationId xmlns:a16="http://schemas.microsoft.com/office/drawing/2014/main" id="{B41A0515-FC80-433A-B67A-70E6B89CB17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4505" y="3071378"/>
            <a:ext cx="581890" cy="581890"/>
          </a:xfrm>
          <a:prstGeom prst="rect">
            <a:avLst/>
          </a:prstGeom>
        </p:spPr>
      </p:pic>
      <p:pic>
        <p:nvPicPr>
          <p:cNvPr id="21" name="Graphic 20" descr="Electric Tower with solid fill">
            <a:hlinkClick r:id="rId16" action="ppaction://hlinksldjump"/>
            <a:extLst>
              <a:ext uri="{FF2B5EF4-FFF2-40B4-BE49-F238E27FC236}">
                <a16:creationId xmlns:a16="http://schemas.microsoft.com/office/drawing/2014/main" id="{8B2A51E4-C32B-4B4C-B192-F7AA1D24887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74505" y="458529"/>
            <a:ext cx="581890" cy="581890"/>
          </a:xfrm>
          <a:prstGeom prst="rect">
            <a:avLst/>
          </a:prstGeom>
        </p:spPr>
      </p:pic>
      <p:pic>
        <p:nvPicPr>
          <p:cNvPr id="22" name="Graphic 21" descr="Illustrator with solid fill">
            <a:hlinkClick r:id="rId19" action="ppaction://hlinksldjump"/>
            <a:extLst>
              <a:ext uri="{FF2B5EF4-FFF2-40B4-BE49-F238E27FC236}">
                <a16:creationId xmlns:a16="http://schemas.microsoft.com/office/drawing/2014/main" id="{024EF2E1-A7CD-4AE9-B2E4-9BDEE4E75EE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89996" y="1776475"/>
            <a:ext cx="581890" cy="581890"/>
          </a:xfrm>
          <a:prstGeom prst="rect">
            <a:avLst/>
          </a:prstGeom>
        </p:spPr>
      </p:pic>
      <p:pic>
        <p:nvPicPr>
          <p:cNvPr id="23" name="Graphic 22" descr="Plug with solid fill">
            <a:hlinkClick r:id="rId22" action="ppaction://hlinksldjump"/>
            <a:extLst>
              <a:ext uri="{FF2B5EF4-FFF2-40B4-BE49-F238E27FC236}">
                <a16:creationId xmlns:a16="http://schemas.microsoft.com/office/drawing/2014/main" id="{080E1BEE-8F3E-494F-8011-6FD5FA7F6F59}"/>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74505" y="4377804"/>
            <a:ext cx="581890" cy="581890"/>
          </a:xfrm>
          <a:prstGeom prst="rect">
            <a:avLst/>
          </a:prstGeom>
        </p:spPr>
      </p:pic>
      <p:pic>
        <p:nvPicPr>
          <p:cNvPr id="24" name="Graphic 23" descr="Wind Turbines with solid fill">
            <a:hlinkClick r:id="rId25" action="ppaction://hlinksldjump"/>
            <a:extLst>
              <a:ext uri="{FF2B5EF4-FFF2-40B4-BE49-F238E27FC236}">
                <a16:creationId xmlns:a16="http://schemas.microsoft.com/office/drawing/2014/main" id="{2A0BA1F9-2D75-4E5A-8148-F1D10D0E7D31}"/>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89994" y="5684230"/>
            <a:ext cx="581890" cy="581890"/>
          </a:xfrm>
          <a:prstGeom prst="rect">
            <a:avLst/>
          </a:prstGeom>
        </p:spPr>
      </p:pic>
      <p:sp>
        <p:nvSpPr>
          <p:cNvPr id="27" name="Title 1">
            <a:extLst>
              <a:ext uri="{FF2B5EF4-FFF2-40B4-BE49-F238E27FC236}">
                <a16:creationId xmlns:a16="http://schemas.microsoft.com/office/drawing/2014/main" id="{509265C3-3913-42FF-8D9D-B33775F97DB5}"/>
              </a:ext>
            </a:extLst>
          </p:cNvPr>
          <p:cNvSpPr txBox="1">
            <a:spLocks/>
          </p:cNvSpPr>
          <p:nvPr/>
        </p:nvSpPr>
        <p:spPr>
          <a:xfrm>
            <a:off x="1712195" y="630873"/>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Montserrat"/>
                <a:ea typeface="+mj-lt"/>
                <a:cs typeface="+mj-lt"/>
              </a:rPr>
              <a:t>Dataset</a:t>
            </a:r>
            <a:endParaRPr lang="ar-SA"/>
          </a:p>
        </p:txBody>
      </p:sp>
      <p:sp>
        <p:nvSpPr>
          <p:cNvPr id="28" name="Content Placeholder 2">
            <a:extLst>
              <a:ext uri="{FF2B5EF4-FFF2-40B4-BE49-F238E27FC236}">
                <a16:creationId xmlns:a16="http://schemas.microsoft.com/office/drawing/2014/main" id="{1E17E220-E9C0-4218-AE41-32E9ED6DC594}"/>
              </a:ext>
            </a:extLst>
          </p:cNvPr>
          <p:cNvSpPr txBox="1">
            <a:spLocks/>
          </p:cNvSpPr>
          <p:nvPr/>
        </p:nvSpPr>
        <p:spPr>
          <a:xfrm>
            <a:off x="3629895" y="2763876"/>
            <a:ext cx="3253505" cy="619149"/>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cs typeface="Calibri"/>
              </a:rPr>
              <a:t>From Kaggle </a:t>
            </a:r>
          </a:p>
          <a:p>
            <a:pPr algn="just">
              <a:buFont typeface="Wingdings" panose="05000000000000000000" pitchFamily="2" charset="2"/>
              <a:buChar char="v"/>
            </a:pPr>
            <a:endParaRPr lang="en-US" dirty="0">
              <a:cs typeface="Calibri"/>
            </a:endParaRPr>
          </a:p>
          <a:p>
            <a:pPr marL="0" indent="0" algn="just">
              <a:buNone/>
            </a:pPr>
            <a:endParaRPr lang="en-US" dirty="0"/>
          </a:p>
        </p:txBody>
      </p:sp>
      <p:pic>
        <p:nvPicPr>
          <p:cNvPr id="29" name="Graphic 28">
            <a:extLst>
              <a:ext uri="{FF2B5EF4-FFF2-40B4-BE49-F238E27FC236}">
                <a16:creationId xmlns:a16="http://schemas.microsoft.com/office/drawing/2014/main" id="{79DFD570-FCDE-4EB3-B07A-1449DC7C4A43}"/>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rot="21540000">
            <a:off x="1609598" y="1327297"/>
            <a:ext cx="3743581" cy="134841"/>
          </a:xfrm>
          <a:prstGeom prst="rect">
            <a:avLst/>
          </a:prstGeom>
        </p:spPr>
      </p:pic>
      <p:grpSp>
        <p:nvGrpSpPr>
          <p:cNvPr id="2" name="Graphic 43">
            <a:extLst>
              <a:ext uri="{FF2B5EF4-FFF2-40B4-BE49-F238E27FC236}">
                <a16:creationId xmlns:a16="http://schemas.microsoft.com/office/drawing/2014/main" id="{6E8571C6-4934-4A54-95E0-FE81D7A96EB2}"/>
              </a:ext>
            </a:extLst>
          </p:cNvPr>
          <p:cNvGrpSpPr/>
          <p:nvPr/>
        </p:nvGrpSpPr>
        <p:grpSpPr>
          <a:xfrm rot="6215424" flipV="1">
            <a:off x="3538931" y="1565174"/>
            <a:ext cx="921104" cy="835684"/>
            <a:chOff x="5270499" y="2952750"/>
            <a:chExt cx="1652161" cy="946643"/>
          </a:xfrm>
          <a:solidFill>
            <a:schemeClr val="bg1"/>
          </a:solidFill>
        </p:grpSpPr>
        <p:sp>
          <p:nvSpPr>
            <p:cNvPr id="31" name="Freeform 168">
              <a:extLst>
                <a:ext uri="{FF2B5EF4-FFF2-40B4-BE49-F238E27FC236}">
                  <a16:creationId xmlns:a16="http://schemas.microsoft.com/office/drawing/2014/main" id="{30E5F73D-22DA-48B8-8897-0B807DD30E28}"/>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32" name="Freeform 169">
              <a:extLst>
                <a:ext uri="{FF2B5EF4-FFF2-40B4-BE49-F238E27FC236}">
                  <a16:creationId xmlns:a16="http://schemas.microsoft.com/office/drawing/2014/main" id="{98358265-8413-41A1-AAF4-EC771A30AEA5}"/>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sp>
        <p:nvSpPr>
          <p:cNvPr id="33" name="Content Placeholder 2">
            <a:extLst>
              <a:ext uri="{FF2B5EF4-FFF2-40B4-BE49-F238E27FC236}">
                <a16:creationId xmlns:a16="http://schemas.microsoft.com/office/drawing/2014/main" id="{A8A77F1A-CBC7-4714-A3F5-623E6CB363E9}"/>
              </a:ext>
            </a:extLst>
          </p:cNvPr>
          <p:cNvSpPr txBox="1">
            <a:spLocks/>
          </p:cNvSpPr>
          <p:nvPr/>
        </p:nvSpPr>
        <p:spPr>
          <a:xfrm>
            <a:off x="1258170" y="4516476"/>
            <a:ext cx="3253505" cy="619149"/>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ea typeface="+mn-lt"/>
                <a:cs typeface="+mn-lt"/>
              </a:rPr>
              <a:t>119390 entries</a:t>
            </a:r>
            <a:r>
              <a:rPr lang="en-US" dirty="0">
                <a:cs typeface="Calibri"/>
              </a:rPr>
              <a:t> </a:t>
            </a:r>
            <a:endParaRPr lang="ar-SA" dirty="0"/>
          </a:p>
          <a:p>
            <a:pPr algn="just">
              <a:buFont typeface="Wingdings" panose="05000000000000000000" pitchFamily="2" charset="2"/>
              <a:buChar char="v"/>
            </a:pPr>
            <a:endParaRPr lang="en-US" dirty="0">
              <a:cs typeface="Calibri"/>
            </a:endParaRPr>
          </a:p>
          <a:p>
            <a:pPr marL="0" indent="0" algn="just">
              <a:buNone/>
            </a:pPr>
            <a:endParaRPr lang="en-US" dirty="0"/>
          </a:p>
        </p:txBody>
      </p:sp>
      <p:sp>
        <p:nvSpPr>
          <p:cNvPr id="34" name="Content Placeholder 2">
            <a:extLst>
              <a:ext uri="{FF2B5EF4-FFF2-40B4-BE49-F238E27FC236}">
                <a16:creationId xmlns:a16="http://schemas.microsoft.com/office/drawing/2014/main" id="{76AA8AD4-D78D-48DF-9217-B619A25881E9}"/>
              </a:ext>
            </a:extLst>
          </p:cNvPr>
          <p:cNvSpPr txBox="1">
            <a:spLocks/>
          </p:cNvSpPr>
          <p:nvPr/>
        </p:nvSpPr>
        <p:spPr>
          <a:xfrm>
            <a:off x="5887320" y="4516476"/>
            <a:ext cx="3253505" cy="619149"/>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ea typeface="+mn-lt"/>
                <a:cs typeface="+mn-lt"/>
              </a:rPr>
              <a:t>32 columns</a:t>
            </a:r>
            <a:endParaRPr lang="ar-SA" dirty="0"/>
          </a:p>
          <a:p>
            <a:pPr algn="just">
              <a:buFont typeface="Wingdings" panose="05000000000000000000" pitchFamily="2" charset="2"/>
              <a:buChar char="v"/>
            </a:pPr>
            <a:endParaRPr lang="en-US" dirty="0">
              <a:cs typeface="Calibri"/>
            </a:endParaRPr>
          </a:p>
          <a:p>
            <a:pPr marL="0" indent="0" algn="just">
              <a:buNone/>
            </a:pPr>
            <a:endParaRPr lang="en-US" dirty="0"/>
          </a:p>
        </p:txBody>
      </p:sp>
      <p:grpSp>
        <p:nvGrpSpPr>
          <p:cNvPr id="36" name="Graphic 43">
            <a:extLst>
              <a:ext uri="{FF2B5EF4-FFF2-40B4-BE49-F238E27FC236}">
                <a16:creationId xmlns:a16="http://schemas.microsoft.com/office/drawing/2014/main" id="{2604228B-3765-445D-B290-AF9B36320DA6}"/>
              </a:ext>
            </a:extLst>
          </p:cNvPr>
          <p:cNvGrpSpPr/>
          <p:nvPr/>
        </p:nvGrpSpPr>
        <p:grpSpPr>
          <a:xfrm rot="10020000" flipV="1">
            <a:off x="2272105" y="3327299"/>
            <a:ext cx="921104" cy="835684"/>
            <a:chOff x="5270499" y="2952750"/>
            <a:chExt cx="1652161" cy="946643"/>
          </a:xfrm>
          <a:solidFill>
            <a:schemeClr val="bg1"/>
          </a:solidFill>
        </p:grpSpPr>
        <p:sp>
          <p:nvSpPr>
            <p:cNvPr id="37" name="Freeform 168">
              <a:extLst>
                <a:ext uri="{FF2B5EF4-FFF2-40B4-BE49-F238E27FC236}">
                  <a16:creationId xmlns:a16="http://schemas.microsoft.com/office/drawing/2014/main" id="{D5D331CE-9586-4714-85B5-64BA0B09FCAC}"/>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38" name="Freeform 169">
              <a:extLst>
                <a:ext uri="{FF2B5EF4-FFF2-40B4-BE49-F238E27FC236}">
                  <a16:creationId xmlns:a16="http://schemas.microsoft.com/office/drawing/2014/main" id="{3E490022-22EE-4F8D-B36A-8A6859339A94}"/>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5" name="Graphic 43">
            <a:extLst>
              <a:ext uri="{FF2B5EF4-FFF2-40B4-BE49-F238E27FC236}">
                <a16:creationId xmlns:a16="http://schemas.microsoft.com/office/drawing/2014/main" id="{642FA96D-9B31-4668-8D2E-A35130615E02}"/>
              </a:ext>
            </a:extLst>
          </p:cNvPr>
          <p:cNvGrpSpPr/>
          <p:nvPr/>
        </p:nvGrpSpPr>
        <p:grpSpPr>
          <a:xfrm rot="12120000" flipH="1" flipV="1">
            <a:off x="5877068" y="3434679"/>
            <a:ext cx="1190572" cy="574339"/>
            <a:chOff x="5270499" y="2952750"/>
            <a:chExt cx="1652161" cy="946643"/>
          </a:xfrm>
          <a:solidFill>
            <a:schemeClr val="bg1"/>
          </a:solidFill>
        </p:grpSpPr>
        <p:sp>
          <p:nvSpPr>
            <p:cNvPr id="43" name="Freeform 174">
              <a:extLst>
                <a:ext uri="{FF2B5EF4-FFF2-40B4-BE49-F238E27FC236}">
                  <a16:creationId xmlns:a16="http://schemas.microsoft.com/office/drawing/2014/main" id="{0FBC8553-509F-4633-997E-2CDC8B1FD99B}"/>
                </a:ext>
              </a:extLst>
            </p:cNvPr>
            <p:cNvSpPr/>
            <p:nvPr/>
          </p:nvSpPr>
          <p:spPr>
            <a:xfrm>
              <a:off x="5270499" y="2952750"/>
              <a:ext cx="1519201" cy="772907"/>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44" name="Freeform 175">
              <a:extLst>
                <a:ext uri="{FF2B5EF4-FFF2-40B4-BE49-F238E27FC236}">
                  <a16:creationId xmlns:a16="http://schemas.microsoft.com/office/drawing/2014/main" id="{361404BE-DF3D-4806-8BAA-A603F072EF64}"/>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spTree>
    <p:extLst>
      <p:ext uri="{BB962C8B-B14F-4D97-AF65-F5344CB8AC3E}">
        <p14:creationId xmlns:p14="http://schemas.microsoft.com/office/powerpoint/2010/main" val="31043005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2C4B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28193E5-C941-4558-B318-2897CB740264}"/>
              </a:ext>
            </a:extLst>
          </p:cNvPr>
          <p:cNvGrpSpPr/>
          <p:nvPr/>
        </p:nvGrpSpPr>
        <p:grpSpPr>
          <a:xfrm>
            <a:off x="-857695" y="386147"/>
            <a:ext cx="828000" cy="828000"/>
            <a:chOff x="-909300" y="335474"/>
            <a:chExt cx="828000" cy="828000"/>
          </a:xfrm>
        </p:grpSpPr>
        <p:sp>
          <p:nvSpPr>
            <p:cNvPr id="4" name="Oval 3">
              <a:extLst>
                <a:ext uri="{FF2B5EF4-FFF2-40B4-BE49-F238E27FC236}">
                  <a16:creationId xmlns:a16="http://schemas.microsoft.com/office/drawing/2014/main" id="{E6E780B9-56B1-43C8-8939-91F81410FC35}"/>
                </a:ext>
              </a:extLst>
            </p:cNvPr>
            <p:cNvSpPr/>
            <p:nvPr/>
          </p:nvSpPr>
          <p:spPr>
            <a:xfrm>
              <a:off x="-909300" y="335474"/>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Electric Tower with solid fill">
              <a:extLst>
                <a:ext uri="{FF2B5EF4-FFF2-40B4-BE49-F238E27FC236}">
                  <a16:creationId xmlns:a16="http://schemas.microsoft.com/office/drawing/2014/main" id="{E77E66E7-BDB2-4DFD-90B8-090C0ED1B3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245" y="458529"/>
              <a:ext cx="581890" cy="581890"/>
            </a:xfrm>
            <a:prstGeom prst="rect">
              <a:avLst/>
            </a:prstGeom>
          </p:spPr>
        </p:pic>
      </p:grpSp>
      <p:grpSp>
        <p:nvGrpSpPr>
          <p:cNvPr id="7" name="Group 6">
            <a:extLst>
              <a:ext uri="{FF2B5EF4-FFF2-40B4-BE49-F238E27FC236}">
                <a16:creationId xmlns:a16="http://schemas.microsoft.com/office/drawing/2014/main" id="{D642C847-8863-4964-892F-B64E1A5F5306}"/>
              </a:ext>
            </a:extLst>
          </p:cNvPr>
          <p:cNvGrpSpPr/>
          <p:nvPr/>
        </p:nvGrpSpPr>
        <p:grpSpPr>
          <a:xfrm>
            <a:off x="-866468" y="1629427"/>
            <a:ext cx="828000" cy="828000"/>
            <a:chOff x="-909300" y="1641899"/>
            <a:chExt cx="828000" cy="828000"/>
          </a:xfrm>
        </p:grpSpPr>
        <p:sp>
          <p:nvSpPr>
            <p:cNvPr id="8" name="Oval 7">
              <a:extLst>
                <a:ext uri="{FF2B5EF4-FFF2-40B4-BE49-F238E27FC236}">
                  <a16:creationId xmlns:a16="http://schemas.microsoft.com/office/drawing/2014/main" id="{3B95B9E4-EFED-4150-82CC-4600CE8250F5}"/>
                </a:ext>
              </a:extLst>
            </p:cNvPr>
            <p:cNvSpPr/>
            <p:nvPr/>
          </p:nvSpPr>
          <p:spPr>
            <a:xfrm>
              <a:off x="-909300" y="1641899"/>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Illustrator with solid fill">
              <a:extLst>
                <a:ext uri="{FF2B5EF4-FFF2-40B4-BE49-F238E27FC236}">
                  <a16:creationId xmlns:a16="http://schemas.microsoft.com/office/drawing/2014/main" id="{1A95D1E4-2AFF-4473-B7FA-34F8B01BC5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0754" y="1776475"/>
              <a:ext cx="581890" cy="581890"/>
            </a:xfrm>
            <a:prstGeom prst="rect">
              <a:avLst/>
            </a:prstGeom>
          </p:spPr>
        </p:pic>
      </p:grpSp>
      <p:grpSp>
        <p:nvGrpSpPr>
          <p:cNvPr id="10" name="Group 9">
            <a:extLst>
              <a:ext uri="{FF2B5EF4-FFF2-40B4-BE49-F238E27FC236}">
                <a16:creationId xmlns:a16="http://schemas.microsoft.com/office/drawing/2014/main" id="{57C52B73-642A-494D-ADD8-C19998BF44E7}"/>
              </a:ext>
            </a:extLst>
          </p:cNvPr>
          <p:cNvGrpSpPr/>
          <p:nvPr/>
        </p:nvGrpSpPr>
        <p:grpSpPr>
          <a:xfrm>
            <a:off x="816045" y="4322153"/>
            <a:ext cx="828000" cy="828000"/>
            <a:chOff x="-909300" y="4254749"/>
            <a:chExt cx="828000" cy="828000"/>
          </a:xfrm>
        </p:grpSpPr>
        <p:sp>
          <p:nvSpPr>
            <p:cNvPr id="11" name="Oval 10">
              <a:extLst>
                <a:ext uri="{FF2B5EF4-FFF2-40B4-BE49-F238E27FC236}">
                  <a16:creationId xmlns:a16="http://schemas.microsoft.com/office/drawing/2014/main" id="{D715B391-90D1-4CE8-8035-7ACBC041EF73}"/>
                </a:ext>
              </a:extLst>
            </p:cNvPr>
            <p:cNvSpPr/>
            <p:nvPr/>
          </p:nvSpPr>
          <p:spPr>
            <a:xfrm>
              <a:off x="-909300" y="4254749"/>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descr="Plug with solid fill">
              <a:extLst>
                <a:ext uri="{FF2B5EF4-FFF2-40B4-BE49-F238E27FC236}">
                  <a16:creationId xmlns:a16="http://schemas.microsoft.com/office/drawing/2014/main" id="{E45F6145-EEBD-48B5-9CF8-680FB39A468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6245" y="4377804"/>
              <a:ext cx="581890" cy="581890"/>
            </a:xfrm>
            <a:prstGeom prst="rect">
              <a:avLst/>
            </a:prstGeom>
          </p:spPr>
        </p:pic>
      </p:grpSp>
      <p:grpSp>
        <p:nvGrpSpPr>
          <p:cNvPr id="13" name="Group 12">
            <a:extLst>
              <a:ext uri="{FF2B5EF4-FFF2-40B4-BE49-F238E27FC236}">
                <a16:creationId xmlns:a16="http://schemas.microsoft.com/office/drawing/2014/main" id="{B84F75C3-327C-43DF-B8C5-81E40A542FD3}"/>
              </a:ext>
            </a:extLst>
          </p:cNvPr>
          <p:cNvGrpSpPr/>
          <p:nvPr/>
        </p:nvGrpSpPr>
        <p:grpSpPr>
          <a:xfrm>
            <a:off x="-837041" y="5614711"/>
            <a:ext cx="828000" cy="828000"/>
            <a:chOff x="-909300" y="5561175"/>
            <a:chExt cx="828000" cy="828000"/>
          </a:xfrm>
        </p:grpSpPr>
        <p:sp>
          <p:nvSpPr>
            <p:cNvPr id="14" name="Oval 13">
              <a:extLst>
                <a:ext uri="{FF2B5EF4-FFF2-40B4-BE49-F238E27FC236}">
                  <a16:creationId xmlns:a16="http://schemas.microsoft.com/office/drawing/2014/main" id="{6601CCC4-03C3-4024-8A51-98241823C940}"/>
                </a:ext>
              </a:extLst>
            </p:cNvPr>
            <p:cNvSpPr/>
            <p:nvPr/>
          </p:nvSpPr>
          <p:spPr>
            <a:xfrm>
              <a:off x="-909300" y="5561175"/>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Graphic 14" descr="Wind Turbines with solid fill">
              <a:extLst>
                <a:ext uri="{FF2B5EF4-FFF2-40B4-BE49-F238E27FC236}">
                  <a16:creationId xmlns:a16="http://schemas.microsoft.com/office/drawing/2014/main" id="{534518A5-8E90-42D4-970A-F5E0E051A1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0756" y="5684230"/>
              <a:ext cx="581890" cy="581890"/>
            </a:xfrm>
            <a:prstGeom prst="rect">
              <a:avLst/>
            </a:prstGeom>
          </p:spPr>
        </p:pic>
      </p:grpSp>
      <p:grpSp>
        <p:nvGrpSpPr>
          <p:cNvPr id="16" name="Group 15">
            <a:extLst>
              <a:ext uri="{FF2B5EF4-FFF2-40B4-BE49-F238E27FC236}">
                <a16:creationId xmlns:a16="http://schemas.microsoft.com/office/drawing/2014/main" id="{C8F7C3EE-DDDC-42CC-8F9A-DBCE9E9992A7}"/>
              </a:ext>
            </a:extLst>
          </p:cNvPr>
          <p:cNvGrpSpPr/>
          <p:nvPr/>
        </p:nvGrpSpPr>
        <p:grpSpPr>
          <a:xfrm>
            <a:off x="-838415" y="3001860"/>
            <a:ext cx="828000" cy="828000"/>
            <a:chOff x="-909300" y="2948324"/>
            <a:chExt cx="828000" cy="828000"/>
          </a:xfrm>
        </p:grpSpPr>
        <p:sp>
          <p:nvSpPr>
            <p:cNvPr id="17" name="Oval 16">
              <a:extLst>
                <a:ext uri="{FF2B5EF4-FFF2-40B4-BE49-F238E27FC236}">
                  <a16:creationId xmlns:a16="http://schemas.microsoft.com/office/drawing/2014/main" id="{BF88B229-9365-4EB3-821E-EEB4DAF74AC3}"/>
                </a:ext>
              </a:extLst>
            </p:cNvPr>
            <p:cNvSpPr/>
            <p:nvPr/>
          </p:nvSpPr>
          <p:spPr>
            <a:xfrm>
              <a:off x="-909300" y="294832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Presentation with bar chart with solid fill">
              <a:extLst>
                <a:ext uri="{FF2B5EF4-FFF2-40B4-BE49-F238E27FC236}">
                  <a16:creationId xmlns:a16="http://schemas.microsoft.com/office/drawing/2014/main" id="{88DC2E82-8402-46EE-91DC-E6AE5130B8F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6245" y="3071379"/>
              <a:ext cx="581890" cy="581890"/>
            </a:xfrm>
            <a:prstGeom prst="rect">
              <a:avLst/>
            </a:prstGeom>
          </p:spPr>
        </p:pic>
      </p:grpSp>
      <p:sp>
        <p:nvSpPr>
          <p:cNvPr id="19" name="Freeform: Shape 18">
            <a:extLst>
              <a:ext uri="{FF2B5EF4-FFF2-40B4-BE49-F238E27FC236}">
                <a16:creationId xmlns:a16="http://schemas.microsoft.com/office/drawing/2014/main" id="{C0557869-6329-4E71-9254-25901154FD36}"/>
              </a:ext>
            </a:extLst>
          </p:cNvPr>
          <p:cNvSpPr/>
          <p:nvPr/>
        </p:nvSpPr>
        <p:spPr>
          <a:xfrm rot="10800000">
            <a:off x="1" y="-4814247"/>
            <a:ext cx="1200348" cy="19100800"/>
          </a:xfrm>
          <a:custGeom>
            <a:avLst/>
            <a:gdLst>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696 w 1200846"/>
              <a:gd name="connsiteY0" fmla="*/ 19100800 h 19100800"/>
              <a:gd name="connsiteX1" fmla="*/ 696 w 1200846"/>
              <a:gd name="connsiteY1" fmla="*/ 10387400 h 19100800"/>
              <a:gd name="connsiteX2" fmla="*/ 623496 w 1200846"/>
              <a:gd name="connsiteY2" fmla="*/ 9550400 h 19100800"/>
              <a:gd name="connsiteX3" fmla="*/ 696 w 1200846"/>
              <a:gd name="connsiteY3" fmla="*/ 8713400 h 19100800"/>
              <a:gd name="connsiteX4" fmla="*/ 696 w 1200846"/>
              <a:gd name="connsiteY4" fmla="*/ 0 h 19100800"/>
              <a:gd name="connsiteX5" fmla="*/ 1200846 w 1200846"/>
              <a:gd name="connsiteY5" fmla="*/ 0 h 19100800"/>
              <a:gd name="connsiteX6" fmla="*/ 1200846 w 1200846"/>
              <a:gd name="connsiteY6" fmla="*/ 19100800 h 19100800"/>
              <a:gd name="connsiteX7" fmla="*/ 696 w 1200846"/>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93 w 1200343"/>
              <a:gd name="connsiteY0" fmla="*/ 19100800 h 19100800"/>
              <a:gd name="connsiteX1" fmla="*/ 193 w 1200343"/>
              <a:gd name="connsiteY1" fmla="*/ 10387400 h 19100800"/>
              <a:gd name="connsiteX2" fmla="*/ 567960 w 1200343"/>
              <a:gd name="connsiteY2" fmla="*/ 9550400 h 19100800"/>
              <a:gd name="connsiteX3" fmla="*/ 193 w 1200343"/>
              <a:gd name="connsiteY3" fmla="*/ 8713400 h 19100800"/>
              <a:gd name="connsiteX4" fmla="*/ 193 w 1200343"/>
              <a:gd name="connsiteY4" fmla="*/ 0 h 19100800"/>
              <a:gd name="connsiteX5" fmla="*/ 1200343 w 1200343"/>
              <a:gd name="connsiteY5" fmla="*/ 0 h 19100800"/>
              <a:gd name="connsiteX6" fmla="*/ 1200343 w 1200343"/>
              <a:gd name="connsiteY6" fmla="*/ 19100800 h 19100800"/>
              <a:gd name="connsiteX7" fmla="*/ 193 w 1200343"/>
              <a:gd name="connsiteY7" fmla="*/ 19100800 h 19100800"/>
              <a:gd name="connsiteX0" fmla="*/ 190 w 1200340"/>
              <a:gd name="connsiteY0" fmla="*/ 19100800 h 19100800"/>
              <a:gd name="connsiteX1" fmla="*/ 190 w 1200340"/>
              <a:gd name="connsiteY1" fmla="*/ 10387400 h 19100800"/>
              <a:gd name="connsiteX2" fmla="*/ 580660 w 1200340"/>
              <a:gd name="connsiteY2" fmla="*/ 9550400 h 19100800"/>
              <a:gd name="connsiteX3" fmla="*/ 190 w 1200340"/>
              <a:gd name="connsiteY3" fmla="*/ 8713400 h 19100800"/>
              <a:gd name="connsiteX4" fmla="*/ 190 w 1200340"/>
              <a:gd name="connsiteY4" fmla="*/ 0 h 19100800"/>
              <a:gd name="connsiteX5" fmla="*/ 1200340 w 1200340"/>
              <a:gd name="connsiteY5" fmla="*/ 0 h 19100800"/>
              <a:gd name="connsiteX6" fmla="*/ 1200340 w 1200340"/>
              <a:gd name="connsiteY6" fmla="*/ 19100800 h 19100800"/>
              <a:gd name="connsiteX7" fmla="*/ 190 w 1200340"/>
              <a:gd name="connsiteY7" fmla="*/ 19100800 h 19100800"/>
              <a:gd name="connsiteX0" fmla="*/ 190 w 1200340"/>
              <a:gd name="connsiteY0" fmla="*/ 19100800 h 19100800"/>
              <a:gd name="connsiteX1" fmla="*/ 190 w 1200340"/>
              <a:gd name="connsiteY1" fmla="*/ 10387400 h 19100800"/>
              <a:gd name="connsiteX2" fmla="*/ 580660 w 1200340"/>
              <a:gd name="connsiteY2" fmla="*/ 9550400 h 19100800"/>
              <a:gd name="connsiteX3" fmla="*/ 190 w 1200340"/>
              <a:gd name="connsiteY3" fmla="*/ 8713400 h 19100800"/>
              <a:gd name="connsiteX4" fmla="*/ 190 w 1200340"/>
              <a:gd name="connsiteY4" fmla="*/ 0 h 19100800"/>
              <a:gd name="connsiteX5" fmla="*/ 1200340 w 1200340"/>
              <a:gd name="connsiteY5" fmla="*/ 0 h 19100800"/>
              <a:gd name="connsiteX6" fmla="*/ 1200340 w 1200340"/>
              <a:gd name="connsiteY6" fmla="*/ 19100800 h 19100800"/>
              <a:gd name="connsiteX7" fmla="*/ 190 w 1200340"/>
              <a:gd name="connsiteY7" fmla="*/ 19100800 h 19100800"/>
              <a:gd name="connsiteX0" fmla="*/ 198 w 1200348"/>
              <a:gd name="connsiteY0" fmla="*/ 19100800 h 19100800"/>
              <a:gd name="connsiteX1" fmla="*/ 198 w 1200348"/>
              <a:gd name="connsiteY1" fmla="*/ 10387400 h 19100800"/>
              <a:gd name="connsiteX2" fmla="*/ 580668 w 1200348"/>
              <a:gd name="connsiteY2" fmla="*/ 9550400 h 19100800"/>
              <a:gd name="connsiteX3" fmla="*/ 198 w 1200348"/>
              <a:gd name="connsiteY3" fmla="*/ 8713400 h 19100800"/>
              <a:gd name="connsiteX4" fmla="*/ 198 w 1200348"/>
              <a:gd name="connsiteY4" fmla="*/ 0 h 19100800"/>
              <a:gd name="connsiteX5" fmla="*/ 1200348 w 1200348"/>
              <a:gd name="connsiteY5" fmla="*/ 0 h 19100800"/>
              <a:gd name="connsiteX6" fmla="*/ 1200348 w 1200348"/>
              <a:gd name="connsiteY6" fmla="*/ 19100800 h 19100800"/>
              <a:gd name="connsiteX7" fmla="*/ 198 w 1200348"/>
              <a:gd name="connsiteY7" fmla="*/ 19100800 h 191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0348" h="19100800">
                <a:moveTo>
                  <a:pt x="198" y="19100800"/>
                </a:moveTo>
                <a:lnTo>
                  <a:pt x="198" y="10387400"/>
                </a:lnTo>
                <a:cubicBezTo>
                  <a:pt x="-12336" y="9972934"/>
                  <a:pt x="572035" y="10045299"/>
                  <a:pt x="580668" y="9550400"/>
                </a:cubicBezTo>
                <a:cubicBezTo>
                  <a:pt x="576267" y="9038567"/>
                  <a:pt x="29997" y="9102468"/>
                  <a:pt x="198" y="8713400"/>
                </a:cubicBezTo>
                <a:lnTo>
                  <a:pt x="198" y="0"/>
                </a:lnTo>
                <a:lnTo>
                  <a:pt x="1200348" y="0"/>
                </a:lnTo>
                <a:lnTo>
                  <a:pt x="1200348" y="19100800"/>
                </a:lnTo>
                <a:lnTo>
                  <a:pt x="198" y="191008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0" name="Graphic 19" descr="Presentation with bar chart with solid fill">
            <a:hlinkClick r:id="rId13" action="ppaction://hlinksldjump"/>
            <a:extLst>
              <a:ext uri="{FF2B5EF4-FFF2-40B4-BE49-F238E27FC236}">
                <a16:creationId xmlns:a16="http://schemas.microsoft.com/office/drawing/2014/main" id="{51E4C62B-0653-4DA9-8BB3-361E49E6DDA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4505" y="3071378"/>
            <a:ext cx="581890" cy="581890"/>
          </a:xfrm>
          <a:prstGeom prst="rect">
            <a:avLst/>
          </a:prstGeom>
        </p:spPr>
      </p:pic>
      <p:pic>
        <p:nvPicPr>
          <p:cNvPr id="21" name="Graphic 20" descr="Electric Tower with solid fill">
            <a:hlinkClick r:id="rId16" action="ppaction://hlinksldjump"/>
            <a:extLst>
              <a:ext uri="{FF2B5EF4-FFF2-40B4-BE49-F238E27FC236}">
                <a16:creationId xmlns:a16="http://schemas.microsoft.com/office/drawing/2014/main" id="{0F8C2563-3499-47F4-B509-48020B1275A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74505" y="458529"/>
            <a:ext cx="581890" cy="581890"/>
          </a:xfrm>
          <a:prstGeom prst="rect">
            <a:avLst/>
          </a:prstGeom>
        </p:spPr>
      </p:pic>
      <p:pic>
        <p:nvPicPr>
          <p:cNvPr id="22" name="Graphic 21" descr="Illustrator with solid fill">
            <a:hlinkClick r:id="rId19" action="ppaction://hlinksldjump"/>
            <a:extLst>
              <a:ext uri="{FF2B5EF4-FFF2-40B4-BE49-F238E27FC236}">
                <a16:creationId xmlns:a16="http://schemas.microsoft.com/office/drawing/2014/main" id="{C322AF57-C212-429E-996D-59D266C83CC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89996" y="1776475"/>
            <a:ext cx="581890" cy="581890"/>
          </a:xfrm>
          <a:prstGeom prst="rect">
            <a:avLst/>
          </a:prstGeom>
        </p:spPr>
      </p:pic>
      <p:pic>
        <p:nvPicPr>
          <p:cNvPr id="23" name="Graphic 22" descr="Plug with solid fill">
            <a:hlinkClick r:id="rId22" action="ppaction://hlinksldjump"/>
            <a:extLst>
              <a:ext uri="{FF2B5EF4-FFF2-40B4-BE49-F238E27FC236}">
                <a16:creationId xmlns:a16="http://schemas.microsoft.com/office/drawing/2014/main" id="{6F9345FC-C32A-430B-9818-5EC4E86A7926}"/>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74505" y="4377804"/>
            <a:ext cx="581890" cy="581890"/>
          </a:xfrm>
          <a:prstGeom prst="rect">
            <a:avLst/>
          </a:prstGeom>
        </p:spPr>
      </p:pic>
      <p:pic>
        <p:nvPicPr>
          <p:cNvPr id="24" name="Graphic 23" descr="Wind Turbines with solid fill">
            <a:hlinkClick r:id="rId25" action="ppaction://hlinksldjump"/>
            <a:extLst>
              <a:ext uri="{FF2B5EF4-FFF2-40B4-BE49-F238E27FC236}">
                <a16:creationId xmlns:a16="http://schemas.microsoft.com/office/drawing/2014/main" id="{A0CDDFF2-A2B2-4BC7-9AD7-D88F2EA1C80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89994" y="5684230"/>
            <a:ext cx="581890" cy="581890"/>
          </a:xfrm>
          <a:prstGeom prst="rect">
            <a:avLst/>
          </a:prstGeom>
        </p:spPr>
      </p:pic>
      <p:sp>
        <p:nvSpPr>
          <p:cNvPr id="25" name="Title 1">
            <a:extLst>
              <a:ext uri="{FF2B5EF4-FFF2-40B4-BE49-F238E27FC236}">
                <a16:creationId xmlns:a16="http://schemas.microsoft.com/office/drawing/2014/main" id="{2CAA1A54-F94E-4248-A02A-A8B5799843E3}"/>
              </a:ext>
            </a:extLst>
          </p:cNvPr>
          <p:cNvSpPr txBox="1">
            <a:spLocks/>
          </p:cNvSpPr>
          <p:nvPr/>
        </p:nvSpPr>
        <p:spPr>
          <a:xfrm>
            <a:off x="5025420" y="2747577"/>
            <a:ext cx="4699605" cy="856575"/>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2">
                    <a:lumMod val="25000"/>
                  </a:schemeClr>
                </a:solidFill>
                <a:ea typeface="+mj-lt"/>
                <a:cs typeface="+mj-lt"/>
              </a:rPr>
              <a:t>Data Cleaning</a:t>
            </a:r>
          </a:p>
          <a:p>
            <a:endParaRPr lang="en-US" dirty="0">
              <a:cs typeface="Calibri Light"/>
            </a:endParaRPr>
          </a:p>
        </p:txBody>
      </p:sp>
      <p:pic>
        <p:nvPicPr>
          <p:cNvPr id="27" name="Graphic 26">
            <a:extLst>
              <a:ext uri="{FF2B5EF4-FFF2-40B4-BE49-F238E27FC236}">
                <a16:creationId xmlns:a16="http://schemas.microsoft.com/office/drawing/2014/main" id="{5737157F-366D-4CC5-870B-29B6755D5E46}"/>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rot="21540000">
            <a:off x="4800473" y="3536730"/>
            <a:ext cx="3743581" cy="134841"/>
          </a:xfrm>
          <a:prstGeom prst="rect">
            <a:avLst/>
          </a:prstGeom>
        </p:spPr>
      </p:pic>
      <p:grpSp>
        <p:nvGrpSpPr>
          <p:cNvPr id="2" name="Graphic 43">
            <a:extLst>
              <a:ext uri="{FF2B5EF4-FFF2-40B4-BE49-F238E27FC236}">
                <a16:creationId xmlns:a16="http://schemas.microsoft.com/office/drawing/2014/main" id="{C5CCC702-4FA6-4712-8614-5B844EFA43E1}"/>
              </a:ext>
            </a:extLst>
          </p:cNvPr>
          <p:cNvGrpSpPr/>
          <p:nvPr/>
        </p:nvGrpSpPr>
        <p:grpSpPr>
          <a:xfrm rot="960000" flipV="1">
            <a:off x="8855070" y="3261387"/>
            <a:ext cx="1626017" cy="805451"/>
            <a:chOff x="5270499" y="2952750"/>
            <a:chExt cx="1652161" cy="946643"/>
          </a:xfrm>
          <a:solidFill>
            <a:schemeClr val="bg1"/>
          </a:solidFill>
        </p:grpSpPr>
        <p:sp>
          <p:nvSpPr>
            <p:cNvPr id="29" name="Freeform 165">
              <a:extLst>
                <a:ext uri="{FF2B5EF4-FFF2-40B4-BE49-F238E27FC236}">
                  <a16:creationId xmlns:a16="http://schemas.microsoft.com/office/drawing/2014/main" id="{25A65776-AE9B-425B-A28A-E7B40EC71FEB}"/>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dirty="0"/>
            </a:p>
          </p:txBody>
        </p:sp>
        <p:sp>
          <p:nvSpPr>
            <p:cNvPr id="30" name="Freeform 166">
              <a:extLst>
                <a:ext uri="{FF2B5EF4-FFF2-40B4-BE49-F238E27FC236}">
                  <a16:creationId xmlns:a16="http://schemas.microsoft.com/office/drawing/2014/main" id="{4580FEB1-8F0F-4195-B37F-72A0B3090E43}"/>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5" name="Graphic 43">
            <a:extLst>
              <a:ext uri="{FF2B5EF4-FFF2-40B4-BE49-F238E27FC236}">
                <a16:creationId xmlns:a16="http://schemas.microsoft.com/office/drawing/2014/main" id="{FABA40DF-E65A-4787-A046-D43099BD3F3D}"/>
              </a:ext>
            </a:extLst>
          </p:cNvPr>
          <p:cNvGrpSpPr/>
          <p:nvPr/>
        </p:nvGrpSpPr>
        <p:grpSpPr>
          <a:xfrm rot="5400000" flipV="1">
            <a:off x="4904814" y="4269930"/>
            <a:ext cx="1884665" cy="698578"/>
            <a:chOff x="5270499" y="2952750"/>
            <a:chExt cx="1652161" cy="946643"/>
          </a:xfrm>
          <a:solidFill>
            <a:schemeClr val="bg1"/>
          </a:solidFill>
        </p:grpSpPr>
        <p:sp>
          <p:nvSpPr>
            <p:cNvPr id="32" name="Freeform 168">
              <a:extLst>
                <a:ext uri="{FF2B5EF4-FFF2-40B4-BE49-F238E27FC236}">
                  <a16:creationId xmlns:a16="http://schemas.microsoft.com/office/drawing/2014/main" id="{9FF33741-956E-4415-B2A0-103FD210CCFB}"/>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33" name="Freeform 169">
              <a:extLst>
                <a:ext uri="{FF2B5EF4-FFF2-40B4-BE49-F238E27FC236}">
                  <a16:creationId xmlns:a16="http://schemas.microsoft.com/office/drawing/2014/main" id="{71167B61-32F4-4B5B-BA4F-9D26ED174C53}"/>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37" name="Graphic 43">
            <a:extLst>
              <a:ext uri="{FF2B5EF4-FFF2-40B4-BE49-F238E27FC236}">
                <a16:creationId xmlns:a16="http://schemas.microsoft.com/office/drawing/2014/main" id="{A6DC0E9F-6A14-4584-A9F2-CB31C402FFD0}"/>
              </a:ext>
            </a:extLst>
          </p:cNvPr>
          <p:cNvGrpSpPr/>
          <p:nvPr/>
        </p:nvGrpSpPr>
        <p:grpSpPr>
          <a:xfrm rot="417027" flipH="1" flipV="1">
            <a:off x="3063329" y="2830156"/>
            <a:ext cx="1538771" cy="597734"/>
            <a:chOff x="5270499" y="2952750"/>
            <a:chExt cx="1652161" cy="946643"/>
          </a:xfrm>
          <a:solidFill>
            <a:schemeClr val="bg1"/>
          </a:solidFill>
        </p:grpSpPr>
        <p:sp>
          <p:nvSpPr>
            <p:cNvPr id="35" name="Freeform 171">
              <a:extLst>
                <a:ext uri="{FF2B5EF4-FFF2-40B4-BE49-F238E27FC236}">
                  <a16:creationId xmlns:a16="http://schemas.microsoft.com/office/drawing/2014/main" id="{11C25A8D-4271-40C5-9533-C405CC74EA86}"/>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36" name="Freeform 172">
              <a:extLst>
                <a:ext uri="{FF2B5EF4-FFF2-40B4-BE49-F238E27FC236}">
                  <a16:creationId xmlns:a16="http://schemas.microsoft.com/office/drawing/2014/main" id="{7D2F7446-CAEE-403C-871F-1F84B2D23189}"/>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sp>
        <p:nvSpPr>
          <p:cNvPr id="43" name="TextBox 39">
            <a:extLst>
              <a:ext uri="{FF2B5EF4-FFF2-40B4-BE49-F238E27FC236}">
                <a16:creationId xmlns:a16="http://schemas.microsoft.com/office/drawing/2014/main" id="{36F55A2F-F813-4332-A06D-C83085EB4C5F}"/>
              </a:ext>
            </a:extLst>
          </p:cNvPr>
          <p:cNvSpPr txBox="1"/>
          <p:nvPr/>
        </p:nvSpPr>
        <p:spPr>
          <a:xfrm>
            <a:off x="1658257" y="2041398"/>
            <a:ext cx="2229282" cy="830997"/>
          </a:xfrm>
          <a:prstGeom prst="rect">
            <a:avLst/>
          </a:prstGeom>
          <a:noFill/>
        </p:spPr>
        <p:txBody>
          <a:bodyPr wrap="square" lIns="91440" tIns="45720" rIns="91440" bIns="45720" anchor="t">
            <a:spAutoFit/>
          </a:bodyPr>
          <a:lstStyle/>
          <a:p>
            <a:r>
              <a:rPr lang="en-US" sz="2400" b="1" dirty="0">
                <a:solidFill>
                  <a:srgbClr val="000000"/>
                </a:solidFill>
              </a:rPr>
              <a:t> </a:t>
            </a:r>
            <a:r>
              <a:rPr lang="en-US" sz="2400" b="1" dirty="0">
                <a:ea typeface="+mn-lt"/>
                <a:cs typeface="+mn-lt"/>
              </a:rPr>
              <a:t> Drop duplicate    values </a:t>
            </a:r>
            <a:endParaRPr lang="ar-SA" b="1" dirty="0"/>
          </a:p>
        </p:txBody>
      </p:sp>
      <p:sp>
        <p:nvSpPr>
          <p:cNvPr id="45" name="TextBox 40">
            <a:extLst>
              <a:ext uri="{FF2B5EF4-FFF2-40B4-BE49-F238E27FC236}">
                <a16:creationId xmlns:a16="http://schemas.microsoft.com/office/drawing/2014/main" id="{E08BF99C-0C48-447B-B2F7-D070572DBFC9}"/>
              </a:ext>
            </a:extLst>
          </p:cNvPr>
          <p:cNvSpPr txBox="1"/>
          <p:nvPr/>
        </p:nvSpPr>
        <p:spPr>
          <a:xfrm>
            <a:off x="5997178" y="5745379"/>
            <a:ext cx="4365977" cy="830997"/>
          </a:xfrm>
          <a:prstGeom prst="rect">
            <a:avLst/>
          </a:prstGeom>
          <a:noFill/>
        </p:spPr>
        <p:txBody>
          <a:bodyPr wrap="square" lIns="91440" tIns="45720" rIns="91440" bIns="45720" anchor="t">
            <a:spAutoFit/>
          </a:bodyPr>
          <a:lstStyle/>
          <a:p>
            <a:r>
              <a:rPr lang="en-US" sz="2400" b="1" dirty="0">
                <a:ea typeface="+mn-lt"/>
                <a:cs typeface="+mn-lt"/>
              </a:rPr>
              <a:t>Drop company column because has many null values</a:t>
            </a:r>
            <a:endParaRPr lang="ar-SA" b="1">
              <a:cs typeface="Arial"/>
            </a:endParaRPr>
          </a:p>
        </p:txBody>
      </p:sp>
      <p:sp>
        <p:nvSpPr>
          <p:cNvPr id="49" name="TextBox 44">
            <a:extLst>
              <a:ext uri="{FF2B5EF4-FFF2-40B4-BE49-F238E27FC236}">
                <a16:creationId xmlns:a16="http://schemas.microsoft.com/office/drawing/2014/main" id="{F39C4E85-64A6-4B9A-8E8B-0E6E1BB226B0}"/>
              </a:ext>
            </a:extLst>
          </p:cNvPr>
          <p:cNvSpPr txBox="1"/>
          <p:nvPr/>
        </p:nvSpPr>
        <p:spPr>
          <a:xfrm>
            <a:off x="8944785" y="2055259"/>
            <a:ext cx="2968024" cy="1200329"/>
          </a:xfrm>
          <a:prstGeom prst="rect">
            <a:avLst/>
          </a:prstGeom>
          <a:noFill/>
        </p:spPr>
        <p:txBody>
          <a:bodyPr wrap="square" lIns="91440" tIns="45720" rIns="91440" bIns="45720" anchor="t">
            <a:spAutoFit/>
          </a:bodyPr>
          <a:lstStyle/>
          <a:p>
            <a:r>
              <a:rPr lang="en-US" sz="2400" b="1" dirty="0">
                <a:ea typeface="+mn-lt"/>
                <a:cs typeface="+mn-lt"/>
              </a:rPr>
              <a:t>replace all null values with 0 and unknow for country column </a:t>
            </a:r>
            <a:endParaRPr lang="ar-SA" dirty="0">
              <a:ea typeface="+mn-lt"/>
              <a:cs typeface="Arial"/>
            </a:endParaRPr>
          </a:p>
        </p:txBody>
      </p:sp>
      <p:pic>
        <p:nvPicPr>
          <p:cNvPr id="51" name="Graphic 46" descr="Research with solid fill">
            <a:extLst>
              <a:ext uri="{FF2B5EF4-FFF2-40B4-BE49-F238E27FC236}">
                <a16:creationId xmlns:a16="http://schemas.microsoft.com/office/drawing/2014/main" id="{89DBDDBE-5489-4025-A805-C21E7E8AB0CA}"/>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54098" y="1217126"/>
            <a:ext cx="914400" cy="914400"/>
          </a:xfrm>
          <a:prstGeom prst="rect">
            <a:avLst/>
          </a:prstGeom>
        </p:spPr>
      </p:pic>
      <p:pic>
        <p:nvPicPr>
          <p:cNvPr id="53" name="Graphic 47" descr="Research with solid fill">
            <a:extLst>
              <a:ext uri="{FF2B5EF4-FFF2-40B4-BE49-F238E27FC236}">
                <a16:creationId xmlns:a16="http://schemas.microsoft.com/office/drawing/2014/main" id="{3B21D9AA-24A7-46BF-AC5A-046968F24BA3}"/>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6670166" y="4669548"/>
            <a:ext cx="914400" cy="914400"/>
          </a:xfrm>
          <a:prstGeom prst="rect">
            <a:avLst/>
          </a:prstGeom>
        </p:spPr>
      </p:pic>
      <p:pic>
        <p:nvPicPr>
          <p:cNvPr id="57" name="Graphic 49" descr="Research with solid fill">
            <a:extLst>
              <a:ext uri="{FF2B5EF4-FFF2-40B4-BE49-F238E27FC236}">
                <a16:creationId xmlns:a16="http://schemas.microsoft.com/office/drawing/2014/main" id="{31313C0C-44D8-410C-A141-6CF623D60249}"/>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9593834" y="1126437"/>
            <a:ext cx="914400" cy="914400"/>
          </a:xfrm>
          <a:prstGeom prst="rect">
            <a:avLst/>
          </a:prstGeom>
        </p:spPr>
      </p:pic>
    </p:spTree>
    <p:extLst>
      <p:ext uri="{BB962C8B-B14F-4D97-AF65-F5344CB8AC3E}">
        <p14:creationId xmlns:p14="http://schemas.microsoft.com/office/powerpoint/2010/main" val="363809321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B5759"/>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E0BB27D-F32E-4401-A6DF-537BCBC576E5}"/>
              </a:ext>
            </a:extLst>
          </p:cNvPr>
          <p:cNvGrpSpPr/>
          <p:nvPr/>
        </p:nvGrpSpPr>
        <p:grpSpPr>
          <a:xfrm>
            <a:off x="-857695" y="386147"/>
            <a:ext cx="828000" cy="828000"/>
            <a:chOff x="-909300" y="335474"/>
            <a:chExt cx="828000" cy="828000"/>
          </a:xfrm>
        </p:grpSpPr>
        <p:sp>
          <p:nvSpPr>
            <p:cNvPr id="4" name="Oval 3">
              <a:extLst>
                <a:ext uri="{FF2B5EF4-FFF2-40B4-BE49-F238E27FC236}">
                  <a16:creationId xmlns:a16="http://schemas.microsoft.com/office/drawing/2014/main" id="{7A5B3015-4399-485C-9B60-F631FE990F44}"/>
                </a:ext>
              </a:extLst>
            </p:cNvPr>
            <p:cNvSpPr/>
            <p:nvPr/>
          </p:nvSpPr>
          <p:spPr>
            <a:xfrm>
              <a:off x="-909300" y="335474"/>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Electric Tower with solid fill">
              <a:extLst>
                <a:ext uri="{FF2B5EF4-FFF2-40B4-BE49-F238E27FC236}">
                  <a16:creationId xmlns:a16="http://schemas.microsoft.com/office/drawing/2014/main" id="{B4DC8B1D-1F16-42BE-A7D8-4494133BBC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245" y="458529"/>
              <a:ext cx="581890" cy="581890"/>
            </a:xfrm>
            <a:prstGeom prst="rect">
              <a:avLst/>
            </a:prstGeom>
          </p:spPr>
        </p:pic>
      </p:grpSp>
      <p:grpSp>
        <p:nvGrpSpPr>
          <p:cNvPr id="7" name="Group 6">
            <a:extLst>
              <a:ext uri="{FF2B5EF4-FFF2-40B4-BE49-F238E27FC236}">
                <a16:creationId xmlns:a16="http://schemas.microsoft.com/office/drawing/2014/main" id="{86183C48-CF37-4CE1-AA01-9A8C62F182F3}"/>
              </a:ext>
            </a:extLst>
          </p:cNvPr>
          <p:cNvGrpSpPr/>
          <p:nvPr/>
        </p:nvGrpSpPr>
        <p:grpSpPr>
          <a:xfrm>
            <a:off x="-866468" y="1629427"/>
            <a:ext cx="828000" cy="828000"/>
            <a:chOff x="-909300" y="1641899"/>
            <a:chExt cx="828000" cy="828000"/>
          </a:xfrm>
        </p:grpSpPr>
        <p:sp>
          <p:nvSpPr>
            <p:cNvPr id="8" name="Oval 7">
              <a:extLst>
                <a:ext uri="{FF2B5EF4-FFF2-40B4-BE49-F238E27FC236}">
                  <a16:creationId xmlns:a16="http://schemas.microsoft.com/office/drawing/2014/main" id="{306BFAD2-B364-4984-99FE-8F01E81347DE}"/>
                </a:ext>
              </a:extLst>
            </p:cNvPr>
            <p:cNvSpPr/>
            <p:nvPr/>
          </p:nvSpPr>
          <p:spPr>
            <a:xfrm>
              <a:off x="-909300" y="1641899"/>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Illustrator with solid fill">
              <a:extLst>
                <a:ext uri="{FF2B5EF4-FFF2-40B4-BE49-F238E27FC236}">
                  <a16:creationId xmlns:a16="http://schemas.microsoft.com/office/drawing/2014/main" id="{B96BFAD2-82A4-44E9-8F89-3D08A8C945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0754" y="1776475"/>
              <a:ext cx="581890" cy="581890"/>
            </a:xfrm>
            <a:prstGeom prst="rect">
              <a:avLst/>
            </a:prstGeom>
          </p:spPr>
        </p:pic>
      </p:grpSp>
      <p:grpSp>
        <p:nvGrpSpPr>
          <p:cNvPr id="10" name="Group 9">
            <a:extLst>
              <a:ext uri="{FF2B5EF4-FFF2-40B4-BE49-F238E27FC236}">
                <a16:creationId xmlns:a16="http://schemas.microsoft.com/office/drawing/2014/main" id="{BF1E1282-BD20-46B8-9276-6327E224BE85}"/>
              </a:ext>
            </a:extLst>
          </p:cNvPr>
          <p:cNvGrpSpPr/>
          <p:nvPr/>
        </p:nvGrpSpPr>
        <p:grpSpPr>
          <a:xfrm>
            <a:off x="-833207" y="4369167"/>
            <a:ext cx="828000" cy="828000"/>
            <a:chOff x="-909300" y="4254749"/>
            <a:chExt cx="828000" cy="828000"/>
          </a:xfrm>
        </p:grpSpPr>
        <p:sp>
          <p:nvSpPr>
            <p:cNvPr id="11" name="Oval 10">
              <a:extLst>
                <a:ext uri="{FF2B5EF4-FFF2-40B4-BE49-F238E27FC236}">
                  <a16:creationId xmlns:a16="http://schemas.microsoft.com/office/drawing/2014/main" id="{5F39EE82-03AF-4AFF-BB6C-98FBFFF64F7A}"/>
                </a:ext>
              </a:extLst>
            </p:cNvPr>
            <p:cNvSpPr/>
            <p:nvPr/>
          </p:nvSpPr>
          <p:spPr>
            <a:xfrm>
              <a:off x="-909300" y="4254749"/>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descr="Plug with solid fill">
              <a:extLst>
                <a:ext uri="{FF2B5EF4-FFF2-40B4-BE49-F238E27FC236}">
                  <a16:creationId xmlns:a16="http://schemas.microsoft.com/office/drawing/2014/main" id="{9CA3ACE3-9B3D-476D-9B9C-1667BF7385F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6245" y="4377804"/>
              <a:ext cx="581890" cy="581890"/>
            </a:xfrm>
            <a:prstGeom prst="rect">
              <a:avLst/>
            </a:prstGeom>
          </p:spPr>
        </p:pic>
      </p:grpSp>
      <p:grpSp>
        <p:nvGrpSpPr>
          <p:cNvPr id="13" name="Group 12">
            <a:extLst>
              <a:ext uri="{FF2B5EF4-FFF2-40B4-BE49-F238E27FC236}">
                <a16:creationId xmlns:a16="http://schemas.microsoft.com/office/drawing/2014/main" id="{FBAB7BB1-FAED-48AD-AA33-E7C320C520D5}"/>
              </a:ext>
            </a:extLst>
          </p:cNvPr>
          <p:cNvGrpSpPr/>
          <p:nvPr/>
        </p:nvGrpSpPr>
        <p:grpSpPr>
          <a:xfrm>
            <a:off x="816045" y="5762513"/>
            <a:ext cx="828000" cy="828000"/>
            <a:chOff x="-909300" y="5561175"/>
            <a:chExt cx="828000" cy="828000"/>
          </a:xfrm>
        </p:grpSpPr>
        <p:sp>
          <p:nvSpPr>
            <p:cNvPr id="14" name="Oval 13">
              <a:extLst>
                <a:ext uri="{FF2B5EF4-FFF2-40B4-BE49-F238E27FC236}">
                  <a16:creationId xmlns:a16="http://schemas.microsoft.com/office/drawing/2014/main" id="{B8B92E83-AB3E-403F-A8F4-28DDEDE22DA6}"/>
                </a:ext>
              </a:extLst>
            </p:cNvPr>
            <p:cNvSpPr/>
            <p:nvPr/>
          </p:nvSpPr>
          <p:spPr>
            <a:xfrm>
              <a:off x="-909300" y="5561175"/>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Graphic 14" descr="Wind Turbines with solid fill">
              <a:extLst>
                <a:ext uri="{FF2B5EF4-FFF2-40B4-BE49-F238E27FC236}">
                  <a16:creationId xmlns:a16="http://schemas.microsoft.com/office/drawing/2014/main" id="{A51E50C3-2C35-4BBB-A05D-CA15859DC83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0756" y="5684230"/>
              <a:ext cx="581890" cy="581890"/>
            </a:xfrm>
            <a:prstGeom prst="rect">
              <a:avLst/>
            </a:prstGeom>
          </p:spPr>
        </p:pic>
      </p:grpSp>
      <p:grpSp>
        <p:nvGrpSpPr>
          <p:cNvPr id="16" name="Group 15">
            <a:extLst>
              <a:ext uri="{FF2B5EF4-FFF2-40B4-BE49-F238E27FC236}">
                <a16:creationId xmlns:a16="http://schemas.microsoft.com/office/drawing/2014/main" id="{3241E5AA-FF1C-4216-8C99-159E95D01D2B}"/>
              </a:ext>
            </a:extLst>
          </p:cNvPr>
          <p:cNvGrpSpPr/>
          <p:nvPr/>
        </p:nvGrpSpPr>
        <p:grpSpPr>
          <a:xfrm>
            <a:off x="-838415" y="3001860"/>
            <a:ext cx="828000" cy="828000"/>
            <a:chOff x="-909300" y="2948324"/>
            <a:chExt cx="828000" cy="828000"/>
          </a:xfrm>
        </p:grpSpPr>
        <p:sp>
          <p:nvSpPr>
            <p:cNvPr id="17" name="Oval 16">
              <a:extLst>
                <a:ext uri="{FF2B5EF4-FFF2-40B4-BE49-F238E27FC236}">
                  <a16:creationId xmlns:a16="http://schemas.microsoft.com/office/drawing/2014/main" id="{C755222E-FCC0-47F9-B215-641F0BBD9379}"/>
                </a:ext>
              </a:extLst>
            </p:cNvPr>
            <p:cNvSpPr/>
            <p:nvPr/>
          </p:nvSpPr>
          <p:spPr>
            <a:xfrm>
              <a:off x="-909300" y="294832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Presentation with bar chart with solid fill">
              <a:extLst>
                <a:ext uri="{FF2B5EF4-FFF2-40B4-BE49-F238E27FC236}">
                  <a16:creationId xmlns:a16="http://schemas.microsoft.com/office/drawing/2014/main" id="{452CA6AA-CE71-4CFD-BE2C-681213BE872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6245" y="3071379"/>
              <a:ext cx="581890" cy="581890"/>
            </a:xfrm>
            <a:prstGeom prst="rect">
              <a:avLst/>
            </a:prstGeom>
          </p:spPr>
        </p:pic>
      </p:grpSp>
      <p:sp>
        <p:nvSpPr>
          <p:cNvPr id="19" name="Freeform: Shape 18">
            <a:extLst>
              <a:ext uri="{FF2B5EF4-FFF2-40B4-BE49-F238E27FC236}">
                <a16:creationId xmlns:a16="http://schemas.microsoft.com/office/drawing/2014/main" id="{DBA15D77-E5EB-43F2-95AE-B2D41F5C3346}"/>
              </a:ext>
            </a:extLst>
          </p:cNvPr>
          <p:cNvSpPr/>
          <p:nvPr/>
        </p:nvSpPr>
        <p:spPr>
          <a:xfrm rot="10800000">
            <a:off x="1" y="-3379147"/>
            <a:ext cx="1200348" cy="19100800"/>
          </a:xfrm>
          <a:custGeom>
            <a:avLst/>
            <a:gdLst>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696 w 1200846"/>
              <a:gd name="connsiteY0" fmla="*/ 19100800 h 19100800"/>
              <a:gd name="connsiteX1" fmla="*/ 696 w 1200846"/>
              <a:gd name="connsiteY1" fmla="*/ 10387400 h 19100800"/>
              <a:gd name="connsiteX2" fmla="*/ 623496 w 1200846"/>
              <a:gd name="connsiteY2" fmla="*/ 9550400 h 19100800"/>
              <a:gd name="connsiteX3" fmla="*/ 696 w 1200846"/>
              <a:gd name="connsiteY3" fmla="*/ 8713400 h 19100800"/>
              <a:gd name="connsiteX4" fmla="*/ 696 w 1200846"/>
              <a:gd name="connsiteY4" fmla="*/ 0 h 19100800"/>
              <a:gd name="connsiteX5" fmla="*/ 1200846 w 1200846"/>
              <a:gd name="connsiteY5" fmla="*/ 0 h 19100800"/>
              <a:gd name="connsiteX6" fmla="*/ 1200846 w 1200846"/>
              <a:gd name="connsiteY6" fmla="*/ 19100800 h 19100800"/>
              <a:gd name="connsiteX7" fmla="*/ 696 w 1200846"/>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93 w 1200343"/>
              <a:gd name="connsiteY0" fmla="*/ 19100800 h 19100800"/>
              <a:gd name="connsiteX1" fmla="*/ 193 w 1200343"/>
              <a:gd name="connsiteY1" fmla="*/ 10387400 h 19100800"/>
              <a:gd name="connsiteX2" fmla="*/ 567960 w 1200343"/>
              <a:gd name="connsiteY2" fmla="*/ 9550400 h 19100800"/>
              <a:gd name="connsiteX3" fmla="*/ 193 w 1200343"/>
              <a:gd name="connsiteY3" fmla="*/ 8713400 h 19100800"/>
              <a:gd name="connsiteX4" fmla="*/ 193 w 1200343"/>
              <a:gd name="connsiteY4" fmla="*/ 0 h 19100800"/>
              <a:gd name="connsiteX5" fmla="*/ 1200343 w 1200343"/>
              <a:gd name="connsiteY5" fmla="*/ 0 h 19100800"/>
              <a:gd name="connsiteX6" fmla="*/ 1200343 w 1200343"/>
              <a:gd name="connsiteY6" fmla="*/ 19100800 h 19100800"/>
              <a:gd name="connsiteX7" fmla="*/ 193 w 1200343"/>
              <a:gd name="connsiteY7" fmla="*/ 19100800 h 19100800"/>
              <a:gd name="connsiteX0" fmla="*/ 190 w 1200340"/>
              <a:gd name="connsiteY0" fmla="*/ 19100800 h 19100800"/>
              <a:gd name="connsiteX1" fmla="*/ 190 w 1200340"/>
              <a:gd name="connsiteY1" fmla="*/ 10387400 h 19100800"/>
              <a:gd name="connsiteX2" fmla="*/ 580660 w 1200340"/>
              <a:gd name="connsiteY2" fmla="*/ 9550400 h 19100800"/>
              <a:gd name="connsiteX3" fmla="*/ 190 w 1200340"/>
              <a:gd name="connsiteY3" fmla="*/ 8713400 h 19100800"/>
              <a:gd name="connsiteX4" fmla="*/ 190 w 1200340"/>
              <a:gd name="connsiteY4" fmla="*/ 0 h 19100800"/>
              <a:gd name="connsiteX5" fmla="*/ 1200340 w 1200340"/>
              <a:gd name="connsiteY5" fmla="*/ 0 h 19100800"/>
              <a:gd name="connsiteX6" fmla="*/ 1200340 w 1200340"/>
              <a:gd name="connsiteY6" fmla="*/ 19100800 h 19100800"/>
              <a:gd name="connsiteX7" fmla="*/ 190 w 1200340"/>
              <a:gd name="connsiteY7" fmla="*/ 19100800 h 19100800"/>
              <a:gd name="connsiteX0" fmla="*/ 190 w 1200340"/>
              <a:gd name="connsiteY0" fmla="*/ 19100800 h 19100800"/>
              <a:gd name="connsiteX1" fmla="*/ 190 w 1200340"/>
              <a:gd name="connsiteY1" fmla="*/ 10387400 h 19100800"/>
              <a:gd name="connsiteX2" fmla="*/ 580660 w 1200340"/>
              <a:gd name="connsiteY2" fmla="*/ 9550400 h 19100800"/>
              <a:gd name="connsiteX3" fmla="*/ 190 w 1200340"/>
              <a:gd name="connsiteY3" fmla="*/ 8713400 h 19100800"/>
              <a:gd name="connsiteX4" fmla="*/ 190 w 1200340"/>
              <a:gd name="connsiteY4" fmla="*/ 0 h 19100800"/>
              <a:gd name="connsiteX5" fmla="*/ 1200340 w 1200340"/>
              <a:gd name="connsiteY5" fmla="*/ 0 h 19100800"/>
              <a:gd name="connsiteX6" fmla="*/ 1200340 w 1200340"/>
              <a:gd name="connsiteY6" fmla="*/ 19100800 h 19100800"/>
              <a:gd name="connsiteX7" fmla="*/ 190 w 1200340"/>
              <a:gd name="connsiteY7" fmla="*/ 19100800 h 19100800"/>
              <a:gd name="connsiteX0" fmla="*/ 198 w 1200348"/>
              <a:gd name="connsiteY0" fmla="*/ 19100800 h 19100800"/>
              <a:gd name="connsiteX1" fmla="*/ 198 w 1200348"/>
              <a:gd name="connsiteY1" fmla="*/ 10387400 h 19100800"/>
              <a:gd name="connsiteX2" fmla="*/ 580668 w 1200348"/>
              <a:gd name="connsiteY2" fmla="*/ 9550400 h 19100800"/>
              <a:gd name="connsiteX3" fmla="*/ 198 w 1200348"/>
              <a:gd name="connsiteY3" fmla="*/ 8713400 h 19100800"/>
              <a:gd name="connsiteX4" fmla="*/ 198 w 1200348"/>
              <a:gd name="connsiteY4" fmla="*/ 0 h 19100800"/>
              <a:gd name="connsiteX5" fmla="*/ 1200348 w 1200348"/>
              <a:gd name="connsiteY5" fmla="*/ 0 h 19100800"/>
              <a:gd name="connsiteX6" fmla="*/ 1200348 w 1200348"/>
              <a:gd name="connsiteY6" fmla="*/ 19100800 h 19100800"/>
              <a:gd name="connsiteX7" fmla="*/ 198 w 1200348"/>
              <a:gd name="connsiteY7" fmla="*/ 19100800 h 191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0348" h="19100800">
                <a:moveTo>
                  <a:pt x="198" y="19100800"/>
                </a:moveTo>
                <a:lnTo>
                  <a:pt x="198" y="10387400"/>
                </a:lnTo>
                <a:cubicBezTo>
                  <a:pt x="-12336" y="9972934"/>
                  <a:pt x="572035" y="10045299"/>
                  <a:pt x="580668" y="9550400"/>
                </a:cubicBezTo>
                <a:cubicBezTo>
                  <a:pt x="576267" y="9038567"/>
                  <a:pt x="29997" y="9102468"/>
                  <a:pt x="198" y="8713400"/>
                </a:cubicBezTo>
                <a:lnTo>
                  <a:pt x="198" y="0"/>
                </a:lnTo>
                <a:lnTo>
                  <a:pt x="1200348" y="0"/>
                </a:lnTo>
                <a:lnTo>
                  <a:pt x="1200348" y="19100800"/>
                </a:lnTo>
                <a:lnTo>
                  <a:pt x="198" y="191008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0" name="Graphic 19" descr="Presentation with bar chart with solid fill">
            <a:hlinkClick r:id="rId13" action="ppaction://hlinksldjump"/>
            <a:extLst>
              <a:ext uri="{FF2B5EF4-FFF2-40B4-BE49-F238E27FC236}">
                <a16:creationId xmlns:a16="http://schemas.microsoft.com/office/drawing/2014/main" id="{1D56B475-229A-4BC7-8FDA-DC211B3ED59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4505" y="3124915"/>
            <a:ext cx="581890" cy="581890"/>
          </a:xfrm>
          <a:prstGeom prst="rect">
            <a:avLst/>
          </a:prstGeom>
        </p:spPr>
      </p:pic>
      <p:pic>
        <p:nvPicPr>
          <p:cNvPr id="21" name="Graphic 20" descr="Electric Tower with solid fill">
            <a:hlinkClick r:id="rId16" action="ppaction://hlinksldjump"/>
            <a:extLst>
              <a:ext uri="{FF2B5EF4-FFF2-40B4-BE49-F238E27FC236}">
                <a16:creationId xmlns:a16="http://schemas.microsoft.com/office/drawing/2014/main" id="{FDF21F3B-396F-4DC0-8371-0BD07EFA9CB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74505" y="458529"/>
            <a:ext cx="581890" cy="581890"/>
          </a:xfrm>
          <a:prstGeom prst="rect">
            <a:avLst/>
          </a:prstGeom>
        </p:spPr>
      </p:pic>
      <p:pic>
        <p:nvPicPr>
          <p:cNvPr id="22" name="Graphic 21" descr="Illustrator with solid fill">
            <a:hlinkClick r:id="rId19" action="ppaction://hlinksldjump"/>
            <a:extLst>
              <a:ext uri="{FF2B5EF4-FFF2-40B4-BE49-F238E27FC236}">
                <a16:creationId xmlns:a16="http://schemas.microsoft.com/office/drawing/2014/main" id="{CBDF8192-9735-4B83-A0F7-E886EC950A06}"/>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89996" y="1776475"/>
            <a:ext cx="581890" cy="581890"/>
          </a:xfrm>
          <a:prstGeom prst="rect">
            <a:avLst/>
          </a:prstGeom>
        </p:spPr>
      </p:pic>
      <p:pic>
        <p:nvPicPr>
          <p:cNvPr id="23" name="Graphic 22" descr="Plug with solid fill">
            <a:hlinkClick r:id="rId22" action="ppaction://hlinksldjump"/>
            <a:extLst>
              <a:ext uri="{FF2B5EF4-FFF2-40B4-BE49-F238E27FC236}">
                <a16:creationId xmlns:a16="http://schemas.microsoft.com/office/drawing/2014/main" id="{51EC2C8E-FDD0-465B-9E6D-7FD436F70C7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74505" y="4377804"/>
            <a:ext cx="581890" cy="581890"/>
          </a:xfrm>
          <a:prstGeom prst="rect">
            <a:avLst/>
          </a:prstGeom>
        </p:spPr>
      </p:pic>
      <p:pic>
        <p:nvPicPr>
          <p:cNvPr id="24" name="Graphic 23" descr="Wind Turbines with solid fill">
            <a:hlinkClick r:id="rId25" action="ppaction://hlinksldjump"/>
            <a:extLst>
              <a:ext uri="{FF2B5EF4-FFF2-40B4-BE49-F238E27FC236}">
                <a16:creationId xmlns:a16="http://schemas.microsoft.com/office/drawing/2014/main" id="{EC15B566-AE96-4426-813A-4CAE932A6879}"/>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89994" y="7119330"/>
            <a:ext cx="581890" cy="581890"/>
          </a:xfrm>
          <a:prstGeom prst="rect">
            <a:avLst/>
          </a:prstGeom>
        </p:spPr>
      </p:pic>
      <p:sp>
        <p:nvSpPr>
          <p:cNvPr id="25" name="Title 1">
            <a:extLst>
              <a:ext uri="{FF2B5EF4-FFF2-40B4-BE49-F238E27FC236}">
                <a16:creationId xmlns:a16="http://schemas.microsoft.com/office/drawing/2014/main" id="{0A0390EC-E9FD-475E-AB07-CFC04DC82A2D}"/>
              </a:ext>
            </a:extLst>
          </p:cNvPr>
          <p:cNvSpPr txBox="1">
            <a:spLocks/>
          </p:cNvSpPr>
          <p:nvPr/>
        </p:nvSpPr>
        <p:spPr>
          <a:xfrm>
            <a:off x="1592089" y="306843"/>
            <a:ext cx="9910936" cy="735855"/>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latin typeface="Montserrat"/>
                <a:ea typeface="+mj-lt"/>
                <a:cs typeface="+mj-lt"/>
              </a:rPr>
              <a:t>Exploratory Data Analysis (EDA)</a:t>
            </a:r>
            <a:endParaRPr lang="ar-SA" dirty="0">
              <a:solidFill>
                <a:schemeClr val="bg1"/>
              </a:solidFill>
            </a:endParaRPr>
          </a:p>
        </p:txBody>
      </p:sp>
      <p:pic>
        <p:nvPicPr>
          <p:cNvPr id="27" name="Graphic 26">
            <a:extLst>
              <a:ext uri="{FF2B5EF4-FFF2-40B4-BE49-F238E27FC236}">
                <a16:creationId xmlns:a16="http://schemas.microsoft.com/office/drawing/2014/main" id="{EC822FC9-4465-4C8B-8B3B-A83D0A456EBE}"/>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rot="21540000">
            <a:off x="2977843" y="1095089"/>
            <a:ext cx="6005006" cy="224728"/>
          </a:xfrm>
          <a:prstGeom prst="rect">
            <a:avLst/>
          </a:prstGeom>
        </p:spPr>
      </p:pic>
      <p:sp>
        <p:nvSpPr>
          <p:cNvPr id="29" name="Content Placeholder 2">
            <a:extLst>
              <a:ext uri="{FF2B5EF4-FFF2-40B4-BE49-F238E27FC236}">
                <a16:creationId xmlns:a16="http://schemas.microsoft.com/office/drawing/2014/main" id="{6E6F310F-C4E9-4D3A-AA9F-C3CD08AF3ADD}"/>
              </a:ext>
            </a:extLst>
          </p:cNvPr>
          <p:cNvSpPr txBox="1">
            <a:spLocks/>
          </p:cNvSpPr>
          <p:nvPr/>
        </p:nvSpPr>
        <p:spPr>
          <a:xfrm>
            <a:off x="1411113" y="1381830"/>
            <a:ext cx="7075661" cy="969963"/>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solidFill>
                <a:schemeClr val="bg1"/>
              </a:solidFill>
              <a:latin typeface="IPCGE N+ Gulliver"/>
            </a:endParaRPr>
          </a:p>
          <a:p>
            <a:pPr algn="just">
              <a:buFont typeface="Wingdings" panose="05000000000000000000" pitchFamily="2" charset="2"/>
              <a:buChar char="v"/>
            </a:pPr>
            <a:r>
              <a:rPr lang="ar-SA" dirty="0">
                <a:solidFill>
                  <a:schemeClr val="bg1"/>
                </a:solidFill>
                <a:cs typeface="Arial"/>
              </a:rPr>
              <a:t> </a:t>
            </a:r>
            <a:r>
              <a:rPr lang="en-US" dirty="0">
                <a:solidFill>
                  <a:schemeClr val="bg1"/>
                </a:solidFill>
                <a:ea typeface="+mn-lt"/>
                <a:cs typeface="+mn-lt"/>
              </a:rPr>
              <a:t>From where the most guests are coming ?</a:t>
            </a:r>
            <a:r>
              <a:rPr lang="ar-SA" dirty="0">
                <a:solidFill>
                  <a:schemeClr val="bg1"/>
                </a:solidFill>
                <a:cs typeface="Arial"/>
              </a:rPr>
              <a:t> </a:t>
            </a:r>
            <a:endParaRPr lang="en-US" dirty="0">
              <a:solidFill>
                <a:schemeClr val="bg1"/>
              </a:solidFill>
              <a:cs typeface="Calibri"/>
            </a:endParaRPr>
          </a:p>
          <a:p>
            <a:endParaRPr lang="en-US" dirty="0">
              <a:solidFill>
                <a:schemeClr val="bg1"/>
              </a:solidFill>
            </a:endParaRPr>
          </a:p>
        </p:txBody>
      </p:sp>
      <p:grpSp>
        <p:nvGrpSpPr>
          <p:cNvPr id="34" name="Graphic 43">
            <a:extLst>
              <a:ext uri="{FF2B5EF4-FFF2-40B4-BE49-F238E27FC236}">
                <a16:creationId xmlns:a16="http://schemas.microsoft.com/office/drawing/2014/main" id="{44B59A94-62E9-4D32-94C2-FF80B37FD667}"/>
              </a:ext>
            </a:extLst>
          </p:cNvPr>
          <p:cNvGrpSpPr/>
          <p:nvPr/>
        </p:nvGrpSpPr>
        <p:grpSpPr>
          <a:xfrm rot="5400000" flipV="1">
            <a:off x="1361514" y="2879280"/>
            <a:ext cx="1884665" cy="698578"/>
            <a:chOff x="5270499" y="2952750"/>
            <a:chExt cx="1652161" cy="946643"/>
          </a:xfrm>
          <a:solidFill>
            <a:schemeClr val="bg1"/>
          </a:solidFill>
        </p:grpSpPr>
        <p:sp>
          <p:nvSpPr>
            <p:cNvPr id="32" name="Freeform 168">
              <a:extLst>
                <a:ext uri="{FF2B5EF4-FFF2-40B4-BE49-F238E27FC236}">
                  <a16:creationId xmlns:a16="http://schemas.microsoft.com/office/drawing/2014/main" id="{A7D276F4-3A11-4452-A149-422FD1BD3C4C}"/>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33" name="Freeform 169">
              <a:extLst>
                <a:ext uri="{FF2B5EF4-FFF2-40B4-BE49-F238E27FC236}">
                  <a16:creationId xmlns:a16="http://schemas.microsoft.com/office/drawing/2014/main" id="{7E7FC024-15C8-4163-AB86-59C2BBEAA453}"/>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pic>
        <p:nvPicPr>
          <p:cNvPr id="2" name="صورة 4">
            <a:extLst>
              <a:ext uri="{FF2B5EF4-FFF2-40B4-BE49-F238E27FC236}">
                <a16:creationId xmlns:a16="http://schemas.microsoft.com/office/drawing/2014/main" id="{51CC7FAF-6E87-4B4B-B480-0458FBA6FF96}"/>
              </a:ext>
            </a:extLst>
          </p:cNvPr>
          <p:cNvPicPr>
            <a:picLocks noChangeAspect="1"/>
          </p:cNvPicPr>
          <p:nvPr/>
        </p:nvPicPr>
        <p:blipFill>
          <a:blip r:embed="rId30"/>
          <a:stretch>
            <a:fillRect/>
          </a:stretch>
        </p:blipFill>
        <p:spPr>
          <a:xfrm>
            <a:off x="3207265" y="3122418"/>
            <a:ext cx="8852929" cy="3427759"/>
          </a:xfrm>
          <a:prstGeom prst="rect">
            <a:avLst/>
          </a:prstGeom>
        </p:spPr>
      </p:pic>
      <p:sp>
        <p:nvSpPr>
          <p:cNvPr id="5" name="مربع نص 4">
            <a:extLst>
              <a:ext uri="{FF2B5EF4-FFF2-40B4-BE49-F238E27FC236}">
                <a16:creationId xmlns:a16="http://schemas.microsoft.com/office/drawing/2014/main" id="{41605268-74EA-4BEC-B16A-31BA0AFE017B}"/>
              </a:ext>
            </a:extLst>
          </p:cNvPr>
          <p:cNvSpPr txBox="1"/>
          <p:nvPr/>
        </p:nvSpPr>
        <p:spPr>
          <a:xfrm>
            <a:off x="1751914" y="4285048"/>
            <a:ext cx="1617362" cy="2308324"/>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en-US" b="1" dirty="0">
                <a:solidFill>
                  <a:schemeClr val="bg1"/>
                </a:solidFill>
                <a:latin typeface="Calibri"/>
                <a:cs typeface="Calibri"/>
              </a:rPr>
              <a:t>Most hotel guests come from Portugal </a:t>
            </a:r>
            <a:r>
              <a:rPr lang="en-US" b="1" dirty="0">
                <a:solidFill>
                  <a:schemeClr val="bg1"/>
                </a:solidFill>
                <a:ea typeface="+mn-lt"/>
                <a:cs typeface="+mn-lt"/>
              </a:rPr>
              <a:t>which is reasonable because both hotels are in PRT</a:t>
            </a:r>
            <a:endParaRPr lang="en-US" b="1" dirty="0">
              <a:solidFill>
                <a:schemeClr val="bg1"/>
              </a:solidFill>
              <a:latin typeface="Calibri"/>
              <a:cs typeface="Calibri"/>
            </a:endParaRPr>
          </a:p>
        </p:txBody>
      </p:sp>
    </p:spTree>
    <p:extLst>
      <p:ext uri="{BB962C8B-B14F-4D97-AF65-F5344CB8AC3E}">
        <p14:creationId xmlns:p14="http://schemas.microsoft.com/office/powerpoint/2010/main" val="19465809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AFB8"/>
        </a:solidFill>
        <a:effectLst/>
      </p:bgPr>
    </p:bg>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838C787B-C20A-4E65-B771-50B84F94321D}"/>
              </a:ext>
            </a:extLst>
          </p:cNvPr>
          <p:cNvGrpSpPr/>
          <p:nvPr/>
        </p:nvGrpSpPr>
        <p:grpSpPr>
          <a:xfrm>
            <a:off x="807180" y="399481"/>
            <a:ext cx="828000" cy="828000"/>
            <a:chOff x="-909300" y="335474"/>
            <a:chExt cx="828000" cy="828000"/>
          </a:xfrm>
        </p:grpSpPr>
        <p:sp>
          <p:nvSpPr>
            <p:cNvPr id="47" name="Oval 46">
              <a:extLst>
                <a:ext uri="{FF2B5EF4-FFF2-40B4-BE49-F238E27FC236}">
                  <a16:creationId xmlns:a16="http://schemas.microsoft.com/office/drawing/2014/main" id="{09D04663-0959-424B-A13A-2859F1E5C670}"/>
                </a:ext>
              </a:extLst>
            </p:cNvPr>
            <p:cNvSpPr/>
            <p:nvPr/>
          </p:nvSpPr>
          <p:spPr>
            <a:xfrm>
              <a:off x="-909300" y="335474"/>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8" name="Graphic 47" descr="Electric Tower with solid fill">
              <a:extLst>
                <a:ext uri="{FF2B5EF4-FFF2-40B4-BE49-F238E27FC236}">
                  <a16:creationId xmlns:a16="http://schemas.microsoft.com/office/drawing/2014/main" id="{AB0CE487-BC25-4C0E-BFE5-DFF9856B65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245" y="458529"/>
              <a:ext cx="581890" cy="581890"/>
            </a:xfrm>
            <a:prstGeom prst="rect">
              <a:avLst/>
            </a:prstGeom>
          </p:spPr>
        </p:pic>
      </p:grpSp>
      <p:grpSp>
        <p:nvGrpSpPr>
          <p:cNvPr id="49" name="Group 48">
            <a:extLst>
              <a:ext uri="{FF2B5EF4-FFF2-40B4-BE49-F238E27FC236}">
                <a16:creationId xmlns:a16="http://schemas.microsoft.com/office/drawing/2014/main" id="{6B1D0110-31A5-4884-8B07-0C8D9B231955}"/>
              </a:ext>
            </a:extLst>
          </p:cNvPr>
          <p:cNvGrpSpPr/>
          <p:nvPr/>
        </p:nvGrpSpPr>
        <p:grpSpPr>
          <a:xfrm>
            <a:off x="-848830" y="1695435"/>
            <a:ext cx="828000" cy="828000"/>
            <a:chOff x="-909300" y="1641899"/>
            <a:chExt cx="828000" cy="828000"/>
          </a:xfrm>
        </p:grpSpPr>
        <p:sp>
          <p:nvSpPr>
            <p:cNvPr id="50" name="Oval 49">
              <a:extLst>
                <a:ext uri="{FF2B5EF4-FFF2-40B4-BE49-F238E27FC236}">
                  <a16:creationId xmlns:a16="http://schemas.microsoft.com/office/drawing/2014/main" id="{44C6AEAD-6563-4775-8DDB-F202003EE6C6}"/>
                </a:ext>
              </a:extLst>
            </p:cNvPr>
            <p:cNvSpPr/>
            <p:nvPr/>
          </p:nvSpPr>
          <p:spPr>
            <a:xfrm>
              <a:off x="-909300" y="1641899"/>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1" name="Graphic 50" descr="Illustrator with solid fill">
              <a:extLst>
                <a:ext uri="{FF2B5EF4-FFF2-40B4-BE49-F238E27FC236}">
                  <a16:creationId xmlns:a16="http://schemas.microsoft.com/office/drawing/2014/main" id="{65CEE070-70B6-4831-898A-EDEF6EA4B1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0754" y="1776475"/>
              <a:ext cx="581890" cy="581890"/>
            </a:xfrm>
            <a:prstGeom prst="rect">
              <a:avLst/>
            </a:prstGeom>
          </p:spPr>
        </p:pic>
      </p:grpSp>
      <p:grpSp>
        <p:nvGrpSpPr>
          <p:cNvPr id="52" name="Group 51">
            <a:extLst>
              <a:ext uri="{FF2B5EF4-FFF2-40B4-BE49-F238E27FC236}">
                <a16:creationId xmlns:a16="http://schemas.microsoft.com/office/drawing/2014/main" id="{4B304506-09B6-477D-B913-B0365C47C053}"/>
              </a:ext>
            </a:extLst>
          </p:cNvPr>
          <p:cNvGrpSpPr/>
          <p:nvPr/>
        </p:nvGrpSpPr>
        <p:grpSpPr>
          <a:xfrm>
            <a:off x="-848830" y="4308285"/>
            <a:ext cx="828000" cy="828000"/>
            <a:chOff x="-909300" y="4254749"/>
            <a:chExt cx="828000" cy="828000"/>
          </a:xfrm>
        </p:grpSpPr>
        <p:sp>
          <p:nvSpPr>
            <p:cNvPr id="53" name="Oval 52">
              <a:extLst>
                <a:ext uri="{FF2B5EF4-FFF2-40B4-BE49-F238E27FC236}">
                  <a16:creationId xmlns:a16="http://schemas.microsoft.com/office/drawing/2014/main" id="{10A7F87F-564A-419E-A76B-F543591E8F02}"/>
                </a:ext>
              </a:extLst>
            </p:cNvPr>
            <p:cNvSpPr/>
            <p:nvPr/>
          </p:nvSpPr>
          <p:spPr>
            <a:xfrm>
              <a:off x="-909300" y="4254749"/>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4" name="Graphic 53" descr="Plug with solid fill">
              <a:extLst>
                <a:ext uri="{FF2B5EF4-FFF2-40B4-BE49-F238E27FC236}">
                  <a16:creationId xmlns:a16="http://schemas.microsoft.com/office/drawing/2014/main" id="{11D61BC6-F064-4CB3-802D-036DC4F115E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6245" y="4377804"/>
              <a:ext cx="581890" cy="581890"/>
            </a:xfrm>
            <a:prstGeom prst="rect">
              <a:avLst/>
            </a:prstGeom>
          </p:spPr>
        </p:pic>
      </p:grpSp>
      <p:grpSp>
        <p:nvGrpSpPr>
          <p:cNvPr id="55" name="Group 54">
            <a:extLst>
              <a:ext uri="{FF2B5EF4-FFF2-40B4-BE49-F238E27FC236}">
                <a16:creationId xmlns:a16="http://schemas.microsoft.com/office/drawing/2014/main" id="{2E875BC9-660D-46B1-BC35-4D73F87DE4B8}"/>
              </a:ext>
            </a:extLst>
          </p:cNvPr>
          <p:cNvGrpSpPr/>
          <p:nvPr/>
        </p:nvGrpSpPr>
        <p:grpSpPr>
          <a:xfrm>
            <a:off x="-837041" y="5614711"/>
            <a:ext cx="828000" cy="828000"/>
            <a:chOff x="-909300" y="5561175"/>
            <a:chExt cx="828000" cy="828000"/>
          </a:xfrm>
        </p:grpSpPr>
        <p:sp>
          <p:nvSpPr>
            <p:cNvPr id="56" name="Oval 55">
              <a:extLst>
                <a:ext uri="{FF2B5EF4-FFF2-40B4-BE49-F238E27FC236}">
                  <a16:creationId xmlns:a16="http://schemas.microsoft.com/office/drawing/2014/main" id="{50E67E4A-F59F-4C95-8531-9808506C560B}"/>
                </a:ext>
              </a:extLst>
            </p:cNvPr>
            <p:cNvSpPr/>
            <p:nvPr/>
          </p:nvSpPr>
          <p:spPr>
            <a:xfrm>
              <a:off x="-909300" y="5561175"/>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7" name="Graphic 56" descr="Wind Turbines with solid fill">
              <a:extLst>
                <a:ext uri="{FF2B5EF4-FFF2-40B4-BE49-F238E27FC236}">
                  <a16:creationId xmlns:a16="http://schemas.microsoft.com/office/drawing/2014/main" id="{F09B8138-99A0-47B4-85A7-00146C03EBC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0756" y="5684230"/>
              <a:ext cx="581890" cy="581890"/>
            </a:xfrm>
            <a:prstGeom prst="rect">
              <a:avLst/>
            </a:prstGeom>
          </p:spPr>
        </p:pic>
      </p:grpSp>
      <p:grpSp>
        <p:nvGrpSpPr>
          <p:cNvPr id="58" name="Group 57">
            <a:extLst>
              <a:ext uri="{FF2B5EF4-FFF2-40B4-BE49-F238E27FC236}">
                <a16:creationId xmlns:a16="http://schemas.microsoft.com/office/drawing/2014/main" id="{2CEF48B0-7F84-45DD-9C31-D8CDBC21689D}"/>
              </a:ext>
            </a:extLst>
          </p:cNvPr>
          <p:cNvGrpSpPr/>
          <p:nvPr/>
        </p:nvGrpSpPr>
        <p:grpSpPr>
          <a:xfrm>
            <a:off x="-838415" y="3001860"/>
            <a:ext cx="828000" cy="828000"/>
            <a:chOff x="-909300" y="2948324"/>
            <a:chExt cx="828000" cy="828000"/>
          </a:xfrm>
        </p:grpSpPr>
        <p:sp>
          <p:nvSpPr>
            <p:cNvPr id="59" name="Oval 58">
              <a:extLst>
                <a:ext uri="{FF2B5EF4-FFF2-40B4-BE49-F238E27FC236}">
                  <a16:creationId xmlns:a16="http://schemas.microsoft.com/office/drawing/2014/main" id="{1EF4BB37-0218-4517-9CFA-AD2B643F7BD9}"/>
                </a:ext>
              </a:extLst>
            </p:cNvPr>
            <p:cNvSpPr/>
            <p:nvPr/>
          </p:nvSpPr>
          <p:spPr>
            <a:xfrm>
              <a:off x="-909300" y="294832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0" name="Graphic 59" descr="Presentation with bar chart with solid fill">
              <a:extLst>
                <a:ext uri="{FF2B5EF4-FFF2-40B4-BE49-F238E27FC236}">
                  <a16:creationId xmlns:a16="http://schemas.microsoft.com/office/drawing/2014/main" id="{DF466008-C171-4F67-8574-2C6D1D5C104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6245" y="3071379"/>
              <a:ext cx="581890" cy="581890"/>
            </a:xfrm>
            <a:prstGeom prst="rect">
              <a:avLst/>
            </a:prstGeom>
          </p:spPr>
        </p:pic>
      </p:grpSp>
      <p:sp>
        <p:nvSpPr>
          <p:cNvPr id="61" name="Freeform: Shape 60">
            <a:extLst>
              <a:ext uri="{FF2B5EF4-FFF2-40B4-BE49-F238E27FC236}">
                <a16:creationId xmlns:a16="http://schemas.microsoft.com/office/drawing/2014/main" id="{7D7CDFAA-32F4-428C-8C14-F81075828A98}"/>
              </a:ext>
            </a:extLst>
          </p:cNvPr>
          <p:cNvSpPr/>
          <p:nvPr/>
        </p:nvSpPr>
        <p:spPr>
          <a:xfrm rot="10800000">
            <a:off x="1" y="-8736919"/>
            <a:ext cx="1200348" cy="19100800"/>
          </a:xfrm>
          <a:custGeom>
            <a:avLst/>
            <a:gdLst>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696 w 1200846"/>
              <a:gd name="connsiteY0" fmla="*/ 19100800 h 19100800"/>
              <a:gd name="connsiteX1" fmla="*/ 696 w 1200846"/>
              <a:gd name="connsiteY1" fmla="*/ 10387400 h 19100800"/>
              <a:gd name="connsiteX2" fmla="*/ 623496 w 1200846"/>
              <a:gd name="connsiteY2" fmla="*/ 9550400 h 19100800"/>
              <a:gd name="connsiteX3" fmla="*/ 696 w 1200846"/>
              <a:gd name="connsiteY3" fmla="*/ 8713400 h 19100800"/>
              <a:gd name="connsiteX4" fmla="*/ 696 w 1200846"/>
              <a:gd name="connsiteY4" fmla="*/ 0 h 19100800"/>
              <a:gd name="connsiteX5" fmla="*/ 1200846 w 1200846"/>
              <a:gd name="connsiteY5" fmla="*/ 0 h 19100800"/>
              <a:gd name="connsiteX6" fmla="*/ 1200846 w 1200846"/>
              <a:gd name="connsiteY6" fmla="*/ 19100800 h 19100800"/>
              <a:gd name="connsiteX7" fmla="*/ 696 w 1200846"/>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93 w 1200343"/>
              <a:gd name="connsiteY0" fmla="*/ 19100800 h 19100800"/>
              <a:gd name="connsiteX1" fmla="*/ 193 w 1200343"/>
              <a:gd name="connsiteY1" fmla="*/ 10387400 h 19100800"/>
              <a:gd name="connsiteX2" fmla="*/ 567960 w 1200343"/>
              <a:gd name="connsiteY2" fmla="*/ 9550400 h 19100800"/>
              <a:gd name="connsiteX3" fmla="*/ 193 w 1200343"/>
              <a:gd name="connsiteY3" fmla="*/ 8713400 h 19100800"/>
              <a:gd name="connsiteX4" fmla="*/ 193 w 1200343"/>
              <a:gd name="connsiteY4" fmla="*/ 0 h 19100800"/>
              <a:gd name="connsiteX5" fmla="*/ 1200343 w 1200343"/>
              <a:gd name="connsiteY5" fmla="*/ 0 h 19100800"/>
              <a:gd name="connsiteX6" fmla="*/ 1200343 w 1200343"/>
              <a:gd name="connsiteY6" fmla="*/ 19100800 h 19100800"/>
              <a:gd name="connsiteX7" fmla="*/ 193 w 1200343"/>
              <a:gd name="connsiteY7" fmla="*/ 19100800 h 19100800"/>
              <a:gd name="connsiteX0" fmla="*/ 190 w 1200340"/>
              <a:gd name="connsiteY0" fmla="*/ 19100800 h 19100800"/>
              <a:gd name="connsiteX1" fmla="*/ 190 w 1200340"/>
              <a:gd name="connsiteY1" fmla="*/ 10387400 h 19100800"/>
              <a:gd name="connsiteX2" fmla="*/ 580660 w 1200340"/>
              <a:gd name="connsiteY2" fmla="*/ 9550400 h 19100800"/>
              <a:gd name="connsiteX3" fmla="*/ 190 w 1200340"/>
              <a:gd name="connsiteY3" fmla="*/ 8713400 h 19100800"/>
              <a:gd name="connsiteX4" fmla="*/ 190 w 1200340"/>
              <a:gd name="connsiteY4" fmla="*/ 0 h 19100800"/>
              <a:gd name="connsiteX5" fmla="*/ 1200340 w 1200340"/>
              <a:gd name="connsiteY5" fmla="*/ 0 h 19100800"/>
              <a:gd name="connsiteX6" fmla="*/ 1200340 w 1200340"/>
              <a:gd name="connsiteY6" fmla="*/ 19100800 h 19100800"/>
              <a:gd name="connsiteX7" fmla="*/ 190 w 1200340"/>
              <a:gd name="connsiteY7" fmla="*/ 19100800 h 19100800"/>
              <a:gd name="connsiteX0" fmla="*/ 190 w 1200340"/>
              <a:gd name="connsiteY0" fmla="*/ 19100800 h 19100800"/>
              <a:gd name="connsiteX1" fmla="*/ 190 w 1200340"/>
              <a:gd name="connsiteY1" fmla="*/ 10387400 h 19100800"/>
              <a:gd name="connsiteX2" fmla="*/ 580660 w 1200340"/>
              <a:gd name="connsiteY2" fmla="*/ 9550400 h 19100800"/>
              <a:gd name="connsiteX3" fmla="*/ 190 w 1200340"/>
              <a:gd name="connsiteY3" fmla="*/ 8713400 h 19100800"/>
              <a:gd name="connsiteX4" fmla="*/ 190 w 1200340"/>
              <a:gd name="connsiteY4" fmla="*/ 0 h 19100800"/>
              <a:gd name="connsiteX5" fmla="*/ 1200340 w 1200340"/>
              <a:gd name="connsiteY5" fmla="*/ 0 h 19100800"/>
              <a:gd name="connsiteX6" fmla="*/ 1200340 w 1200340"/>
              <a:gd name="connsiteY6" fmla="*/ 19100800 h 19100800"/>
              <a:gd name="connsiteX7" fmla="*/ 190 w 1200340"/>
              <a:gd name="connsiteY7" fmla="*/ 19100800 h 19100800"/>
              <a:gd name="connsiteX0" fmla="*/ 198 w 1200348"/>
              <a:gd name="connsiteY0" fmla="*/ 19100800 h 19100800"/>
              <a:gd name="connsiteX1" fmla="*/ 198 w 1200348"/>
              <a:gd name="connsiteY1" fmla="*/ 10387400 h 19100800"/>
              <a:gd name="connsiteX2" fmla="*/ 580668 w 1200348"/>
              <a:gd name="connsiteY2" fmla="*/ 9550400 h 19100800"/>
              <a:gd name="connsiteX3" fmla="*/ 198 w 1200348"/>
              <a:gd name="connsiteY3" fmla="*/ 8713400 h 19100800"/>
              <a:gd name="connsiteX4" fmla="*/ 198 w 1200348"/>
              <a:gd name="connsiteY4" fmla="*/ 0 h 19100800"/>
              <a:gd name="connsiteX5" fmla="*/ 1200348 w 1200348"/>
              <a:gd name="connsiteY5" fmla="*/ 0 h 19100800"/>
              <a:gd name="connsiteX6" fmla="*/ 1200348 w 1200348"/>
              <a:gd name="connsiteY6" fmla="*/ 19100800 h 19100800"/>
              <a:gd name="connsiteX7" fmla="*/ 198 w 1200348"/>
              <a:gd name="connsiteY7" fmla="*/ 19100800 h 191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0348" h="19100800">
                <a:moveTo>
                  <a:pt x="198" y="19100800"/>
                </a:moveTo>
                <a:lnTo>
                  <a:pt x="198" y="10387400"/>
                </a:lnTo>
                <a:cubicBezTo>
                  <a:pt x="-12336" y="9972934"/>
                  <a:pt x="572035" y="10045299"/>
                  <a:pt x="580668" y="9550400"/>
                </a:cubicBezTo>
                <a:cubicBezTo>
                  <a:pt x="576267" y="9038567"/>
                  <a:pt x="29997" y="9102468"/>
                  <a:pt x="198" y="8713400"/>
                </a:cubicBezTo>
                <a:lnTo>
                  <a:pt x="198" y="0"/>
                </a:lnTo>
                <a:lnTo>
                  <a:pt x="1200348" y="0"/>
                </a:lnTo>
                <a:lnTo>
                  <a:pt x="1200348" y="19100800"/>
                </a:lnTo>
                <a:lnTo>
                  <a:pt x="198" y="191008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2" name="Graphic 61" descr="Presentation with bar chart with solid fill">
            <a:hlinkClick r:id="rId13" action="ppaction://hlinksldjump"/>
            <a:extLst>
              <a:ext uri="{FF2B5EF4-FFF2-40B4-BE49-F238E27FC236}">
                <a16:creationId xmlns:a16="http://schemas.microsoft.com/office/drawing/2014/main" id="{D72516F1-DA29-4042-A7DB-2B32BF67C1D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4505" y="3071378"/>
            <a:ext cx="581890" cy="581890"/>
          </a:xfrm>
          <a:prstGeom prst="rect">
            <a:avLst/>
          </a:prstGeom>
        </p:spPr>
      </p:pic>
      <p:pic>
        <p:nvPicPr>
          <p:cNvPr id="63" name="Graphic 62" descr="Electric Tower with solid fill">
            <a:hlinkClick r:id="rId16" action="ppaction://hlinksldjump"/>
            <a:extLst>
              <a:ext uri="{FF2B5EF4-FFF2-40B4-BE49-F238E27FC236}">
                <a16:creationId xmlns:a16="http://schemas.microsoft.com/office/drawing/2014/main" id="{78DF0D59-E404-4988-838B-7CE50F18F0C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74505" y="458529"/>
            <a:ext cx="581890" cy="581890"/>
          </a:xfrm>
          <a:prstGeom prst="rect">
            <a:avLst/>
          </a:prstGeom>
        </p:spPr>
      </p:pic>
      <p:pic>
        <p:nvPicPr>
          <p:cNvPr id="64" name="Graphic 63" descr="Illustrator with solid fill">
            <a:hlinkClick r:id="rId19" action="ppaction://hlinksldjump"/>
            <a:extLst>
              <a:ext uri="{FF2B5EF4-FFF2-40B4-BE49-F238E27FC236}">
                <a16:creationId xmlns:a16="http://schemas.microsoft.com/office/drawing/2014/main" id="{70F4DEF9-3453-48FC-9D1E-36C62C7391E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89996" y="1776475"/>
            <a:ext cx="581890" cy="581890"/>
          </a:xfrm>
          <a:prstGeom prst="rect">
            <a:avLst/>
          </a:prstGeom>
        </p:spPr>
      </p:pic>
      <p:pic>
        <p:nvPicPr>
          <p:cNvPr id="65" name="Graphic 64" descr="Plug with solid fill">
            <a:hlinkClick r:id="rId22" action="ppaction://hlinksldjump"/>
            <a:extLst>
              <a:ext uri="{FF2B5EF4-FFF2-40B4-BE49-F238E27FC236}">
                <a16:creationId xmlns:a16="http://schemas.microsoft.com/office/drawing/2014/main" id="{2DE0C08C-8D61-4905-8A23-00B45ADDEA2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74505" y="4377804"/>
            <a:ext cx="581890" cy="581890"/>
          </a:xfrm>
          <a:prstGeom prst="rect">
            <a:avLst/>
          </a:prstGeom>
        </p:spPr>
      </p:pic>
      <p:pic>
        <p:nvPicPr>
          <p:cNvPr id="66" name="Graphic 65" descr="Wind Turbines with solid fill">
            <a:hlinkClick r:id="rId25" action="ppaction://hlinksldjump"/>
            <a:extLst>
              <a:ext uri="{FF2B5EF4-FFF2-40B4-BE49-F238E27FC236}">
                <a16:creationId xmlns:a16="http://schemas.microsoft.com/office/drawing/2014/main" id="{676AAE13-A05E-444A-8CC0-AC2C8FB7D7A8}"/>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89994" y="5684230"/>
            <a:ext cx="581890" cy="581890"/>
          </a:xfrm>
          <a:prstGeom prst="rect">
            <a:avLst/>
          </a:prstGeom>
        </p:spPr>
      </p:pic>
      <p:sp>
        <p:nvSpPr>
          <p:cNvPr id="24" name="Content Placeholder 2">
            <a:extLst>
              <a:ext uri="{FF2B5EF4-FFF2-40B4-BE49-F238E27FC236}">
                <a16:creationId xmlns:a16="http://schemas.microsoft.com/office/drawing/2014/main" id="{63F7973D-D831-4C6A-8E05-BBA3E69BAA22}"/>
              </a:ext>
            </a:extLst>
          </p:cNvPr>
          <p:cNvSpPr txBox="1">
            <a:spLocks/>
          </p:cNvSpPr>
          <p:nvPr/>
        </p:nvSpPr>
        <p:spPr>
          <a:xfrm>
            <a:off x="2004355" y="501468"/>
            <a:ext cx="9524070" cy="636588"/>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v"/>
            </a:pPr>
            <a:r>
              <a:rPr lang="ar-SA" dirty="0">
                <a:ea typeface="+mn-lt"/>
                <a:cs typeface="+mn-lt"/>
              </a:rPr>
              <a:t> </a:t>
            </a:r>
            <a:r>
              <a:rPr lang="ar-SA" dirty="0" err="1">
                <a:ea typeface="+mn-lt"/>
                <a:cs typeface="+mn-lt"/>
              </a:rPr>
              <a:t>Which</a:t>
            </a:r>
            <a:r>
              <a:rPr lang="ar-SA" dirty="0">
                <a:ea typeface="+mn-lt"/>
                <a:cs typeface="+mn-lt"/>
              </a:rPr>
              <a:t> </a:t>
            </a:r>
            <a:r>
              <a:rPr lang="ar-SA" dirty="0" err="1">
                <a:ea typeface="+mn-lt"/>
                <a:cs typeface="+mn-lt"/>
              </a:rPr>
              <a:t>are</a:t>
            </a:r>
            <a:r>
              <a:rPr lang="ar-SA" dirty="0">
                <a:ea typeface="+mn-lt"/>
                <a:cs typeface="+mn-lt"/>
              </a:rPr>
              <a:t> </a:t>
            </a:r>
            <a:r>
              <a:rPr lang="ar-SA" dirty="0" err="1">
                <a:ea typeface="+mn-lt"/>
                <a:cs typeface="+mn-lt"/>
              </a:rPr>
              <a:t>the</a:t>
            </a:r>
            <a:r>
              <a:rPr lang="ar-SA" dirty="0">
                <a:ea typeface="+mn-lt"/>
                <a:cs typeface="+mn-lt"/>
              </a:rPr>
              <a:t> </a:t>
            </a:r>
            <a:r>
              <a:rPr lang="ar-SA" dirty="0" err="1">
                <a:ea typeface="+mn-lt"/>
                <a:cs typeface="+mn-lt"/>
              </a:rPr>
              <a:t>most</a:t>
            </a:r>
            <a:r>
              <a:rPr lang="ar-SA" dirty="0">
                <a:ea typeface="+mn-lt"/>
                <a:cs typeface="+mn-lt"/>
              </a:rPr>
              <a:t> </a:t>
            </a:r>
            <a:r>
              <a:rPr lang="ar-SA" dirty="0" err="1">
                <a:ea typeface="+mn-lt"/>
                <a:cs typeface="+mn-lt"/>
              </a:rPr>
              <a:t>busy</a:t>
            </a:r>
            <a:r>
              <a:rPr lang="ar-SA" dirty="0">
                <a:ea typeface="+mn-lt"/>
                <a:cs typeface="+mn-lt"/>
              </a:rPr>
              <a:t> </a:t>
            </a:r>
            <a:r>
              <a:rPr lang="ar-SA" dirty="0" err="1">
                <a:ea typeface="+mn-lt"/>
                <a:cs typeface="+mn-lt"/>
              </a:rPr>
              <a:t>months</a:t>
            </a:r>
            <a:r>
              <a:rPr lang="ar-SA" dirty="0">
                <a:ea typeface="+mn-lt"/>
                <a:cs typeface="+mn-lt"/>
              </a:rPr>
              <a:t>?</a:t>
            </a:r>
            <a:r>
              <a:rPr lang="ar-SA" dirty="0">
                <a:solidFill>
                  <a:schemeClr val="bg1"/>
                </a:solidFill>
                <a:ea typeface="+mn-lt"/>
                <a:cs typeface="+mn-lt"/>
              </a:rPr>
              <a:t> </a:t>
            </a:r>
            <a:r>
              <a:rPr lang="en-US" dirty="0"/>
              <a:t> </a:t>
            </a:r>
            <a:endParaRPr lang="en-US" dirty="0">
              <a:cs typeface="Calibri"/>
            </a:endParaRPr>
          </a:p>
        </p:txBody>
      </p:sp>
      <p:sp>
        <p:nvSpPr>
          <p:cNvPr id="27" name="Content Placeholder 2">
            <a:extLst>
              <a:ext uri="{FF2B5EF4-FFF2-40B4-BE49-F238E27FC236}">
                <a16:creationId xmlns:a16="http://schemas.microsoft.com/office/drawing/2014/main" id="{B5F91380-0A75-4750-A7E3-E2123BD15067}"/>
              </a:ext>
            </a:extLst>
          </p:cNvPr>
          <p:cNvSpPr txBox="1">
            <a:spLocks/>
          </p:cNvSpPr>
          <p:nvPr/>
        </p:nvSpPr>
        <p:spPr>
          <a:xfrm>
            <a:off x="1553989" y="3696405"/>
            <a:ext cx="7075661" cy="969963"/>
          </a:xfrm>
          <a:prstGeom prst="rect">
            <a:avLst/>
          </a:prstGeom>
        </p:spPr>
        <p:txBody>
          <a:bodyPr lIns="91440" tIns="45720" rIns="91440" bIns="4572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chemeClr val="bg1"/>
              </a:solidFill>
              <a:latin typeface="IPCGE N+ Gulliver"/>
            </a:endParaRPr>
          </a:p>
          <a:p>
            <a:pPr algn="just">
              <a:buFont typeface="Wingdings" panose="05000000000000000000" pitchFamily="2" charset="2"/>
              <a:buChar char="v"/>
            </a:pPr>
            <a:endParaRPr lang="ar-SA">
              <a:solidFill>
                <a:schemeClr val="bg1"/>
              </a:solidFill>
              <a:cs typeface="Arial"/>
            </a:endParaRPr>
          </a:p>
          <a:p>
            <a:endParaRPr lang="en-US" dirty="0">
              <a:solidFill>
                <a:schemeClr val="bg1"/>
              </a:solidFill>
            </a:endParaRPr>
          </a:p>
        </p:txBody>
      </p:sp>
      <p:grpSp>
        <p:nvGrpSpPr>
          <p:cNvPr id="3" name="Graphic 43">
            <a:extLst>
              <a:ext uri="{FF2B5EF4-FFF2-40B4-BE49-F238E27FC236}">
                <a16:creationId xmlns:a16="http://schemas.microsoft.com/office/drawing/2014/main" id="{FE793AAF-0911-41B0-9DCF-DC4C828419C7}"/>
              </a:ext>
            </a:extLst>
          </p:cNvPr>
          <p:cNvGrpSpPr/>
          <p:nvPr/>
        </p:nvGrpSpPr>
        <p:grpSpPr>
          <a:xfrm rot="5400000" flipV="1">
            <a:off x="2018739" y="1755330"/>
            <a:ext cx="1884665" cy="698578"/>
            <a:chOff x="5270499" y="2952750"/>
            <a:chExt cx="1652161" cy="946643"/>
          </a:xfrm>
          <a:solidFill>
            <a:schemeClr val="bg1"/>
          </a:solidFill>
        </p:grpSpPr>
        <p:sp>
          <p:nvSpPr>
            <p:cNvPr id="30" name="Freeform 168">
              <a:extLst>
                <a:ext uri="{FF2B5EF4-FFF2-40B4-BE49-F238E27FC236}">
                  <a16:creationId xmlns:a16="http://schemas.microsoft.com/office/drawing/2014/main" id="{3F166E55-8388-437B-8FEA-1044D435EA85}"/>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31" name="Freeform 169">
              <a:extLst>
                <a:ext uri="{FF2B5EF4-FFF2-40B4-BE49-F238E27FC236}">
                  <a16:creationId xmlns:a16="http://schemas.microsoft.com/office/drawing/2014/main" id="{FEE30964-A4BB-4135-8372-A8791C49729E}"/>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pic>
        <p:nvPicPr>
          <p:cNvPr id="4" name="صورة 4">
            <a:extLst>
              <a:ext uri="{FF2B5EF4-FFF2-40B4-BE49-F238E27FC236}">
                <a16:creationId xmlns:a16="http://schemas.microsoft.com/office/drawing/2014/main" id="{706D69E1-B85E-465F-9E17-42676F46D9CA}"/>
              </a:ext>
            </a:extLst>
          </p:cNvPr>
          <p:cNvPicPr>
            <a:picLocks noChangeAspect="1"/>
          </p:cNvPicPr>
          <p:nvPr/>
        </p:nvPicPr>
        <p:blipFill>
          <a:blip r:embed="rId28"/>
          <a:stretch>
            <a:fillRect/>
          </a:stretch>
        </p:blipFill>
        <p:spPr>
          <a:xfrm>
            <a:off x="3619157" y="1695329"/>
            <a:ext cx="8180172" cy="4805990"/>
          </a:xfrm>
          <a:prstGeom prst="rect">
            <a:avLst/>
          </a:prstGeom>
        </p:spPr>
      </p:pic>
    </p:spTree>
    <p:extLst>
      <p:ext uri="{BB962C8B-B14F-4D97-AF65-F5344CB8AC3E}">
        <p14:creationId xmlns:p14="http://schemas.microsoft.com/office/powerpoint/2010/main" val="7068638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E1D7"/>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292BBD-A381-4DB7-969D-ABCB9E89BFAE}"/>
              </a:ext>
            </a:extLst>
          </p:cNvPr>
          <p:cNvGrpSpPr/>
          <p:nvPr/>
        </p:nvGrpSpPr>
        <p:grpSpPr>
          <a:xfrm>
            <a:off x="-857695" y="386147"/>
            <a:ext cx="828000" cy="828000"/>
            <a:chOff x="-909300" y="335474"/>
            <a:chExt cx="828000" cy="828000"/>
          </a:xfrm>
        </p:grpSpPr>
        <p:sp>
          <p:nvSpPr>
            <p:cNvPr id="4" name="Oval 3">
              <a:extLst>
                <a:ext uri="{FF2B5EF4-FFF2-40B4-BE49-F238E27FC236}">
                  <a16:creationId xmlns:a16="http://schemas.microsoft.com/office/drawing/2014/main" id="{C75DE242-5915-41F3-9BE6-381294116377}"/>
                </a:ext>
              </a:extLst>
            </p:cNvPr>
            <p:cNvSpPr/>
            <p:nvPr/>
          </p:nvSpPr>
          <p:spPr>
            <a:xfrm>
              <a:off x="-909300" y="335474"/>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Graphic 5" descr="Electric Tower with solid fill">
              <a:extLst>
                <a:ext uri="{FF2B5EF4-FFF2-40B4-BE49-F238E27FC236}">
                  <a16:creationId xmlns:a16="http://schemas.microsoft.com/office/drawing/2014/main" id="{5C173BF7-2C5B-4BAF-A9DD-71F6097609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245" y="458529"/>
              <a:ext cx="581890" cy="581890"/>
            </a:xfrm>
            <a:prstGeom prst="rect">
              <a:avLst/>
            </a:prstGeom>
          </p:spPr>
        </p:pic>
      </p:grpSp>
      <p:grpSp>
        <p:nvGrpSpPr>
          <p:cNvPr id="7" name="Group 6">
            <a:extLst>
              <a:ext uri="{FF2B5EF4-FFF2-40B4-BE49-F238E27FC236}">
                <a16:creationId xmlns:a16="http://schemas.microsoft.com/office/drawing/2014/main" id="{76FA147B-DD0D-49AE-8E0A-BB30A58D0EC7}"/>
              </a:ext>
            </a:extLst>
          </p:cNvPr>
          <p:cNvGrpSpPr/>
          <p:nvPr/>
        </p:nvGrpSpPr>
        <p:grpSpPr>
          <a:xfrm>
            <a:off x="807180" y="1653420"/>
            <a:ext cx="828000" cy="828000"/>
            <a:chOff x="-909300" y="1641899"/>
            <a:chExt cx="828000" cy="828000"/>
          </a:xfrm>
        </p:grpSpPr>
        <p:sp>
          <p:nvSpPr>
            <p:cNvPr id="8" name="Oval 7">
              <a:extLst>
                <a:ext uri="{FF2B5EF4-FFF2-40B4-BE49-F238E27FC236}">
                  <a16:creationId xmlns:a16="http://schemas.microsoft.com/office/drawing/2014/main" id="{70A72355-75C9-4B7D-8AD4-D12148324B74}"/>
                </a:ext>
              </a:extLst>
            </p:cNvPr>
            <p:cNvSpPr/>
            <p:nvPr/>
          </p:nvSpPr>
          <p:spPr>
            <a:xfrm>
              <a:off x="-909300" y="1641899"/>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Illustrator with solid fill">
              <a:extLst>
                <a:ext uri="{FF2B5EF4-FFF2-40B4-BE49-F238E27FC236}">
                  <a16:creationId xmlns:a16="http://schemas.microsoft.com/office/drawing/2014/main" id="{D53CCB4A-3566-44A5-989E-30F14DCFEBD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0754" y="1776475"/>
              <a:ext cx="581890" cy="581890"/>
            </a:xfrm>
            <a:prstGeom prst="rect">
              <a:avLst/>
            </a:prstGeom>
          </p:spPr>
        </p:pic>
      </p:grpSp>
      <p:grpSp>
        <p:nvGrpSpPr>
          <p:cNvPr id="10" name="Group 9">
            <a:extLst>
              <a:ext uri="{FF2B5EF4-FFF2-40B4-BE49-F238E27FC236}">
                <a16:creationId xmlns:a16="http://schemas.microsoft.com/office/drawing/2014/main" id="{E2D55382-346A-43AB-A302-562C2921066D}"/>
              </a:ext>
            </a:extLst>
          </p:cNvPr>
          <p:cNvGrpSpPr/>
          <p:nvPr/>
        </p:nvGrpSpPr>
        <p:grpSpPr>
          <a:xfrm>
            <a:off x="-848830" y="4308285"/>
            <a:ext cx="828000" cy="828000"/>
            <a:chOff x="-909300" y="4254749"/>
            <a:chExt cx="828000" cy="828000"/>
          </a:xfrm>
        </p:grpSpPr>
        <p:sp>
          <p:nvSpPr>
            <p:cNvPr id="11" name="Oval 10">
              <a:extLst>
                <a:ext uri="{FF2B5EF4-FFF2-40B4-BE49-F238E27FC236}">
                  <a16:creationId xmlns:a16="http://schemas.microsoft.com/office/drawing/2014/main" id="{B8A249B1-F0E3-4AFA-ACEF-21894BF7624B}"/>
                </a:ext>
              </a:extLst>
            </p:cNvPr>
            <p:cNvSpPr/>
            <p:nvPr/>
          </p:nvSpPr>
          <p:spPr>
            <a:xfrm>
              <a:off x="-909300" y="4254749"/>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Graphic 11" descr="Plug with solid fill">
              <a:extLst>
                <a:ext uri="{FF2B5EF4-FFF2-40B4-BE49-F238E27FC236}">
                  <a16:creationId xmlns:a16="http://schemas.microsoft.com/office/drawing/2014/main" id="{72DC4678-4531-419D-9CAC-D0AEBF934C6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6245" y="4377804"/>
              <a:ext cx="581890" cy="581890"/>
            </a:xfrm>
            <a:prstGeom prst="rect">
              <a:avLst/>
            </a:prstGeom>
          </p:spPr>
        </p:pic>
      </p:grpSp>
      <p:grpSp>
        <p:nvGrpSpPr>
          <p:cNvPr id="13" name="Group 12">
            <a:extLst>
              <a:ext uri="{FF2B5EF4-FFF2-40B4-BE49-F238E27FC236}">
                <a16:creationId xmlns:a16="http://schemas.microsoft.com/office/drawing/2014/main" id="{C049273D-1B85-4515-8195-F9D7D710F12D}"/>
              </a:ext>
            </a:extLst>
          </p:cNvPr>
          <p:cNvGrpSpPr/>
          <p:nvPr/>
        </p:nvGrpSpPr>
        <p:grpSpPr>
          <a:xfrm>
            <a:off x="-837041" y="5614711"/>
            <a:ext cx="828000" cy="828000"/>
            <a:chOff x="-909300" y="5561175"/>
            <a:chExt cx="828000" cy="828000"/>
          </a:xfrm>
        </p:grpSpPr>
        <p:sp>
          <p:nvSpPr>
            <p:cNvPr id="14" name="Oval 13">
              <a:extLst>
                <a:ext uri="{FF2B5EF4-FFF2-40B4-BE49-F238E27FC236}">
                  <a16:creationId xmlns:a16="http://schemas.microsoft.com/office/drawing/2014/main" id="{3B320BA6-8549-48A3-AF42-7914119C0AA2}"/>
                </a:ext>
              </a:extLst>
            </p:cNvPr>
            <p:cNvSpPr/>
            <p:nvPr/>
          </p:nvSpPr>
          <p:spPr>
            <a:xfrm>
              <a:off x="-909300" y="5561175"/>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5" name="Graphic 14" descr="Wind Turbines with solid fill">
              <a:extLst>
                <a:ext uri="{FF2B5EF4-FFF2-40B4-BE49-F238E27FC236}">
                  <a16:creationId xmlns:a16="http://schemas.microsoft.com/office/drawing/2014/main" id="{FA99BBB4-8F0F-4A0D-861B-EAF59DCCA5E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0756" y="5684230"/>
              <a:ext cx="581890" cy="581890"/>
            </a:xfrm>
            <a:prstGeom prst="rect">
              <a:avLst/>
            </a:prstGeom>
          </p:spPr>
        </p:pic>
      </p:grpSp>
      <p:grpSp>
        <p:nvGrpSpPr>
          <p:cNvPr id="16" name="Group 15">
            <a:extLst>
              <a:ext uri="{FF2B5EF4-FFF2-40B4-BE49-F238E27FC236}">
                <a16:creationId xmlns:a16="http://schemas.microsoft.com/office/drawing/2014/main" id="{3963929F-A54D-47BB-9842-9621E9C3EE7A}"/>
              </a:ext>
            </a:extLst>
          </p:cNvPr>
          <p:cNvGrpSpPr/>
          <p:nvPr/>
        </p:nvGrpSpPr>
        <p:grpSpPr>
          <a:xfrm>
            <a:off x="-838415" y="3001860"/>
            <a:ext cx="828000" cy="828000"/>
            <a:chOff x="-909300" y="2948324"/>
            <a:chExt cx="828000" cy="828000"/>
          </a:xfrm>
        </p:grpSpPr>
        <p:sp>
          <p:nvSpPr>
            <p:cNvPr id="17" name="Oval 16">
              <a:extLst>
                <a:ext uri="{FF2B5EF4-FFF2-40B4-BE49-F238E27FC236}">
                  <a16:creationId xmlns:a16="http://schemas.microsoft.com/office/drawing/2014/main" id="{287632BA-7310-4753-B47D-3291FAF8D0D2}"/>
                </a:ext>
              </a:extLst>
            </p:cNvPr>
            <p:cNvSpPr/>
            <p:nvPr/>
          </p:nvSpPr>
          <p:spPr>
            <a:xfrm>
              <a:off x="-909300" y="294832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8" name="Graphic 17" descr="Presentation with bar chart with solid fill">
              <a:extLst>
                <a:ext uri="{FF2B5EF4-FFF2-40B4-BE49-F238E27FC236}">
                  <a16:creationId xmlns:a16="http://schemas.microsoft.com/office/drawing/2014/main" id="{6D3A1A3F-28F8-417A-B03A-603ACFBCB94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6245" y="3071379"/>
              <a:ext cx="581890" cy="581890"/>
            </a:xfrm>
            <a:prstGeom prst="rect">
              <a:avLst/>
            </a:prstGeom>
          </p:spPr>
        </p:pic>
      </p:grpSp>
      <p:sp>
        <p:nvSpPr>
          <p:cNvPr id="19" name="Freeform: Shape 18">
            <a:extLst>
              <a:ext uri="{FF2B5EF4-FFF2-40B4-BE49-F238E27FC236}">
                <a16:creationId xmlns:a16="http://schemas.microsoft.com/office/drawing/2014/main" id="{9BE7F7A7-B64F-46B6-AB02-6C0651FEFF65}"/>
              </a:ext>
            </a:extLst>
          </p:cNvPr>
          <p:cNvSpPr/>
          <p:nvPr/>
        </p:nvSpPr>
        <p:spPr>
          <a:xfrm rot="10800000">
            <a:off x="1" y="-7482980"/>
            <a:ext cx="1200348" cy="19100800"/>
          </a:xfrm>
          <a:custGeom>
            <a:avLst/>
            <a:gdLst>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696 w 1200846"/>
              <a:gd name="connsiteY0" fmla="*/ 19100800 h 19100800"/>
              <a:gd name="connsiteX1" fmla="*/ 696 w 1200846"/>
              <a:gd name="connsiteY1" fmla="*/ 10387400 h 19100800"/>
              <a:gd name="connsiteX2" fmla="*/ 623496 w 1200846"/>
              <a:gd name="connsiteY2" fmla="*/ 9550400 h 19100800"/>
              <a:gd name="connsiteX3" fmla="*/ 696 w 1200846"/>
              <a:gd name="connsiteY3" fmla="*/ 8713400 h 19100800"/>
              <a:gd name="connsiteX4" fmla="*/ 696 w 1200846"/>
              <a:gd name="connsiteY4" fmla="*/ 0 h 19100800"/>
              <a:gd name="connsiteX5" fmla="*/ 1200846 w 1200846"/>
              <a:gd name="connsiteY5" fmla="*/ 0 h 19100800"/>
              <a:gd name="connsiteX6" fmla="*/ 1200846 w 1200846"/>
              <a:gd name="connsiteY6" fmla="*/ 19100800 h 19100800"/>
              <a:gd name="connsiteX7" fmla="*/ 696 w 1200846"/>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93 w 1200343"/>
              <a:gd name="connsiteY0" fmla="*/ 19100800 h 19100800"/>
              <a:gd name="connsiteX1" fmla="*/ 193 w 1200343"/>
              <a:gd name="connsiteY1" fmla="*/ 10387400 h 19100800"/>
              <a:gd name="connsiteX2" fmla="*/ 567960 w 1200343"/>
              <a:gd name="connsiteY2" fmla="*/ 9550400 h 19100800"/>
              <a:gd name="connsiteX3" fmla="*/ 193 w 1200343"/>
              <a:gd name="connsiteY3" fmla="*/ 8713400 h 19100800"/>
              <a:gd name="connsiteX4" fmla="*/ 193 w 1200343"/>
              <a:gd name="connsiteY4" fmla="*/ 0 h 19100800"/>
              <a:gd name="connsiteX5" fmla="*/ 1200343 w 1200343"/>
              <a:gd name="connsiteY5" fmla="*/ 0 h 19100800"/>
              <a:gd name="connsiteX6" fmla="*/ 1200343 w 1200343"/>
              <a:gd name="connsiteY6" fmla="*/ 19100800 h 19100800"/>
              <a:gd name="connsiteX7" fmla="*/ 193 w 1200343"/>
              <a:gd name="connsiteY7" fmla="*/ 19100800 h 19100800"/>
              <a:gd name="connsiteX0" fmla="*/ 190 w 1200340"/>
              <a:gd name="connsiteY0" fmla="*/ 19100800 h 19100800"/>
              <a:gd name="connsiteX1" fmla="*/ 190 w 1200340"/>
              <a:gd name="connsiteY1" fmla="*/ 10387400 h 19100800"/>
              <a:gd name="connsiteX2" fmla="*/ 580660 w 1200340"/>
              <a:gd name="connsiteY2" fmla="*/ 9550400 h 19100800"/>
              <a:gd name="connsiteX3" fmla="*/ 190 w 1200340"/>
              <a:gd name="connsiteY3" fmla="*/ 8713400 h 19100800"/>
              <a:gd name="connsiteX4" fmla="*/ 190 w 1200340"/>
              <a:gd name="connsiteY4" fmla="*/ 0 h 19100800"/>
              <a:gd name="connsiteX5" fmla="*/ 1200340 w 1200340"/>
              <a:gd name="connsiteY5" fmla="*/ 0 h 19100800"/>
              <a:gd name="connsiteX6" fmla="*/ 1200340 w 1200340"/>
              <a:gd name="connsiteY6" fmla="*/ 19100800 h 19100800"/>
              <a:gd name="connsiteX7" fmla="*/ 190 w 1200340"/>
              <a:gd name="connsiteY7" fmla="*/ 19100800 h 19100800"/>
              <a:gd name="connsiteX0" fmla="*/ 190 w 1200340"/>
              <a:gd name="connsiteY0" fmla="*/ 19100800 h 19100800"/>
              <a:gd name="connsiteX1" fmla="*/ 190 w 1200340"/>
              <a:gd name="connsiteY1" fmla="*/ 10387400 h 19100800"/>
              <a:gd name="connsiteX2" fmla="*/ 580660 w 1200340"/>
              <a:gd name="connsiteY2" fmla="*/ 9550400 h 19100800"/>
              <a:gd name="connsiteX3" fmla="*/ 190 w 1200340"/>
              <a:gd name="connsiteY3" fmla="*/ 8713400 h 19100800"/>
              <a:gd name="connsiteX4" fmla="*/ 190 w 1200340"/>
              <a:gd name="connsiteY4" fmla="*/ 0 h 19100800"/>
              <a:gd name="connsiteX5" fmla="*/ 1200340 w 1200340"/>
              <a:gd name="connsiteY5" fmla="*/ 0 h 19100800"/>
              <a:gd name="connsiteX6" fmla="*/ 1200340 w 1200340"/>
              <a:gd name="connsiteY6" fmla="*/ 19100800 h 19100800"/>
              <a:gd name="connsiteX7" fmla="*/ 190 w 1200340"/>
              <a:gd name="connsiteY7" fmla="*/ 19100800 h 19100800"/>
              <a:gd name="connsiteX0" fmla="*/ 198 w 1200348"/>
              <a:gd name="connsiteY0" fmla="*/ 19100800 h 19100800"/>
              <a:gd name="connsiteX1" fmla="*/ 198 w 1200348"/>
              <a:gd name="connsiteY1" fmla="*/ 10387400 h 19100800"/>
              <a:gd name="connsiteX2" fmla="*/ 580668 w 1200348"/>
              <a:gd name="connsiteY2" fmla="*/ 9550400 h 19100800"/>
              <a:gd name="connsiteX3" fmla="*/ 198 w 1200348"/>
              <a:gd name="connsiteY3" fmla="*/ 8713400 h 19100800"/>
              <a:gd name="connsiteX4" fmla="*/ 198 w 1200348"/>
              <a:gd name="connsiteY4" fmla="*/ 0 h 19100800"/>
              <a:gd name="connsiteX5" fmla="*/ 1200348 w 1200348"/>
              <a:gd name="connsiteY5" fmla="*/ 0 h 19100800"/>
              <a:gd name="connsiteX6" fmla="*/ 1200348 w 1200348"/>
              <a:gd name="connsiteY6" fmla="*/ 19100800 h 19100800"/>
              <a:gd name="connsiteX7" fmla="*/ 198 w 1200348"/>
              <a:gd name="connsiteY7" fmla="*/ 19100800 h 191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0348" h="19100800">
                <a:moveTo>
                  <a:pt x="198" y="19100800"/>
                </a:moveTo>
                <a:lnTo>
                  <a:pt x="198" y="10387400"/>
                </a:lnTo>
                <a:cubicBezTo>
                  <a:pt x="-12336" y="9972934"/>
                  <a:pt x="572035" y="10045299"/>
                  <a:pt x="580668" y="9550400"/>
                </a:cubicBezTo>
                <a:cubicBezTo>
                  <a:pt x="576267" y="9038567"/>
                  <a:pt x="29997" y="9102468"/>
                  <a:pt x="198" y="8713400"/>
                </a:cubicBezTo>
                <a:lnTo>
                  <a:pt x="198" y="0"/>
                </a:lnTo>
                <a:lnTo>
                  <a:pt x="1200348" y="0"/>
                </a:lnTo>
                <a:lnTo>
                  <a:pt x="1200348" y="19100800"/>
                </a:lnTo>
                <a:lnTo>
                  <a:pt x="198" y="191008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0" name="Graphic 19" descr="Presentation with bar chart with solid fill">
            <a:hlinkClick r:id="rId13" action="ppaction://hlinksldjump"/>
            <a:extLst>
              <a:ext uri="{FF2B5EF4-FFF2-40B4-BE49-F238E27FC236}">
                <a16:creationId xmlns:a16="http://schemas.microsoft.com/office/drawing/2014/main" id="{493DB902-F590-4E71-89CB-925138FC037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4505" y="3071378"/>
            <a:ext cx="581890" cy="581890"/>
          </a:xfrm>
          <a:prstGeom prst="rect">
            <a:avLst/>
          </a:prstGeom>
        </p:spPr>
      </p:pic>
      <p:pic>
        <p:nvPicPr>
          <p:cNvPr id="21" name="Graphic 20" descr="Electric Tower with solid fill">
            <a:hlinkClick r:id="rId16" action="ppaction://hlinksldjump"/>
            <a:extLst>
              <a:ext uri="{FF2B5EF4-FFF2-40B4-BE49-F238E27FC236}">
                <a16:creationId xmlns:a16="http://schemas.microsoft.com/office/drawing/2014/main" id="{A07DE689-E1F4-464E-994D-C7AB60FBA06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74505" y="458529"/>
            <a:ext cx="581890" cy="581890"/>
          </a:xfrm>
          <a:prstGeom prst="rect">
            <a:avLst/>
          </a:prstGeom>
        </p:spPr>
      </p:pic>
      <p:pic>
        <p:nvPicPr>
          <p:cNvPr id="22" name="Graphic 21" descr="Illustrator with solid fill">
            <a:hlinkClick r:id="rId19" action="ppaction://hlinksldjump"/>
            <a:extLst>
              <a:ext uri="{FF2B5EF4-FFF2-40B4-BE49-F238E27FC236}">
                <a16:creationId xmlns:a16="http://schemas.microsoft.com/office/drawing/2014/main" id="{FA41ED46-5A40-409F-945B-454E0144429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89996" y="1776475"/>
            <a:ext cx="581890" cy="581890"/>
          </a:xfrm>
          <a:prstGeom prst="rect">
            <a:avLst/>
          </a:prstGeom>
        </p:spPr>
      </p:pic>
      <p:pic>
        <p:nvPicPr>
          <p:cNvPr id="23" name="Graphic 22" descr="Plug with solid fill">
            <a:hlinkClick r:id="rId22" action="ppaction://hlinksldjump"/>
            <a:extLst>
              <a:ext uri="{FF2B5EF4-FFF2-40B4-BE49-F238E27FC236}">
                <a16:creationId xmlns:a16="http://schemas.microsoft.com/office/drawing/2014/main" id="{0743E8E0-534B-4A0B-B226-1014CA0C2D2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74505" y="4377804"/>
            <a:ext cx="581890" cy="581890"/>
          </a:xfrm>
          <a:prstGeom prst="rect">
            <a:avLst/>
          </a:prstGeom>
        </p:spPr>
      </p:pic>
      <p:pic>
        <p:nvPicPr>
          <p:cNvPr id="24" name="Graphic 23" descr="Wind Turbines with solid fill">
            <a:hlinkClick r:id="rId25" action="ppaction://hlinksldjump"/>
            <a:extLst>
              <a:ext uri="{FF2B5EF4-FFF2-40B4-BE49-F238E27FC236}">
                <a16:creationId xmlns:a16="http://schemas.microsoft.com/office/drawing/2014/main" id="{0038A40C-2DFC-475A-A369-E04701B5859C}"/>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89994" y="5684230"/>
            <a:ext cx="581890" cy="581890"/>
          </a:xfrm>
          <a:prstGeom prst="rect">
            <a:avLst/>
          </a:prstGeom>
        </p:spPr>
      </p:pic>
      <p:sp>
        <p:nvSpPr>
          <p:cNvPr id="26" name="Content Placeholder 2">
            <a:extLst>
              <a:ext uri="{FF2B5EF4-FFF2-40B4-BE49-F238E27FC236}">
                <a16:creationId xmlns:a16="http://schemas.microsoft.com/office/drawing/2014/main" id="{F16F1F9D-ECA6-4772-B68F-2A81B2908A06}"/>
              </a:ext>
            </a:extLst>
          </p:cNvPr>
          <p:cNvSpPr txBox="1">
            <a:spLocks/>
          </p:cNvSpPr>
          <p:nvPr/>
        </p:nvSpPr>
        <p:spPr>
          <a:xfrm>
            <a:off x="1547010" y="305980"/>
            <a:ext cx="9093910" cy="583219"/>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v"/>
            </a:pPr>
            <a:r>
              <a:rPr lang="en-US" dirty="0">
                <a:ea typeface="+mn-lt"/>
                <a:cs typeface="+mn-lt"/>
              </a:rPr>
              <a:t> How long do people stay at the hotels?</a:t>
            </a:r>
            <a:endParaRPr lang="en-US" dirty="0">
              <a:cs typeface="Calibri"/>
            </a:endParaRPr>
          </a:p>
          <a:p>
            <a:pPr marL="0" indent="0">
              <a:buFont typeface="Arial" panose="020B0604020202020204" pitchFamily="34" charset="0"/>
              <a:buNone/>
            </a:pPr>
            <a:endParaRPr lang="en-US" dirty="0"/>
          </a:p>
        </p:txBody>
      </p:sp>
      <p:grpSp>
        <p:nvGrpSpPr>
          <p:cNvPr id="5" name="Graphic 43">
            <a:extLst>
              <a:ext uri="{FF2B5EF4-FFF2-40B4-BE49-F238E27FC236}">
                <a16:creationId xmlns:a16="http://schemas.microsoft.com/office/drawing/2014/main" id="{72DA8067-70C7-4EA7-ABE0-FC8B0C6E3B52}"/>
              </a:ext>
            </a:extLst>
          </p:cNvPr>
          <p:cNvGrpSpPr/>
          <p:nvPr/>
        </p:nvGrpSpPr>
        <p:grpSpPr>
          <a:xfrm rot="5400000" flipV="1">
            <a:off x="2847414" y="1383855"/>
            <a:ext cx="1884665" cy="698578"/>
            <a:chOff x="5270499" y="2952750"/>
            <a:chExt cx="1652161" cy="946643"/>
          </a:xfrm>
          <a:solidFill>
            <a:schemeClr val="bg1"/>
          </a:solidFill>
        </p:grpSpPr>
        <p:sp>
          <p:nvSpPr>
            <p:cNvPr id="29" name="Freeform 168">
              <a:extLst>
                <a:ext uri="{FF2B5EF4-FFF2-40B4-BE49-F238E27FC236}">
                  <a16:creationId xmlns:a16="http://schemas.microsoft.com/office/drawing/2014/main" id="{5929021B-B54B-402C-8708-4380C6B7A3C8}"/>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30" name="Freeform 169">
              <a:extLst>
                <a:ext uri="{FF2B5EF4-FFF2-40B4-BE49-F238E27FC236}">
                  <a16:creationId xmlns:a16="http://schemas.microsoft.com/office/drawing/2014/main" id="{AED2513E-0FCA-4028-A8AC-C018D0EDA7A8}"/>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pic>
        <p:nvPicPr>
          <p:cNvPr id="25" name="صورة 26">
            <a:extLst>
              <a:ext uri="{FF2B5EF4-FFF2-40B4-BE49-F238E27FC236}">
                <a16:creationId xmlns:a16="http://schemas.microsoft.com/office/drawing/2014/main" id="{056189E6-BBFD-4932-B085-13F22F9376F5}"/>
              </a:ext>
            </a:extLst>
          </p:cNvPr>
          <p:cNvPicPr>
            <a:picLocks noChangeAspect="1"/>
          </p:cNvPicPr>
          <p:nvPr/>
        </p:nvPicPr>
        <p:blipFill>
          <a:blip r:embed="rId28"/>
          <a:stretch>
            <a:fillRect/>
          </a:stretch>
        </p:blipFill>
        <p:spPr>
          <a:xfrm>
            <a:off x="1408671" y="2954348"/>
            <a:ext cx="10672117" cy="3784492"/>
          </a:xfrm>
          <a:prstGeom prst="rect">
            <a:avLst/>
          </a:prstGeom>
        </p:spPr>
      </p:pic>
    </p:spTree>
    <p:extLst>
      <p:ext uri="{BB962C8B-B14F-4D97-AF65-F5344CB8AC3E}">
        <p14:creationId xmlns:p14="http://schemas.microsoft.com/office/powerpoint/2010/main" val="6107507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EDBD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F55BDE-1B52-4A3A-9D88-ED79206D8A79}"/>
              </a:ext>
            </a:extLst>
          </p:cNvPr>
          <p:cNvGrpSpPr/>
          <p:nvPr/>
        </p:nvGrpSpPr>
        <p:grpSpPr>
          <a:xfrm>
            <a:off x="-828000" y="389010"/>
            <a:ext cx="828000" cy="828000"/>
            <a:chOff x="-909300" y="335474"/>
            <a:chExt cx="828000" cy="828000"/>
          </a:xfrm>
        </p:grpSpPr>
        <p:sp>
          <p:nvSpPr>
            <p:cNvPr id="8" name="Oval 7">
              <a:extLst>
                <a:ext uri="{FF2B5EF4-FFF2-40B4-BE49-F238E27FC236}">
                  <a16:creationId xmlns:a16="http://schemas.microsoft.com/office/drawing/2014/main" id="{632D151F-A05A-4873-BCEA-AA0FFE822A1B}"/>
                </a:ext>
              </a:extLst>
            </p:cNvPr>
            <p:cNvSpPr/>
            <p:nvPr/>
          </p:nvSpPr>
          <p:spPr>
            <a:xfrm>
              <a:off x="-909300" y="335474"/>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Electric Tower with solid fill">
              <a:extLst>
                <a:ext uri="{FF2B5EF4-FFF2-40B4-BE49-F238E27FC236}">
                  <a16:creationId xmlns:a16="http://schemas.microsoft.com/office/drawing/2014/main" id="{272DDE5A-6435-483A-AD98-F1B619DD14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245" y="458529"/>
              <a:ext cx="581890" cy="581890"/>
            </a:xfrm>
            <a:prstGeom prst="rect">
              <a:avLst/>
            </a:prstGeom>
          </p:spPr>
        </p:pic>
      </p:grpSp>
      <p:grpSp>
        <p:nvGrpSpPr>
          <p:cNvPr id="10" name="Group 9">
            <a:extLst>
              <a:ext uri="{FF2B5EF4-FFF2-40B4-BE49-F238E27FC236}">
                <a16:creationId xmlns:a16="http://schemas.microsoft.com/office/drawing/2014/main" id="{F58FB060-6731-4696-BB2B-C592D573AFFB}"/>
              </a:ext>
            </a:extLst>
          </p:cNvPr>
          <p:cNvGrpSpPr/>
          <p:nvPr/>
        </p:nvGrpSpPr>
        <p:grpSpPr>
          <a:xfrm>
            <a:off x="-848830" y="1695435"/>
            <a:ext cx="828000" cy="828000"/>
            <a:chOff x="-909300" y="1641899"/>
            <a:chExt cx="828000" cy="828000"/>
          </a:xfrm>
        </p:grpSpPr>
        <p:sp>
          <p:nvSpPr>
            <p:cNvPr id="11" name="Oval 10">
              <a:extLst>
                <a:ext uri="{FF2B5EF4-FFF2-40B4-BE49-F238E27FC236}">
                  <a16:creationId xmlns:a16="http://schemas.microsoft.com/office/drawing/2014/main" id="{39378341-0C6E-4A77-B85A-2567FFFDC155}"/>
                </a:ext>
              </a:extLst>
            </p:cNvPr>
            <p:cNvSpPr/>
            <p:nvPr/>
          </p:nvSpPr>
          <p:spPr>
            <a:xfrm>
              <a:off x="-909300" y="1641899"/>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Graphic 11" descr="Illustrator with solid fill">
              <a:extLst>
                <a:ext uri="{FF2B5EF4-FFF2-40B4-BE49-F238E27FC236}">
                  <a16:creationId xmlns:a16="http://schemas.microsoft.com/office/drawing/2014/main" id="{B26F7B45-AA16-4E37-B961-F7D11C44C2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0754" y="1776475"/>
              <a:ext cx="581890" cy="581890"/>
            </a:xfrm>
            <a:prstGeom prst="rect">
              <a:avLst/>
            </a:prstGeom>
          </p:spPr>
        </p:pic>
      </p:grpSp>
      <p:grpSp>
        <p:nvGrpSpPr>
          <p:cNvPr id="13" name="Group 12">
            <a:extLst>
              <a:ext uri="{FF2B5EF4-FFF2-40B4-BE49-F238E27FC236}">
                <a16:creationId xmlns:a16="http://schemas.microsoft.com/office/drawing/2014/main" id="{B0271882-96F3-4F13-80DA-594E4AE67D6C}"/>
              </a:ext>
            </a:extLst>
          </p:cNvPr>
          <p:cNvGrpSpPr/>
          <p:nvPr/>
        </p:nvGrpSpPr>
        <p:grpSpPr>
          <a:xfrm>
            <a:off x="-848830" y="4308285"/>
            <a:ext cx="828000" cy="828000"/>
            <a:chOff x="-909300" y="4254749"/>
            <a:chExt cx="828000" cy="828000"/>
          </a:xfrm>
        </p:grpSpPr>
        <p:sp>
          <p:nvSpPr>
            <p:cNvPr id="14" name="Oval 13">
              <a:extLst>
                <a:ext uri="{FF2B5EF4-FFF2-40B4-BE49-F238E27FC236}">
                  <a16:creationId xmlns:a16="http://schemas.microsoft.com/office/drawing/2014/main" id="{42953ED0-83AA-49BA-94FD-A513FCB33251}"/>
                </a:ext>
              </a:extLst>
            </p:cNvPr>
            <p:cNvSpPr/>
            <p:nvPr/>
          </p:nvSpPr>
          <p:spPr>
            <a:xfrm>
              <a:off x="-909300" y="4254749"/>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5" name="Graphic 14" descr="Plug with solid fill">
              <a:extLst>
                <a:ext uri="{FF2B5EF4-FFF2-40B4-BE49-F238E27FC236}">
                  <a16:creationId xmlns:a16="http://schemas.microsoft.com/office/drawing/2014/main" id="{6E261146-664D-490A-9EEF-233947B0FAB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6245" y="4377804"/>
              <a:ext cx="581890" cy="581890"/>
            </a:xfrm>
            <a:prstGeom prst="rect">
              <a:avLst/>
            </a:prstGeom>
          </p:spPr>
        </p:pic>
      </p:grpSp>
      <p:grpSp>
        <p:nvGrpSpPr>
          <p:cNvPr id="16" name="Group 15">
            <a:extLst>
              <a:ext uri="{FF2B5EF4-FFF2-40B4-BE49-F238E27FC236}">
                <a16:creationId xmlns:a16="http://schemas.microsoft.com/office/drawing/2014/main" id="{BC9C7F05-336A-4642-8E05-1D943E54AAC6}"/>
              </a:ext>
            </a:extLst>
          </p:cNvPr>
          <p:cNvGrpSpPr/>
          <p:nvPr/>
        </p:nvGrpSpPr>
        <p:grpSpPr>
          <a:xfrm>
            <a:off x="-837041" y="5614711"/>
            <a:ext cx="828000" cy="828000"/>
            <a:chOff x="-909300" y="5561175"/>
            <a:chExt cx="828000" cy="828000"/>
          </a:xfrm>
        </p:grpSpPr>
        <p:sp>
          <p:nvSpPr>
            <p:cNvPr id="17" name="Oval 16">
              <a:extLst>
                <a:ext uri="{FF2B5EF4-FFF2-40B4-BE49-F238E27FC236}">
                  <a16:creationId xmlns:a16="http://schemas.microsoft.com/office/drawing/2014/main" id="{30C88107-552D-41C4-9630-04964FE38F20}"/>
                </a:ext>
              </a:extLst>
            </p:cNvPr>
            <p:cNvSpPr/>
            <p:nvPr/>
          </p:nvSpPr>
          <p:spPr>
            <a:xfrm>
              <a:off x="-909300" y="5561175"/>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8" name="Graphic 17" descr="Wind Turbines with solid fill">
              <a:extLst>
                <a:ext uri="{FF2B5EF4-FFF2-40B4-BE49-F238E27FC236}">
                  <a16:creationId xmlns:a16="http://schemas.microsoft.com/office/drawing/2014/main" id="{4A814D43-9469-48B7-91D7-55D28171C15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0756" y="5684230"/>
              <a:ext cx="581890" cy="581890"/>
            </a:xfrm>
            <a:prstGeom prst="rect">
              <a:avLst/>
            </a:prstGeom>
          </p:spPr>
        </p:pic>
      </p:grpSp>
      <p:grpSp>
        <p:nvGrpSpPr>
          <p:cNvPr id="3" name="Group 2">
            <a:extLst>
              <a:ext uri="{FF2B5EF4-FFF2-40B4-BE49-F238E27FC236}">
                <a16:creationId xmlns:a16="http://schemas.microsoft.com/office/drawing/2014/main" id="{7041451B-8019-4778-BE4E-2ADCACFE2F8A}"/>
              </a:ext>
            </a:extLst>
          </p:cNvPr>
          <p:cNvGrpSpPr/>
          <p:nvPr/>
        </p:nvGrpSpPr>
        <p:grpSpPr>
          <a:xfrm>
            <a:off x="786350" y="3015000"/>
            <a:ext cx="828000" cy="828000"/>
            <a:chOff x="-909300" y="2948324"/>
            <a:chExt cx="828000" cy="828000"/>
          </a:xfrm>
        </p:grpSpPr>
        <p:sp>
          <p:nvSpPr>
            <p:cNvPr id="4" name="Oval 3">
              <a:extLst>
                <a:ext uri="{FF2B5EF4-FFF2-40B4-BE49-F238E27FC236}">
                  <a16:creationId xmlns:a16="http://schemas.microsoft.com/office/drawing/2014/main" id="{30CAA08A-C7AB-4CDD-9112-2266A168CBB5}"/>
                </a:ext>
              </a:extLst>
            </p:cNvPr>
            <p:cNvSpPr/>
            <p:nvPr/>
          </p:nvSpPr>
          <p:spPr>
            <a:xfrm>
              <a:off x="-909300" y="294832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Graphic 5" descr="Presentation with bar chart with solid fill">
              <a:extLst>
                <a:ext uri="{FF2B5EF4-FFF2-40B4-BE49-F238E27FC236}">
                  <a16:creationId xmlns:a16="http://schemas.microsoft.com/office/drawing/2014/main" id="{418841A4-A575-44FB-B018-029AB757791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6245" y="3071379"/>
              <a:ext cx="581890" cy="581890"/>
            </a:xfrm>
            <a:prstGeom prst="rect">
              <a:avLst/>
            </a:prstGeom>
          </p:spPr>
        </p:pic>
      </p:grpSp>
      <p:sp>
        <p:nvSpPr>
          <p:cNvPr id="26" name="Freeform: Shape 25">
            <a:extLst>
              <a:ext uri="{FF2B5EF4-FFF2-40B4-BE49-F238E27FC236}">
                <a16:creationId xmlns:a16="http://schemas.microsoft.com/office/drawing/2014/main" id="{A0D84061-BBBE-44BA-BABB-39F758BF7EE5}"/>
              </a:ext>
            </a:extLst>
          </p:cNvPr>
          <p:cNvSpPr/>
          <p:nvPr/>
        </p:nvSpPr>
        <p:spPr>
          <a:xfrm rot="10800000">
            <a:off x="1" y="-6121400"/>
            <a:ext cx="1200348" cy="19100800"/>
          </a:xfrm>
          <a:custGeom>
            <a:avLst/>
            <a:gdLst>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0 w 1200150"/>
              <a:gd name="connsiteY0" fmla="*/ 19100800 h 19100800"/>
              <a:gd name="connsiteX1" fmla="*/ 0 w 1200150"/>
              <a:gd name="connsiteY1" fmla="*/ 10387400 h 19100800"/>
              <a:gd name="connsiteX2" fmla="*/ 622800 w 1200150"/>
              <a:gd name="connsiteY2" fmla="*/ 9550400 h 19100800"/>
              <a:gd name="connsiteX3" fmla="*/ 0 w 1200150"/>
              <a:gd name="connsiteY3" fmla="*/ 8713400 h 19100800"/>
              <a:gd name="connsiteX4" fmla="*/ 0 w 1200150"/>
              <a:gd name="connsiteY4" fmla="*/ 0 h 19100800"/>
              <a:gd name="connsiteX5" fmla="*/ 1200150 w 1200150"/>
              <a:gd name="connsiteY5" fmla="*/ 0 h 19100800"/>
              <a:gd name="connsiteX6" fmla="*/ 1200150 w 1200150"/>
              <a:gd name="connsiteY6" fmla="*/ 19100800 h 19100800"/>
              <a:gd name="connsiteX7" fmla="*/ 0 w 1200150"/>
              <a:gd name="connsiteY7" fmla="*/ 19100800 h 19100800"/>
              <a:gd name="connsiteX0" fmla="*/ 696 w 1200846"/>
              <a:gd name="connsiteY0" fmla="*/ 19100800 h 19100800"/>
              <a:gd name="connsiteX1" fmla="*/ 696 w 1200846"/>
              <a:gd name="connsiteY1" fmla="*/ 10387400 h 19100800"/>
              <a:gd name="connsiteX2" fmla="*/ 623496 w 1200846"/>
              <a:gd name="connsiteY2" fmla="*/ 9550400 h 19100800"/>
              <a:gd name="connsiteX3" fmla="*/ 696 w 1200846"/>
              <a:gd name="connsiteY3" fmla="*/ 8713400 h 19100800"/>
              <a:gd name="connsiteX4" fmla="*/ 696 w 1200846"/>
              <a:gd name="connsiteY4" fmla="*/ 0 h 19100800"/>
              <a:gd name="connsiteX5" fmla="*/ 1200846 w 1200846"/>
              <a:gd name="connsiteY5" fmla="*/ 0 h 19100800"/>
              <a:gd name="connsiteX6" fmla="*/ 1200846 w 1200846"/>
              <a:gd name="connsiteY6" fmla="*/ 19100800 h 19100800"/>
              <a:gd name="connsiteX7" fmla="*/ 696 w 1200846"/>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78 w 1200328"/>
              <a:gd name="connsiteY0" fmla="*/ 19100800 h 19100800"/>
              <a:gd name="connsiteX1" fmla="*/ 178 w 1200328"/>
              <a:gd name="connsiteY1" fmla="*/ 10387400 h 19100800"/>
              <a:gd name="connsiteX2" fmla="*/ 622978 w 1200328"/>
              <a:gd name="connsiteY2" fmla="*/ 9550400 h 19100800"/>
              <a:gd name="connsiteX3" fmla="*/ 178 w 1200328"/>
              <a:gd name="connsiteY3" fmla="*/ 8713400 h 19100800"/>
              <a:gd name="connsiteX4" fmla="*/ 178 w 1200328"/>
              <a:gd name="connsiteY4" fmla="*/ 0 h 19100800"/>
              <a:gd name="connsiteX5" fmla="*/ 1200328 w 1200328"/>
              <a:gd name="connsiteY5" fmla="*/ 0 h 19100800"/>
              <a:gd name="connsiteX6" fmla="*/ 1200328 w 1200328"/>
              <a:gd name="connsiteY6" fmla="*/ 19100800 h 19100800"/>
              <a:gd name="connsiteX7" fmla="*/ 178 w 1200328"/>
              <a:gd name="connsiteY7" fmla="*/ 19100800 h 19100800"/>
              <a:gd name="connsiteX0" fmla="*/ 193 w 1200343"/>
              <a:gd name="connsiteY0" fmla="*/ 19100800 h 19100800"/>
              <a:gd name="connsiteX1" fmla="*/ 193 w 1200343"/>
              <a:gd name="connsiteY1" fmla="*/ 10387400 h 19100800"/>
              <a:gd name="connsiteX2" fmla="*/ 567960 w 1200343"/>
              <a:gd name="connsiteY2" fmla="*/ 9550400 h 19100800"/>
              <a:gd name="connsiteX3" fmla="*/ 193 w 1200343"/>
              <a:gd name="connsiteY3" fmla="*/ 8713400 h 19100800"/>
              <a:gd name="connsiteX4" fmla="*/ 193 w 1200343"/>
              <a:gd name="connsiteY4" fmla="*/ 0 h 19100800"/>
              <a:gd name="connsiteX5" fmla="*/ 1200343 w 1200343"/>
              <a:gd name="connsiteY5" fmla="*/ 0 h 19100800"/>
              <a:gd name="connsiteX6" fmla="*/ 1200343 w 1200343"/>
              <a:gd name="connsiteY6" fmla="*/ 19100800 h 19100800"/>
              <a:gd name="connsiteX7" fmla="*/ 193 w 1200343"/>
              <a:gd name="connsiteY7" fmla="*/ 19100800 h 19100800"/>
              <a:gd name="connsiteX0" fmla="*/ 190 w 1200340"/>
              <a:gd name="connsiteY0" fmla="*/ 19100800 h 19100800"/>
              <a:gd name="connsiteX1" fmla="*/ 190 w 1200340"/>
              <a:gd name="connsiteY1" fmla="*/ 10387400 h 19100800"/>
              <a:gd name="connsiteX2" fmla="*/ 580660 w 1200340"/>
              <a:gd name="connsiteY2" fmla="*/ 9550400 h 19100800"/>
              <a:gd name="connsiteX3" fmla="*/ 190 w 1200340"/>
              <a:gd name="connsiteY3" fmla="*/ 8713400 h 19100800"/>
              <a:gd name="connsiteX4" fmla="*/ 190 w 1200340"/>
              <a:gd name="connsiteY4" fmla="*/ 0 h 19100800"/>
              <a:gd name="connsiteX5" fmla="*/ 1200340 w 1200340"/>
              <a:gd name="connsiteY5" fmla="*/ 0 h 19100800"/>
              <a:gd name="connsiteX6" fmla="*/ 1200340 w 1200340"/>
              <a:gd name="connsiteY6" fmla="*/ 19100800 h 19100800"/>
              <a:gd name="connsiteX7" fmla="*/ 190 w 1200340"/>
              <a:gd name="connsiteY7" fmla="*/ 19100800 h 19100800"/>
              <a:gd name="connsiteX0" fmla="*/ 190 w 1200340"/>
              <a:gd name="connsiteY0" fmla="*/ 19100800 h 19100800"/>
              <a:gd name="connsiteX1" fmla="*/ 190 w 1200340"/>
              <a:gd name="connsiteY1" fmla="*/ 10387400 h 19100800"/>
              <a:gd name="connsiteX2" fmla="*/ 580660 w 1200340"/>
              <a:gd name="connsiteY2" fmla="*/ 9550400 h 19100800"/>
              <a:gd name="connsiteX3" fmla="*/ 190 w 1200340"/>
              <a:gd name="connsiteY3" fmla="*/ 8713400 h 19100800"/>
              <a:gd name="connsiteX4" fmla="*/ 190 w 1200340"/>
              <a:gd name="connsiteY4" fmla="*/ 0 h 19100800"/>
              <a:gd name="connsiteX5" fmla="*/ 1200340 w 1200340"/>
              <a:gd name="connsiteY5" fmla="*/ 0 h 19100800"/>
              <a:gd name="connsiteX6" fmla="*/ 1200340 w 1200340"/>
              <a:gd name="connsiteY6" fmla="*/ 19100800 h 19100800"/>
              <a:gd name="connsiteX7" fmla="*/ 190 w 1200340"/>
              <a:gd name="connsiteY7" fmla="*/ 19100800 h 19100800"/>
              <a:gd name="connsiteX0" fmla="*/ 198 w 1200348"/>
              <a:gd name="connsiteY0" fmla="*/ 19100800 h 19100800"/>
              <a:gd name="connsiteX1" fmla="*/ 198 w 1200348"/>
              <a:gd name="connsiteY1" fmla="*/ 10387400 h 19100800"/>
              <a:gd name="connsiteX2" fmla="*/ 580668 w 1200348"/>
              <a:gd name="connsiteY2" fmla="*/ 9550400 h 19100800"/>
              <a:gd name="connsiteX3" fmla="*/ 198 w 1200348"/>
              <a:gd name="connsiteY3" fmla="*/ 8713400 h 19100800"/>
              <a:gd name="connsiteX4" fmla="*/ 198 w 1200348"/>
              <a:gd name="connsiteY4" fmla="*/ 0 h 19100800"/>
              <a:gd name="connsiteX5" fmla="*/ 1200348 w 1200348"/>
              <a:gd name="connsiteY5" fmla="*/ 0 h 19100800"/>
              <a:gd name="connsiteX6" fmla="*/ 1200348 w 1200348"/>
              <a:gd name="connsiteY6" fmla="*/ 19100800 h 19100800"/>
              <a:gd name="connsiteX7" fmla="*/ 198 w 1200348"/>
              <a:gd name="connsiteY7" fmla="*/ 19100800 h 191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0348" h="19100800">
                <a:moveTo>
                  <a:pt x="198" y="19100800"/>
                </a:moveTo>
                <a:lnTo>
                  <a:pt x="198" y="10387400"/>
                </a:lnTo>
                <a:cubicBezTo>
                  <a:pt x="-12336" y="9972934"/>
                  <a:pt x="572035" y="10045299"/>
                  <a:pt x="580668" y="9550400"/>
                </a:cubicBezTo>
                <a:cubicBezTo>
                  <a:pt x="576267" y="9038567"/>
                  <a:pt x="29997" y="9102468"/>
                  <a:pt x="198" y="8713400"/>
                </a:cubicBezTo>
                <a:lnTo>
                  <a:pt x="198" y="0"/>
                </a:lnTo>
                <a:lnTo>
                  <a:pt x="1200348" y="0"/>
                </a:lnTo>
                <a:lnTo>
                  <a:pt x="1200348" y="19100800"/>
                </a:lnTo>
                <a:lnTo>
                  <a:pt x="198" y="191008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0" name="Graphic 19" descr="Presentation with bar chart with solid fill">
            <a:hlinkClick r:id="rId13" action="ppaction://hlinksldjump"/>
            <a:extLst>
              <a:ext uri="{FF2B5EF4-FFF2-40B4-BE49-F238E27FC236}">
                <a16:creationId xmlns:a16="http://schemas.microsoft.com/office/drawing/2014/main" id="{B41A0515-FC80-433A-B67A-70E6B89CB17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4505" y="3071378"/>
            <a:ext cx="581890" cy="581890"/>
          </a:xfrm>
          <a:prstGeom prst="rect">
            <a:avLst/>
          </a:prstGeom>
        </p:spPr>
      </p:pic>
      <p:pic>
        <p:nvPicPr>
          <p:cNvPr id="21" name="Graphic 20" descr="Electric Tower with solid fill">
            <a:hlinkClick r:id="rId16" action="ppaction://hlinksldjump"/>
            <a:extLst>
              <a:ext uri="{FF2B5EF4-FFF2-40B4-BE49-F238E27FC236}">
                <a16:creationId xmlns:a16="http://schemas.microsoft.com/office/drawing/2014/main" id="{8B2A51E4-C32B-4B4C-B192-F7AA1D24887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74505" y="458529"/>
            <a:ext cx="581890" cy="581890"/>
          </a:xfrm>
          <a:prstGeom prst="rect">
            <a:avLst/>
          </a:prstGeom>
        </p:spPr>
      </p:pic>
      <p:pic>
        <p:nvPicPr>
          <p:cNvPr id="22" name="Graphic 21" descr="Illustrator with solid fill">
            <a:hlinkClick r:id="rId19" action="ppaction://hlinksldjump"/>
            <a:extLst>
              <a:ext uri="{FF2B5EF4-FFF2-40B4-BE49-F238E27FC236}">
                <a16:creationId xmlns:a16="http://schemas.microsoft.com/office/drawing/2014/main" id="{024EF2E1-A7CD-4AE9-B2E4-9BDEE4E75EE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89996" y="1776475"/>
            <a:ext cx="581890" cy="581890"/>
          </a:xfrm>
          <a:prstGeom prst="rect">
            <a:avLst/>
          </a:prstGeom>
        </p:spPr>
      </p:pic>
      <p:pic>
        <p:nvPicPr>
          <p:cNvPr id="23" name="Graphic 22" descr="Plug with solid fill">
            <a:hlinkClick r:id="rId22" action="ppaction://hlinksldjump"/>
            <a:extLst>
              <a:ext uri="{FF2B5EF4-FFF2-40B4-BE49-F238E27FC236}">
                <a16:creationId xmlns:a16="http://schemas.microsoft.com/office/drawing/2014/main" id="{080E1BEE-8F3E-494F-8011-6FD5FA7F6F59}"/>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74505" y="4377804"/>
            <a:ext cx="581890" cy="581890"/>
          </a:xfrm>
          <a:prstGeom prst="rect">
            <a:avLst/>
          </a:prstGeom>
        </p:spPr>
      </p:pic>
      <p:pic>
        <p:nvPicPr>
          <p:cNvPr id="24" name="Graphic 23" descr="Wind Turbines with solid fill">
            <a:hlinkClick r:id="rId25" action="ppaction://hlinksldjump"/>
            <a:extLst>
              <a:ext uri="{FF2B5EF4-FFF2-40B4-BE49-F238E27FC236}">
                <a16:creationId xmlns:a16="http://schemas.microsoft.com/office/drawing/2014/main" id="{2A0BA1F9-2D75-4E5A-8148-F1D10D0E7D31}"/>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89994" y="5684230"/>
            <a:ext cx="581890" cy="581890"/>
          </a:xfrm>
          <a:prstGeom prst="rect">
            <a:avLst/>
          </a:prstGeom>
        </p:spPr>
      </p:pic>
      <p:sp>
        <p:nvSpPr>
          <p:cNvPr id="27" name="Content Placeholder 2">
            <a:extLst>
              <a:ext uri="{FF2B5EF4-FFF2-40B4-BE49-F238E27FC236}">
                <a16:creationId xmlns:a16="http://schemas.microsoft.com/office/drawing/2014/main" id="{5979F56F-0984-46E7-B0B7-EEFD8C08C0E4}"/>
              </a:ext>
            </a:extLst>
          </p:cNvPr>
          <p:cNvSpPr txBox="1">
            <a:spLocks/>
          </p:cNvSpPr>
          <p:nvPr/>
        </p:nvSpPr>
        <p:spPr>
          <a:xfrm>
            <a:off x="1524400" y="391736"/>
            <a:ext cx="8623300" cy="717691"/>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v"/>
            </a:pPr>
            <a:r>
              <a:rPr lang="en-US" dirty="0">
                <a:cs typeface="Calibri"/>
              </a:rPr>
              <a:t> What is the correlation between the features?</a:t>
            </a:r>
          </a:p>
          <a:p>
            <a:pPr marL="0" indent="0">
              <a:buFont typeface="Arial" panose="020B0604020202020204" pitchFamily="34" charset="0"/>
              <a:buNone/>
            </a:pPr>
            <a:endParaRPr lang="en-US" sz="1800" dirty="0">
              <a:solidFill>
                <a:srgbClr val="000000"/>
              </a:solidFill>
              <a:highlight>
                <a:srgbClr val="FFFF00"/>
              </a:highlight>
              <a:latin typeface="IPCGE N+ Gulliver"/>
            </a:endParaRPr>
          </a:p>
          <a:p>
            <a:pPr marL="0" indent="0">
              <a:buFont typeface="Arial" panose="020B0604020202020204" pitchFamily="34" charset="0"/>
              <a:buNone/>
            </a:pPr>
            <a:endParaRPr lang="en-US" dirty="0">
              <a:highlight>
                <a:srgbClr val="FFFF00"/>
              </a:highlight>
            </a:endParaRPr>
          </a:p>
        </p:txBody>
      </p:sp>
      <p:grpSp>
        <p:nvGrpSpPr>
          <p:cNvPr id="5" name="Graphic 43">
            <a:extLst>
              <a:ext uri="{FF2B5EF4-FFF2-40B4-BE49-F238E27FC236}">
                <a16:creationId xmlns:a16="http://schemas.microsoft.com/office/drawing/2014/main" id="{A62E302D-0A03-40E6-B7FD-3975888B1530}"/>
              </a:ext>
            </a:extLst>
          </p:cNvPr>
          <p:cNvGrpSpPr/>
          <p:nvPr/>
        </p:nvGrpSpPr>
        <p:grpSpPr>
          <a:xfrm rot="5400000" flipV="1">
            <a:off x="1752039" y="1393380"/>
            <a:ext cx="1884665" cy="698578"/>
            <a:chOff x="5270499" y="2952750"/>
            <a:chExt cx="1652161" cy="946643"/>
          </a:xfrm>
          <a:solidFill>
            <a:schemeClr val="bg1"/>
          </a:solidFill>
        </p:grpSpPr>
        <p:sp>
          <p:nvSpPr>
            <p:cNvPr id="30" name="Freeform 168">
              <a:extLst>
                <a:ext uri="{FF2B5EF4-FFF2-40B4-BE49-F238E27FC236}">
                  <a16:creationId xmlns:a16="http://schemas.microsoft.com/office/drawing/2014/main" id="{523CC579-6760-4334-997B-D7CF1E01AC27}"/>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31" name="Freeform 169">
              <a:extLst>
                <a:ext uri="{FF2B5EF4-FFF2-40B4-BE49-F238E27FC236}">
                  <a16:creationId xmlns:a16="http://schemas.microsoft.com/office/drawing/2014/main" id="{44DC4CB2-CF34-4DCB-B6BD-D4EAFF0B7AB7}"/>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pic>
        <p:nvPicPr>
          <p:cNvPr id="19" name="صورة 24">
            <a:extLst>
              <a:ext uri="{FF2B5EF4-FFF2-40B4-BE49-F238E27FC236}">
                <a16:creationId xmlns:a16="http://schemas.microsoft.com/office/drawing/2014/main" id="{3989C10F-7F8B-482C-9BB5-4514A188DF23}"/>
              </a:ext>
            </a:extLst>
          </p:cNvPr>
          <p:cNvPicPr>
            <a:picLocks noChangeAspect="1"/>
          </p:cNvPicPr>
          <p:nvPr/>
        </p:nvPicPr>
        <p:blipFill>
          <a:blip r:embed="rId28"/>
          <a:stretch>
            <a:fillRect/>
          </a:stretch>
        </p:blipFill>
        <p:spPr>
          <a:xfrm>
            <a:off x="3502454" y="803350"/>
            <a:ext cx="8550874" cy="5985840"/>
          </a:xfrm>
          <a:prstGeom prst="rect">
            <a:avLst/>
          </a:prstGeom>
        </p:spPr>
      </p:pic>
    </p:spTree>
    <p:extLst>
      <p:ext uri="{BB962C8B-B14F-4D97-AF65-F5344CB8AC3E}">
        <p14:creationId xmlns:p14="http://schemas.microsoft.com/office/powerpoint/2010/main" val="13428755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1096</TotalTime>
  <Words>9724</Words>
  <Application>Microsoft Office PowerPoint</Application>
  <PresentationFormat>شاشة عريضة</PresentationFormat>
  <Paragraphs>379</Paragraphs>
  <Slides>13</Slides>
  <Notes>13</Notes>
  <HiddenSlides>0</HiddenSlides>
  <MMClips>0</MMClips>
  <ScaleCrop>false</ScaleCrop>
  <HeadingPairs>
    <vt:vector size="4" baseType="variant">
      <vt:variant>
        <vt:lpstr>نسق</vt:lpstr>
      </vt:variant>
      <vt:variant>
        <vt:i4>1</vt:i4>
      </vt:variant>
      <vt:variant>
        <vt:lpstr>عناوين الشرائح</vt:lpstr>
      </vt:variant>
      <vt:variant>
        <vt:i4>13</vt:i4>
      </vt:variant>
    </vt:vector>
  </HeadingPairs>
  <TitlesOfParts>
    <vt:vector size="14" baseType="lpstr">
      <vt:lpstr>Office Theme</vt:lpstr>
      <vt:lpstr> Hotel Booking  EDA + Cancelation prediction     </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أريج  عمر محمد يحى الأنصاري</dc:creator>
  <cp:lastModifiedBy>أريج  عمر محمد يحى الأنصاري</cp:lastModifiedBy>
  <cp:revision>688</cp:revision>
  <cp:lastPrinted>2021-03-08T10:45:23Z</cp:lastPrinted>
  <dcterms:created xsi:type="dcterms:W3CDTF">2021-03-07T19:31:15Z</dcterms:created>
  <dcterms:modified xsi:type="dcterms:W3CDTF">2021-12-15T21:24:21Z</dcterms:modified>
</cp:coreProperties>
</file>