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2" r:id="rId2"/>
    <p:sldId id="286" r:id="rId3"/>
    <p:sldId id="310" r:id="rId4"/>
    <p:sldId id="285" r:id="rId5"/>
    <p:sldId id="293" r:id="rId6"/>
    <p:sldId id="294" r:id="rId7"/>
    <p:sldId id="295" r:id="rId8"/>
    <p:sldId id="311" r:id="rId9"/>
    <p:sldId id="267" r:id="rId10"/>
    <p:sldId id="296" r:id="rId11"/>
    <p:sldId id="300" r:id="rId12"/>
    <p:sldId id="298" r:id="rId13"/>
    <p:sldId id="299" r:id="rId14"/>
    <p:sldId id="297" r:id="rId15"/>
    <p:sldId id="301" r:id="rId16"/>
    <p:sldId id="302" r:id="rId17"/>
    <p:sldId id="312" r:id="rId18"/>
    <p:sldId id="303" r:id="rId19"/>
    <p:sldId id="304" r:id="rId20"/>
    <p:sldId id="305" r:id="rId21"/>
    <p:sldId id="306" r:id="rId22"/>
    <p:sldId id="313" r:id="rId23"/>
    <p:sldId id="307" r:id="rId24"/>
    <p:sldId id="308" r:id="rId25"/>
    <p:sldId id="309" r:id="rId26"/>
    <p:sldId id="314" r:id="rId27"/>
    <p:sldId id="284" r:id="rId28"/>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CC047-3410-47E8-BE37-AAADC4DAC045}" v="10" dt="2024-08-22T00:04:53.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2785" autoAdjust="0"/>
  </p:normalViewPr>
  <p:slideViewPr>
    <p:cSldViewPr snapToGrid="0" snapToObjects="1">
      <p:cViewPr varScale="1">
        <p:scale>
          <a:sx n="30" d="100"/>
          <a:sy n="30" d="100"/>
        </p:scale>
        <p:origin x="1164" y="72"/>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8395C-2948-4218-B0B0-B625ACA23E0C}" type="datetimeFigureOut">
              <a:rPr lang="en-US" smtClean="0"/>
              <a:t>3/5/2025</a:t>
            </a:fld>
            <a:endParaRPr lang="en-US"/>
          </a:p>
        </p:txBody>
      </p:sp>
      <p:sp>
        <p:nvSpPr>
          <p:cNvPr id="4" name="Slide Image Placeholder 3"/>
          <p:cNvSpPr>
            <a:spLocks noGrp="1" noRot="1" noChangeAspect="1"/>
          </p:cNvSpPr>
          <p:nvPr>
            <p:ph type="sldImg" idx="2"/>
          </p:nvPr>
        </p:nvSpPr>
        <p:spPr>
          <a:xfrm>
            <a:off x="687388" y="685800"/>
            <a:ext cx="5483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C82C6-EAE9-4A6E-BE75-ADB6B1336230}" type="slidenum">
              <a:rPr lang="en-US" smtClean="0"/>
              <a:t>‹#›</a:t>
            </a:fld>
            <a:endParaRPr lang="en-US"/>
          </a:p>
        </p:txBody>
      </p:sp>
    </p:spTree>
    <p:extLst>
      <p:ext uri="{BB962C8B-B14F-4D97-AF65-F5344CB8AC3E}">
        <p14:creationId xmlns:p14="http://schemas.microsoft.com/office/powerpoint/2010/main" val="337922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r>
              <a:rPr lang="en-US"/>
              <a:t>Click icon to add picture</a:t>
            </a:r>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3/5/2025</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 y="12330938"/>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14664" y="844109"/>
            <a:ext cx="3422715" cy="3106194"/>
          </a:xfrm>
          <a:prstGeom prst="rect">
            <a:avLst/>
          </a:prstGeom>
        </p:spPr>
      </p:pic>
      <p:sp>
        <p:nvSpPr>
          <p:cNvPr id="10" name="TextBox 9"/>
          <p:cNvSpPr txBox="1"/>
          <p:nvPr/>
        </p:nvSpPr>
        <p:spPr>
          <a:xfrm>
            <a:off x="6941235" y="4965218"/>
            <a:ext cx="14465808" cy="1107996"/>
          </a:xfrm>
          <a:prstGeom prst="rect">
            <a:avLst/>
          </a:prstGeom>
          <a:noFill/>
        </p:spPr>
        <p:txBody>
          <a:bodyPr wrap="square" rtlCol="0">
            <a:spAutoFit/>
          </a:bodyPr>
          <a:lstStyle/>
          <a:p>
            <a:pPr algn="ctr"/>
            <a:r>
              <a:rPr lang="en-US" sz="6600" b="1">
                <a:solidFill>
                  <a:srgbClr val="FFFFFF"/>
                </a:solidFill>
                <a:latin typeface="Arial"/>
                <a:cs typeface="Arial"/>
              </a:rPr>
              <a:t>NHẬN DIỆN HOA QUẢ</a:t>
            </a:r>
            <a:endParaRPr lang="en-US" sz="6600" b="1" dirty="0">
              <a:solidFill>
                <a:srgbClr val="FFFFFF"/>
              </a:solidFill>
              <a:latin typeface="Arial"/>
              <a:cs typeface="Arial"/>
            </a:endParaRPr>
          </a:p>
        </p:txBody>
      </p:sp>
      <p:sp>
        <p:nvSpPr>
          <p:cNvPr id="8" name="TextBox 7"/>
          <p:cNvSpPr txBox="1"/>
          <p:nvPr/>
        </p:nvSpPr>
        <p:spPr>
          <a:xfrm>
            <a:off x="10903512" y="8884437"/>
            <a:ext cx="6941234" cy="2800767"/>
          </a:xfrm>
          <a:prstGeom prst="rect">
            <a:avLst/>
          </a:prstGeom>
          <a:noFill/>
        </p:spPr>
        <p:txBody>
          <a:bodyPr wrap="square" rtlCol="0">
            <a:spAutoFit/>
          </a:bodyPr>
          <a:lstStyle/>
          <a:p>
            <a:pPr algn="ctr"/>
            <a:r>
              <a:rPr lang="en-US" sz="4400" b="1">
                <a:solidFill>
                  <a:srgbClr val="FFFFFF"/>
                </a:solidFill>
                <a:latin typeface="Arial"/>
                <a:cs typeface="Arial"/>
              </a:rPr>
              <a:t>Nhóm :</a:t>
            </a:r>
          </a:p>
          <a:p>
            <a:r>
              <a:rPr lang="en-US" sz="4400" b="1">
                <a:solidFill>
                  <a:srgbClr val="FFFFFF"/>
                </a:solidFill>
                <a:latin typeface="Arial"/>
                <a:cs typeface="Arial"/>
              </a:rPr>
              <a:t>- Trần Quang Lâm</a:t>
            </a:r>
          </a:p>
          <a:p>
            <a:r>
              <a:rPr lang="en-US" sz="4400" b="1">
                <a:solidFill>
                  <a:srgbClr val="FFFFFF"/>
                </a:solidFill>
                <a:latin typeface="Arial"/>
                <a:cs typeface="Arial"/>
              </a:rPr>
              <a:t>- Nguyễn Công Thành</a:t>
            </a:r>
          </a:p>
          <a:p>
            <a:r>
              <a:rPr lang="en-US" sz="4400" b="1">
                <a:solidFill>
                  <a:srgbClr val="FFFFFF"/>
                </a:solidFill>
                <a:latin typeface="Arial"/>
                <a:cs typeface="Arial"/>
              </a:rPr>
              <a:t>- Trần Đoàn Quang Huy</a:t>
            </a:r>
            <a:endParaRPr lang="en-US" sz="4400" b="1" dirty="0">
              <a:solidFill>
                <a:srgbClr val="FFFFFF"/>
              </a:solidFill>
              <a:latin typeface="Arial"/>
              <a:cs typeface="Arial"/>
            </a:endParaRPr>
          </a:p>
        </p:txBody>
      </p:sp>
      <p:sp>
        <p:nvSpPr>
          <p:cNvPr id="5" name="TextBox 4">
            <a:extLst>
              <a:ext uri="{FF2B5EF4-FFF2-40B4-BE49-F238E27FC236}">
                <a16:creationId xmlns:a16="http://schemas.microsoft.com/office/drawing/2014/main" id="{82EECE89-CE5B-54EF-A7C8-78F86E4CB4C0}"/>
              </a:ext>
            </a:extLst>
          </p:cNvPr>
          <p:cNvSpPr txBox="1"/>
          <p:nvPr/>
        </p:nvSpPr>
        <p:spPr>
          <a:xfrm>
            <a:off x="6893118" y="4088620"/>
            <a:ext cx="14465808" cy="769441"/>
          </a:xfrm>
          <a:prstGeom prst="rect">
            <a:avLst/>
          </a:prstGeom>
          <a:noFill/>
        </p:spPr>
        <p:txBody>
          <a:bodyPr wrap="square" rtlCol="0">
            <a:spAutoFit/>
          </a:bodyPr>
          <a:lstStyle/>
          <a:p>
            <a:pPr algn="ctr"/>
            <a:r>
              <a:rPr lang="en-US" sz="4400" b="1">
                <a:solidFill>
                  <a:srgbClr val="FFFFFF"/>
                </a:solidFill>
                <a:latin typeface="Arial"/>
                <a:cs typeface="Arial"/>
              </a:rPr>
              <a:t>TRÍ TUỆ NHÂN TẠO</a:t>
            </a:r>
            <a:endParaRPr lang="en-US" sz="4400" b="1" dirty="0">
              <a:solidFill>
                <a:srgbClr val="FFFFFF"/>
              </a:solidFill>
              <a:latin typeface="Arial"/>
              <a:cs typeface="Arial"/>
            </a:endParaRPr>
          </a:p>
        </p:txBody>
      </p:sp>
    </p:spTree>
    <p:extLst>
      <p:ext uri="{BB962C8B-B14F-4D97-AF65-F5344CB8AC3E}">
        <p14:creationId xmlns:p14="http://schemas.microsoft.com/office/powerpoint/2010/main" val="21155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1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up)">
                                      <p:cBhvr>
                                        <p:cTn id="17" dur="500"/>
                                        <p:tgtEl>
                                          <p:spTgt spid="7"/>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par>
                                <p:cTn id="26" presetID="21"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42BA7-822F-DDCE-AC28-A6A68187AD4F}"/>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C55A5647-CC6E-3254-B3A9-8647DCA1592A}"/>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643C058C-5C1B-D7AC-D052-41A35C891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BEC75C24-BE64-C670-F0AF-15C5959B7A6B}"/>
              </a:ext>
            </a:extLst>
          </p:cNvPr>
          <p:cNvSpPr txBox="1"/>
          <p:nvPr/>
        </p:nvSpPr>
        <p:spPr>
          <a:xfrm>
            <a:off x="1068325" y="2215749"/>
            <a:ext cx="20247038" cy="9694962"/>
          </a:xfrm>
          <a:prstGeom prst="rect">
            <a:avLst/>
          </a:prstGeom>
          <a:noFill/>
        </p:spPr>
        <p:txBody>
          <a:bodyPr wrap="square">
            <a:spAutoFit/>
          </a:bodyPr>
          <a:lstStyle/>
          <a:p>
            <a:pPr algn="just"/>
            <a:r>
              <a:rPr lang="vi-VN" sz="4800" b="1">
                <a:latin typeface="Arial" panose="020B0604020202020204" pitchFamily="34" charset="0"/>
                <a:cs typeface="Arial" panose="020B0604020202020204" pitchFamily="34" charset="0"/>
              </a:rPr>
              <a:t>Preprocessing (Tiền xử lý)</a:t>
            </a:r>
            <a:endParaRPr lang="en-US" sz="4800" b="1">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Auto-Orient: Được áp dụng để đảm bảo ảnh đúng</a:t>
            </a:r>
            <a:r>
              <a:rPr lang="en-US" sz="4800">
                <a:latin typeface="Arial" panose="020B0604020202020204" pitchFamily="34" charset="0"/>
                <a:cs typeface="Arial" panose="020B0604020202020204" pitchFamily="34" charset="0"/>
              </a:rPr>
              <a:t> hướng</a:t>
            </a:r>
            <a:r>
              <a:rPr lang="vi-VN" sz="4800">
                <a:latin typeface="Arial" panose="020B0604020202020204" pitchFamily="34" charset="0"/>
                <a:cs typeface="Arial" panose="020B0604020202020204" pitchFamily="34" charset="0"/>
              </a:rPr>
              <a:t>.</a:t>
            </a:r>
            <a:endParaRPr lang="en-US" sz="4800">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Resize: </a:t>
            </a:r>
            <a:r>
              <a:rPr lang="en-US" sz="4800">
                <a:latin typeface="Arial" panose="020B0604020202020204" pitchFamily="34" charset="0"/>
                <a:cs typeface="Arial" panose="020B0604020202020204" pitchFamily="34" charset="0"/>
              </a:rPr>
              <a:t>Ảnh </a:t>
            </a:r>
            <a:r>
              <a:rPr lang="vi-VN" sz="4800">
                <a:latin typeface="Arial" panose="020B0604020202020204" pitchFamily="34" charset="0"/>
                <a:cs typeface="Arial" panose="020B0604020202020204" pitchFamily="34" charset="0"/>
              </a:rPr>
              <a:t>được đổi kích thước </a:t>
            </a:r>
            <a:r>
              <a:rPr lang="en-US" sz="4800">
                <a:latin typeface="Arial" panose="020B0604020202020204" pitchFamily="34" charset="0"/>
                <a:cs typeface="Arial" panose="020B0604020202020204" pitchFamily="34" charset="0"/>
              </a:rPr>
              <a:t>-&gt;</a:t>
            </a:r>
            <a:r>
              <a:rPr lang="vi-VN" sz="4800">
                <a:latin typeface="Arial" panose="020B0604020202020204" pitchFamily="34" charset="0"/>
                <a:cs typeface="Arial" panose="020B0604020202020204" pitchFamily="34" charset="0"/>
              </a:rPr>
              <a:t> 640x640 pixel.</a:t>
            </a:r>
            <a:endParaRPr lang="en-US" sz="4800">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Modify Classes: Không có lớp nào được ánh xạ lại, nhưng 2 lớp đã bị loại bỏ.</a:t>
            </a:r>
            <a:endParaRPr lang="en-US" sz="4800">
              <a:latin typeface="Arial" panose="020B0604020202020204" pitchFamily="34" charset="0"/>
              <a:cs typeface="Arial" panose="020B0604020202020204" pitchFamily="34" charset="0"/>
            </a:endParaRPr>
          </a:p>
          <a:p>
            <a:pPr algn="just"/>
            <a:r>
              <a:rPr lang="vi-VN" sz="4800" b="1">
                <a:latin typeface="Arial" panose="020B0604020202020204" pitchFamily="34" charset="0"/>
                <a:cs typeface="Arial" panose="020B0604020202020204" pitchFamily="34" charset="0"/>
              </a:rPr>
              <a:t>Augmentations (Tăng cường dữ liệu)</a:t>
            </a:r>
            <a:endParaRPr lang="en-US" sz="4800" b="1">
              <a:latin typeface="Arial" panose="020B0604020202020204" pitchFamily="34" charset="0"/>
              <a:cs typeface="Arial" panose="020B0604020202020204" pitchFamily="34" charset="0"/>
            </a:endParaRPr>
          </a:p>
          <a:p>
            <a:pPr algn="just"/>
            <a:r>
              <a:rPr lang="vi-VN" sz="4800">
                <a:latin typeface="Arial" panose="020B0604020202020204" pitchFamily="34" charset="0"/>
                <a:cs typeface="Arial" panose="020B0604020202020204" pitchFamily="34" charset="0"/>
              </a:rPr>
              <a:t>Mỗi ảnh trong tập huấn luyện có thể tạo thêm 3 phiên bản khác nhau</a:t>
            </a:r>
            <a:r>
              <a:rPr lang="en-US" sz="4800">
                <a:latin typeface="Arial" panose="020B0604020202020204" pitchFamily="34" charset="0"/>
                <a:cs typeface="Arial" panose="020B0604020202020204" pitchFamily="34" charset="0"/>
              </a:rPr>
              <a:t>:</a:t>
            </a: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Flip (Lật ảnh): chiều ngang và chiều dọc.</a:t>
            </a:r>
            <a:endParaRPr lang="en-US" sz="4800">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Rotation (Xoay ảnh): -15° đến +15°.</a:t>
            </a:r>
            <a:endParaRPr lang="en-US" sz="4800">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Shear (Biến dạng ảnh):</a:t>
            </a: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theo phương ngang và dọc với góc ±15°.</a:t>
            </a:r>
            <a:endParaRPr lang="en-US" sz="4800">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vi-VN" sz="4800">
                <a:latin typeface="Arial" panose="020B0604020202020204" pitchFamily="34" charset="0"/>
                <a:cs typeface="Arial" panose="020B0604020202020204" pitchFamily="34" charset="0"/>
              </a:rPr>
              <a:t>Blur (Làm mờ ảnh): 3.5px.</a:t>
            </a:r>
            <a:endParaRPr lang="en-US" sz="4800">
              <a:latin typeface="Arial" panose="020B0604020202020204" pitchFamily="34" charset="0"/>
              <a:cs typeface="Arial" panose="020B0604020202020204" pitchFamily="34" charset="0"/>
            </a:endParaRPr>
          </a:p>
          <a:p>
            <a:pPr algn="just"/>
            <a:r>
              <a:rPr lang="vi-VN" sz="4800">
                <a:latin typeface="Arial" panose="020B0604020202020204" pitchFamily="34" charset="0"/>
                <a:cs typeface="Arial" panose="020B0604020202020204" pitchFamily="34" charset="0"/>
              </a:rPr>
              <a:t>Việc áp dụng các kỹ thuật này giúp mô hình tổng quát hóa tốt hơn, tránh bị overfitting.</a:t>
            </a:r>
          </a:p>
        </p:txBody>
      </p:sp>
      <p:sp>
        <p:nvSpPr>
          <p:cNvPr id="2" name="TextBox 1">
            <a:extLst>
              <a:ext uri="{FF2B5EF4-FFF2-40B4-BE49-F238E27FC236}">
                <a16:creationId xmlns:a16="http://schemas.microsoft.com/office/drawing/2014/main" id="{4E48E873-8C4E-AAEC-6E03-FC2872860D9D}"/>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6</a:t>
            </a:r>
          </a:p>
        </p:txBody>
      </p:sp>
    </p:spTree>
    <p:extLst>
      <p:ext uri="{BB962C8B-B14F-4D97-AF65-F5344CB8AC3E}">
        <p14:creationId xmlns:p14="http://schemas.microsoft.com/office/powerpoint/2010/main" val="382531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566C1-A7F1-1E28-F2FF-FECBD566E047}"/>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A1531F40-E0C2-3222-26B5-86FA540C3279}"/>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94A0C619-5AA2-0F71-CECD-F1356AF0A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69FC8B77-CA6F-13FB-5863-2982C04A2745}"/>
              </a:ext>
            </a:extLst>
          </p:cNvPr>
          <p:cNvSpPr txBox="1"/>
          <p:nvPr/>
        </p:nvSpPr>
        <p:spPr>
          <a:xfrm>
            <a:off x="653533" y="2165228"/>
            <a:ext cx="20247038" cy="156966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a:t>
            </a:r>
            <a:r>
              <a:rPr lang="vi-VN" sz="4800" b="1">
                <a:latin typeface="Arial" panose="020B0604020202020204" pitchFamily="34" charset="0"/>
                <a:cs typeface="Arial" panose="020B0604020202020204" pitchFamily="34" charset="0"/>
              </a:rPr>
              <a:t>3. Cài Đặt Môi Trường Và Thư Viện</a:t>
            </a:r>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Nếu kết quả hiển thị là True tức Runtime đang dùng có sử dụng GPU</a:t>
            </a:r>
          </a:p>
        </p:txBody>
      </p:sp>
      <p:sp>
        <p:nvSpPr>
          <p:cNvPr id="2" name="TextBox 1">
            <a:extLst>
              <a:ext uri="{FF2B5EF4-FFF2-40B4-BE49-F238E27FC236}">
                <a16:creationId xmlns:a16="http://schemas.microsoft.com/office/drawing/2014/main" id="{CB8F47B0-4B22-7520-5E48-492369F30824}"/>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7</a:t>
            </a:r>
          </a:p>
        </p:txBody>
      </p:sp>
      <p:pic>
        <p:nvPicPr>
          <p:cNvPr id="5" name="Picture 4">
            <a:extLst>
              <a:ext uri="{FF2B5EF4-FFF2-40B4-BE49-F238E27FC236}">
                <a16:creationId xmlns:a16="http://schemas.microsoft.com/office/drawing/2014/main" id="{69D1E2C4-1013-5232-8021-D357564DF292}"/>
              </a:ext>
            </a:extLst>
          </p:cNvPr>
          <p:cNvPicPr>
            <a:picLocks noChangeAspect="1"/>
          </p:cNvPicPr>
          <p:nvPr/>
        </p:nvPicPr>
        <p:blipFill>
          <a:blip r:embed="rId3"/>
          <a:stretch>
            <a:fillRect/>
          </a:stretch>
        </p:blipFill>
        <p:spPr>
          <a:xfrm>
            <a:off x="3416739" y="9220453"/>
            <a:ext cx="13273355" cy="1459615"/>
          </a:xfrm>
          <a:prstGeom prst="rect">
            <a:avLst/>
          </a:prstGeom>
        </p:spPr>
      </p:pic>
      <p:pic>
        <p:nvPicPr>
          <p:cNvPr id="6" name="Picture 5">
            <a:extLst>
              <a:ext uri="{FF2B5EF4-FFF2-40B4-BE49-F238E27FC236}">
                <a16:creationId xmlns:a16="http://schemas.microsoft.com/office/drawing/2014/main" id="{AF08B13C-881B-5CCD-0E39-2CE894472169}"/>
              </a:ext>
            </a:extLst>
          </p:cNvPr>
          <p:cNvPicPr>
            <a:picLocks noChangeAspect="1"/>
          </p:cNvPicPr>
          <p:nvPr/>
        </p:nvPicPr>
        <p:blipFill>
          <a:blip r:embed="rId4"/>
          <a:stretch>
            <a:fillRect/>
          </a:stretch>
        </p:blipFill>
        <p:spPr>
          <a:xfrm>
            <a:off x="5768647" y="4281367"/>
            <a:ext cx="7851083" cy="2526336"/>
          </a:xfrm>
          <a:prstGeom prst="rect">
            <a:avLst/>
          </a:prstGeom>
        </p:spPr>
      </p:pic>
      <p:sp>
        <p:nvSpPr>
          <p:cNvPr id="10" name="TextBox 9">
            <a:extLst>
              <a:ext uri="{FF2B5EF4-FFF2-40B4-BE49-F238E27FC236}">
                <a16:creationId xmlns:a16="http://schemas.microsoft.com/office/drawing/2014/main" id="{BCB7A379-DED3-AC33-D536-255EDC4ADE95}"/>
              </a:ext>
            </a:extLst>
          </p:cNvPr>
          <p:cNvSpPr txBox="1"/>
          <p:nvPr/>
        </p:nvSpPr>
        <p:spPr>
          <a:xfrm>
            <a:off x="653533" y="7229248"/>
            <a:ext cx="20247038" cy="1569660"/>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B3: Cập nhật thư viện ultralytics để đảm bảo có thể sử dụng GPU trong quá trình training để tăng tốc độ xử lý</a:t>
            </a:r>
          </a:p>
        </p:txBody>
      </p:sp>
    </p:spTree>
    <p:extLst>
      <p:ext uri="{BB962C8B-B14F-4D97-AF65-F5344CB8AC3E}">
        <p14:creationId xmlns:p14="http://schemas.microsoft.com/office/powerpoint/2010/main" val="69966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A9AF6-8CD4-6434-5450-CCFC944A0A8B}"/>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17EC85E0-C69A-C9DA-27EA-12741E8CAAB6}"/>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8B720597-D139-A704-B170-3DB1B7EFE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2215F45A-BC97-51FF-EC80-0EF596203266}"/>
              </a:ext>
            </a:extLst>
          </p:cNvPr>
          <p:cNvSpPr txBox="1"/>
          <p:nvPr/>
        </p:nvSpPr>
        <p:spPr>
          <a:xfrm>
            <a:off x="653533" y="2165228"/>
            <a:ext cx="20247038" cy="3785652"/>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2.4</a:t>
            </a:r>
            <a:r>
              <a:rPr lang="vi-VN" sz="4800" b="1">
                <a:latin typeface="Arial" panose="020B0604020202020204" pitchFamily="34" charset="0"/>
                <a:cs typeface="Arial" panose="020B0604020202020204" pitchFamily="34" charset="0"/>
              </a:rPr>
              <a:t>. </a:t>
            </a:r>
            <a:r>
              <a:rPr lang="en-US" sz="4800" b="1">
                <a:latin typeface="Arial" panose="020B0604020202020204" pitchFamily="34" charset="0"/>
                <a:cs typeface="Arial" panose="020B0604020202020204" pitchFamily="34" charset="0"/>
              </a:rPr>
              <a:t>Tải Dataset sử dụng Roboflow API</a:t>
            </a:r>
          </a:p>
          <a:p>
            <a:pPr algn="just"/>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B1: Vào trang web chứa Dataset cần tải trên Roboflow, chọn phiên bản YOLOv8 và sao chép code snippet</a:t>
            </a:r>
          </a:p>
          <a:p>
            <a:pPr algn="just"/>
            <a:r>
              <a:rPr lang="en-US" sz="4800">
                <a:latin typeface="Arial" panose="020B0604020202020204" pitchFamily="34" charset="0"/>
                <a:cs typeface="Arial" panose="020B0604020202020204" pitchFamily="34" charset="0"/>
              </a:rPr>
              <a:t>B2: Dán vào trong Google Colab để chạy để tải Dataset về</a:t>
            </a:r>
          </a:p>
        </p:txBody>
      </p:sp>
      <p:sp>
        <p:nvSpPr>
          <p:cNvPr id="2" name="TextBox 1">
            <a:extLst>
              <a:ext uri="{FF2B5EF4-FFF2-40B4-BE49-F238E27FC236}">
                <a16:creationId xmlns:a16="http://schemas.microsoft.com/office/drawing/2014/main" id="{EDA8ABEB-1F96-F3BF-CBC2-9BA9D2D10DEE}"/>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8</a:t>
            </a:r>
          </a:p>
        </p:txBody>
      </p:sp>
      <p:pic>
        <p:nvPicPr>
          <p:cNvPr id="8" name="Picture 7">
            <a:extLst>
              <a:ext uri="{FF2B5EF4-FFF2-40B4-BE49-F238E27FC236}">
                <a16:creationId xmlns:a16="http://schemas.microsoft.com/office/drawing/2014/main" id="{8CFC959E-C774-1FA5-41CB-1EF1DB4DE97E}"/>
              </a:ext>
            </a:extLst>
          </p:cNvPr>
          <p:cNvPicPr>
            <a:picLocks noChangeAspect="1"/>
          </p:cNvPicPr>
          <p:nvPr/>
        </p:nvPicPr>
        <p:blipFill>
          <a:blip r:embed="rId3"/>
          <a:stretch>
            <a:fillRect/>
          </a:stretch>
        </p:blipFill>
        <p:spPr>
          <a:xfrm>
            <a:off x="2020330" y="6937291"/>
            <a:ext cx="17274701" cy="3421720"/>
          </a:xfrm>
          <a:prstGeom prst="rect">
            <a:avLst/>
          </a:prstGeom>
        </p:spPr>
      </p:pic>
    </p:spTree>
    <p:extLst>
      <p:ext uri="{BB962C8B-B14F-4D97-AF65-F5344CB8AC3E}">
        <p14:creationId xmlns:p14="http://schemas.microsoft.com/office/powerpoint/2010/main" val="309119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E274D-1E5B-8466-6D3E-3CF3C3B81805}"/>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255EC958-3AC1-7F04-E227-BFEF080CF355}"/>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B25CA402-47ED-E54A-094F-EED7E1A9A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537FFE6C-144E-79E8-A5DC-3F9D3E483147}"/>
              </a:ext>
            </a:extLst>
          </p:cNvPr>
          <p:cNvSpPr txBox="1"/>
          <p:nvPr/>
        </p:nvSpPr>
        <p:spPr>
          <a:xfrm>
            <a:off x="2347257" y="2207742"/>
            <a:ext cx="11690867" cy="156966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2.4</a:t>
            </a:r>
            <a:r>
              <a:rPr lang="vi-VN" sz="4800" b="1">
                <a:latin typeface="Arial" panose="020B0604020202020204" pitchFamily="34" charset="0"/>
                <a:cs typeface="Arial" panose="020B0604020202020204" pitchFamily="34" charset="0"/>
              </a:rPr>
              <a:t>. </a:t>
            </a:r>
            <a:r>
              <a:rPr lang="en-US" sz="4800" b="1">
                <a:latin typeface="Arial" panose="020B0604020202020204" pitchFamily="34" charset="0"/>
                <a:cs typeface="Arial" panose="020B0604020202020204" pitchFamily="34" charset="0"/>
              </a:rPr>
              <a:t>Tải Dataset sử dụng Roboflow API</a:t>
            </a:r>
          </a:p>
          <a:p>
            <a:pPr algn="just"/>
            <a:r>
              <a:rPr lang="en-US" sz="4800">
                <a:latin typeface="Arial" panose="020B0604020202020204" pitchFamily="34" charset="0"/>
                <a:cs typeface="Arial" panose="020B0604020202020204" pitchFamily="34" charset="0"/>
              </a:rPr>
              <a:t>Bên đây là Dataset sau khi đã tải về</a:t>
            </a:r>
          </a:p>
        </p:txBody>
      </p:sp>
      <p:sp>
        <p:nvSpPr>
          <p:cNvPr id="2" name="TextBox 1">
            <a:extLst>
              <a:ext uri="{FF2B5EF4-FFF2-40B4-BE49-F238E27FC236}">
                <a16:creationId xmlns:a16="http://schemas.microsoft.com/office/drawing/2014/main" id="{6E3B399B-3F22-6AA4-0347-D13F0AD04BCE}"/>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9</a:t>
            </a:r>
          </a:p>
        </p:txBody>
      </p:sp>
      <p:pic>
        <p:nvPicPr>
          <p:cNvPr id="4" name="Picture 3">
            <a:extLst>
              <a:ext uri="{FF2B5EF4-FFF2-40B4-BE49-F238E27FC236}">
                <a16:creationId xmlns:a16="http://schemas.microsoft.com/office/drawing/2014/main" id="{B41370E4-B90B-8BE7-AEF6-66586C1E375F}"/>
              </a:ext>
            </a:extLst>
          </p:cNvPr>
          <p:cNvPicPr>
            <a:picLocks noChangeAspect="1"/>
          </p:cNvPicPr>
          <p:nvPr/>
        </p:nvPicPr>
        <p:blipFill>
          <a:blip r:embed="rId3"/>
          <a:stretch>
            <a:fillRect/>
          </a:stretch>
        </p:blipFill>
        <p:spPr>
          <a:xfrm>
            <a:off x="6532706" y="4314895"/>
            <a:ext cx="8140747" cy="7543262"/>
          </a:xfrm>
          <a:prstGeom prst="rect">
            <a:avLst/>
          </a:prstGeom>
        </p:spPr>
      </p:pic>
    </p:spTree>
    <p:extLst>
      <p:ext uri="{BB962C8B-B14F-4D97-AF65-F5344CB8AC3E}">
        <p14:creationId xmlns:p14="http://schemas.microsoft.com/office/powerpoint/2010/main" val="37722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D233E-0A27-AA91-238A-F890E62B4DEB}"/>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021323D8-7560-D242-DF7B-036840CD538E}"/>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B304137C-C5C9-B258-344B-497350E4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726B27D7-5ABD-8BFE-FFAE-F1A8A063C1F3}"/>
              </a:ext>
            </a:extLst>
          </p:cNvPr>
          <p:cNvSpPr txBox="1"/>
          <p:nvPr/>
        </p:nvSpPr>
        <p:spPr>
          <a:xfrm>
            <a:off x="653533" y="2165228"/>
            <a:ext cx="20247038" cy="156966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a:t>
            </a:r>
            <a:r>
              <a:rPr lang="vi-VN" sz="4800" b="1">
                <a:latin typeface="Arial" panose="020B0604020202020204" pitchFamily="34" charset="0"/>
                <a:cs typeface="Arial" panose="020B0604020202020204" pitchFamily="34" charset="0"/>
              </a:rPr>
              <a:t>3. Cài Đặt Môi Trường Và Thư Viện</a:t>
            </a:r>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B1: Cài đặt thư viện ultralytics và roboflow trong Google Colab </a:t>
            </a:r>
          </a:p>
        </p:txBody>
      </p:sp>
      <p:sp>
        <p:nvSpPr>
          <p:cNvPr id="2" name="TextBox 1">
            <a:extLst>
              <a:ext uri="{FF2B5EF4-FFF2-40B4-BE49-F238E27FC236}">
                <a16:creationId xmlns:a16="http://schemas.microsoft.com/office/drawing/2014/main" id="{BB38D5B1-970C-FD6D-EBE5-4BDDAA3F595E}"/>
              </a:ext>
            </a:extLst>
          </p:cNvPr>
          <p:cNvSpPr txBox="1"/>
          <p:nvPr/>
        </p:nvSpPr>
        <p:spPr>
          <a:xfrm>
            <a:off x="19029403" y="12293269"/>
            <a:ext cx="891453" cy="692497"/>
          </a:xfrm>
          <a:prstGeom prst="rect">
            <a:avLst/>
          </a:prstGeom>
          <a:noFill/>
        </p:spPr>
        <p:txBody>
          <a:bodyPr wrap="square" rtlCol="0">
            <a:spAutoFit/>
          </a:bodyPr>
          <a:lstStyle/>
          <a:p>
            <a:pPr algn="ctr"/>
            <a:r>
              <a:rPr lang="en-US">
                <a:solidFill>
                  <a:schemeClr val="bg1"/>
                </a:solidFill>
              </a:rPr>
              <a:t>10</a:t>
            </a:r>
          </a:p>
        </p:txBody>
      </p:sp>
      <p:pic>
        <p:nvPicPr>
          <p:cNvPr id="4" name="Picture 3">
            <a:extLst>
              <a:ext uri="{FF2B5EF4-FFF2-40B4-BE49-F238E27FC236}">
                <a16:creationId xmlns:a16="http://schemas.microsoft.com/office/drawing/2014/main" id="{5CA5351A-5E52-8372-F986-9696402685E1}"/>
              </a:ext>
            </a:extLst>
          </p:cNvPr>
          <p:cNvPicPr>
            <a:picLocks noChangeAspect="1"/>
          </p:cNvPicPr>
          <p:nvPr/>
        </p:nvPicPr>
        <p:blipFill>
          <a:blip r:embed="rId3"/>
          <a:stretch>
            <a:fillRect/>
          </a:stretch>
        </p:blipFill>
        <p:spPr>
          <a:xfrm>
            <a:off x="3289599" y="4281367"/>
            <a:ext cx="14736163" cy="1492272"/>
          </a:xfrm>
          <a:prstGeom prst="rect">
            <a:avLst/>
          </a:prstGeom>
        </p:spPr>
      </p:pic>
      <p:sp>
        <p:nvSpPr>
          <p:cNvPr id="7" name="TextBox 6">
            <a:extLst>
              <a:ext uri="{FF2B5EF4-FFF2-40B4-BE49-F238E27FC236}">
                <a16:creationId xmlns:a16="http://schemas.microsoft.com/office/drawing/2014/main" id="{98C0313E-DE35-8C20-A33D-22BADC5F81ED}"/>
              </a:ext>
            </a:extLst>
          </p:cNvPr>
          <p:cNvSpPr txBox="1"/>
          <p:nvPr/>
        </p:nvSpPr>
        <p:spPr>
          <a:xfrm>
            <a:off x="653533" y="6474848"/>
            <a:ext cx="20247038" cy="830997"/>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B2: Kiểm tra Runtime có sử dụng GPU hay không</a:t>
            </a:r>
          </a:p>
        </p:txBody>
      </p:sp>
      <p:pic>
        <p:nvPicPr>
          <p:cNvPr id="9" name="Picture 8">
            <a:extLst>
              <a:ext uri="{FF2B5EF4-FFF2-40B4-BE49-F238E27FC236}">
                <a16:creationId xmlns:a16="http://schemas.microsoft.com/office/drawing/2014/main" id="{35C01C46-BE61-C018-9B84-F0A8A2D3A73F}"/>
              </a:ext>
            </a:extLst>
          </p:cNvPr>
          <p:cNvPicPr>
            <a:picLocks noChangeAspect="1"/>
          </p:cNvPicPr>
          <p:nvPr/>
        </p:nvPicPr>
        <p:blipFill>
          <a:blip r:embed="rId4"/>
          <a:stretch>
            <a:fillRect/>
          </a:stretch>
        </p:blipFill>
        <p:spPr>
          <a:xfrm>
            <a:off x="1971247" y="8171594"/>
            <a:ext cx="17703101" cy="3212109"/>
          </a:xfrm>
          <a:prstGeom prst="rect">
            <a:avLst/>
          </a:prstGeom>
        </p:spPr>
      </p:pic>
    </p:spTree>
    <p:extLst>
      <p:ext uri="{BB962C8B-B14F-4D97-AF65-F5344CB8AC3E}">
        <p14:creationId xmlns:p14="http://schemas.microsoft.com/office/powerpoint/2010/main" val="354006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F88E6-2FB0-2258-B57B-93995231363D}"/>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7BC2EB65-370C-87AD-BE4F-978E4E257F90}"/>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3F08C039-0C38-BA2A-246E-E5B7294D4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83C196D2-1185-0058-B661-27248C089944}"/>
              </a:ext>
            </a:extLst>
          </p:cNvPr>
          <p:cNvSpPr txBox="1"/>
          <p:nvPr/>
        </p:nvSpPr>
        <p:spPr>
          <a:xfrm>
            <a:off x="2347257" y="2207742"/>
            <a:ext cx="16682147" cy="2308324"/>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2.5</a:t>
            </a:r>
            <a:r>
              <a:rPr lang="vi-VN" sz="4800" b="1">
                <a:latin typeface="Arial" panose="020B0604020202020204" pitchFamily="34" charset="0"/>
                <a:cs typeface="Arial" panose="020B0604020202020204" pitchFamily="34" charset="0"/>
              </a:rPr>
              <a:t>. </a:t>
            </a:r>
            <a:r>
              <a:rPr lang="en-US" sz="4800" b="1">
                <a:latin typeface="Arial" panose="020B0604020202020204" pitchFamily="34" charset="0"/>
                <a:cs typeface="Arial" panose="020B0604020202020204" pitchFamily="34" charset="0"/>
              </a:rPr>
              <a:t>Tiến Hành Training YOLOv8</a:t>
            </a:r>
          </a:p>
          <a:p>
            <a:pPr algn="just"/>
            <a:r>
              <a:rPr lang="en-US" sz="4800">
                <a:latin typeface="Arial" panose="020B0604020202020204" pitchFamily="34" charset="0"/>
                <a:cs typeface="Arial" panose="020B0604020202020204" pitchFamily="34" charset="0"/>
              </a:rPr>
              <a:t>Sau khi chuẩn bị dataset, tiến hành huấn luyện mô hình bằng lệnh:</a:t>
            </a:r>
          </a:p>
        </p:txBody>
      </p:sp>
      <p:sp>
        <p:nvSpPr>
          <p:cNvPr id="2" name="TextBox 1">
            <a:extLst>
              <a:ext uri="{FF2B5EF4-FFF2-40B4-BE49-F238E27FC236}">
                <a16:creationId xmlns:a16="http://schemas.microsoft.com/office/drawing/2014/main" id="{F623EC15-B446-5782-045B-0B76A4B0B86F}"/>
              </a:ext>
            </a:extLst>
          </p:cNvPr>
          <p:cNvSpPr txBox="1"/>
          <p:nvPr/>
        </p:nvSpPr>
        <p:spPr>
          <a:xfrm>
            <a:off x="19029403" y="12293269"/>
            <a:ext cx="891453" cy="692497"/>
          </a:xfrm>
          <a:prstGeom prst="rect">
            <a:avLst/>
          </a:prstGeom>
          <a:noFill/>
        </p:spPr>
        <p:txBody>
          <a:bodyPr wrap="square" rtlCol="0">
            <a:spAutoFit/>
          </a:bodyPr>
          <a:lstStyle/>
          <a:p>
            <a:pPr algn="ctr"/>
            <a:r>
              <a:rPr lang="en-US">
                <a:solidFill>
                  <a:schemeClr val="bg1"/>
                </a:solidFill>
              </a:rPr>
              <a:t>11</a:t>
            </a:r>
          </a:p>
        </p:txBody>
      </p:sp>
      <p:sp>
        <p:nvSpPr>
          <p:cNvPr id="7" name="TextBox 6">
            <a:extLst>
              <a:ext uri="{FF2B5EF4-FFF2-40B4-BE49-F238E27FC236}">
                <a16:creationId xmlns:a16="http://schemas.microsoft.com/office/drawing/2014/main" id="{941D45CF-2D91-B713-11F2-9D8A05851EA0}"/>
              </a:ext>
            </a:extLst>
          </p:cNvPr>
          <p:cNvSpPr txBox="1"/>
          <p:nvPr/>
        </p:nvSpPr>
        <p:spPr>
          <a:xfrm>
            <a:off x="3071906" y="4937322"/>
            <a:ext cx="15957498" cy="1323439"/>
          </a:xfrm>
          <a:prstGeom prst="rect">
            <a:avLst/>
          </a:prstGeom>
          <a:noFill/>
          <a:ln>
            <a:solidFill>
              <a:schemeClr val="tx1"/>
            </a:solidFill>
          </a:ln>
        </p:spPr>
        <p:txBody>
          <a:bodyPr wrap="square">
            <a:spAutoFit/>
          </a:bodyPr>
          <a:lstStyle/>
          <a:p>
            <a:r>
              <a:rPr lang="en-US" sz="4000"/>
              <a:t>!yolo task=detect mode=train model=yolov8s.pt data={dataset.location}/data.yaml epochs=100 imgsz=640 device=cuda</a:t>
            </a:r>
          </a:p>
        </p:txBody>
      </p:sp>
      <p:sp>
        <p:nvSpPr>
          <p:cNvPr id="8" name="TextBox 7">
            <a:extLst>
              <a:ext uri="{FF2B5EF4-FFF2-40B4-BE49-F238E27FC236}">
                <a16:creationId xmlns:a16="http://schemas.microsoft.com/office/drawing/2014/main" id="{F3C082D6-AD88-35BF-6196-1A88A092614D}"/>
              </a:ext>
            </a:extLst>
          </p:cNvPr>
          <p:cNvSpPr txBox="1"/>
          <p:nvPr/>
        </p:nvSpPr>
        <p:spPr>
          <a:xfrm>
            <a:off x="2347257" y="7061540"/>
            <a:ext cx="17327091" cy="2308324"/>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*Số epochs ảnh hưởng trực tiếp đến độ chính xác nhận dạng hình ảnh nên ta không được để quá cao cũng như quá thấp, nên để từ 50-300 tùy vào độ lớn và độ phức tạp của dataset</a:t>
            </a:r>
          </a:p>
        </p:txBody>
      </p:sp>
    </p:spTree>
    <p:extLst>
      <p:ext uri="{BB962C8B-B14F-4D97-AF65-F5344CB8AC3E}">
        <p14:creationId xmlns:p14="http://schemas.microsoft.com/office/powerpoint/2010/main" val="394489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C1836-5D8A-891B-826D-56E6911050A0}"/>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04ABB71E-6FCE-B8D0-47CA-3BB9061BC25A}"/>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523B03B2-35EF-1858-896E-C6AA798F4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28C463F8-741B-0996-470E-92129050C12A}"/>
              </a:ext>
            </a:extLst>
          </p:cNvPr>
          <p:cNvSpPr txBox="1"/>
          <p:nvPr/>
        </p:nvSpPr>
        <p:spPr>
          <a:xfrm>
            <a:off x="2347257" y="2207742"/>
            <a:ext cx="16682147" cy="3046988"/>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2.5</a:t>
            </a:r>
            <a:r>
              <a:rPr lang="vi-VN" sz="4800" b="1">
                <a:latin typeface="Arial" panose="020B0604020202020204" pitchFamily="34" charset="0"/>
                <a:cs typeface="Arial" panose="020B0604020202020204" pitchFamily="34" charset="0"/>
              </a:rPr>
              <a:t>. </a:t>
            </a:r>
            <a:r>
              <a:rPr lang="en-US" sz="4800" b="1">
                <a:latin typeface="Arial" panose="020B0604020202020204" pitchFamily="34" charset="0"/>
                <a:cs typeface="Arial" panose="020B0604020202020204" pitchFamily="34" charset="0"/>
              </a:rPr>
              <a:t>Tiến Hành Training YOLOv8</a:t>
            </a:r>
          </a:p>
          <a:p>
            <a:pPr algn="just"/>
            <a:r>
              <a:rPr lang="en-US" sz="4800">
                <a:latin typeface="Arial" panose="020B0604020202020204" pitchFamily="34" charset="0"/>
                <a:cs typeface="Arial" panose="020B0604020202020204" pitchFamily="34" charset="0"/>
              </a:rPr>
              <a:t>Sau một khoảng thời gian, mô hình đã được training và có độ chính xác cao nhất sẽ được lưu bới tên “best.pt” nằm ở trong thư mục “runs/detect/train/weights”</a:t>
            </a:r>
          </a:p>
        </p:txBody>
      </p:sp>
      <p:sp>
        <p:nvSpPr>
          <p:cNvPr id="2" name="TextBox 1">
            <a:extLst>
              <a:ext uri="{FF2B5EF4-FFF2-40B4-BE49-F238E27FC236}">
                <a16:creationId xmlns:a16="http://schemas.microsoft.com/office/drawing/2014/main" id="{44F2661D-D7EC-4F04-3CC3-6F3D9A7A47A1}"/>
              </a:ext>
            </a:extLst>
          </p:cNvPr>
          <p:cNvSpPr txBox="1"/>
          <p:nvPr/>
        </p:nvSpPr>
        <p:spPr>
          <a:xfrm>
            <a:off x="19029403" y="12293269"/>
            <a:ext cx="956767" cy="692497"/>
          </a:xfrm>
          <a:prstGeom prst="rect">
            <a:avLst/>
          </a:prstGeom>
          <a:noFill/>
        </p:spPr>
        <p:txBody>
          <a:bodyPr wrap="square" rtlCol="0">
            <a:spAutoFit/>
          </a:bodyPr>
          <a:lstStyle/>
          <a:p>
            <a:pPr algn="ctr"/>
            <a:r>
              <a:rPr lang="en-US">
                <a:solidFill>
                  <a:schemeClr val="bg1"/>
                </a:solidFill>
              </a:rPr>
              <a:t>12</a:t>
            </a:r>
          </a:p>
        </p:txBody>
      </p:sp>
      <p:pic>
        <p:nvPicPr>
          <p:cNvPr id="4" name="Picture 3">
            <a:extLst>
              <a:ext uri="{FF2B5EF4-FFF2-40B4-BE49-F238E27FC236}">
                <a16:creationId xmlns:a16="http://schemas.microsoft.com/office/drawing/2014/main" id="{3D9CAAEA-0386-F65F-F31B-4879C4171F70}"/>
              </a:ext>
            </a:extLst>
          </p:cNvPr>
          <p:cNvPicPr>
            <a:picLocks noChangeAspect="1"/>
          </p:cNvPicPr>
          <p:nvPr/>
        </p:nvPicPr>
        <p:blipFill>
          <a:blip r:embed="rId3"/>
          <a:stretch>
            <a:fillRect/>
          </a:stretch>
        </p:blipFill>
        <p:spPr>
          <a:xfrm>
            <a:off x="6611460" y="5834659"/>
            <a:ext cx="7006568" cy="5878681"/>
          </a:xfrm>
          <a:prstGeom prst="rect">
            <a:avLst/>
          </a:prstGeom>
        </p:spPr>
      </p:pic>
    </p:spTree>
    <p:extLst>
      <p:ext uri="{BB962C8B-B14F-4D97-AF65-F5344CB8AC3E}">
        <p14:creationId xmlns:p14="http://schemas.microsoft.com/office/powerpoint/2010/main" val="256425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CC8ED-A66D-2234-5F82-19D1E00C8203}"/>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A279EFF7-58DD-E50B-4308-64D2ED8BD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a:extLst>
              <a:ext uri="{FF2B5EF4-FFF2-40B4-BE49-F238E27FC236}">
                <a16:creationId xmlns:a16="http://schemas.microsoft.com/office/drawing/2014/main" id="{B3C843FC-7E6F-16BE-784E-3C134670F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a:extLst>
              <a:ext uri="{FF2B5EF4-FFF2-40B4-BE49-F238E27FC236}">
                <a16:creationId xmlns:a16="http://schemas.microsoft.com/office/drawing/2014/main" id="{A898AA86-461A-6EA3-9881-5247F296C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D7495EFF-333F-006F-C3F4-C8C718D75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440E8A20-E2A6-FA08-41AB-FE64CE3BDF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6" name="TextBox 13">
            <a:extLst>
              <a:ext uri="{FF2B5EF4-FFF2-40B4-BE49-F238E27FC236}">
                <a16:creationId xmlns:a16="http://schemas.microsoft.com/office/drawing/2014/main" id="{3295ECB4-57B0-911D-65C1-6C70C1E8559B}"/>
              </a:ext>
            </a:extLst>
          </p:cNvPr>
          <p:cNvSpPr txBox="1"/>
          <p:nvPr/>
        </p:nvSpPr>
        <p:spPr>
          <a:xfrm>
            <a:off x="9691312" y="6320550"/>
            <a:ext cx="7747674" cy="1872692"/>
          </a:xfrm>
          <a:prstGeom prst="rect">
            <a:avLst/>
          </a:prstGeom>
          <a:noFill/>
        </p:spPr>
        <p:txBody>
          <a:bodyPr wrap="square" rtlCol="0">
            <a:spAutoFit/>
          </a:bodyPr>
          <a:lstStyle/>
          <a:p>
            <a:pPr>
              <a:lnSpc>
                <a:spcPct val="150000"/>
              </a:lnSpc>
            </a:pPr>
            <a:r>
              <a:rPr lang="en-US" sz="8800" b="1" dirty="0">
                <a:solidFill>
                  <a:schemeClr val="bg1"/>
                </a:solidFill>
                <a:latin typeface="Arial" panose="020B0604020202020204" pitchFamily="34" charset="0"/>
                <a:cs typeface="Arial" panose="020B0604020202020204" pitchFamily="34" charset="0"/>
              </a:rPr>
              <a:t>3</a:t>
            </a:r>
            <a:r>
              <a:rPr lang="en-US" sz="8800" b="1">
                <a:solidFill>
                  <a:schemeClr val="bg1"/>
                </a:solidFill>
                <a:latin typeface="Arial" panose="020B0604020202020204" pitchFamily="34" charset="0"/>
                <a:cs typeface="Arial" panose="020B0604020202020204" pitchFamily="34" charset="0"/>
              </a:rPr>
              <a:t>.</a:t>
            </a:r>
            <a:r>
              <a:rPr lang="vi-VN" sz="8800" b="1">
                <a:solidFill>
                  <a:schemeClr val="bg1"/>
                </a:solidFill>
                <a:latin typeface="Arial" panose="020B0604020202020204" pitchFamily="34" charset="0"/>
                <a:cs typeface="Arial" panose="020B0604020202020204" pitchFamily="34" charset="0"/>
              </a:rPr>
              <a:t> </a:t>
            </a:r>
            <a:r>
              <a:rPr lang="en-US" sz="8800" b="1">
                <a:solidFill>
                  <a:schemeClr val="bg1"/>
                </a:solidFill>
                <a:latin typeface="Arial" panose="020B0604020202020204" pitchFamily="34" charset="0"/>
                <a:cs typeface="Arial" panose="020B0604020202020204" pitchFamily="34" charset="0"/>
              </a:rPr>
              <a:t>Thuật toán</a:t>
            </a:r>
            <a:endParaRPr lang="vi-VN" sz="8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2805D-C597-4CDF-FDDD-F98ACB62F90A}"/>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6109A712-F85B-2807-929D-76556826A3C9}"/>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Thuật toán</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55A7EBB5-D92E-C831-3C0E-36486847C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4CFEC94D-AAE4-0775-4CAA-8AC4DF2B8424}"/>
              </a:ext>
            </a:extLst>
          </p:cNvPr>
          <p:cNvSpPr txBox="1"/>
          <p:nvPr/>
        </p:nvSpPr>
        <p:spPr>
          <a:xfrm>
            <a:off x="1950144" y="2216343"/>
            <a:ext cx="17952804" cy="1569660"/>
          </a:xfrm>
          <a:prstGeom prst="rect">
            <a:avLst/>
          </a:prstGeom>
          <a:noFill/>
        </p:spPr>
        <p:txBody>
          <a:bodyPr wrap="square">
            <a:spAutoFit/>
          </a:bodyPr>
          <a:lstStyle/>
          <a:p>
            <a:pPr algn="just"/>
            <a:r>
              <a:rPr lang="vi-VN" sz="4800" b="1">
                <a:latin typeface="Arial" panose="020B0604020202020204" pitchFamily="34" charset="0"/>
                <a:cs typeface="Arial" panose="020B0604020202020204" pitchFamily="34" charset="0"/>
              </a:rPr>
              <a:t>YOLOv8 sử dụng thuật toán Object Detection tiên tiến với 3 bước chính:</a:t>
            </a:r>
            <a:endParaRPr lang="en-US" sz="4800" b="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22D7DD5-ABCC-6442-81A7-0D723631D860}"/>
              </a:ext>
            </a:extLst>
          </p:cNvPr>
          <p:cNvSpPr txBox="1"/>
          <p:nvPr/>
        </p:nvSpPr>
        <p:spPr>
          <a:xfrm>
            <a:off x="19029404" y="12293269"/>
            <a:ext cx="873544" cy="692497"/>
          </a:xfrm>
          <a:prstGeom prst="rect">
            <a:avLst/>
          </a:prstGeom>
          <a:noFill/>
        </p:spPr>
        <p:txBody>
          <a:bodyPr wrap="square" rtlCol="0">
            <a:spAutoFit/>
          </a:bodyPr>
          <a:lstStyle/>
          <a:p>
            <a:pPr algn="ctr"/>
            <a:r>
              <a:rPr lang="en-US">
                <a:solidFill>
                  <a:schemeClr val="bg1"/>
                </a:solidFill>
              </a:rPr>
              <a:t>13</a:t>
            </a:r>
          </a:p>
        </p:txBody>
      </p:sp>
      <p:pic>
        <p:nvPicPr>
          <p:cNvPr id="16" name="Picture 15">
            <a:extLst>
              <a:ext uri="{FF2B5EF4-FFF2-40B4-BE49-F238E27FC236}">
                <a16:creationId xmlns:a16="http://schemas.microsoft.com/office/drawing/2014/main" id="{A2D9D153-9F4F-3C70-74C2-205AA66BDBD0}"/>
              </a:ext>
            </a:extLst>
          </p:cNvPr>
          <p:cNvPicPr>
            <a:picLocks noChangeAspect="1"/>
          </p:cNvPicPr>
          <p:nvPr/>
        </p:nvPicPr>
        <p:blipFill>
          <a:blip r:embed="rId3"/>
          <a:stretch>
            <a:fillRect/>
          </a:stretch>
        </p:blipFill>
        <p:spPr>
          <a:xfrm>
            <a:off x="12854197" y="4383597"/>
            <a:ext cx="6497679" cy="6905745"/>
          </a:xfrm>
          <a:prstGeom prst="rect">
            <a:avLst/>
          </a:prstGeom>
        </p:spPr>
      </p:pic>
      <p:sp>
        <p:nvSpPr>
          <p:cNvPr id="17" name="TextBox 16">
            <a:extLst>
              <a:ext uri="{FF2B5EF4-FFF2-40B4-BE49-F238E27FC236}">
                <a16:creationId xmlns:a16="http://schemas.microsoft.com/office/drawing/2014/main" id="{CCC17EEF-9C58-E2F9-A3F2-83913BB856C1}"/>
              </a:ext>
            </a:extLst>
          </p:cNvPr>
          <p:cNvSpPr txBox="1"/>
          <p:nvPr/>
        </p:nvSpPr>
        <p:spPr>
          <a:xfrm>
            <a:off x="1040972" y="5113742"/>
            <a:ext cx="11160083" cy="4524315"/>
          </a:xfrm>
          <a:prstGeom prst="rect">
            <a:avLst/>
          </a:prstGeom>
          <a:noFill/>
        </p:spPr>
        <p:txBody>
          <a:bodyPr wrap="square">
            <a:spAutoFit/>
          </a:bodyPr>
          <a:lstStyle/>
          <a:p>
            <a:pPr algn="just"/>
            <a:r>
              <a:rPr lang="vi-VN" sz="4800">
                <a:latin typeface="Arial" panose="020B0604020202020204" pitchFamily="34" charset="0"/>
                <a:cs typeface="Arial" panose="020B0604020202020204" pitchFamily="34" charset="0"/>
              </a:rPr>
              <a:t>B1: Chia ảnh thành lưới (S × S Grid on Input)</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Ảnh đầu vào được chia thành nhiều ô vuông nhỏ có kích thước S × S.</a:t>
            </a: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Mỗi ô chịu trách nhiệm phát hiện vật thể nếu tâm vật thể nằm trong ô đó.</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234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7313-C719-5BF0-4C31-AAD23389B805}"/>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489EAB4F-F681-53B4-638C-C9B805E086D4}"/>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Thuật toán</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7C05ABEF-3275-7059-3EF1-14C8BC955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13312F6E-858E-EDF0-A359-AE4612E8BA69}"/>
              </a:ext>
            </a:extLst>
          </p:cNvPr>
          <p:cNvSpPr txBox="1"/>
          <p:nvPr/>
        </p:nvSpPr>
        <p:spPr>
          <a:xfrm>
            <a:off x="19029403" y="12293269"/>
            <a:ext cx="891453" cy="692497"/>
          </a:xfrm>
          <a:prstGeom prst="rect">
            <a:avLst/>
          </a:prstGeom>
          <a:noFill/>
        </p:spPr>
        <p:txBody>
          <a:bodyPr wrap="square" rtlCol="0">
            <a:spAutoFit/>
          </a:bodyPr>
          <a:lstStyle/>
          <a:p>
            <a:pPr algn="ctr"/>
            <a:r>
              <a:rPr lang="en-US">
                <a:solidFill>
                  <a:schemeClr val="bg1"/>
                </a:solidFill>
              </a:rPr>
              <a:t>14</a:t>
            </a:r>
          </a:p>
        </p:txBody>
      </p:sp>
      <p:sp>
        <p:nvSpPr>
          <p:cNvPr id="17" name="TextBox 16">
            <a:extLst>
              <a:ext uri="{FF2B5EF4-FFF2-40B4-BE49-F238E27FC236}">
                <a16:creationId xmlns:a16="http://schemas.microsoft.com/office/drawing/2014/main" id="{18AE7EAC-12FB-6CC6-5DBA-D2EFD02EEDCA}"/>
              </a:ext>
            </a:extLst>
          </p:cNvPr>
          <p:cNvSpPr txBox="1"/>
          <p:nvPr/>
        </p:nvSpPr>
        <p:spPr>
          <a:xfrm>
            <a:off x="1062998" y="3922050"/>
            <a:ext cx="11088426" cy="5262979"/>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B2: </a:t>
            </a:r>
            <a:r>
              <a:rPr lang="vi-VN" sz="4800">
                <a:latin typeface="Arial" panose="020B0604020202020204" pitchFamily="34" charset="0"/>
                <a:cs typeface="Arial" panose="020B0604020202020204" pitchFamily="34" charset="0"/>
              </a:rPr>
              <a:t>Dự đoán Bounding Boxes + Độ tin cậy (Bounding Boxes + Confidence)</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Mỗi ô sẽ dự đoán một hoặc nhiều hộp giới hạn (bounding boxes) kèm theo độ tin cậy (confidence score).Độ tin cậy thể hiện mức độ chắc chắn của mô hình về việc có vật thể trong ô đó.</a:t>
            </a:r>
            <a:endParaRPr lang="en-US" sz="48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E21ABE-F9AD-49DA-7D7D-16683AC68C4B}"/>
              </a:ext>
            </a:extLst>
          </p:cNvPr>
          <p:cNvPicPr>
            <a:picLocks noChangeAspect="1"/>
          </p:cNvPicPr>
          <p:nvPr/>
        </p:nvPicPr>
        <p:blipFill>
          <a:blip r:embed="rId3"/>
          <a:stretch>
            <a:fillRect/>
          </a:stretch>
        </p:blipFill>
        <p:spPr>
          <a:xfrm>
            <a:off x="12452272" y="3367825"/>
            <a:ext cx="8863091" cy="8369254"/>
          </a:xfrm>
          <a:prstGeom prst="rect">
            <a:avLst/>
          </a:prstGeom>
        </p:spPr>
      </p:pic>
    </p:spTree>
    <p:extLst>
      <p:ext uri="{BB962C8B-B14F-4D97-AF65-F5344CB8AC3E}">
        <p14:creationId xmlns:p14="http://schemas.microsoft.com/office/powerpoint/2010/main" val="347019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4" name="TextBox 13"/>
          <p:cNvSpPr txBox="1"/>
          <p:nvPr/>
        </p:nvSpPr>
        <p:spPr>
          <a:xfrm>
            <a:off x="10379160" y="2641261"/>
            <a:ext cx="5827112" cy="1387175"/>
          </a:xfrm>
          <a:prstGeom prst="rect">
            <a:avLst/>
          </a:prstGeom>
          <a:noFill/>
        </p:spPr>
        <p:txBody>
          <a:bodyPr wrap="square" rtlCol="0">
            <a:spAutoFit/>
          </a:bodyPr>
          <a:lstStyle/>
          <a:p>
            <a:pPr algn="ctr">
              <a:lnSpc>
                <a:spcPct val="150000"/>
              </a:lnSpc>
            </a:pPr>
            <a:r>
              <a:rPr lang="vi-VN" sz="6400" b="1" dirty="0">
                <a:solidFill>
                  <a:schemeClr val="bg1"/>
                </a:solidFill>
                <a:latin typeface="Arial" panose="020B0604020202020204"/>
                <a:cs typeface="Arial" panose="020B0604020202020204"/>
              </a:rPr>
              <a:t>NỘI DUNG</a:t>
            </a:r>
            <a:endParaRPr lang="en-US" sz="6400" b="1" dirty="0">
              <a:solidFill>
                <a:schemeClr val="bg1"/>
              </a:solidFill>
              <a:latin typeface="Arial" panose="020B0604020202020204"/>
              <a:cs typeface="Arial" panose="020B0604020202020204"/>
            </a:endParaRPr>
          </a:p>
        </p:txBody>
      </p:sp>
      <p:sp>
        <p:nvSpPr>
          <p:cNvPr id="6" name="TextBox 13"/>
          <p:cNvSpPr txBox="1"/>
          <p:nvPr/>
        </p:nvSpPr>
        <p:spPr>
          <a:xfrm>
            <a:off x="8318938" y="4879254"/>
            <a:ext cx="9942475" cy="6846233"/>
          </a:xfrm>
          <a:prstGeom prst="rect">
            <a:avLst/>
          </a:prstGeom>
          <a:noFill/>
        </p:spPr>
        <p:txBody>
          <a:bodyPr wrap="square" rtlCol="0">
            <a:spAutoFit/>
          </a:bodyPr>
          <a:lstStyle/>
          <a:p>
            <a:pPr>
              <a:lnSpc>
                <a:spcPct val="150000"/>
              </a:lnSpc>
            </a:pPr>
            <a:r>
              <a:rPr lang="en-US" sz="6000" b="1" dirty="0">
                <a:solidFill>
                  <a:schemeClr val="bg1"/>
                </a:solidFill>
                <a:latin typeface="Arial" panose="020B0604020202020204" pitchFamily="34" charset="0"/>
                <a:cs typeface="Arial" panose="020B0604020202020204" pitchFamily="34" charset="0"/>
              </a:rPr>
              <a:t>1</a:t>
            </a:r>
            <a:r>
              <a:rPr lang="en-US" sz="6000" b="1">
                <a:solidFill>
                  <a:schemeClr val="bg1"/>
                </a:solidFill>
                <a:latin typeface="Arial" panose="020B0604020202020204" pitchFamily="34" charset="0"/>
                <a:cs typeface="Arial" panose="020B0604020202020204" pitchFamily="34" charset="0"/>
              </a:rPr>
              <a:t>.</a:t>
            </a:r>
            <a:r>
              <a:rPr lang="vi-VN" sz="6000" b="1">
                <a:solidFill>
                  <a:schemeClr val="bg1"/>
                </a:solidFill>
                <a:latin typeface="Arial" panose="020B0604020202020204" pitchFamily="34" charset="0"/>
                <a:cs typeface="Arial" panose="020B0604020202020204" pitchFamily="34" charset="0"/>
              </a:rPr>
              <a:t> </a:t>
            </a:r>
            <a:r>
              <a:rPr lang="en-US" sz="6000" b="1">
                <a:solidFill>
                  <a:schemeClr val="bg1"/>
                </a:solidFill>
                <a:latin typeface="Arial" panose="020B0604020202020204" pitchFamily="34" charset="0"/>
                <a:cs typeface="Arial" panose="020B0604020202020204" pitchFamily="34" charset="0"/>
              </a:rPr>
              <a:t>Thư viện sử dụng</a:t>
            </a:r>
            <a:endParaRPr lang="vi-VN" sz="6000" b="1" dirty="0">
              <a:solidFill>
                <a:schemeClr val="bg1"/>
              </a:solidFill>
              <a:latin typeface="Arial" panose="020B0604020202020204" pitchFamily="34" charset="0"/>
              <a:cs typeface="Arial" panose="020B0604020202020204" pitchFamily="34" charset="0"/>
            </a:endParaRPr>
          </a:p>
          <a:p>
            <a:pPr>
              <a:lnSpc>
                <a:spcPct val="150000"/>
              </a:lnSpc>
            </a:pPr>
            <a:r>
              <a:rPr lang="en-US" sz="6000" b="1" dirty="0">
                <a:solidFill>
                  <a:schemeClr val="bg1"/>
                </a:solidFill>
                <a:latin typeface="Arial" panose="020B0604020202020204" pitchFamily="34" charset="0"/>
                <a:cs typeface="Arial" panose="020B0604020202020204" pitchFamily="34" charset="0"/>
              </a:rPr>
              <a:t>2</a:t>
            </a:r>
            <a:r>
              <a:rPr lang="en-US" sz="6000" b="1">
                <a:solidFill>
                  <a:schemeClr val="bg1"/>
                </a:solidFill>
                <a:latin typeface="Arial" panose="020B0604020202020204" pitchFamily="34" charset="0"/>
                <a:cs typeface="Arial" panose="020B0604020202020204" pitchFamily="34" charset="0"/>
              </a:rPr>
              <a:t>. Cách training mô hình</a:t>
            </a:r>
            <a:endParaRPr lang="vi-VN" sz="6000" b="1" dirty="0">
              <a:solidFill>
                <a:schemeClr val="bg1"/>
              </a:solidFill>
              <a:latin typeface="Arial" panose="020B0604020202020204" pitchFamily="34" charset="0"/>
              <a:cs typeface="Arial" panose="020B0604020202020204" pitchFamily="34" charset="0"/>
            </a:endParaRPr>
          </a:p>
          <a:p>
            <a:pPr>
              <a:lnSpc>
                <a:spcPct val="150000"/>
              </a:lnSpc>
            </a:pPr>
            <a:r>
              <a:rPr lang="en-US" sz="6000" b="1" dirty="0">
                <a:solidFill>
                  <a:schemeClr val="bg1"/>
                </a:solidFill>
                <a:latin typeface="Arial" panose="020B0604020202020204" pitchFamily="34" charset="0"/>
                <a:cs typeface="Arial" panose="020B0604020202020204" pitchFamily="34" charset="0"/>
              </a:rPr>
              <a:t>3</a:t>
            </a:r>
            <a:r>
              <a:rPr lang="en-US" sz="6000" b="1">
                <a:solidFill>
                  <a:schemeClr val="bg1"/>
                </a:solidFill>
                <a:latin typeface="Arial" panose="020B0604020202020204" pitchFamily="34" charset="0"/>
                <a:cs typeface="Arial" panose="020B0604020202020204" pitchFamily="34" charset="0"/>
              </a:rPr>
              <a:t>. Thuật toán</a:t>
            </a:r>
            <a:endParaRPr lang="vi-VN" sz="6000" b="1" dirty="0">
              <a:solidFill>
                <a:schemeClr val="bg1"/>
              </a:solidFill>
              <a:latin typeface="Arial" panose="020B0604020202020204" pitchFamily="34" charset="0"/>
              <a:cs typeface="Arial" panose="020B0604020202020204" pitchFamily="34" charset="0"/>
            </a:endParaRPr>
          </a:p>
          <a:p>
            <a:pPr>
              <a:lnSpc>
                <a:spcPct val="150000"/>
              </a:lnSpc>
            </a:pPr>
            <a:r>
              <a:rPr lang="vi-VN" sz="6000" b="1" dirty="0">
                <a:solidFill>
                  <a:schemeClr val="bg1"/>
                </a:solidFill>
                <a:latin typeface="Arial" panose="020B0604020202020204" pitchFamily="34" charset="0"/>
                <a:cs typeface="Arial" panose="020B0604020202020204" pitchFamily="34" charset="0"/>
              </a:rPr>
              <a:t>4</a:t>
            </a:r>
            <a:r>
              <a:rPr lang="vi-VN" sz="6000" b="1">
                <a:solidFill>
                  <a:schemeClr val="bg1"/>
                </a:solidFill>
                <a:latin typeface="Arial" panose="020B0604020202020204" pitchFamily="34" charset="0"/>
                <a:cs typeface="Arial" panose="020B0604020202020204" pitchFamily="34" charset="0"/>
              </a:rPr>
              <a:t>. C</a:t>
            </a:r>
            <a:r>
              <a:rPr lang="en-US" sz="6000" b="1">
                <a:solidFill>
                  <a:schemeClr val="bg1"/>
                </a:solidFill>
                <a:latin typeface="Arial" panose="020B0604020202020204" pitchFamily="34" charset="0"/>
                <a:cs typeface="Arial" panose="020B0604020202020204" pitchFamily="34" charset="0"/>
              </a:rPr>
              <a:t>ode</a:t>
            </a:r>
            <a:endParaRPr lang="vi-VN" sz="6000" b="1" dirty="0">
              <a:solidFill>
                <a:schemeClr val="bg1"/>
              </a:solidFill>
              <a:latin typeface="Arial" panose="020B0604020202020204" pitchFamily="34" charset="0"/>
              <a:cs typeface="Arial" panose="020B0604020202020204" pitchFamily="34" charset="0"/>
            </a:endParaRPr>
          </a:p>
          <a:p>
            <a:pPr>
              <a:lnSpc>
                <a:spcPct val="150000"/>
              </a:lnSpc>
            </a:pPr>
            <a:r>
              <a:rPr lang="vi-VN" sz="6000" b="1" dirty="0">
                <a:solidFill>
                  <a:schemeClr val="bg1"/>
                </a:solidFill>
                <a:latin typeface="Arial" panose="020B0604020202020204" pitchFamily="34" charset="0"/>
                <a:cs typeface="Arial" panose="020B0604020202020204" pitchFamily="34" charset="0"/>
              </a:rPr>
              <a:t>5</a:t>
            </a:r>
            <a:r>
              <a:rPr lang="vi-VN" sz="6000" b="1">
                <a:solidFill>
                  <a:schemeClr val="bg1"/>
                </a:solidFill>
                <a:latin typeface="Arial" panose="020B0604020202020204" pitchFamily="34" charset="0"/>
                <a:cs typeface="Arial" panose="020B0604020202020204" pitchFamily="34" charset="0"/>
              </a:rPr>
              <a:t>. </a:t>
            </a:r>
            <a:r>
              <a:rPr lang="en-US" sz="6000" b="1">
                <a:solidFill>
                  <a:schemeClr val="bg1"/>
                </a:solidFill>
                <a:latin typeface="Arial" panose="020B0604020202020204" pitchFamily="34" charset="0"/>
                <a:cs typeface="Arial" panose="020B0604020202020204" pitchFamily="34" charset="0"/>
              </a:rPr>
              <a:t>Chạy ứng dụng</a:t>
            </a:r>
            <a:endParaRPr lang="en-US" sz="60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014C3-F9CE-72E6-0AF8-1A5D4B33B5CB}"/>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DCD27425-B64F-53B6-6BE1-2F9BAAB10687}"/>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Thuật toán</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8769B77A-10CC-DFBE-B73E-D50A0CBD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72078D92-B3A8-B7D3-35C3-03BAE329438F}"/>
              </a:ext>
            </a:extLst>
          </p:cNvPr>
          <p:cNvSpPr txBox="1"/>
          <p:nvPr/>
        </p:nvSpPr>
        <p:spPr>
          <a:xfrm>
            <a:off x="19029404" y="12293269"/>
            <a:ext cx="924110" cy="692497"/>
          </a:xfrm>
          <a:prstGeom prst="rect">
            <a:avLst/>
          </a:prstGeom>
          <a:noFill/>
        </p:spPr>
        <p:txBody>
          <a:bodyPr wrap="square" rtlCol="0">
            <a:spAutoFit/>
          </a:bodyPr>
          <a:lstStyle/>
          <a:p>
            <a:pPr algn="ctr"/>
            <a:r>
              <a:rPr lang="en-US">
                <a:solidFill>
                  <a:schemeClr val="bg1"/>
                </a:solidFill>
              </a:rPr>
              <a:t>15</a:t>
            </a:r>
          </a:p>
        </p:txBody>
      </p:sp>
      <p:sp>
        <p:nvSpPr>
          <p:cNvPr id="17" name="TextBox 16">
            <a:extLst>
              <a:ext uri="{FF2B5EF4-FFF2-40B4-BE49-F238E27FC236}">
                <a16:creationId xmlns:a16="http://schemas.microsoft.com/office/drawing/2014/main" id="{720E46DD-79BF-7B9C-2151-070733C0B6F8}"/>
              </a:ext>
            </a:extLst>
          </p:cNvPr>
          <p:cNvSpPr txBox="1"/>
          <p:nvPr/>
        </p:nvSpPr>
        <p:spPr>
          <a:xfrm>
            <a:off x="736427" y="3635299"/>
            <a:ext cx="11088426" cy="4524315"/>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B3: </a:t>
            </a:r>
            <a:r>
              <a:rPr lang="vi-VN" sz="4800">
                <a:latin typeface="Arial" panose="020B0604020202020204" pitchFamily="34" charset="0"/>
                <a:cs typeface="Arial" panose="020B0604020202020204" pitchFamily="34" charset="0"/>
              </a:rPr>
              <a:t>Tạo bản đồ xác suất phân loại (Class Probability Map)</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Mô hình tính toán xác suất của mỗi loại vật thể cho từng ô trên ảnh.</a:t>
            </a: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Mỗi ô có thể chứa một hoặc nhiều vật thể khác nhau.</a:t>
            </a:r>
            <a:endParaRPr lang="en-US" sz="4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E9FD141-00F4-EB91-2902-95F1B28B5597}"/>
              </a:ext>
            </a:extLst>
          </p:cNvPr>
          <p:cNvPicPr>
            <a:picLocks noChangeAspect="1"/>
          </p:cNvPicPr>
          <p:nvPr/>
        </p:nvPicPr>
        <p:blipFill>
          <a:blip r:embed="rId3"/>
          <a:stretch>
            <a:fillRect/>
          </a:stretch>
        </p:blipFill>
        <p:spPr>
          <a:xfrm>
            <a:off x="12891935" y="3635299"/>
            <a:ext cx="7408126" cy="8068252"/>
          </a:xfrm>
          <a:prstGeom prst="rect">
            <a:avLst/>
          </a:prstGeom>
        </p:spPr>
      </p:pic>
    </p:spTree>
    <p:extLst>
      <p:ext uri="{BB962C8B-B14F-4D97-AF65-F5344CB8AC3E}">
        <p14:creationId xmlns:p14="http://schemas.microsoft.com/office/powerpoint/2010/main" val="97734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42048-AC1C-BE5A-2EAE-D7B23AD0864E}"/>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76FD9E91-9EDD-235B-4D9C-9D63E7FD6F8F}"/>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Thuật toán</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DCE876B8-86BF-5CAA-E75B-08C92DB5D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DF368081-C54E-B932-146E-BB8C57C70114}"/>
              </a:ext>
            </a:extLst>
          </p:cNvPr>
          <p:cNvSpPr txBox="1"/>
          <p:nvPr/>
        </p:nvSpPr>
        <p:spPr>
          <a:xfrm>
            <a:off x="19029403" y="12293269"/>
            <a:ext cx="989425" cy="692497"/>
          </a:xfrm>
          <a:prstGeom prst="rect">
            <a:avLst/>
          </a:prstGeom>
          <a:noFill/>
        </p:spPr>
        <p:txBody>
          <a:bodyPr wrap="square" rtlCol="0">
            <a:spAutoFit/>
          </a:bodyPr>
          <a:lstStyle/>
          <a:p>
            <a:pPr algn="ctr"/>
            <a:r>
              <a:rPr lang="en-US">
                <a:solidFill>
                  <a:schemeClr val="bg1"/>
                </a:solidFill>
              </a:rPr>
              <a:t>16</a:t>
            </a:r>
          </a:p>
        </p:txBody>
      </p:sp>
      <p:sp>
        <p:nvSpPr>
          <p:cNvPr id="17" name="TextBox 16">
            <a:extLst>
              <a:ext uri="{FF2B5EF4-FFF2-40B4-BE49-F238E27FC236}">
                <a16:creationId xmlns:a16="http://schemas.microsoft.com/office/drawing/2014/main" id="{5E694A8B-D393-D82C-F882-EE83CD2F8099}"/>
              </a:ext>
            </a:extLst>
          </p:cNvPr>
          <p:cNvSpPr txBox="1"/>
          <p:nvPr/>
        </p:nvSpPr>
        <p:spPr>
          <a:xfrm>
            <a:off x="767471" y="3624416"/>
            <a:ext cx="11828937" cy="6740307"/>
          </a:xfrm>
          <a:prstGeom prst="rect">
            <a:avLst/>
          </a:prstGeom>
          <a:noFill/>
        </p:spPr>
        <p:txBody>
          <a:bodyPr wrap="square">
            <a:spAutoFit/>
          </a:bodyPr>
          <a:lstStyle/>
          <a:p>
            <a:pPr algn="just"/>
            <a:r>
              <a:rPr lang="en-US" sz="4800">
                <a:latin typeface="Arial" panose="020B0604020202020204" pitchFamily="34" charset="0"/>
                <a:cs typeface="Arial" panose="020B0604020202020204" pitchFamily="34" charset="0"/>
              </a:rPr>
              <a:t>B4: </a:t>
            </a:r>
            <a:r>
              <a:rPr lang="vi-VN" sz="4800">
                <a:latin typeface="Arial" panose="020B0604020202020204" pitchFamily="34" charset="0"/>
                <a:cs typeface="Arial" panose="020B0604020202020204" pitchFamily="34" charset="0"/>
              </a:rPr>
              <a:t>Kết hợp và xuất ra kết quả cuối (Final Detections)</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Các bounding boxes có độ tin cậy thấp bị loại bỏ.</a:t>
            </a: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Non-Maximum Suppression (NMS) giúp loại bỏ các bounding boxes bị trùng lặp và chỉ giữ lại hộp có độ tin cậy cao nhất.Cuối cùng, các vật thể được nhận diện và khoanh vùng trên ảnh đầu ra.</a:t>
            </a:r>
            <a:endParaRPr lang="en-US" sz="48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C47CB9F-ADB6-651C-FC70-56110934DE39}"/>
              </a:ext>
            </a:extLst>
          </p:cNvPr>
          <p:cNvPicPr>
            <a:picLocks noChangeAspect="1"/>
          </p:cNvPicPr>
          <p:nvPr/>
        </p:nvPicPr>
        <p:blipFill>
          <a:blip r:embed="rId3"/>
          <a:stretch>
            <a:fillRect/>
          </a:stretch>
        </p:blipFill>
        <p:spPr>
          <a:xfrm>
            <a:off x="13364434" y="3624416"/>
            <a:ext cx="7183458" cy="8112663"/>
          </a:xfrm>
          <a:prstGeom prst="rect">
            <a:avLst/>
          </a:prstGeom>
        </p:spPr>
      </p:pic>
    </p:spTree>
    <p:extLst>
      <p:ext uri="{BB962C8B-B14F-4D97-AF65-F5344CB8AC3E}">
        <p14:creationId xmlns:p14="http://schemas.microsoft.com/office/powerpoint/2010/main" val="232507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DE078-CBB2-A6EC-A5C8-27837CCA86B3}"/>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B147F073-92BD-2160-7EE9-4C1889C74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a:extLst>
              <a:ext uri="{FF2B5EF4-FFF2-40B4-BE49-F238E27FC236}">
                <a16:creationId xmlns:a16="http://schemas.microsoft.com/office/drawing/2014/main" id="{FE169CC1-63F5-E4EC-B7C6-D789FB177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a:extLst>
              <a:ext uri="{FF2B5EF4-FFF2-40B4-BE49-F238E27FC236}">
                <a16:creationId xmlns:a16="http://schemas.microsoft.com/office/drawing/2014/main" id="{BCA77A59-C6C9-D65E-F944-895E8F6AE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3772D9D-CEA2-C734-3857-0C30BA578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576C4263-EB88-E4DB-173D-7E7D6C84E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6" name="TextBox 13">
            <a:extLst>
              <a:ext uri="{FF2B5EF4-FFF2-40B4-BE49-F238E27FC236}">
                <a16:creationId xmlns:a16="http://schemas.microsoft.com/office/drawing/2014/main" id="{03437E09-855D-9E60-3CFD-BFCF035366FF}"/>
              </a:ext>
            </a:extLst>
          </p:cNvPr>
          <p:cNvSpPr txBox="1"/>
          <p:nvPr/>
        </p:nvSpPr>
        <p:spPr>
          <a:xfrm>
            <a:off x="9691312" y="6320550"/>
            <a:ext cx="7747674" cy="1872692"/>
          </a:xfrm>
          <a:prstGeom prst="rect">
            <a:avLst/>
          </a:prstGeom>
          <a:noFill/>
        </p:spPr>
        <p:txBody>
          <a:bodyPr wrap="square" rtlCol="0">
            <a:spAutoFit/>
          </a:bodyPr>
          <a:lstStyle/>
          <a:p>
            <a:pPr>
              <a:lnSpc>
                <a:spcPct val="150000"/>
              </a:lnSpc>
            </a:pPr>
            <a:r>
              <a:rPr lang="en-US" sz="8800" b="1" dirty="0">
                <a:solidFill>
                  <a:schemeClr val="bg1"/>
                </a:solidFill>
                <a:latin typeface="Arial" panose="020B0604020202020204" pitchFamily="34" charset="0"/>
                <a:cs typeface="Arial" panose="020B0604020202020204" pitchFamily="34" charset="0"/>
              </a:rPr>
              <a:t>4</a:t>
            </a:r>
            <a:r>
              <a:rPr lang="en-US" sz="8800" b="1">
                <a:solidFill>
                  <a:schemeClr val="bg1"/>
                </a:solidFill>
                <a:latin typeface="Arial" panose="020B0604020202020204" pitchFamily="34" charset="0"/>
                <a:cs typeface="Arial" panose="020B0604020202020204" pitchFamily="34" charset="0"/>
              </a:rPr>
              <a:t>.</a:t>
            </a:r>
            <a:r>
              <a:rPr lang="vi-VN" sz="8800" b="1">
                <a:solidFill>
                  <a:schemeClr val="bg1"/>
                </a:solidFill>
                <a:latin typeface="Arial" panose="020B0604020202020204" pitchFamily="34" charset="0"/>
                <a:cs typeface="Arial" panose="020B0604020202020204" pitchFamily="34" charset="0"/>
              </a:rPr>
              <a:t> </a:t>
            </a:r>
            <a:r>
              <a:rPr lang="en-US" sz="8800" b="1">
                <a:solidFill>
                  <a:schemeClr val="bg1"/>
                </a:solidFill>
                <a:latin typeface="Arial" panose="020B0604020202020204" pitchFamily="34" charset="0"/>
                <a:cs typeface="Arial" panose="020B0604020202020204" pitchFamily="34" charset="0"/>
              </a:rPr>
              <a:t>Code</a:t>
            </a:r>
            <a:endParaRPr lang="vi-VN" sz="8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36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0535-FC43-D273-7F4B-27DD201F8E78}"/>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7BF46E85-CF05-8675-3552-D44941977A68}"/>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Code</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FC33996B-5CCF-C3B1-5BEB-A04503832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074E1FB7-C778-BBFB-25E7-6A3527485324}"/>
              </a:ext>
            </a:extLst>
          </p:cNvPr>
          <p:cNvSpPr txBox="1"/>
          <p:nvPr/>
        </p:nvSpPr>
        <p:spPr>
          <a:xfrm>
            <a:off x="19029404" y="12293269"/>
            <a:ext cx="924110" cy="692497"/>
          </a:xfrm>
          <a:prstGeom prst="rect">
            <a:avLst/>
          </a:prstGeom>
          <a:noFill/>
        </p:spPr>
        <p:txBody>
          <a:bodyPr wrap="square" rtlCol="0">
            <a:spAutoFit/>
          </a:bodyPr>
          <a:lstStyle/>
          <a:p>
            <a:pPr algn="ctr"/>
            <a:r>
              <a:rPr lang="en-US">
                <a:solidFill>
                  <a:schemeClr val="bg1"/>
                </a:solidFill>
              </a:rPr>
              <a:t>17</a:t>
            </a:r>
          </a:p>
        </p:txBody>
      </p:sp>
      <p:sp>
        <p:nvSpPr>
          <p:cNvPr id="6" name="TextBox 5">
            <a:extLst>
              <a:ext uri="{FF2B5EF4-FFF2-40B4-BE49-F238E27FC236}">
                <a16:creationId xmlns:a16="http://schemas.microsoft.com/office/drawing/2014/main" id="{8DCA67E2-A784-40F2-EE84-FE7C109F695F}"/>
              </a:ext>
            </a:extLst>
          </p:cNvPr>
          <p:cNvSpPr txBox="1"/>
          <p:nvPr/>
        </p:nvSpPr>
        <p:spPr>
          <a:xfrm>
            <a:off x="3392017" y="1889960"/>
            <a:ext cx="16908044" cy="9694962"/>
          </a:xfrm>
          <a:prstGeom prst="rect">
            <a:avLst/>
          </a:prstGeom>
          <a:noFill/>
        </p:spPr>
        <p:txBody>
          <a:bodyPr wrap="square">
            <a:spAutoFit/>
          </a:bodyPr>
          <a:lstStyle/>
          <a:p>
            <a:pPr algn="just"/>
            <a:r>
              <a:rPr lang="vi-VN" sz="4800">
                <a:latin typeface="Arial" panose="020B0604020202020204" pitchFamily="34" charset="0"/>
                <a:cs typeface="Arial" panose="020B0604020202020204" pitchFamily="34" charset="0"/>
              </a:rPr>
              <a:t>import cv2</a:t>
            </a:r>
          </a:p>
          <a:p>
            <a:pPr algn="just"/>
            <a:r>
              <a:rPr lang="vi-VN" sz="4800">
                <a:latin typeface="Arial" panose="020B0604020202020204" pitchFamily="34" charset="0"/>
                <a:cs typeface="Arial" panose="020B0604020202020204" pitchFamily="34" charset="0"/>
              </a:rPr>
              <a:t>from ultralytics import YOLO</a:t>
            </a:r>
          </a:p>
          <a:p>
            <a:pPr algn="just"/>
            <a:endParaRPr lang="vi-VN" sz="4800">
              <a:latin typeface="Arial" panose="020B0604020202020204" pitchFamily="34" charset="0"/>
              <a:cs typeface="Arial" panose="020B0604020202020204" pitchFamily="34" charset="0"/>
            </a:endParaRPr>
          </a:p>
          <a:p>
            <a:pPr algn="just"/>
            <a:r>
              <a:rPr lang="vi-VN" sz="4800">
                <a:latin typeface="Arial" panose="020B0604020202020204" pitchFamily="34" charset="0"/>
                <a:cs typeface="Arial" panose="020B0604020202020204" pitchFamily="34" charset="0"/>
              </a:rPr>
              <a:t># Load YOLOv8 model</a:t>
            </a:r>
          </a:p>
          <a:p>
            <a:pPr algn="just"/>
            <a:r>
              <a:rPr lang="vi-VN" sz="4800">
                <a:latin typeface="Arial" panose="020B0604020202020204" pitchFamily="34" charset="0"/>
                <a:cs typeface="Arial" panose="020B0604020202020204" pitchFamily="34" charset="0"/>
              </a:rPr>
              <a:t>model = YOLO("best.pt")</a:t>
            </a:r>
          </a:p>
          <a:p>
            <a:pPr algn="just"/>
            <a:endParaRPr lang="vi-VN" sz="4800">
              <a:latin typeface="Arial" panose="020B0604020202020204" pitchFamily="34" charset="0"/>
              <a:cs typeface="Arial" panose="020B0604020202020204" pitchFamily="34" charset="0"/>
            </a:endParaRPr>
          </a:p>
          <a:p>
            <a:pPr algn="just"/>
            <a:r>
              <a:rPr lang="vi-VN" sz="4800">
                <a:latin typeface="Arial" panose="020B0604020202020204" pitchFamily="34" charset="0"/>
                <a:cs typeface="Arial" panose="020B0604020202020204" pitchFamily="34" charset="0"/>
              </a:rPr>
              <a:t># Mở camera</a:t>
            </a:r>
          </a:p>
          <a:p>
            <a:pPr algn="just"/>
            <a:r>
              <a:rPr lang="vi-VN" sz="4800">
                <a:latin typeface="Arial" panose="020B0604020202020204" pitchFamily="34" charset="0"/>
                <a:cs typeface="Arial" panose="020B0604020202020204" pitchFamily="34" charset="0"/>
              </a:rPr>
              <a:t>cap = cv2.VideoCapture(0)</a:t>
            </a:r>
          </a:p>
          <a:p>
            <a:pPr algn="just"/>
            <a:endParaRPr lang="vi-VN" sz="4800">
              <a:latin typeface="Arial" panose="020B0604020202020204" pitchFamily="34" charset="0"/>
              <a:cs typeface="Arial" panose="020B0604020202020204" pitchFamily="34" charset="0"/>
            </a:endParaRPr>
          </a:p>
          <a:p>
            <a:pPr algn="just"/>
            <a:r>
              <a:rPr lang="vi-VN" sz="4800">
                <a:latin typeface="Arial" panose="020B0604020202020204" pitchFamily="34" charset="0"/>
                <a:cs typeface="Arial" panose="020B0604020202020204" pitchFamily="34" charset="0"/>
              </a:rPr>
              <a:t>while cap.isOpened():</a:t>
            </a:r>
          </a:p>
          <a:p>
            <a:pPr algn="just"/>
            <a:r>
              <a:rPr lang="vi-VN" sz="4800">
                <a:latin typeface="Arial" panose="020B0604020202020204" pitchFamily="34" charset="0"/>
                <a:cs typeface="Arial" panose="020B0604020202020204" pitchFamily="34" charset="0"/>
              </a:rPr>
              <a:t>    ret, frame = cap.read()</a:t>
            </a:r>
          </a:p>
          <a:p>
            <a:pPr algn="just"/>
            <a:r>
              <a:rPr lang="vi-VN" sz="4800">
                <a:latin typeface="Arial" panose="020B0604020202020204" pitchFamily="34" charset="0"/>
                <a:cs typeface="Arial" panose="020B0604020202020204" pitchFamily="34" charset="0"/>
              </a:rPr>
              <a:t>    if not ret:</a:t>
            </a:r>
          </a:p>
          <a:p>
            <a:pPr algn="just"/>
            <a:r>
              <a:rPr lang="vi-VN" sz="4800">
                <a:latin typeface="Arial" panose="020B0604020202020204" pitchFamily="34" charset="0"/>
                <a:cs typeface="Arial" panose="020B0604020202020204" pitchFamily="34" charset="0"/>
              </a:rPr>
              <a:t>        break</a:t>
            </a:r>
          </a:p>
        </p:txBody>
      </p:sp>
    </p:spTree>
    <p:extLst>
      <p:ext uri="{BB962C8B-B14F-4D97-AF65-F5344CB8AC3E}">
        <p14:creationId xmlns:p14="http://schemas.microsoft.com/office/powerpoint/2010/main" val="315979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1C285-CA29-CF7C-7A28-A613C62F59EE}"/>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F5E29517-6D28-D24C-ADFE-B13E2F61B1FD}"/>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Code</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ECB4D1CC-EAC5-CC23-80AD-4D321178B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FD5CDF70-9D03-1FC0-9D22-11015EEAC0D3}"/>
              </a:ext>
            </a:extLst>
          </p:cNvPr>
          <p:cNvSpPr txBox="1"/>
          <p:nvPr/>
        </p:nvSpPr>
        <p:spPr>
          <a:xfrm>
            <a:off x="19029404" y="12293269"/>
            <a:ext cx="924110" cy="692497"/>
          </a:xfrm>
          <a:prstGeom prst="rect">
            <a:avLst/>
          </a:prstGeom>
          <a:noFill/>
        </p:spPr>
        <p:txBody>
          <a:bodyPr wrap="square" rtlCol="0">
            <a:spAutoFit/>
          </a:bodyPr>
          <a:lstStyle/>
          <a:p>
            <a:pPr algn="ctr"/>
            <a:r>
              <a:rPr lang="en-US">
                <a:solidFill>
                  <a:schemeClr val="bg1"/>
                </a:solidFill>
              </a:rPr>
              <a:t>18</a:t>
            </a:r>
          </a:p>
        </p:txBody>
      </p:sp>
      <p:sp>
        <p:nvSpPr>
          <p:cNvPr id="3" name="TextBox 2">
            <a:extLst>
              <a:ext uri="{FF2B5EF4-FFF2-40B4-BE49-F238E27FC236}">
                <a16:creationId xmlns:a16="http://schemas.microsoft.com/office/drawing/2014/main" id="{95CB002C-9F70-CE99-F816-8CE3D5FC66B3}"/>
              </a:ext>
            </a:extLst>
          </p:cNvPr>
          <p:cNvSpPr txBox="1"/>
          <p:nvPr/>
        </p:nvSpPr>
        <p:spPr>
          <a:xfrm>
            <a:off x="577315" y="2082125"/>
            <a:ext cx="20738048" cy="9694962"/>
          </a:xfrm>
          <a:prstGeom prst="rect">
            <a:avLst/>
          </a:prstGeom>
          <a:noFill/>
        </p:spPr>
        <p:txBody>
          <a:bodyPr wrap="square">
            <a:spAutoFit/>
          </a:bodyPr>
          <a:lstStyle/>
          <a:p>
            <a:r>
              <a:rPr lang="vi-VN" sz="4800"/>
              <a:t># Dự đoán đối tượng trên frame</a:t>
            </a:r>
          </a:p>
          <a:p>
            <a:r>
              <a:rPr lang="vi-VN" sz="4800"/>
              <a:t>    results = model(frame)</a:t>
            </a:r>
          </a:p>
          <a:p>
            <a:r>
              <a:rPr lang="vi-VN" sz="4800"/>
              <a:t>    </a:t>
            </a:r>
          </a:p>
          <a:p>
            <a:r>
              <a:rPr lang="vi-VN" sz="4800"/>
              <a:t>    # Vẽ kết quả lên frame</a:t>
            </a:r>
          </a:p>
          <a:p>
            <a:r>
              <a:rPr lang="vi-VN" sz="4800"/>
              <a:t>    for result in results:</a:t>
            </a:r>
          </a:p>
          <a:p>
            <a:r>
              <a:rPr lang="vi-VN" sz="4800"/>
              <a:t>        for box in result.boxes.data:</a:t>
            </a:r>
          </a:p>
          <a:p>
            <a:r>
              <a:rPr lang="vi-VN" sz="4800"/>
              <a:t>            x1, y1, x2, y2, score, class_id = box[:6]</a:t>
            </a:r>
          </a:p>
          <a:p>
            <a:r>
              <a:rPr lang="vi-VN" sz="4800"/>
              <a:t>            label = f"{model.names[int(class_id)]}: {score:.2f}"</a:t>
            </a:r>
          </a:p>
          <a:p>
            <a:r>
              <a:rPr lang="vi-VN" sz="4800"/>
              <a:t>            </a:t>
            </a:r>
          </a:p>
          <a:p>
            <a:r>
              <a:rPr lang="vi-VN" sz="4800"/>
              <a:t>            # Vẽ hình chữ nhật và nhãn</a:t>
            </a:r>
          </a:p>
          <a:p>
            <a:r>
              <a:rPr lang="vi-VN" sz="4800"/>
              <a:t>            cv2.rectangle(frame, (int(x1), int(y1)), (int(x2), int(y2)), (0, 255, 0), 2)</a:t>
            </a:r>
          </a:p>
          <a:p>
            <a:r>
              <a:rPr lang="vi-VN" sz="4800"/>
              <a:t>            cv2.putText(frame, label, (int(x1), int(y1) - 10), cv2.FONT_HERSHEY_SIMPLEX, 0.5, (0, 255, 0), 2)</a:t>
            </a:r>
          </a:p>
        </p:txBody>
      </p:sp>
    </p:spTree>
    <p:extLst>
      <p:ext uri="{BB962C8B-B14F-4D97-AF65-F5344CB8AC3E}">
        <p14:creationId xmlns:p14="http://schemas.microsoft.com/office/powerpoint/2010/main" val="134480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9E31C-7746-0291-910C-DCE3C9F80F85}"/>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286CA9A4-716A-7BA3-A500-F44A844E16E7}"/>
              </a:ext>
            </a:extLst>
          </p:cNvPr>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III. Code</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B873FE63-B7ED-66D2-B4A3-26B61C976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2453ADDD-C52C-683E-B529-89AFEF7EDDCA}"/>
              </a:ext>
            </a:extLst>
          </p:cNvPr>
          <p:cNvSpPr txBox="1"/>
          <p:nvPr/>
        </p:nvSpPr>
        <p:spPr>
          <a:xfrm>
            <a:off x="19029403" y="12293269"/>
            <a:ext cx="891453" cy="692497"/>
          </a:xfrm>
          <a:prstGeom prst="rect">
            <a:avLst/>
          </a:prstGeom>
          <a:noFill/>
        </p:spPr>
        <p:txBody>
          <a:bodyPr wrap="square" rtlCol="0">
            <a:spAutoFit/>
          </a:bodyPr>
          <a:lstStyle/>
          <a:p>
            <a:pPr algn="ctr"/>
            <a:r>
              <a:rPr lang="en-US">
                <a:solidFill>
                  <a:schemeClr val="bg1"/>
                </a:solidFill>
              </a:rPr>
              <a:t>19</a:t>
            </a:r>
          </a:p>
        </p:txBody>
      </p:sp>
      <p:sp>
        <p:nvSpPr>
          <p:cNvPr id="3" name="TextBox 2">
            <a:extLst>
              <a:ext uri="{FF2B5EF4-FFF2-40B4-BE49-F238E27FC236}">
                <a16:creationId xmlns:a16="http://schemas.microsoft.com/office/drawing/2014/main" id="{E0D6873A-0C0F-4197-AE9B-D93463B44E55}"/>
              </a:ext>
            </a:extLst>
          </p:cNvPr>
          <p:cNvSpPr txBox="1"/>
          <p:nvPr/>
        </p:nvSpPr>
        <p:spPr>
          <a:xfrm>
            <a:off x="3841490" y="2806223"/>
            <a:ext cx="14663820" cy="6001643"/>
          </a:xfrm>
          <a:prstGeom prst="rect">
            <a:avLst/>
          </a:prstGeom>
          <a:noFill/>
        </p:spPr>
        <p:txBody>
          <a:bodyPr wrap="square">
            <a:spAutoFit/>
          </a:bodyPr>
          <a:lstStyle/>
          <a:p>
            <a:r>
              <a:rPr lang="vi-VN" sz="4800"/>
              <a:t> # Hiển thị kết quả</a:t>
            </a:r>
          </a:p>
          <a:p>
            <a:r>
              <a:rPr lang="vi-VN" sz="4800"/>
              <a:t>    cv2.imshow("Fruit Detection", frame) </a:t>
            </a:r>
            <a:endParaRPr lang="en-US" sz="4800"/>
          </a:p>
          <a:p>
            <a:r>
              <a:rPr lang="vi-VN" sz="4800"/>
              <a:t># Nhấn 'q' để thoát</a:t>
            </a:r>
          </a:p>
          <a:p>
            <a:r>
              <a:rPr lang="vi-VN" sz="4800"/>
              <a:t>    if cv2.waitKey(1) &amp; 0xFF == ord('q'):</a:t>
            </a:r>
          </a:p>
          <a:p>
            <a:r>
              <a:rPr lang="vi-VN" sz="4800"/>
              <a:t>        break</a:t>
            </a:r>
          </a:p>
          <a:p>
            <a:endParaRPr lang="vi-VN" sz="4800"/>
          </a:p>
          <a:p>
            <a:r>
              <a:rPr lang="vi-VN" sz="4800"/>
              <a:t>cap.release()</a:t>
            </a:r>
          </a:p>
          <a:p>
            <a:r>
              <a:rPr lang="vi-VN" sz="4800"/>
              <a:t>cv2.destroyAllWindows()</a:t>
            </a:r>
          </a:p>
        </p:txBody>
      </p:sp>
    </p:spTree>
    <p:extLst>
      <p:ext uri="{BB962C8B-B14F-4D97-AF65-F5344CB8AC3E}">
        <p14:creationId xmlns:p14="http://schemas.microsoft.com/office/powerpoint/2010/main" val="213062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0F384-C8D6-C944-264D-A02BB650EAB1}"/>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D6F9CCF9-BD6D-60D1-2D2D-F09C33345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a:extLst>
              <a:ext uri="{FF2B5EF4-FFF2-40B4-BE49-F238E27FC236}">
                <a16:creationId xmlns:a16="http://schemas.microsoft.com/office/drawing/2014/main" id="{14ADC74F-00B6-0D10-24DF-02071FBC6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a:extLst>
              <a:ext uri="{FF2B5EF4-FFF2-40B4-BE49-F238E27FC236}">
                <a16:creationId xmlns:a16="http://schemas.microsoft.com/office/drawing/2014/main" id="{8A933C19-FDB5-BA41-EEEB-ABB25089D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EB8D8EF1-35A3-F9D3-83FB-FD0A9475EC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3A5AFAE5-8DD8-A7C9-E9D4-6ABE4131F8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6" name="TextBox 13">
            <a:extLst>
              <a:ext uri="{FF2B5EF4-FFF2-40B4-BE49-F238E27FC236}">
                <a16:creationId xmlns:a16="http://schemas.microsoft.com/office/drawing/2014/main" id="{46F3DC42-2027-2CDD-95A8-26912EF71DB0}"/>
              </a:ext>
            </a:extLst>
          </p:cNvPr>
          <p:cNvSpPr txBox="1"/>
          <p:nvPr/>
        </p:nvSpPr>
        <p:spPr>
          <a:xfrm>
            <a:off x="8680919" y="6320550"/>
            <a:ext cx="10066259" cy="1872692"/>
          </a:xfrm>
          <a:prstGeom prst="rect">
            <a:avLst/>
          </a:prstGeom>
          <a:noFill/>
        </p:spPr>
        <p:txBody>
          <a:bodyPr wrap="square" rtlCol="0">
            <a:spAutoFit/>
          </a:bodyPr>
          <a:lstStyle/>
          <a:p>
            <a:pPr>
              <a:lnSpc>
                <a:spcPct val="150000"/>
              </a:lnSpc>
            </a:pPr>
            <a:r>
              <a:rPr lang="en-US" sz="8800" b="1">
                <a:solidFill>
                  <a:schemeClr val="bg1"/>
                </a:solidFill>
                <a:latin typeface="Arial" panose="020B0604020202020204" pitchFamily="34" charset="0"/>
                <a:cs typeface="Arial" panose="020B0604020202020204" pitchFamily="34" charset="0"/>
              </a:rPr>
              <a:t>5.</a:t>
            </a:r>
            <a:r>
              <a:rPr lang="vi-VN" sz="8800" b="1">
                <a:solidFill>
                  <a:schemeClr val="bg1"/>
                </a:solidFill>
                <a:latin typeface="Arial" panose="020B0604020202020204" pitchFamily="34" charset="0"/>
                <a:cs typeface="Arial" panose="020B0604020202020204" pitchFamily="34" charset="0"/>
              </a:rPr>
              <a:t> </a:t>
            </a:r>
            <a:r>
              <a:rPr lang="en-US" sz="8800" b="1">
                <a:solidFill>
                  <a:schemeClr val="bg1"/>
                </a:solidFill>
                <a:latin typeface="Arial" panose="020B0604020202020204" pitchFamily="34" charset="0"/>
                <a:cs typeface="Arial" panose="020B0604020202020204" pitchFamily="34" charset="0"/>
              </a:rPr>
              <a:t>Chạy ứng dụng</a:t>
            </a:r>
            <a:endParaRPr lang="vi-VN" sz="8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51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OP 30+] Hình ảnh Nền đẹp Về &quot;Thank You&quot; Không Nên Bỏ Qua">
            <a:extLst>
              <a:ext uri="{FF2B5EF4-FFF2-40B4-BE49-F238E27FC236}">
                <a16:creationId xmlns:a16="http://schemas.microsoft.com/office/drawing/2014/main" id="{EB5E09F7-A7D2-BAEE-50FE-F36B82156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152" y="2268084"/>
            <a:ext cx="15509648" cy="880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4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715D8-3F85-C08A-FD5D-C20D4A4F163A}"/>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A0B06A82-E075-5369-C602-202C24F6D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a:extLst>
              <a:ext uri="{FF2B5EF4-FFF2-40B4-BE49-F238E27FC236}">
                <a16:creationId xmlns:a16="http://schemas.microsoft.com/office/drawing/2014/main" id="{252DF423-B7A4-45BC-3EB3-530BA9336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a:extLst>
              <a:ext uri="{FF2B5EF4-FFF2-40B4-BE49-F238E27FC236}">
                <a16:creationId xmlns:a16="http://schemas.microsoft.com/office/drawing/2014/main" id="{EDE0FA63-0B96-0ACD-49CF-9F134EFF6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F31CE053-D8F3-FD26-1E70-2D6C2AC0D7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40F6E621-9601-E5F2-7988-A91A7E505F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6" name="TextBox 13">
            <a:extLst>
              <a:ext uri="{FF2B5EF4-FFF2-40B4-BE49-F238E27FC236}">
                <a16:creationId xmlns:a16="http://schemas.microsoft.com/office/drawing/2014/main" id="{28E3E101-0137-F317-C1D3-12D81213DF12}"/>
              </a:ext>
            </a:extLst>
          </p:cNvPr>
          <p:cNvSpPr txBox="1"/>
          <p:nvPr/>
        </p:nvSpPr>
        <p:spPr>
          <a:xfrm>
            <a:off x="8049753" y="5815600"/>
            <a:ext cx="12157091" cy="1872692"/>
          </a:xfrm>
          <a:prstGeom prst="rect">
            <a:avLst/>
          </a:prstGeom>
          <a:noFill/>
        </p:spPr>
        <p:txBody>
          <a:bodyPr wrap="square" rtlCol="0">
            <a:spAutoFit/>
          </a:bodyPr>
          <a:lstStyle/>
          <a:p>
            <a:pPr>
              <a:lnSpc>
                <a:spcPct val="150000"/>
              </a:lnSpc>
            </a:pPr>
            <a:r>
              <a:rPr lang="en-US" sz="8800" b="1" dirty="0">
                <a:solidFill>
                  <a:schemeClr val="bg1"/>
                </a:solidFill>
                <a:latin typeface="Arial" panose="020B0604020202020204" pitchFamily="34" charset="0"/>
                <a:cs typeface="Arial" panose="020B0604020202020204" pitchFamily="34" charset="0"/>
              </a:rPr>
              <a:t>1</a:t>
            </a:r>
            <a:r>
              <a:rPr lang="en-US" sz="8800" b="1">
                <a:solidFill>
                  <a:schemeClr val="bg1"/>
                </a:solidFill>
                <a:latin typeface="Arial" panose="020B0604020202020204" pitchFamily="34" charset="0"/>
                <a:cs typeface="Arial" panose="020B0604020202020204" pitchFamily="34" charset="0"/>
              </a:rPr>
              <a:t>.</a:t>
            </a:r>
            <a:r>
              <a:rPr lang="vi-VN" sz="8800" b="1">
                <a:solidFill>
                  <a:schemeClr val="bg1"/>
                </a:solidFill>
                <a:latin typeface="Arial" panose="020B0604020202020204" pitchFamily="34" charset="0"/>
                <a:cs typeface="Arial" panose="020B0604020202020204" pitchFamily="34" charset="0"/>
              </a:rPr>
              <a:t> </a:t>
            </a:r>
            <a:r>
              <a:rPr lang="en-US" sz="8800" b="1">
                <a:solidFill>
                  <a:schemeClr val="bg1"/>
                </a:solidFill>
                <a:latin typeface="Arial" panose="020B0604020202020204" pitchFamily="34" charset="0"/>
                <a:cs typeface="Arial" panose="020B0604020202020204" pitchFamily="34" charset="0"/>
              </a:rPr>
              <a:t>Thư viện sử dụng</a:t>
            </a:r>
            <a:endParaRPr lang="vi-VN" sz="8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62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BE39-441D-106B-4655-E621ACD65B45}"/>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D8B48A8F-DA60-D9E7-DDBC-9306072E6FA9}"/>
              </a:ext>
            </a:extLst>
          </p:cNvPr>
          <p:cNvSpPr txBox="1"/>
          <p:nvPr/>
        </p:nvSpPr>
        <p:spPr>
          <a:xfrm>
            <a:off x="9046845" y="799639"/>
            <a:ext cx="9982559" cy="861774"/>
          </a:xfrm>
          <a:prstGeom prst="rect">
            <a:avLst/>
          </a:prstGeom>
          <a:noFill/>
        </p:spPr>
        <p:txBody>
          <a:bodyPr wrap="square" rtlCol="0">
            <a:spAutoFit/>
          </a:bodyPr>
          <a:lstStyle/>
          <a:p>
            <a:r>
              <a:rPr lang="en-US" sz="5000" b="1">
                <a:solidFill>
                  <a:srgbClr val="FF6600"/>
                </a:solidFill>
                <a:latin typeface="Arial"/>
                <a:cs typeface="Arial"/>
              </a:rPr>
              <a:t>I. Thư viện sử dụng</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961585E6-20D1-F457-45BE-0C03F9F3D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DA41A0E9-0789-E14E-1ED3-DFC400D1F876}"/>
              </a:ext>
            </a:extLst>
          </p:cNvPr>
          <p:cNvSpPr txBox="1"/>
          <p:nvPr/>
        </p:nvSpPr>
        <p:spPr>
          <a:xfrm>
            <a:off x="1000081" y="2552333"/>
            <a:ext cx="11703548" cy="747897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1.1. </a:t>
            </a:r>
            <a:r>
              <a:rPr lang="vi-VN" sz="4800" b="1">
                <a:latin typeface="Arial" panose="020B0604020202020204" pitchFamily="34" charset="0"/>
                <a:cs typeface="Arial" panose="020B0604020202020204" pitchFamily="34" charset="0"/>
              </a:rPr>
              <a:t>Ultralytics</a:t>
            </a:r>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Ultralytics là thư viện chính giúp triển khai YOLOv8, một trong những mô hình tiên tiến nhất để nhận diện đối tượng trong hình ảnh và video.</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Thư viện này cung cấp các công cụ để huấn luyện, đánh giá, xuất mô hình và dự đoán trên ảnh hoặc video.</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Hỗ trợ tăng tốc bằng GPU (CUDA) để xử lý nhanh hơn.</a:t>
            </a:r>
            <a:endParaRPr lang="en-US" sz="48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2E09BB-D717-E869-F6B9-55B425CB6C81}"/>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1</a:t>
            </a:r>
          </a:p>
        </p:txBody>
      </p:sp>
      <p:pic>
        <p:nvPicPr>
          <p:cNvPr id="1026" name="Picture 2" descr="Ultralytics YOLOv8 | LinkedIn">
            <a:extLst>
              <a:ext uri="{FF2B5EF4-FFF2-40B4-BE49-F238E27FC236}">
                <a16:creationId xmlns:a16="http://schemas.microsoft.com/office/drawing/2014/main" id="{9936BE5E-9123-7C48-1406-BC7ABFF374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79" r="25693"/>
          <a:stretch/>
        </p:blipFill>
        <p:spPr bwMode="auto">
          <a:xfrm>
            <a:off x="13423371" y="3046073"/>
            <a:ext cx="7247048" cy="772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3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43922-AD5B-2D99-396F-E453E11E03E4}"/>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1863CFD2-1C5A-3AFB-FC45-9A2FA48D06B3}"/>
              </a:ext>
            </a:extLst>
          </p:cNvPr>
          <p:cNvSpPr txBox="1"/>
          <p:nvPr/>
        </p:nvSpPr>
        <p:spPr>
          <a:xfrm>
            <a:off x="9046845" y="799639"/>
            <a:ext cx="9982559" cy="861774"/>
          </a:xfrm>
          <a:prstGeom prst="rect">
            <a:avLst/>
          </a:prstGeom>
          <a:noFill/>
        </p:spPr>
        <p:txBody>
          <a:bodyPr wrap="square" rtlCol="0">
            <a:spAutoFit/>
          </a:bodyPr>
          <a:lstStyle/>
          <a:p>
            <a:r>
              <a:rPr lang="en-US" sz="5000" b="1">
                <a:solidFill>
                  <a:srgbClr val="FF6600"/>
                </a:solidFill>
                <a:latin typeface="Arial"/>
                <a:cs typeface="Arial"/>
              </a:rPr>
              <a:t>I. Thư viện sử dụng</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EF049A33-32B7-1CD0-61C5-012B7E1E2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D347CCE7-7003-46CF-80D7-AB97DE9F6AC6}"/>
              </a:ext>
            </a:extLst>
          </p:cNvPr>
          <p:cNvSpPr txBox="1"/>
          <p:nvPr/>
        </p:nvSpPr>
        <p:spPr>
          <a:xfrm>
            <a:off x="8705937" y="3120346"/>
            <a:ext cx="11703548" cy="6740307"/>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1.</a:t>
            </a:r>
            <a:r>
              <a:rPr lang="vi-VN" sz="4800" b="1"/>
              <a:t>2. Roboflow</a:t>
            </a:r>
            <a:endParaRPr lang="en-US" sz="4800" b="1"/>
          </a:p>
          <a:p>
            <a:pPr algn="just"/>
            <a:r>
              <a:rPr lang="en-US" sz="4800"/>
              <a:t>	</a:t>
            </a:r>
            <a:r>
              <a:rPr lang="vi-VN" sz="4800"/>
              <a:t>Roboflow là một nền tảng giúp quản lý và chuẩn bị dữ liệu huấn luyện cho các mô hình thị giác máy tính.</a:t>
            </a:r>
            <a:endParaRPr lang="en-US" sz="4800"/>
          </a:p>
          <a:p>
            <a:pPr algn="just"/>
            <a:r>
              <a:rPr lang="en-US" sz="4800"/>
              <a:t>	</a:t>
            </a:r>
            <a:r>
              <a:rPr lang="vi-VN" sz="4800"/>
              <a:t>Hỗ trợ nhiều định dạng dataset (YOLO, COCO, Pascal VOC, v.v.) và có thể chuyển đổi giữa các định dạng.</a:t>
            </a:r>
            <a:endParaRPr lang="en-US" sz="4800"/>
          </a:p>
          <a:p>
            <a:pPr algn="just"/>
            <a:r>
              <a:rPr lang="en-US" sz="4800"/>
              <a:t>	</a:t>
            </a:r>
            <a:r>
              <a:rPr lang="vi-VN" sz="4800"/>
              <a:t>Cung cấp API để tải dataset về nhanh chóng và dễ dàng.</a:t>
            </a:r>
            <a:endParaRPr lang="en-US" sz="4800"/>
          </a:p>
        </p:txBody>
      </p:sp>
      <p:sp>
        <p:nvSpPr>
          <p:cNvPr id="4" name="TextBox 3">
            <a:extLst>
              <a:ext uri="{FF2B5EF4-FFF2-40B4-BE49-F238E27FC236}">
                <a16:creationId xmlns:a16="http://schemas.microsoft.com/office/drawing/2014/main" id="{3C99E75F-D5A0-2AC0-3C85-3ED83F3EE101}"/>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2</a:t>
            </a:r>
          </a:p>
        </p:txBody>
      </p:sp>
      <p:pic>
        <p:nvPicPr>
          <p:cNvPr id="2052" name="Picture 4" descr="Roboflow Case Study Launch - Caviar">
            <a:extLst>
              <a:ext uri="{FF2B5EF4-FFF2-40B4-BE49-F238E27FC236}">
                <a16:creationId xmlns:a16="http://schemas.microsoft.com/office/drawing/2014/main" id="{3A7EF2DF-099C-800D-2211-FFDBA418BF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20" t="5550" r="11643" b="14092"/>
          <a:stretch/>
        </p:blipFill>
        <p:spPr bwMode="auto">
          <a:xfrm>
            <a:off x="564970" y="4473121"/>
            <a:ext cx="7674428" cy="489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31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F36EF-5CAB-29CD-D01A-23A5A611300B}"/>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14CDF22A-9CE7-CF42-C8E5-12B6D46CECEA}"/>
              </a:ext>
            </a:extLst>
          </p:cNvPr>
          <p:cNvSpPr txBox="1"/>
          <p:nvPr/>
        </p:nvSpPr>
        <p:spPr>
          <a:xfrm>
            <a:off x="9046845" y="799639"/>
            <a:ext cx="9982559" cy="861774"/>
          </a:xfrm>
          <a:prstGeom prst="rect">
            <a:avLst/>
          </a:prstGeom>
          <a:noFill/>
        </p:spPr>
        <p:txBody>
          <a:bodyPr wrap="square" rtlCol="0">
            <a:spAutoFit/>
          </a:bodyPr>
          <a:lstStyle/>
          <a:p>
            <a:r>
              <a:rPr lang="en-US" sz="5000" b="1">
                <a:solidFill>
                  <a:srgbClr val="FF6600"/>
                </a:solidFill>
                <a:latin typeface="Arial"/>
                <a:cs typeface="Arial"/>
              </a:rPr>
              <a:t>I. Thư viện sử dụng</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F5D1DEFD-363E-51F8-9536-F338B5C2A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DC9BED1C-773D-AE55-72E0-D3387EC1DECD}"/>
              </a:ext>
            </a:extLst>
          </p:cNvPr>
          <p:cNvSpPr txBox="1"/>
          <p:nvPr/>
        </p:nvSpPr>
        <p:spPr>
          <a:xfrm>
            <a:off x="1000081" y="3046073"/>
            <a:ext cx="11703548" cy="747897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1.</a:t>
            </a:r>
            <a:r>
              <a:rPr lang="vi-VN" sz="4800" b="1">
                <a:latin typeface="Arial" panose="020B0604020202020204" pitchFamily="34" charset="0"/>
                <a:cs typeface="Arial" panose="020B0604020202020204" pitchFamily="34" charset="0"/>
              </a:rPr>
              <a:t>3. PyTorch (torch)</a:t>
            </a:r>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PyTorch là một thư viện học sâu (Deep Learning) phổ biến, giúp xây dựng và huấn luyện các mô hình AI.</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YOLOv8 được xây dựng trên PyTorch, sử dụng GPU (CUDA) để tăng tốc tính toán.</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Hỗ trợ huấn luyện mô hình trên Google Colab hoặc máy tính cá nhân với GPU.</a:t>
            </a:r>
            <a:endParaRPr lang="en-US" sz="48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B35A77E-72D2-A336-1344-C84EFDD6DD5D}"/>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3</a:t>
            </a:r>
          </a:p>
        </p:txBody>
      </p:sp>
      <p:pic>
        <p:nvPicPr>
          <p:cNvPr id="3074" name="Picture 2" descr="Profile for PyTorch">
            <a:extLst>
              <a:ext uri="{FF2B5EF4-FFF2-40B4-BE49-F238E27FC236}">
                <a16:creationId xmlns:a16="http://schemas.microsoft.com/office/drawing/2014/main" id="{39CD0CD9-21EA-CABE-48C5-1F029A041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8171" y="4192034"/>
            <a:ext cx="7893277" cy="443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3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1E61-2D59-BECA-2A9B-443A62680DFA}"/>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D148281D-992F-558F-5CB8-5CC5EF0A165A}"/>
              </a:ext>
            </a:extLst>
          </p:cNvPr>
          <p:cNvSpPr txBox="1"/>
          <p:nvPr/>
        </p:nvSpPr>
        <p:spPr>
          <a:xfrm>
            <a:off x="9046845" y="799639"/>
            <a:ext cx="9982559" cy="861774"/>
          </a:xfrm>
          <a:prstGeom prst="rect">
            <a:avLst/>
          </a:prstGeom>
          <a:noFill/>
        </p:spPr>
        <p:txBody>
          <a:bodyPr wrap="square" rtlCol="0">
            <a:spAutoFit/>
          </a:bodyPr>
          <a:lstStyle/>
          <a:p>
            <a:r>
              <a:rPr lang="en-US" sz="5000" b="1">
                <a:solidFill>
                  <a:srgbClr val="FF6600"/>
                </a:solidFill>
                <a:latin typeface="Arial"/>
                <a:cs typeface="Arial"/>
              </a:rPr>
              <a:t>I. Thư viện sử dụng</a:t>
            </a:r>
            <a:endParaRPr lang="en-US" sz="5000" b="1" dirty="0">
              <a:solidFill>
                <a:srgbClr val="FF6600"/>
              </a:solidFill>
              <a:latin typeface="Arial"/>
              <a:cs typeface="Arial"/>
            </a:endParaRPr>
          </a:p>
        </p:txBody>
      </p:sp>
      <p:pic>
        <p:nvPicPr>
          <p:cNvPr id="25" name="Picture 24" descr="Dai Nam [PPT] Template 15.png">
            <a:extLst>
              <a:ext uri="{FF2B5EF4-FFF2-40B4-BE49-F238E27FC236}">
                <a16:creationId xmlns:a16="http://schemas.microsoft.com/office/drawing/2014/main" id="{BB527791-B015-7137-E131-64E56C807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4C2F8895-10FF-F1A8-0C49-BF61108233AC}"/>
              </a:ext>
            </a:extLst>
          </p:cNvPr>
          <p:cNvSpPr txBox="1"/>
          <p:nvPr/>
        </p:nvSpPr>
        <p:spPr>
          <a:xfrm>
            <a:off x="8821679" y="3323581"/>
            <a:ext cx="11703548" cy="6001643"/>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1.</a:t>
            </a:r>
            <a:r>
              <a:rPr lang="vi-VN" sz="4800" b="1">
                <a:latin typeface="Arial" panose="020B0604020202020204" pitchFamily="34" charset="0"/>
                <a:cs typeface="Arial" panose="020B0604020202020204" pitchFamily="34" charset="0"/>
              </a:rPr>
              <a:t>4. OpenCV (cv2)</a:t>
            </a:r>
            <a:endParaRPr lang="en-US" sz="4800" b="1">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OpenCV là thư viện mạnh mẽ để xử lý ảnh và video.</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Hỗ trợ các thao tác như đọc ảnh/video, hiển thị kết quả, vẽ bounding box, gán nhãn nhận diện.</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Dễ dàng tích hợp với YOLOv8 để hiển thị kết quả trực tiếp trên camera.</a:t>
            </a:r>
            <a:endParaRPr lang="en-US" sz="48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F3DD16-34D1-ED32-BB48-2094DE6AD237}"/>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4</a:t>
            </a:r>
          </a:p>
        </p:txBody>
      </p:sp>
      <p:pic>
        <p:nvPicPr>
          <p:cNvPr id="3" name="Picture 2">
            <a:extLst>
              <a:ext uri="{FF2B5EF4-FFF2-40B4-BE49-F238E27FC236}">
                <a16:creationId xmlns:a16="http://schemas.microsoft.com/office/drawing/2014/main" id="{362E6084-DCCF-7327-FB50-CD6C3EDDFECA}"/>
              </a:ext>
            </a:extLst>
          </p:cNvPr>
          <p:cNvPicPr>
            <a:picLocks noChangeAspect="1"/>
          </p:cNvPicPr>
          <p:nvPr/>
        </p:nvPicPr>
        <p:blipFill>
          <a:blip r:embed="rId3"/>
          <a:stretch>
            <a:fillRect/>
          </a:stretch>
        </p:blipFill>
        <p:spPr>
          <a:xfrm>
            <a:off x="1661067" y="3250080"/>
            <a:ext cx="5990826" cy="7378700"/>
          </a:xfrm>
          <a:prstGeom prst="rect">
            <a:avLst/>
          </a:prstGeom>
        </p:spPr>
      </p:pic>
    </p:spTree>
    <p:extLst>
      <p:ext uri="{BB962C8B-B14F-4D97-AF65-F5344CB8AC3E}">
        <p14:creationId xmlns:p14="http://schemas.microsoft.com/office/powerpoint/2010/main" val="263704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17E51-2D02-A058-2027-AFD3639A0FB2}"/>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90761E48-DF8B-8F24-1B16-81E9CE034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 y="-51882"/>
            <a:ext cx="21312889" cy="13323600"/>
          </a:xfrm>
          <a:prstGeom prst="rect">
            <a:avLst/>
          </a:prstGeom>
        </p:spPr>
      </p:pic>
      <p:pic>
        <p:nvPicPr>
          <p:cNvPr id="13" name="Picture 12" descr="Dai Nam [PPT] Template 04.png">
            <a:extLst>
              <a:ext uri="{FF2B5EF4-FFF2-40B4-BE49-F238E27FC236}">
                <a16:creationId xmlns:a16="http://schemas.microsoft.com/office/drawing/2014/main" id="{03A1913C-1DBD-82B8-BACB-154AFD63C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6363" y="241696"/>
            <a:ext cx="2807626" cy="2548268"/>
          </a:xfrm>
          <a:prstGeom prst="rect">
            <a:avLst/>
          </a:prstGeom>
        </p:spPr>
      </p:pic>
      <p:pic>
        <p:nvPicPr>
          <p:cNvPr id="18" name="Picture 17" descr="Dai Nam [PPT] Template 05.png">
            <a:extLst>
              <a:ext uri="{FF2B5EF4-FFF2-40B4-BE49-F238E27FC236}">
                <a16:creationId xmlns:a16="http://schemas.microsoft.com/office/drawing/2014/main" id="{FC7996BB-715A-E566-7777-A48781570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11CCD67D-8914-1A1B-9215-206CFBF54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1AD37097-1282-2094-8DB1-DD021BB97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 y="554228"/>
            <a:ext cx="6941235" cy="13322300"/>
          </a:xfrm>
          <a:prstGeom prst="rect">
            <a:avLst/>
          </a:prstGeom>
        </p:spPr>
      </p:pic>
      <p:sp>
        <p:nvSpPr>
          <p:cNvPr id="6" name="TextBox 13">
            <a:extLst>
              <a:ext uri="{FF2B5EF4-FFF2-40B4-BE49-F238E27FC236}">
                <a16:creationId xmlns:a16="http://schemas.microsoft.com/office/drawing/2014/main" id="{B73A2258-86AD-C7B1-0A1F-59822DB94E07}"/>
              </a:ext>
            </a:extLst>
          </p:cNvPr>
          <p:cNvSpPr txBox="1"/>
          <p:nvPr/>
        </p:nvSpPr>
        <p:spPr>
          <a:xfrm>
            <a:off x="6946315" y="6279032"/>
            <a:ext cx="13699904" cy="1872692"/>
          </a:xfrm>
          <a:prstGeom prst="rect">
            <a:avLst/>
          </a:prstGeom>
          <a:noFill/>
        </p:spPr>
        <p:txBody>
          <a:bodyPr wrap="square" rtlCol="0">
            <a:spAutoFit/>
          </a:bodyPr>
          <a:lstStyle/>
          <a:p>
            <a:pPr>
              <a:lnSpc>
                <a:spcPct val="150000"/>
              </a:lnSpc>
            </a:pPr>
            <a:r>
              <a:rPr lang="en-US" sz="8800" b="1" dirty="0">
                <a:solidFill>
                  <a:schemeClr val="bg1"/>
                </a:solidFill>
                <a:latin typeface="Arial" panose="020B0604020202020204" pitchFamily="34" charset="0"/>
                <a:cs typeface="Arial" panose="020B0604020202020204" pitchFamily="34" charset="0"/>
              </a:rPr>
              <a:t>2</a:t>
            </a:r>
            <a:r>
              <a:rPr lang="en-US" sz="8800" b="1">
                <a:solidFill>
                  <a:schemeClr val="bg1"/>
                </a:solidFill>
                <a:latin typeface="Arial" panose="020B0604020202020204" pitchFamily="34" charset="0"/>
                <a:cs typeface="Arial" panose="020B0604020202020204" pitchFamily="34" charset="0"/>
              </a:rPr>
              <a:t>.</a:t>
            </a:r>
            <a:r>
              <a:rPr lang="vi-VN" sz="8800" b="1">
                <a:solidFill>
                  <a:schemeClr val="bg1"/>
                </a:solidFill>
                <a:latin typeface="Arial" panose="020B0604020202020204" pitchFamily="34" charset="0"/>
                <a:cs typeface="Arial" panose="020B0604020202020204" pitchFamily="34" charset="0"/>
              </a:rPr>
              <a:t> </a:t>
            </a:r>
            <a:r>
              <a:rPr lang="en-US" sz="8800" b="1">
                <a:solidFill>
                  <a:schemeClr val="bg1"/>
                </a:solidFill>
                <a:latin typeface="Arial" panose="020B0604020202020204" pitchFamily="34" charset="0"/>
                <a:cs typeface="Arial" panose="020B0604020202020204" pitchFamily="34" charset="0"/>
              </a:rPr>
              <a:t>Cách training mô hình</a:t>
            </a:r>
            <a:endParaRPr lang="vi-VN" sz="8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55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046845" y="723447"/>
            <a:ext cx="9982559" cy="861774"/>
          </a:xfrm>
          <a:prstGeom prst="rect">
            <a:avLst/>
          </a:prstGeom>
          <a:noFill/>
        </p:spPr>
        <p:txBody>
          <a:bodyPr wrap="square" rtlCol="0">
            <a:spAutoFit/>
          </a:bodyPr>
          <a:lstStyle/>
          <a:p>
            <a:r>
              <a:rPr lang="en-US" sz="5000" b="1">
                <a:solidFill>
                  <a:srgbClr val="FF6600"/>
                </a:solidFill>
                <a:latin typeface="Arial"/>
                <a:cs typeface="Arial"/>
              </a:rPr>
              <a:t>II. Cách training mô hình</a:t>
            </a:r>
            <a:endParaRPr lang="en-US" sz="5000" b="1" dirty="0">
              <a:solidFill>
                <a:srgbClr val="FF6600"/>
              </a:solidFill>
              <a:latin typeface="Arial"/>
              <a:cs typeface="Arial"/>
            </a:endParaRP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3" name="TextBox 12">
            <a:extLst>
              <a:ext uri="{FF2B5EF4-FFF2-40B4-BE49-F238E27FC236}">
                <a16:creationId xmlns:a16="http://schemas.microsoft.com/office/drawing/2014/main" id="{A083A289-DE64-2721-CB56-B09B9310FBC9}"/>
              </a:ext>
            </a:extLst>
          </p:cNvPr>
          <p:cNvSpPr txBox="1"/>
          <p:nvPr/>
        </p:nvSpPr>
        <p:spPr>
          <a:xfrm>
            <a:off x="653533" y="2165228"/>
            <a:ext cx="20247038" cy="7478970"/>
          </a:xfrm>
          <a:prstGeom prst="rect">
            <a:avLst/>
          </a:prstGeom>
          <a:noFill/>
        </p:spPr>
        <p:txBody>
          <a:bodyPr wrap="square">
            <a:spAutoFit/>
          </a:bodyPr>
          <a:lstStyle/>
          <a:p>
            <a:pPr algn="just"/>
            <a:r>
              <a:rPr lang="en-US" sz="4800" b="1">
                <a:latin typeface="Arial" panose="020B0604020202020204" pitchFamily="34" charset="0"/>
                <a:cs typeface="Arial" panose="020B0604020202020204" pitchFamily="34" charset="0"/>
              </a:rPr>
              <a:t>2.1. Chuẩn bị Dataset</a:t>
            </a:r>
          </a:p>
          <a:p>
            <a:pPr algn="just"/>
            <a:r>
              <a:rPr lang="vi-VN" sz="4800">
                <a:latin typeface="Arial" panose="020B0604020202020204" pitchFamily="34" charset="0"/>
                <a:cs typeface="Arial" panose="020B0604020202020204" pitchFamily="34" charset="0"/>
              </a:rPr>
              <a:t>Mô hình YOLOv8 cần một dataset chứa ảnh đã được gán nhãn theo định dạng phù hợp</a:t>
            </a: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Trong bài này, dataset được tải từ Roboflow, với các thông số cụ thể:</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a:t>
            </a:r>
            <a:r>
              <a:rPr lang="en-US" sz="4800" b="1">
                <a:latin typeface="Arial" panose="020B0604020202020204" pitchFamily="34" charset="0"/>
                <a:cs typeface="Arial" panose="020B0604020202020204" pitchFamily="34" charset="0"/>
              </a:rPr>
              <a:t>Dataset Split (</a:t>
            </a:r>
            <a:r>
              <a:rPr lang="vi-VN" sz="4800" b="1">
                <a:latin typeface="Arial" panose="020B0604020202020204" pitchFamily="34" charset="0"/>
                <a:cs typeface="Arial" panose="020B0604020202020204" pitchFamily="34" charset="0"/>
              </a:rPr>
              <a:t>Phân chia dữ liệu</a:t>
            </a:r>
            <a:r>
              <a:rPr lang="en-US" sz="4800" b="1">
                <a:latin typeface="Arial" panose="020B0604020202020204" pitchFamily="34" charset="0"/>
                <a:cs typeface="Arial" panose="020B0604020202020204" pitchFamily="34" charset="0"/>
              </a:rPr>
              <a:t>):</a:t>
            </a:r>
          </a:p>
          <a:p>
            <a:pPr marL="1675409" lvl="1" indent="-685800" algn="just">
              <a:buFont typeface="Arial" panose="020B0604020202020204" pitchFamily="34" charset="0"/>
              <a:buChar char="•"/>
            </a:pP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Training set: 2697 ảnh (91%)</a:t>
            </a:r>
            <a:endParaRPr lang="en-US" sz="4800">
              <a:latin typeface="Arial" panose="020B0604020202020204" pitchFamily="34" charset="0"/>
              <a:cs typeface="Arial" panose="020B0604020202020204" pitchFamily="34" charset="0"/>
            </a:endParaRPr>
          </a:p>
          <a:p>
            <a:pPr marL="1675409" lvl="1" indent="-685800" algn="just">
              <a:buFont typeface="Arial" panose="020B0604020202020204" pitchFamily="34" charset="0"/>
              <a:buChar char="•"/>
            </a:pP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Validation set: 187 ảnh (6%</a:t>
            </a:r>
            <a:r>
              <a:rPr lang="en-US" sz="4800">
                <a:latin typeface="Arial" panose="020B0604020202020204" pitchFamily="34" charset="0"/>
                <a:cs typeface="Arial" panose="020B0604020202020204" pitchFamily="34" charset="0"/>
              </a:rPr>
              <a:t>)</a:t>
            </a:r>
          </a:p>
          <a:p>
            <a:pPr marL="1675409" lvl="1" indent="-685800" algn="just">
              <a:buFont typeface="Arial" panose="020B0604020202020204" pitchFamily="34" charset="0"/>
              <a:buChar char="•"/>
            </a:pPr>
            <a:r>
              <a:rPr lang="en-US" sz="4800">
                <a:latin typeface="Arial" panose="020B0604020202020204" pitchFamily="34" charset="0"/>
                <a:cs typeface="Arial" panose="020B0604020202020204" pitchFamily="34" charset="0"/>
              </a:rPr>
              <a:t>	</a:t>
            </a:r>
            <a:r>
              <a:rPr lang="vi-VN" sz="4800">
                <a:latin typeface="Arial" panose="020B0604020202020204" pitchFamily="34" charset="0"/>
                <a:cs typeface="Arial" panose="020B0604020202020204" pitchFamily="34" charset="0"/>
              </a:rPr>
              <a:t>Test set: 90 ảnh (3%)</a:t>
            </a:r>
            <a:endParaRPr lang="en-US" sz="4800">
              <a:latin typeface="Arial" panose="020B0604020202020204" pitchFamily="34" charset="0"/>
              <a:cs typeface="Arial" panose="020B0604020202020204" pitchFamily="34" charset="0"/>
            </a:endParaRPr>
          </a:p>
          <a:p>
            <a:pPr algn="just"/>
            <a:r>
              <a:rPr lang="en-US" sz="4800">
                <a:latin typeface="Arial" panose="020B0604020202020204" pitchFamily="34" charset="0"/>
                <a:cs typeface="Arial" panose="020B0604020202020204" pitchFamily="34" charset="0"/>
              </a:rPr>
              <a:t>	P</a:t>
            </a:r>
            <a:r>
              <a:rPr lang="vi-VN" sz="4800">
                <a:latin typeface="Arial" panose="020B0604020202020204" pitchFamily="34" charset="0"/>
                <a:cs typeface="Arial" panose="020B0604020202020204" pitchFamily="34" charset="0"/>
              </a:rPr>
              <a:t>hần lớn ảnh được dùng để huấn luyện, một phần nhỏ để xác thực (validation), và một phần rất nhỏ để kiểm tra (test).</a:t>
            </a:r>
          </a:p>
        </p:txBody>
      </p:sp>
      <p:sp>
        <p:nvSpPr>
          <p:cNvPr id="2" name="TextBox 1">
            <a:extLst>
              <a:ext uri="{FF2B5EF4-FFF2-40B4-BE49-F238E27FC236}">
                <a16:creationId xmlns:a16="http://schemas.microsoft.com/office/drawing/2014/main" id="{42C349AF-B680-BB72-4A8E-A2A2231A825F}"/>
              </a:ext>
            </a:extLst>
          </p:cNvPr>
          <p:cNvSpPr txBox="1"/>
          <p:nvPr/>
        </p:nvSpPr>
        <p:spPr>
          <a:xfrm>
            <a:off x="19029404" y="12293269"/>
            <a:ext cx="644944" cy="692497"/>
          </a:xfrm>
          <a:prstGeom prst="rect">
            <a:avLst/>
          </a:prstGeom>
          <a:noFill/>
        </p:spPr>
        <p:txBody>
          <a:bodyPr wrap="square" rtlCol="0">
            <a:spAutoFit/>
          </a:bodyPr>
          <a:lstStyle/>
          <a:p>
            <a:pPr algn="ctr"/>
            <a:r>
              <a:rPr lang="en-US">
                <a:solidFill>
                  <a:schemeClr val="bg1"/>
                </a:solidFill>
              </a:rPr>
              <a:t>5</a:t>
            </a:r>
          </a:p>
        </p:txBody>
      </p:sp>
    </p:spTree>
    <p:extLst>
      <p:ext uri="{BB962C8B-B14F-4D97-AF65-F5344CB8AC3E}">
        <p14:creationId xmlns:p14="http://schemas.microsoft.com/office/powerpoint/2010/main" val="3315327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thuyết trình</Template>
  <TotalTime>806</TotalTime>
  <Words>1501</Words>
  <Application>Microsoft Office PowerPoint</Application>
  <PresentationFormat>Custom</PresentationFormat>
  <Paragraphs>149</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DZ huzy</dc:creator>
  <cp:lastModifiedBy>Administrator</cp:lastModifiedBy>
  <cp:revision>16</cp:revision>
  <dcterms:created xsi:type="dcterms:W3CDTF">2025-01-15T00:56:30Z</dcterms:created>
  <dcterms:modified xsi:type="dcterms:W3CDTF">2025-03-05T01:48:24Z</dcterms:modified>
</cp:coreProperties>
</file>