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46074"/>
    <a:srgbClr val="5B7979"/>
    <a:srgbClr val="2F1DB7"/>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75" d="100"/>
          <a:sy n="75" d="100"/>
        </p:scale>
        <p:origin x="-1236" y="-7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Ref idx="1001">
        <a:schemeClr val="bg1"/>
      </p:bgRef>
    </p:bg>
    <p:spTree>
      <p:nvGrpSpPr>
        <p:cNvPr id="1" name=""/>
        <p:cNvGrpSpPr/>
        <p:nvPr/>
      </p:nvGrpSpPr>
      <p:grpSpPr>
        <a:xfrm>
          <a:off x="0" y="0"/>
          <a:ext cx="0" cy="0"/>
          <a:chOff x="0" y="0"/>
          <a:chExt cx="0" cy="0"/>
        </a:xfrm>
      </p:grpSpPr>
      <p:sp>
        <p:nvSpPr>
          <p:cNvPr id="8" name="Titre 7"/>
          <p:cNvSpPr>
            <a:spLocks noGrp="1"/>
          </p:cNvSpPr>
          <p:nvPr>
            <p:ph type="ctrTitle"/>
          </p:nvPr>
        </p:nvSpPr>
        <p:spPr>
          <a:xfrm>
            <a:off x="2286000" y="3124200"/>
            <a:ext cx="6172200" cy="1894362"/>
          </a:xfrm>
        </p:spPr>
        <p:txBody>
          <a:bodyPr/>
          <a:lstStyle>
            <a:lvl1pPr>
              <a:defRPr b="1"/>
            </a:lvl1pPr>
          </a:lstStyle>
          <a:p>
            <a:r>
              <a:rPr kumimoji="0" lang="fr-FR" smtClean="0"/>
              <a:t>Cliquez pour modifier le style du titre</a:t>
            </a:r>
            <a:endParaRPr kumimoji="0" lang="en-US"/>
          </a:p>
        </p:txBody>
      </p:sp>
      <p:sp>
        <p:nvSpPr>
          <p:cNvPr id="9" name="Sous-titr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smtClean="0"/>
              <a:t>Cliquez pour modifier le style des sous-titres du masque</a:t>
            </a:r>
            <a:endParaRPr kumimoji="0" lang="en-US"/>
          </a:p>
        </p:txBody>
      </p:sp>
      <p:sp>
        <p:nvSpPr>
          <p:cNvPr id="28" name="Espace réservé de la date 27"/>
          <p:cNvSpPr>
            <a:spLocks noGrp="1"/>
          </p:cNvSpPr>
          <p:nvPr>
            <p:ph type="dt" sz="half" idx="10"/>
          </p:nvPr>
        </p:nvSpPr>
        <p:spPr bwMode="auto">
          <a:xfrm rot="5400000">
            <a:off x="7764621" y="1174097"/>
            <a:ext cx="2286000" cy="381000"/>
          </a:xfrm>
        </p:spPr>
        <p:txBody>
          <a:bodyPr/>
          <a:lstStyle/>
          <a:p>
            <a:fld id="{C4172EB7-B032-4AB2-A81B-5A0593E917DF}" type="datetimeFigureOut">
              <a:rPr lang="fr-FR" smtClean="0"/>
              <a:t>03/02/2022</a:t>
            </a:fld>
            <a:endParaRPr lang="fr-FR"/>
          </a:p>
        </p:txBody>
      </p:sp>
      <p:sp>
        <p:nvSpPr>
          <p:cNvPr id="17" name="Espace réservé du pied de page 16"/>
          <p:cNvSpPr>
            <a:spLocks noGrp="1"/>
          </p:cNvSpPr>
          <p:nvPr>
            <p:ph type="ftr" sz="quarter" idx="11"/>
          </p:nvPr>
        </p:nvSpPr>
        <p:spPr bwMode="auto">
          <a:xfrm rot="5400000">
            <a:off x="7077269" y="4181669"/>
            <a:ext cx="3657600" cy="384048"/>
          </a:xfrm>
        </p:spPr>
        <p:txBody>
          <a:bodyPr/>
          <a:lstStyle/>
          <a:p>
            <a:endParaRPr lang="fr-FR"/>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Connecteur droit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Connecteur droit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Connecteur droit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Connecteur droit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Connecteur droit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Connecteur droit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Ellipse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Ellipse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Ellipse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Ellipse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Ellipse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Espace réservé du numéro de diapositive 28"/>
          <p:cNvSpPr>
            <a:spLocks noGrp="1"/>
          </p:cNvSpPr>
          <p:nvPr>
            <p:ph type="sldNum" sz="quarter" idx="12"/>
          </p:nvPr>
        </p:nvSpPr>
        <p:spPr bwMode="auto">
          <a:xfrm>
            <a:off x="1325544" y="4928702"/>
            <a:ext cx="609600" cy="517524"/>
          </a:xfrm>
        </p:spPr>
        <p:txBody>
          <a:bodyPr/>
          <a:lstStyle/>
          <a:p>
            <a:fld id="{8EA416AC-7008-4E54-BA85-5F643D3A962C}" type="slidenum">
              <a:rPr lang="fr-FR" smtClean="0"/>
              <a:t>‹N°›</a:t>
            </a:fld>
            <a:endParaRPr lang="fr-F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C4172EB7-B032-4AB2-A81B-5A0593E917DF}" type="datetimeFigureOut">
              <a:rPr lang="fr-FR" smtClean="0"/>
              <a:t>03/02/2022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EA416AC-7008-4E54-BA85-5F643D3A962C}" type="slidenum">
              <a:rPr lang="fr-FR" smtClean="0"/>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9"/>
            <a:ext cx="1676400" cy="5851525"/>
          </a:xfrm>
        </p:spPr>
        <p:txBody>
          <a:bodyPr vert="eaVer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C4172EB7-B032-4AB2-A81B-5A0593E917DF}" type="datetimeFigureOut">
              <a:rPr lang="fr-FR" smtClean="0"/>
              <a:t>03/02/2022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EA416AC-7008-4E54-BA85-5F643D3A962C}" type="slidenum">
              <a:rPr lang="fr-FR" smtClean="0"/>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8" name="Espace réservé du contenu 7"/>
          <p:cNvSpPr>
            <a:spLocks noGrp="1"/>
          </p:cNvSpPr>
          <p:nvPr>
            <p:ph sz="quarter" idx="1"/>
          </p:nvPr>
        </p:nvSpPr>
        <p:spPr>
          <a:xfrm>
            <a:off x="457200" y="1600200"/>
            <a:ext cx="7467600" cy="4873752"/>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7" name="Espace réservé de la date 6"/>
          <p:cNvSpPr>
            <a:spLocks noGrp="1"/>
          </p:cNvSpPr>
          <p:nvPr>
            <p:ph type="dt" sz="half" idx="14"/>
          </p:nvPr>
        </p:nvSpPr>
        <p:spPr/>
        <p:txBody>
          <a:bodyPr rtlCol="0"/>
          <a:lstStyle/>
          <a:p>
            <a:fld id="{C4172EB7-B032-4AB2-A81B-5A0593E917DF}" type="datetimeFigureOut">
              <a:rPr lang="fr-FR" smtClean="0"/>
              <a:t>03/02/2022</a:t>
            </a:fld>
            <a:endParaRPr lang="fr-FR"/>
          </a:p>
        </p:txBody>
      </p:sp>
      <p:sp>
        <p:nvSpPr>
          <p:cNvPr id="9" name="Espace réservé du numéro de diapositive 8"/>
          <p:cNvSpPr>
            <a:spLocks noGrp="1"/>
          </p:cNvSpPr>
          <p:nvPr>
            <p:ph type="sldNum" sz="quarter" idx="15"/>
          </p:nvPr>
        </p:nvSpPr>
        <p:spPr/>
        <p:txBody>
          <a:bodyPr rtlCol="0"/>
          <a:lstStyle/>
          <a:p>
            <a:fld id="{8EA416AC-7008-4E54-BA85-5F643D3A962C}" type="slidenum">
              <a:rPr lang="fr-FR" smtClean="0"/>
              <a:t>‹N°›</a:t>
            </a:fld>
            <a:endParaRPr lang="fr-FR"/>
          </a:p>
        </p:txBody>
      </p:sp>
      <p:sp>
        <p:nvSpPr>
          <p:cNvPr id="10" name="Espace réservé du pied de page 9"/>
          <p:cNvSpPr>
            <a:spLocks noGrp="1"/>
          </p:cNvSpPr>
          <p:nvPr>
            <p:ph type="ftr" sz="quarter" idx="16"/>
          </p:nvPr>
        </p:nvSpPr>
        <p:spPr/>
        <p:txBody>
          <a:bodyPr rtlCol="0"/>
          <a:lstStyle/>
          <a:p>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1">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a:xfrm>
            <a:off x="2286000" y="2895600"/>
            <a:ext cx="6172200" cy="2053590"/>
          </a:xfrm>
        </p:spPr>
        <p:txBody>
          <a:bodyPr/>
          <a:lstStyle>
            <a:lvl1pPr algn="l">
              <a:buNone/>
              <a:defRPr sz="3000" b="1" cap="small" baseline="0"/>
            </a:lvl1pPr>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smtClean="0"/>
              <a:t>Cliquez pour modifier les styles du texte du masque</a:t>
            </a:r>
          </a:p>
        </p:txBody>
      </p:sp>
      <p:sp>
        <p:nvSpPr>
          <p:cNvPr id="4" name="Espace réservé de la date 3"/>
          <p:cNvSpPr>
            <a:spLocks noGrp="1"/>
          </p:cNvSpPr>
          <p:nvPr>
            <p:ph type="dt" sz="half" idx="10"/>
          </p:nvPr>
        </p:nvSpPr>
        <p:spPr bwMode="auto">
          <a:xfrm rot="5400000">
            <a:off x="7763256" y="1170432"/>
            <a:ext cx="2286000" cy="381000"/>
          </a:xfrm>
        </p:spPr>
        <p:txBody>
          <a:bodyPr/>
          <a:lstStyle/>
          <a:p>
            <a:fld id="{C4172EB7-B032-4AB2-A81B-5A0593E917DF}" type="datetimeFigureOut">
              <a:rPr lang="fr-FR" smtClean="0"/>
              <a:t>03/02/2022</a:t>
            </a:fld>
            <a:endParaRPr lang="fr-FR"/>
          </a:p>
        </p:txBody>
      </p:sp>
      <p:sp>
        <p:nvSpPr>
          <p:cNvPr id="5" name="Espace réservé du pied de page 4"/>
          <p:cNvSpPr>
            <a:spLocks noGrp="1"/>
          </p:cNvSpPr>
          <p:nvPr>
            <p:ph type="ftr" sz="quarter" idx="11"/>
          </p:nvPr>
        </p:nvSpPr>
        <p:spPr bwMode="auto">
          <a:xfrm rot="5400000">
            <a:off x="7077456" y="4178808"/>
            <a:ext cx="3657600" cy="384048"/>
          </a:xfrm>
        </p:spPr>
        <p:txBody>
          <a:bodyPr/>
          <a:lstStyle/>
          <a:p>
            <a:endParaRPr lang="fr-FR"/>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Connecteur droit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Connecteur droit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Connecteur droit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Connecteur droit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Connecteur droit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Ellipse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Ellipse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Ellipse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Ellipse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Ellipse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Connecteur droit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Espace réservé du numéro de diapositive 5"/>
          <p:cNvSpPr>
            <a:spLocks noGrp="1"/>
          </p:cNvSpPr>
          <p:nvPr>
            <p:ph type="sldNum" sz="quarter" idx="12"/>
          </p:nvPr>
        </p:nvSpPr>
        <p:spPr bwMode="auto">
          <a:xfrm>
            <a:off x="1340616" y="4928702"/>
            <a:ext cx="609600" cy="517524"/>
          </a:xfrm>
        </p:spPr>
        <p:txBody>
          <a:bodyPr/>
          <a:lstStyle/>
          <a:p>
            <a:fld id="{8EA416AC-7008-4E54-BA85-5F643D3A962C}" type="slidenum">
              <a:rPr lang="fr-FR" smtClean="0"/>
              <a:t>‹N°›</a:t>
            </a:fld>
            <a:endParaRPr lang="fr-F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5" name="Espace réservé de la date 4"/>
          <p:cNvSpPr>
            <a:spLocks noGrp="1"/>
          </p:cNvSpPr>
          <p:nvPr>
            <p:ph type="dt" sz="half" idx="10"/>
          </p:nvPr>
        </p:nvSpPr>
        <p:spPr/>
        <p:txBody>
          <a:bodyPr/>
          <a:lstStyle/>
          <a:p>
            <a:fld id="{C4172EB7-B032-4AB2-A81B-5A0593E917DF}" type="datetimeFigureOut">
              <a:rPr lang="fr-FR" smtClean="0"/>
              <a:t>03/02/2022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8EA416AC-7008-4E54-BA85-5F643D3A962C}" type="slidenum">
              <a:rPr lang="fr-FR" smtClean="0"/>
              <a:t>‹N°›</a:t>
            </a:fld>
            <a:endParaRPr lang="fr-FR"/>
          </a:p>
        </p:txBody>
      </p:sp>
      <p:sp>
        <p:nvSpPr>
          <p:cNvPr id="9" name="Espace réservé du contenu 8"/>
          <p:cNvSpPr>
            <a:spLocks noGrp="1"/>
          </p:cNvSpPr>
          <p:nvPr>
            <p:ph sz="quarter" idx="1"/>
          </p:nvPr>
        </p:nvSpPr>
        <p:spPr>
          <a:xfrm>
            <a:off x="457200" y="1600200"/>
            <a:ext cx="3657600" cy="45720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1" name="Espace réservé du contenu 10"/>
          <p:cNvSpPr>
            <a:spLocks noGrp="1"/>
          </p:cNvSpPr>
          <p:nvPr>
            <p:ph sz="quarter" idx="2"/>
          </p:nvPr>
        </p:nvSpPr>
        <p:spPr>
          <a:xfrm>
            <a:off x="4270248" y="1600200"/>
            <a:ext cx="3657600" cy="45720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7543800" cy="1143000"/>
          </a:xfrm>
        </p:spPr>
        <p:txBody>
          <a:bodyPr anchor="b"/>
          <a:lstStyle>
            <a:lvl1pPr>
              <a:defRPr/>
            </a:lvl1pPr>
          </a:lstStyle>
          <a:p>
            <a:r>
              <a:rPr kumimoji="0" lang="fr-FR" smtClean="0"/>
              <a:t>Cliquez pour modifier le style du titre</a:t>
            </a:r>
            <a:endParaRPr kumimoji="0" lang="en-US"/>
          </a:p>
        </p:txBody>
      </p:sp>
      <p:sp>
        <p:nvSpPr>
          <p:cNvPr id="7" name="Espace réservé de la date 6"/>
          <p:cNvSpPr>
            <a:spLocks noGrp="1"/>
          </p:cNvSpPr>
          <p:nvPr>
            <p:ph type="dt" sz="half" idx="10"/>
          </p:nvPr>
        </p:nvSpPr>
        <p:spPr/>
        <p:txBody>
          <a:bodyPr/>
          <a:lstStyle/>
          <a:p>
            <a:fld id="{C4172EB7-B032-4AB2-A81B-5A0593E917DF}" type="datetimeFigureOut">
              <a:rPr lang="fr-FR" smtClean="0"/>
              <a:t>03/02/2022</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8EA416AC-7008-4E54-BA85-5F643D3A962C}" type="slidenum">
              <a:rPr lang="fr-FR" smtClean="0"/>
              <a:t>‹N°›</a:t>
            </a:fld>
            <a:endParaRPr lang="fr-FR"/>
          </a:p>
        </p:txBody>
      </p:sp>
      <p:sp>
        <p:nvSpPr>
          <p:cNvPr id="11" name="Espace réservé du contenu 10"/>
          <p:cNvSpPr>
            <a:spLocks noGrp="1"/>
          </p:cNvSpPr>
          <p:nvPr>
            <p:ph sz="quarter" idx="2"/>
          </p:nvPr>
        </p:nvSpPr>
        <p:spPr>
          <a:xfrm>
            <a:off x="457200" y="2362200"/>
            <a:ext cx="3657600" cy="38862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3" name="Espace réservé du contenu 12"/>
          <p:cNvSpPr>
            <a:spLocks noGrp="1"/>
          </p:cNvSpPr>
          <p:nvPr>
            <p:ph sz="quarter" idx="4"/>
          </p:nvPr>
        </p:nvSpPr>
        <p:spPr>
          <a:xfrm>
            <a:off x="4371975" y="2362200"/>
            <a:ext cx="3657600" cy="38862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2" name="Espace réservé du texte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fr-FR" smtClean="0"/>
              <a:t>Cliquez pour modifier les styles du texte du masque</a:t>
            </a:r>
          </a:p>
        </p:txBody>
      </p:sp>
      <p:sp>
        <p:nvSpPr>
          <p:cNvPr id="14" name="Espace réservé du texte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fr-FR" smtClean="0"/>
              <a:t>Cliquez pour modifier les styles du texte du masque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6" name="Espace réservé de la date 5"/>
          <p:cNvSpPr>
            <a:spLocks noGrp="1"/>
          </p:cNvSpPr>
          <p:nvPr>
            <p:ph type="dt" sz="half" idx="10"/>
          </p:nvPr>
        </p:nvSpPr>
        <p:spPr/>
        <p:txBody>
          <a:bodyPr rtlCol="0"/>
          <a:lstStyle/>
          <a:p>
            <a:fld id="{C4172EB7-B032-4AB2-A81B-5A0593E917DF}" type="datetimeFigureOut">
              <a:rPr lang="fr-FR" smtClean="0"/>
              <a:t>03/02/2022</a:t>
            </a:fld>
            <a:endParaRPr lang="fr-FR"/>
          </a:p>
        </p:txBody>
      </p:sp>
      <p:sp>
        <p:nvSpPr>
          <p:cNvPr id="7" name="Espace réservé du numéro de diapositive 6"/>
          <p:cNvSpPr>
            <a:spLocks noGrp="1"/>
          </p:cNvSpPr>
          <p:nvPr>
            <p:ph type="sldNum" sz="quarter" idx="11"/>
          </p:nvPr>
        </p:nvSpPr>
        <p:spPr/>
        <p:txBody>
          <a:bodyPr rtlCol="0"/>
          <a:lstStyle/>
          <a:p>
            <a:fld id="{8EA416AC-7008-4E54-BA85-5F643D3A962C}" type="slidenum">
              <a:rPr lang="fr-FR" smtClean="0"/>
              <a:t>‹N°›</a:t>
            </a:fld>
            <a:endParaRPr lang="fr-FR"/>
          </a:p>
        </p:txBody>
      </p:sp>
      <p:sp>
        <p:nvSpPr>
          <p:cNvPr id="8" name="Espace réservé du pied de page 7"/>
          <p:cNvSpPr>
            <a:spLocks noGrp="1"/>
          </p:cNvSpPr>
          <p:nvPr>
            <p:ph type="ftr" sz="quarter" idx="12"/>
          </p:nvPr>
        </p:nvSpPr>
        <p:spPr/>
        <p:txBody>
          <a:bodyPr rtlCol="0"/>
          <a:lstStyle/>
          <a:p>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C4172EB7-B032-4AB2-A81B-5A0593E917DF}" type="datetimeFigureOut">
              <a:rPr lang="fr-FR" smtClean="0"/>
              <a:t>03/02/2022</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8EA416AC-7008-4E54-BA85-5F643D3A962C}" type="slidenum">
              <a:rPr lang="fr-FR" smtClean="0"/>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bg>
      <p:bgRef idx="1001">
        <a:schemeClr val="bg1"/>
      </p:bgRef>
    </p:bg>
    <p:spTree>
      <p:nvGrpSpPr>
        <p:cNvPr id="1" name=""/>
        <p:cNvGrpSpPr/>
        <p:nvPr/>
      </p:nvGrpSpPr>
      <p:grpSpPr>
        <a:xfrm>
          <a:off x="0" y="0"/>
          <a:ext cx="0" cy="0"/>
          <a:chOff x="0" y="0"/>
          <a:chExt cx="0" cy="0"/>
        </a:xfrm>
      </p:grpSpPr>
      <p:sp>
        <p:nvSpPr>
          <p:cNvPr id="10" name="Connecteur droit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r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fr-FR" smtClean="0"/>
              <a:t>Cliquez pour modifier le style du titre</a:t>
            </a:r>
            <a:endParaRPr kumimoji="0" lang="en-US"/>
          </a:p>
        </p:txBody>
      </p:sp>
      <p:sp>
        <p:nvSpPr>
          <p:cNvPr id="3" name="Espace réservé du texte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fr-FR" smtClean="0"/>
              <a:t>Cliquez pour modifier les styles du texte du masque</a:t>
            </a:r>
          </a:p>
        </p:txBody>
      </p:sp>
      <p:sp>
        <p:nvSpPr>
          <p:cNvPr id="8" name="Connecteur droit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Connecteur droit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Connecteur droit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Connecteur droit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Ellipse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Espace réservé du contenu 17"/>
          <p:cNvSpPr>
            <a:spLocks noGrp="1"/>
          </p:cNvSpPr>
          <p:nvPr>
            <p:ph sz="quarter" idx="1"/>
          </p:nvPr>
        </p:nvSpPr>
        <p:spPr>
          <a:xfrm>
            <a:off x="304800" y="274320"/>
            <a:ext cx="5638800" cy="6327648"/>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21" name="Espace réservé de la date 20"/>
          <p:cNvSpPr>
            <a:spLocks noGrp="1"/>
          </p:cNvSpPr>
          <p:nvPr>
            <p:ph type="dt" sz="half" idx="14"/>
          </p:nvPr>
        </p:nvSpPr>
        <p:spPr/>
        <p:txBody>
          <a:bodyPr rtlCol="0"/>
          <a:lstStyle/>
          <a:p>
            <a:fld id="{C4172EB7-B032-4AB2-A81B-5A0593E917DF}" type="datetimeFigureOut">
              <a:rPr lang="fr-FR" smtClean="0"/>
              <a:t>03/02/2022</a:t>
            </a:fld>
            <a:endParaRPr lang="fr-FR"/>
          </a:p>
        </p:txBody>
      </p:sp>
      <p:sp>
        <p:nvSpPr>
          <p:cNvPr id="22" name="Espace réservé du numéro de diapositive 21"/>
          <p:cNvSpPr>
            <a:spLocks noGrp="1"/>
          </p:cNvSpPr>
          <p:nvPr>
            <p:ph type="sldNum" sz="quarter" idx="15"/>
          </p:nvPr>
        </p:nvSpPr>
        <p:spPr/>
        <p:txBody>
          <a:bodyPr rtlCol="0"/>
          <a:lstStyle/>
          <a:p>
            <a:fld id="{8EA416AC-7008-4E54-BA85-5F643D3A962C}" type="slidenum">
              <a:rPr lang="fr-FR" smtClean="0"/>
              <a:t>‹N°›</a:t>
            </a:fld>
            <a:endParaRPr lang="fr-FR"/>
          </a:p>
        </p:txBody>
      </p:sp>
      <p:sp>
        <p:nvSpPr>
          <p:cNvPr id="23" name="Espace réservé du pied de page 22"/>
          <p:cNvSpPr>
            <a:spLocks noGrp="1"/>
          </p:cNvSpPr>
          <p:nvPr>
            <p:ph type="ftr" sz="quarter" idx="16"/>
          </p:nvPr>
        </p:nvSpPr>
        <p:spPr/>
        <p:txBody>
          <a:bodyPr rtlCol="0"/>
          <a:lstStyle/>
          <a:p>
            <a:endParaRPr lang="fr-F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9" name="Connecteur droit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Ellipse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re 1"/>
          <p:cNvSpPr>
            <a:spLocks noGrp="1"/>
          </p:cNvSpPr>
          <p:nvPr>
            <p:ph type="title"/>
          </p:nvPr>
        </p:nvSpPr>
        <p:spPr>
          <a:xfrm rot="5400000">
            <a:off x="3350133" y="3200400"/>
            <a:ext cx="6309360" cy="457200"/>
          </a:xfrm>
        </p:spPr>
        <p:txBody>
          <a:bodyPr anchor="b"/>
          <a:lstStyle>
            <a:lvl1pPr algn="l">
              <a:buNone/>
              <a:defRPr sz="2000" b="1"/>
            </a:lvl1pPr>
          </a:lstStyle>
          <a:p>
            <a:r>
              <a:rPr kumimoji="0" lang="fr-FR" smtClean="0"/>
              <a:t>Cliquez pour modifier le style du titre</a:t>
            </a:r>
            <a:endParaRPr kumimoji="0" lang="en-US"/>
          </a:p>
        </p:txBody>
      </p:sp>
      <p:sp>
        <p:nvSpPr>
          <p:cNvPr id="3" name="Espace réservé pour une image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fr-FR" smtClean="0"/>
              <a:t>Cliquez sur l'icône pour ajouter une image</a:t>
            </a:r>
            <a:endParaRPr kumimoji="0" lang="en-US" dirty="0"/>
          </a:p>
        </p:txBody>
      </p:sp>
      <p:sp>
        <p:nvSpPr>
          <p:cNvPr id="4" name="Espace réservé du texte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fr-FR" smtClean="0"/>
              <a:t>Cliquez pour modifier les styles du texte du masque</a:t>
            </a:r>
          </a:p>
        </p:txBody>
      </p:sp>
      <p:sp>
        <p:nvSpPr>
          <p:cNvPr id="10" name="Connecteur droit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necteur droit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Connecteur droit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Connecteur droit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Espace réservé de la date 16"/>
          <p:cNvSpPr>
            <a:spLocks noGrp="1"/>
          </p:cNvSpPr>
          <p:nvPr>
            <p:ph type="dt" sz="half" idx="10"/>
          </p:nvPr>
        </p:nvSpPr>
        <p:spPr/>
        <p:txBody>
          <a:bodyPr rtlCol="0"/>
          <a:lstStyle/>
          <a:p>
            <a:fld id="{C4172EB7-B032-4AB2-A81B-5A0593E917DF}" type="datetimeFigureOut">
              <a:rPr lang="fr-FR" smtClean="0"/>
              <a:t>03/02/2022</a:t>
            </a:fld>
            <a:endParaRPr lang="fr-FR"/>
          </a:p>
        </p:txBody>
      </p:sp>
      <p:sp>
        <p:nvSpPr>
          <p:cNvPr id="18" name="Espace réservé du numéro de diapositive 17"/>
          <p:cNvSpPr>
            <a:spLocks noGrp="1"/>
          </p:cNvSpPr>
          <p:nvPr>
            <p:ph type="sldNum" sz="quarter" idx="11"/>
          </p:nvPr>
        </p:nvSpPr>
        <p:spPr/>
        <p:txBody>
          <a:bodyPr rtlCol="0"/>
          <a:lstStyle/>
          <a:p>
            <a:fld id="{8EA416AC-7008-4E54-BA85-5F643D3A962C}" type="slidenum">
              <a:rPr lang="fr-FR" smtClean="0"/>
              <a:t>‹N°›</a:t>
            </a:fld>
            <a:endParaRPr lang="fr-FR"/>
          </a:p>
        </p:txBody>
      </p:sp>
      <p:sp>
        <p:nvSpPr>
          <p:cNvPr id="21" name="Espace réservé du pied de page 20"/>
          <p:cNvSpPr>
            <a:spLocks noGrp="1"/>
          </p:cNvSpPr>
          <p:nvPr>
            <p:ph type="ftr" sz="quarter" idx="12"/>
          </p:nvPr>
        </p:nvSpPr>
        <p:spPr/>
        <p:txBody>
          <a:bodyPr rtlCol="0"/>
          <a:lstStyle/>
          <a:p>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Connecteur droit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Espace réservé du titre 21"/>
          <p:cNvSpPr>
            <a:spLocks noGrp="1"/>
          </p:cNvSpPr>
          <p:nvPr>
            <p:ph type="title"/>
          </p:nvPr>
        </p:nvSpPr>
        <p:spPr>
          <a:xfrm>
            <a:off x="457200" y="274638"/>
            <a:ext cx="7467600" cy="1143000"/>
          </a:xfrm>
          <a:prstGeom prst="rect">
            <a:avLst/>
          </a:prstGeom>
        </p:spPr>
        <p:txBody>
          <a:bodyPr vert="horz" anchor="b">
            <a:normAutofit/>
          </a:bodyPr>
          <a:lstStyle/>
          <a:p>
            <a:r>
              <a:rPr kumimoji="0" lang="fr-FR" smtClean="0"/>
              <a:t>Cliquez pour modifier le style du titre</a:t>
            </a:r>
            <a:endParaRPr kumimoji="0" lang="en-US"/>
          </a:p>
        </p:txBody>
      </p:sp>
      <p:sp>
        <p:nvSpPr>
          <p:cNvPr id="13" name="Espace réservé du texte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fr-FR" smtClean="0"/>
              <a:t>Cliquez pour modifier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14" name="Espace réservé de la date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C4172EB7-B032-4AB2-A81B-5A0593E917DF}" type="datetimeFigureOut">
              <a:rPr lang="fr-FR" smtClean="0"/>
              <a:t>03/02/2022</a:t>
            </a:fld>
            <a:endParaRPr lang="fr-FR"/>
          </a:p>
        </p:txBody>
      </p:sp>
      <p:sp>
        <p:nvSpPr>
          <p:cNvPr id="3" name="Espace réservé du pied de page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fr-FR"/>
          </a:p>
        </p:txBody>
      </p:sp>
      <p:sp>
        <p:nvSpPr>
          <p:cNvPr id="7" name="Connecteur droit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Connecteur droit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Connecteur droit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Ellipse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Espace réservé du numéro de diapositive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8EA416AC-7008-4E54-BA85-5F643D3A962C}" type="slidenum">
              <a:rPr lang="fr-FR" smtClean="0"/>
              <a:t>‹N°›</a:t>
            </a:fld>
            <a:endParaRPr lang="fr-F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2214546" y="2357430"/>
            <a:ext cx="6172200" cy="1894362"/>
          </a:xfrm>
        </p:spPr>
        <p:txBody>
          <a:bodyPr>
            <a:noAutofit/>
          </a:bodyPr>
          <a:lstStyle/>
          <a:p>
            <a:pPr algn="ctr"/>
            <a:r>
              <a:rPr lang="fr-FR" sz="6600" dirty="0" smtClean="0">
                <a:solidFill>
                  <a:srgbClr val="746074"/>
                </a:solidFill>
              </a:rPr>
              <a:t>Les jeux sérieux </a:t>
            </a:r>
            <a:endParaRPr lang="fr-FR" sz="6600" dirty="0">
              <a:solidFill>
                <a:srgbClr val="746074"/>
              </a:solidFill>
            </a:endParaRPr>
          </a:p>
        </p:txBody>
      </p:sp>
      <p:sp>
        <p:nvSpPr>
          <p:cNvPr id="3" name="Sous-titre 2"/>
          <p:cNvSpPr>
            <a:spLocks noGrp="1"/>
          </p:cNvSpPr>
          <p:nvPr>
            <p:ph type="subTitle" idx="1"/>
          </p:nvPr>
        </p:nvSpPr>
        <p:spPr/>
        <p:txBody>
          <a:bodyPr/>
          <a:lstStyle/>
          <a:p>
            <a:endParaRPr lang="fr-FR"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sz="4400" b="1" dirty="0" smtClean="0"/>
              <a:t>définition</a:t>
            </a:r>
            <a:endParaRPr lang="fr-FR" sz="4400" b="1" dirty="0"/>
          </a:p>
        </p:txBody>
      </p:sp>
      <p:sp>
        <p:nvSpPr>
          <p:cNvPr id="3" name="Espace réservé du contenu 2"/>
          <p:cNvSpPr>
            <a:spLocks noGrp="1"/>
          </p:cNvSpPr>
          <p:nvPr>
            <p:ph sz="quarter" idx="1"/>
          </p:nvPr>
        </p:nvSpPr>
        <p:spPr>
          <a:xfrm>
            <a:off x="457200" y="1600200"/>
            <a:ext cx="4972056" cy="4873752"/>
          </a:xfrm>
        </p:spPr>
        <p:txBody>
          <a:bodyPr>
            <a:normAutofit fontScale="85000" lnSpcReduction="10000"/>
          </a:bodyPr>
          <a:lstStyle/>
          <a:p>
            <a:r>
              <a:rPr lang="fr-FR" dirty="0" smtClean="0"/>
              <a:t>Les </a:t>
            </a:r>
            <a:r>
              <a:rPr lang="fr-FR" dirty="0" err="1" smtClean="0"/>
              <a:t>serious</a:t>
            </a:r>
            <a:r>
              <a:rPr lang="fr-FR" dirty="0" smtClean="0"/>
              <a:t> </a:t>
            </a:r>
            <a:r>
              <a:rPr lang="fr-FR" dirty="0" err="1" smtClean="0"/>
              <a:t>games</a:t>
            </a:r>
            <a:r>
              <a:rPr lang="fr-FR" dirty="0" smtClean="0"/>
              <a:t>, ou jeux sérieux en français, peuvent se définir comme des applications informatiques « dont l’objet est de combiner à la fois des aspects sérieux tels l’enseignement, l’apprentissage, la communication, ou encore l’information, avec des ressorts ludiques issus du jeu vidéo (</a:t>
            </a:r>
            <a:r>
              <a:rPr lang="fr-FR" dirty="0" err="1" smtClean="0"/>
              <a:t>game</a:t>
            </a:r>
            <a:r>
              <a:rPr lang="fr-FR" dirty="0" smtClean="0"/>
              <a:t>) ». Les objectifs attribués à ce type de jeux d’un point de vue éducatif sont essentiellement de trois ordres </a:t>
            </a:r>
            <a:r>
              <a:rPr lang="fr-FR" dirty="0" smtClean="0"/>
              <a:t>:</a:t>
            </a:r>
          </a:p>
          <a:p>
            <a:r>
              <a:rPr lang="fr-FR" dirty="0" smtClean="0"/>
              <a:t> </a:t>
            </a:r>
            <a:r>
              <a:rPr lang="fr-FR" dirty="0" smtClean="0"/>
              <a:t>Diffuser un message </a:t>
            </a:r>
            <a:r>
              <a:rPr lang="fr-FR" dirty="0" smtClean="0"/>
              <a:t>;</a:t>
            </a:r>
          </a:p>
          <a:p>
            <a:r>
              <a:rPr lang="fr-FR" dirty="0" smtClean="0"/>
              <a:t> </a:t>
            </a:r>
            <a:r>
              <a:rPr lang="fr-FR" dirty="0" smtClean="0"/>
              <a:t>Permettre de s’entrainer ; </a:t>
            </a:r>
            <a:endParaRPr lang="fr-FR" dirty="0" smtClean="0"/>
          </a:p>
          <a:p>
            <a:r>
              <a:rPr lang="fr-FR" dirty="0" smtClean="0"/>
              <a:t>Favoriser </a:t>
            </a:r>
            <a:r>
              <a:rPr lang="fr-FR" dirty="0" smtClean="0"/>
              <a:t>l’apprentissage et le partage de </a:t>
            </a:r>
            <a:r>
              <a:rPr lang="fr-FR" dirty="0" smtClean="0"/>
              <a:t>connaissances</a:t>
            </a:r>
          </a:p>
        </p:txBody>
      </p:sp>
      <p:pic>
        <p:nvPicPr>
          <p:cNvPr id="1026" name="Picture 2" descr="C:\Users\PC\Desktop\Copy-of-Jeux-sérieux.png"/>
          <p:cNvPicPr>
            <a:picLocks noChangeAspect="1" noChangeArrowheads="1"/>
          </p:cNvPicPr>
          <p:nvPr/>
        </p:nvPicPr>
        <p:blipFill>
          <a:blip r:embed="rId2"/>
          <a:srcRect/>
          <a:stretch>
            <a:fillRect/>
          </a:stretch>
        </p:blipFill>
        <p:spPr bwMode="auto">
          <a:xfrm>
            <a:off x="5357818" y="2428868"/>
            <a:ext cx="3357586" cy="3357586"/>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sz="4400" b="1" dirty="0" smtClean="0"/>
              <a:t>Les différents types</a:t>
            </a:r>
            <a:endParaRPr lang="fr-FR" sz="4400" b="1" dirty="0"/>
          </a:p>
        </p:txBody>
      </p:sp>
      <p:sp>
        <p:nvSpPr>
          <p:cNvPr id="3" name="Espace réservé du contenu 2"/>
          <p:cNvSpPr>
            <a:spLocks noGrp="1"/>
          </p:cNvSpPr>
          <p:nvPr>
            <p:ph sz="quarter" idx="1"/>
          </p:nvPr>
        </p:nvSpPr>
        <p:spPr>
          <a:xfrm>
            <a:off x="457200" y="1600200"/>
            <a:ext cx="8043890" cy="2400304"/>
          </a:xfrm>
        </p:spPr>
        <p:txBody>
          <a:bodyPr>
            <a:normAutofit fontScale="85000" lnSpcReduction="10000"/>
          </a:bodyPr>
          <a:lstStyle/>
          <a:p>
            <a:r>
              <a:rPr lang="fr-FR" dirty="0" smtClean="0"/>
              <a:t>Les chercheurs Julien Alvarez et Damien </a:t>
            </a:r>
            <a:r>
              <a:rPr lang="fr-FR" dirty="0" err="1" smtClean="0"/>
              <a:t>Djaouti</a:t>
            </a:r>
            <a:r>
              <a:rPr lang="fr-FR" dirty="0" smtClean="0"/>
              <a:t> ont proposé de classifier ces jeux aux fonctions utilitaires en cinq catégories : </a:t>
            </a:r>
            <a:endParaRPr lang="fr-FR" dirty="0" smtClean="0"/>
          </a:p>
          <a:p>
            <a:r>
              <a:rPr lang="fr-FR" dirty="0" smtClean="0"/>
              <a:t>Les </a:t>
            </a:r>
            <a:r>
              <a:rPr lang="fr-FR" dirty="0" smtClean="0"/>
              <a:t>jeux publicitaires ; </a:t>
            </a:r>
            <a:endParaRPr lang="fr-FR" dirty="0" smtClean="0"/>
          </a:p>
          <a:p>
            <a:r>
              <a:rPr lang="fr-FR" dirty="0" smtClean="0"/>
              <a:t>Les </a:t>
            </a:r>
            <a:r>
              <a:rPr lang="fr-FR" dirty="0" smtClean="0"/>
              <a:t>jeux ludo-éducatifs </a:t>
            </a:r>
            <a:r>
              <a:rPr lang="fr-FR" dirty="0" smtClean="0"/>
              <a:t>;</a:t>
            </a:r>
          </a:p>
          <a:p>
            <a:r>
              <a:rPr lang="fr-FR" dirty="0" smtClean="0"/>
              <a:t> </a:t>
            </a:r>
            <a:r>
              <a:rPr lang="fr-FR" dirty="0" smtClean="0"/>
              <a:t>Les </a:t>
            </a:r>
            <a:r>
              <a:rPr lang="fr-FR" dirty="0" err="1" smtClean="0"/>
              <a:t>edumarket</a:t>
            </a:r>
            <a:r>
              <a:rPr lang="fr-FR" dirty="0" smtClean="0"/>
              <a:t> </a:t>
            </a:r>
            <a:r>
              <a:rPr lang="fr-FR" dirty="0" err="1" smtClean="0"/>
              <a:t>games</a:t>
            </a:r>
            <a:r>
              <a:rPr lang="fr-FR" dirty="0" smtClean="0"/>
              <a:t> ; </a:t>
            </a:r>
            <a:endParaRPr lang="fr-FR" dirty="0" smtClean="0"/>
          </a:p>
          <a:p>
            <a:r>
              <a:rPr lang="fr-FR" dirty="0" smtClean="0"/>
              <a:t>Les </a:t>
            </a:r>
            <a:r>
              <a:rPr lang="fr-FR" dirty="0" smtClean="0"/>
              <a:t>jeux engagés ; </a:t>
            </a:r>
            <a:endParaRPr lang="fr-FR" dirty="0" smtClean="0"/>
          </a:p>
          <a:p>
            <a:r>
              <a:rPr lang="fr-FR" dirty="0" smtClean="0"/>
              <a:t>Les </a:t>
            </a:r>
            <a:r>
              <a:rPr lang="fr-FR" dirty="0" smtClean="0"/>
              <a:t>jeux d’entrainement et de simulation.</a:t>
            </a:r>
            <a:endParaRPr lang="fr-FR" dirty="0"/>
          </a:p>
        </p:txBody>
      </p:sp>
      <p:pic>
        <p:nvPicPr>
          <p:cNvPr id="2050" name="Picture 2" descr="La pédagogie du jeu – PortailEduc"/>
          <p:cNvPicPr>
            <a:picLocks noChangeAspect="1" noChangeArrowheads="1"/>
          </p:cNvPicPr>
          <p:nvPr/>
        </p:nvPicPr>
        <p:blipFill>
          <a:blip r:embed="rId2"/>
          <a:srcRect/>
          <a:stretch>
            <a:fillRect/>
          </a:stretch>
        </p:blipFill>
        <p:spPr bwMode="auto">
          <a:xfrm>
            <a:off x="1500166" y="4000504"/>
            <a:ext cx="5943600" cy="2857496"/>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sz="4000" b="1" dirty="0" smtClean="0"/>
              <a:t>1. Les jeux publicitaires </a:t>
            </a:r>
            <a:endParaRPr lang="fr-FR" sz="4000" b="1" dirty="0"/>
          </a:p>
        </p:txBody>
      </p:sp>
      <p:sp>
        <p:nvSpPr>
          <p:cNvPr id="3" name="Espace réservé du contenu 2"/>
          <p:cNvSpPr>
            <a:spLocks noGrp="1"/>
          </p:cNvSpPr>
          <p:nvPr>
            <p:ph sz="quarter" idx="1"/>
          </p:nvPr>
        </p:nvSpPr>
        <p:spPr>
          <a:xfrm>
            <a:off x="714348" y="1714488"/>
            <a:ext cx="7467600" cy="4714908"/>
          </a:xfrm>
        </p:spPr>
        <p:txBody>
          <a:bodyPr>
            <a:normAutofit fontScale="85000" lnSpcReduction="20000"/>
          </a:bodyPr>
          <a:lstStyle/>
          <a:p>
            <a:r>
              <a:rPr lang="fr-FR" dirty="0" smtClean="0"/>
              <a:t>Les jeux publicitaires sont des jeux vidéo destinés à promouvoir l’image d’une marque, également appelée </a:t>
            </a:r>
            <a:r>
              <a:rPr lang="fr-FR" dirty="0" err="1" smtClean="0"/>
              <a:t>advergame</a:t>
            </a:r>
            <a:r>
              <a:rPr lang="fr-FR" dirty="0" smtClean="0"/>
              <a:t>. </a:t>
            </a:r>
            <a:r>
              <a:rPr lang="fr-FR" dirty="0" smtClean="0"/>
              <a:t>L’objectif de ce type de jeux est de permettre aux marques de se différencier de la concurrence en proposant une communication ludique, différente des communications traditionnelles dans la lignée du marketing expérientiel. L’idée est de créer une relation attrayante entre la marque et le consommateur, car le jeu </a:t>
            </a:r>
            <a:r>
              <a:rPr lang="fr-FR" dirty="0" smtClean="0"/>
              <a:t>offre </a:t>
            </a:r>
            <a:r>
              <a:rPr lang="fr-FR" dirty="0" smtClean="0"/>
              <a:t>au consommateur une véritable immersion dans l’univers de la marque. Le consommateur n’est alors pas seulement passif, récepteur de la communication, il est actif et participe au jeu. Les jeux publicitaires </a:t>
            </a:r>
            <a:r>
              <a:rPr lang="fr-FR" dirty="0" smtClean="0"/>
              <a:t>peuvent </a:t>
            </a:r>
            <a:r>
              <a:rPr lang="fr-FR" dirty="0" smtClean="0"/>
              <a:t>ainsi être mis à disposition gratuitement sur les sites internet des marques à des fins promotionnelles ou être vendus à part, comme c’est souvent le cas pour les jeux publicitaires de l’industrie cinématographique (jeu Star </a:t>
            </a:r>
            <a:r>
              <a:rPr lang="fr-FR" dirty="0" err="1" smtClean="0"/>
              <a:t>Wars</a:t>
            </a:r>
            <a:r>
              <a:rPr lang="fr-FR" dirty="0" smtClean="0"/>
              <a:t>, Harry Potter). </a:t>
            </a:r>
            <a:endParaRPr lang="fr-FR"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sz="4000" b="1" dirty="0" smtClean="0"/>
              <a:t>2.Les </a:t>
            </a:r>
            <a:r>
              <a:rPr lang="fr-FR" sz="4000" b="1" dirty="0" smtClean="0"/>
              <a:t>jeux ludo-éducatifs</a:t>
            </a:r>
            <a:endParaRPr lang="fr-FR" sz="4000" b="1" dirty="0"/>
          </a:p>
        </p:txBody>
      </p:sp>
      <p:sp>
        <p:nvSpPr>
          <p:cNvPr id="3" name="Espace réservé du contenu 2"/>
          <p:cNvSpPr>
            <a:spLocks noGrp="1"/>
          </p:cNvSpPr>
          <p:nvPr>
            <p:ph sz="quarter" idx="1"/>
          </p:nvPr>
        </p:nvSpPr>
        <p:spPr/>
        <p:txBody>
          <a:bodyPr/>
          <a:lstStyle/>
          <a:p>
            <a:r>
              <a:rPr lang="fr-FR" dirty="0" smtClean="0"/>
              <a:t>Les logiciels ludo-éducatifs ou jeux vidéo éducatifs sont des jeux vidéo dont l’objectif est d’enseigner des connaissances comme la logique ou de développer les compétences de l’utilisateur par l’intermédiaire du jeu. Certains sont relativement connus du grand public, comme le jeu sur PC Adibou destiné aux enfants ou encore le jeu Programme d’entraînement cérébral du Docteur </a:t>
            </a:r>
            <a:r>
              <a:rPr lang="fr-FR" dirty="0" err="1" smtClean="0"/>
              <a:t>Kawashima</a:t>
            </a:r>
            <a:r>
              <a:rPr lang="fr-FR" dirty="0" smtClean="0"/>
              <a:t> sur Nintendo DS. Il permet d’évaluer dans un premier temps l’âge du cerveau du joueur et par la suite d’améliorer son résultat grâce à des exercices de mémorisation, de calcul mental, ou encore de vitesse de lecture.</a:t>
            </a:r>
            <a:endParaRPr lang="fr-FR"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sz="4000" b="1" dirty="0" smtClean="0"/>
              <a:t>3.Les </a:t>
            </a:r>
            <a:r>
              <a:rPr lang="fr-FR" sz="4000" b="1" dirty="0" err="1" smtClean="0"/>
              <a:t>edumarket</a:t>
            </a:r>
            <a:r>
              <a:rPr lang="fr-FR" sz="4000" b="1" dirty="0" smtClean="0"/>
              <a:t> </a:t>
            </a:r>
            <a:r>
              <a:rPr lang="fr-FR" sz="4000" b="1" dirty="0" err="1" smtClean="0"/>
              <a:t>games</a:t>
            </a:r>
            <a:endParaRPr lang="fr-FR" sz="4000" b="1" dirty="0"/>
          </a:p>
        </p:txBody>
      </p:sp>
      <p:sp>
        <p:nvSpPr>
          <p:cNvPr id="3" name="Espace réservé du contenu 2"/>
          <p:cNvSpPr>
            <a:spLocks noGrp="1"/>
          </p:cNvSpPr>
          <p:nvPr>
            <p:ph sz="quarter" idx="1"/>
          </p:nvPr>
        </p:nvSpPr>
        <p:spPr>
          <a:xfrm>
            <a:off x="457200" y="2214554"/>
            <a:ext cx="7467600" cy="3714776"/>
          </a:xfrm>
        </p:spPr>
        <p:txBody>
          <a:bodyPr>
            <a:normAutofit fontScale="77500" lnSpcReduction="20000"/>
          </a:bodyPr>
          <a:lstStyle/>
          <a:p>
            <a:pPr>
              <a:lnSpc>
                <a:spcPct val="120000"/>
              </a:lnSpc>
            </a:pPr>
            <a:r>
              <a:rPr lang="fr-FR" dirty="0" smtClean="0"/>
              <a:t>On </a:t>
            </a:r>
            <a:r>
              <a:rPr lang="fr-FR" dirty="0" smtClean="0"/>
              <a:t>peut le traduire par jeux pédago-mercatiques. En pratique, ils désignent les jeux utilisés à des fins de sensibilisation des utilisateurs, tout en adoptant une approche éducative et en utilisant les ressorts des jeux vidéo. Ces jeux pédago-mercatiques permettent d’aborder certaines problématiques sociales, environnementales ou humanitaires, afin de modifier la sensibilité des publics à ces enjeux. Parmi ces jeux, on peut citer Food Force, un jeu lancé par le programme alimentaire mondial des Nations Unis en 2005 et présenté comme le premier jeu vidéo humanitaire éducatif. Il est destiné aux 8-13 ans pour les sensibiliser au problème de la faim dans le monde. </a:t>
            </a:r>
            <a:endParaRPr lang="fr-FR"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sz="4000" b="1" dirty="0" smtClean="0"/>
              <a:t>4.Les </a:t>
            </a:r>
            <a:r>
              <a:rPr lang="fr-FR" sz="4000" b="1" dirty="0" smtClean="0"/>
              <a:t>jeux engagés</a:t>
            </a:r>
            <a:endParaRPr lang="fr-FR" sz="4000" b="1" dirty="0"/>
          </a:p>
        </p:txBody>
      </p:sp>
      <p:sp>
        <p:nvSpPr>
          <p:cNvPr id="3" name="Espace réservé du contenu 2"/>
          <p:cNvSpPr>
            <a:spLocks noGrp="1"/>
          </p:cNvSpPr>
          <p:nvPr>
            <p:ph sz="quarter" idx="1"/>
          </p:nvPr>
        </p:nvSpPr>
        <p:spPr>
          <a:xfrm>
            <a:off x="457200" y="1714488"/>
            <a:ext cx="7467600" cy="4759464"/>
          </a:xfrm>
        </p:spPr>
        <p:txBody>
          <a:bodyPr>
            <a:normAutofit fontScale="85000" lnSpcReduction="10000"/>
          </a:bodyPr>
          <a:lstStyle/>
          <a:p>
            <a:r>
              <a:rPr lang="fr-FR" dirty="0" smtClean="0"/>
              <a:t>Les jeux engagés visent à exprimer des messages contestataires de nature politique, religieuse ou militaire. L’objectif le plus souvent est de dénoncer de façon directe des problèmes en utilisant le jeu vidéo. C’est pourquoi, les concepteurs utilisent les codes des jeux vidéo mais de façon détournée, notamment : </a:t>
            </a:r>
            <a:endParaRPr lang="fr-FR" dirty="0" smtClean="0"/>
          </a:p>
          <a:p>
            <a:r>
              <a:rPr lang="fr-FR" dirty="0" smtClean="0"/>
              <a:t>En </a:t>
            </a:r>
            <a:r>
              <a:rPr lang="fr-FR" dirty="0" smtClean="0"/>
              <a:t>privant le joueur de la possibilité de gagner ou en lui demandant de perdre pour gagner, comme dans </a:t>
            </a:r>
            <a:r>
              <a:rPr lang="fr-FR" dirty="0" err="1" smtClean="0"/>
              <a:t>AntiWar</a:t>
            </a:r>
            <a:r>
              <a:rPr lang="fr-FR" dirty="0" smtClean="0"/>
              <a:t> Game, un jeu dénonçant la guerre ; </a:t>
            </a:r>
            <a:endParaRPr lang="fr-FR" dirty="0" smtClean="0"/>
          </a:p>
          <a:p>
            <a:r>
              <a:rPr lang="fr-FR" dirty="0" smtClean="0"/>
              <a:t>En </a:t>
            </a:r>
            <a:r>
              <a:rPr lang="fr-FR" dirty="0" smtClean="0"/>
              <a:t>s’inspirant de jeux réels mais modifiés pour dénoncer certaines pratiques. Parmi ces jeux, certains ont eu un réel écho dans la presse, comme c’est le cas du jeu Mac Donald </a:t>
            </a:r>
            <a:r>
              <a:rPr lang="fr-FR" dirty="0" err="1" smtClean="0"/>
              <a:t>Vidéogame</a:t>
            </a:r>
            <a:r>
              <a:rPr lang="fr-FR" dirty="0" smtClean="0"/>
              <a:t>, créé par le collectif italien Molle </a:t>
            </a:r>
            <a:r>
              <a:rPr lang="fr-FR" dirty="0" err="1" smtClean="0"/>
              <a:t>Industria</a:t>
            </a:r>
            <a:r>
              <a:rPr lang="fr-FR" dirty="0" smtClean="0"/>
              <a:t>. Dans ce jeu, pour dénoncer certaines pratiques de l’entreprise, le joueur se retrouve à la tête de la firme et peut nourrir des animaux avec des déchets </a:t>
            </a:r>
            <a:r>
              <a:rPr lang="fr-FR" dirty="0" smtClean="0"/>
              <a:t>industriels</a:t>
            </a:r>
            <a:endParaRPr lang="fr-FR"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pPr algn="ctr"/>
            <a:r>
              <a:rPr lang="fr-FR" sz="4000" b="1" dirty="0" smtClean="0"/>
              <a:t>5.Les </a:t>
            </a:r>
            <a:r>
              <a:rPr lang="fr-FR" sz="4000" b="1" dirty="0" smtClean="0"/>
              <a:t>jeux d’entrainement et de simulation</a:t>
            </a:r>
            <a:endParaRPr lang="fr-FR" sz="4000" b="1" dirty="0"/>
          </a:p>
        </p:txBody>
      </p:sp>
      <p:sp>
        <p:nvSpPr>
          <p:cNvPr id="3" name="Espace réservé du contenu 2"/>
          <p:cNvSpPr>
            <a:spLocks noGrp="1"/>
          </p:cNvSpPr>
          <p:nvPr>
            <p:ph sz="quarter" idx="1"/>
          </p:nvPr>
        </p:nvSpPr>
        <p:spPr>
          <a:xfrm>
            <a:off x="457200" y="1714488"/>
            <a:ext cx="7467600" cy="4429156"/>
          </a:xfrm>
        </p:spPr>
        <p:txBody>
          <a:bodyPr>
            <a:normAutofit lnSpcReduction="10000"/>
          </a:bodyPr>
          <a:lstStyle/>
          <a:p>
            <a:r>
              <a:rPr lang="fr-FR" dirty="0" smtClean="0"/>
              <a:t>les </a:t>
            </a:r>
            <a:r>
              <a:rPr lang="fr-FR" dirty="0" smtClean="0"/>
              <a:t>jeux d’entrainement ou de simulation sont des jeux qui reproduisent des activités réelles. Parmi ceux-ci, les plus célèbres sont les jeux économiques, les jeux de rôles ou de gestion. Ces jeux permettent grâce à l’ordinateur et la robotique de reproduire le fonctionnement d’un système. Comme exemple classique de ces jeux, on peut citer ceux offrant la possibilité de piloter virtuellement des engins comme des avions, des voitures ou des navettes spatiales. Ce type de </a:t>
            </a:r>
            <a:r>
              <a:rPr lang="fr-FR" dirty="0" err="1" smtClean="0"/>
              <a:t>serious</a:t>
            </a:r>
            <a:r>
              <a:rPr lang="fr-FR" dirty="0" smtClean="0"/>
              <a:t> </a:t>
            </a:r>
            <a:r>
              <a:rPr lang="fr-FR" dirty="0" err="1" smtClean="0"/>
              <a:t>games</a:t>
            </a:r>
            <a:r>
              <a:rPr lang="fr-FR" dirty="0" smtClean="0"/>
              <a:t>, par les possibilités offertes par la simulation, est très utilisé dans de nombreux domaines (la défense, la médecine, l’aviation).</a:t>
            </a:r>
            <a:endParaRPr lang="fr-FR"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pPr algn="ctr"/>
            <a:r>
              <a:rPr lang="fr-FR" sz="3600" b="1" dirty="0" err="1" smtClean="0"/>
              <a:t>Difference</a:t>
            </a:r>
            <a:r>
              <a:rPr lang="fr-FR" sz="3600" b="1" dirty="0" smtClean="0"/>
              <a:t> avec les autres jeux</a:t>
            </a:r>
            <a:endParaRPr lang="fr-FR" sz="3600" b="1" dirty="0"/>
          </a:p>
        </p:txBody>
      </p:sp>
      <p:sp>
        <p:nvSpPr>
          <p:cNvPr id="3" name="Espace réservé du contenu 2"/>
          <p:cNvSpPr>
            <a:spLocks noGrp="1"/>
          </p:cNvSpPr>
          <p:nvPr>
            <p:ph sz="quarter" idx="1"/>
          </p:nvPr>
        </p:nvSpPr>
        <p:spPr>
          <a:xfrm>
            <a:off x="457200" y="1857364"/>
            <a:ext cx="7467600" cy="4616588"/>
          </a:xfrm>
        </p:spPr>
        <p:txBody>
          <a:bodyPr>
            <a:normAutofit fontScale="92500" lnSpcReduction="20000"/>
          </a:bodyPr>
          <a:lstStyle/>
          <a:p>
            <a:r>
              <a:rPr lang="fr-FR" dirty="0" smtClean="0"/>
              <a:t>Les </a:t>
            </a:r>
            <a:r>
              <a:rPr lang="fr-FR" dirty="0" err="1" smtClean="0"/>
              <a:t>Serious</a:t>
            </a:r>
            <a:r>
              <a:rPr lang="fr-FR" dirty="0" smtClean="0"/>
              <a:t> </a:t>
            </a:r>
            <a:r>
              <a:rPr lang="fr-FR" dirty="0" err="1" smtClean="0"/>
              <a:t>Games</a:t>
            </a:r>
            <a:r>
              <a:rPr lang="fr-FR" dirty="0" smtClean="0"/>
              <a:t> (ou jeux sérieux) sont des applications développées à partir des technologies avancées du jeu vidéo, faisant appel aux mêmes approches de design et savoir-faire que le jeu classique (3D temps réel, simulation d’objets, d’individus, d’environnements…) mais qui dépassent la seule dimension du divertissement. " Ainsi, pour qu’un jeu soit considéré comme Jeu Sérieux, celui-ci doit être une application se basant sur des technologies vidéo-ludiques avancées, tout en ayant un objectif à la fois ludique et pédagogique</a:t>
            </a:r>
            <a:r>
              <a:rPr lang="fr-FR" dirty="0" smtClean="0"/>
              <a:t>.</a:t>
            </a:r>
          </a:p>
          <a:p>
            <a:r>
              <a:rPr lang="fr-FR" dirty="0" smtClean="0"/>
              <a:t> </a:t>
            </a:r>
            <a:r>
              <a:rPr lang="fr-FR" dirty="0" smtClean="0"/>
              <a:t>Un </a:t>
            </a:r>
            <a:r>
              <a:rPr lang="fr-FR" dirty="0" err="1" smtClean="0"/>
              <a:t>Serious</a:t>
            </a:r>
            <a:r>
              <a:rPr lang="fr-FR" dirty="0" smtClean="0"/>
              <a:t> Game peut donc s’adresser à tous, aussi bien aux adultes qu’aux enfants. Le public ciblé dépendra des objectifs pédagogiques du créateur du jeu</a:t>
            </a:r>
            <a:r>
              <a:rPr lang="fr-FR" dirty="0" smtClean="0"/>
              <a:t>.</a:t>
            </a:r>
            <a:r>
              <a:rPr lang="fr-FR" dirty="0" smtClean="0"/>
              <a:t/>
            </a:r>
            <a:br>
              <a:rPr lang="fr-FR" dirty="0" smtClean="0"/>
            </a:br>
            <a:endParaRPr lang="fr-FR"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53</TotalTime>
  <Words>914</Words>
  <Application>Microsoft Office PowerPoint</Application>
  <PresentationFormat>Affichage à l'écran (4:3)</PresentationFormat>
  <Paragraphs>28</Paragraphs>
  <Slides>9</Slides>
  <Notes>0</Notes>
  <HiddenSlides>0</HiddenSlides>
  <MMClips>0</MMClips>
  <ScaleCrop>false</ScaleCrop>
  <HeadingPairs>
    <vt:vector size="4" baseType="variant">
      <vt:variant>
        <vt:lpstr>Thème</vt:lpstr>
      </vt:variant>
      <vt:variant>
        <vt:i4>1</vt:i4>
      </vt:variant>
      <vt:variant>
        <vt:lpstr>Titres des diapositives</vt:lpstr>
      </vt:variant>
      <vt:variant>
        <vt:i4>9</vt:i4>
      </vt:variant>
    </vt:vector>
  </HeadingPairs>
  <TitlesOfParts>
    <vt:vector size="10" baseType="lpstr">
      <vt:lpstr>Oriel</vt:lpstr>
      <vt:lpstr>Les jeux sérieux </vt:lpstr>
      <vt:lpstr>définition</vt:lpstr>
      <vt:lpstr>Les différents types</vt:lpstr>
      <vt:lpstr>1. Les jeux publicitaires </vt:lpstr>
      <vt:lpstr>2.Les jeux ludo-éducatifs</vt:lpstr>
      <vt:lpstr>3.Les edumarket games</vt:lpstr>
      <vt:lpstr>4.Les jeux engagés</vt:lpstr>
      <vt:lpstr>5.Les jeux d’entrainement et de simulation</vt:lpstr>
      <vt:lpstr>Difference avec les autres jeux</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 jeux sérieux</dc:title>
  <dc:creator>PC</dc:creator>
  <cp:lastModifiedBy>PC</cp:lastModifiedBy>
  <cp:revision>6</cp:revision>
  <dcterms:created xsi:type="dcterms:W3CDTF">2022-02-03T11:43:31Z</dcterms:created>
  <dcterms:modified xsi:type="dcterms:W3CDTF">2022-02-03T12:37:00Z</dcterms:modified>
</cp:coreProperties>
</file>