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media/image4.jpg" ContentType="image/pn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71" r:id="rId3"/>
    <p:sldId id="261" r:id="rId4"/>
    <p:sldId id="272" r:id="rId5"/>
    <p:sldId id="269" r:id="rId6"/>
    <p:sldId id="274" r:id="rId7"/>
    <p:sldId id="273" r:id="rId8"/>
    <p:sldId id="275" r:id="rId9"/>
    <p:sldId id="278" r:id="rId10"/>
    <p:sldId id="277" r:id="rId11"/>
    <p:sldId id="279" r:id="rId12"/>
    <p:sldId id="260" r:id="rId13"/>
  </p:sldIdLst>
  <p:sldSz cx="12192000" cy="6858000"/>
  <p:notesSz cx="6858000" cy="9144000"/>
  <p:embeddedFontLst>
    <p:embeddedFont>
      <p:font typeface="Open Sans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2" pos="347" userDrawn="1">
          <p15:clr>
            <a:srgbClr val="000000"/>
          </p15:clr>
        </p15:guide>
        <p15:guide id="3" orient="horz" pos="1344" userDrawn="1">
          <p15:clr>
            <a:srgbClr val="A4A3A4"/>
          </p15:clr>
        </p15:guide>
        <p15:guide id="4" orient="horz" pos="9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g2fLzW2NWhC2ejww7VA5lENbgL/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5CAB"/>
    <a:srgbClr val="0046A2"/>
    <a:srgbClr val="D1D1D1"/>
    <a:srgbClr val="F1BE29"/>
    <a:srgbClr val="7BC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>
        <p:guide pos="347"/>
        <p:guide orient="horz" pos="1344"/>
        <p:guide orient="horz" pos="9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027405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6170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8967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userDrawn="1">
  <p:cSld name="TITLE">
    <p:bg>
      <p:bgRef idx="1001">
        <a:schemeClr val="bg1"/>
      </p:bgRef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88;p1">
            <a:extLst>
              <a:ext uri="{FF2B5EF4-FFF2-40B4-BE49-F238E27FC236}">
                <a16:creationId xmlns="" xmlns:a16="http://schemas.microsoft.com/office/drawing/2014/main" id="{2D925FD8-DECC-4CD6-B8C0-B1ADCC5FA20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Группа 6">
            <a:extLst>
              <a:ext uri="{FF2B5EF4-FFF2-40B4-BE49-F238E27FC236}">
                <a16:creationId xmlns="" xmlns:a16="http://schemas.microsoft.com/office/drawing/2014/main" id="{B0283559-7C69-4037-A5DE-025458FA127C}"/>
              </a:ext>
            </a:extLst>
          </p:cNvPr>
          <p:cNvGrpSpPr/>
          <p:nvPr userDrawn="1"/>
        </p:nvGrpSpPr>
        <p:grpSpPr>
          <a:xfrm>
            <a:off x="694478" y="633067"/>
            <a:ext cx="9502816" cy="4706741"/>
            <a:chOff x="694478" y="633067"/>
            <a:chExt cx="9502816" cy="4706741"/>
          </a:xfrm>
        </p:grpSpPr>
        <p:pic>
          <p:nvPicPr>
            <p:cNvPr id="9" name="Google Shape;13;p5">
              <a:extLst>
                <a:ext uri="{FF2B5EF4-FFF2-40B4-BE49-F238E27FC236}">
                  <a16:creationId xmlns="" xmlns:a16="http://schemas.microsoft.com/office/drawing/2014/main" id="{2F2230A9-DF50-482B-98EE-86D3A472B57F}"/>
                </a:ext>
              </a:extLst>
            </p:cNvPr>
            <p:cNvPicPr preferRelativeResize="0"/>
            <p:nvPr userDrawn="1"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4481" y="633067"/>
              <a:ext cx="9502813" cy="47067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Прямоугольник 9">
              <a:extLst>
                <a:ext uri="{FF2B5EF4-FFF2-40B4-BE49-F238E27FC236}">
                  <a16:creationId xmlns="" xmlns:a16="http://schemas.microsoft.com/office/drawing/2014/main" id="{8967D30A-87B4-4421-A52A-46DC79DD78AC}"/>
                </a:ext>
              </a:extLst>
            </p:cNvPr>
            <p:cNvSpPr/>
            <p:nvPr userDrawn="1"/>
          </p:nvSpPr>
          <p:spPr>
            <a:xfrm>
              <a:off x="694478" y="5306991"/>
              <a:ext cx="9502813" cy="2880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D20BDE73-1EE8-4C18-91ED-1CD26511FE5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157539" y="611835"/>
            <a:ext cx="2361600" cy="721959"/>
          </a:xfrm>
          <a:prstGeom prst="rect">
            <a:avLst/>
          </a:prstGeom>
        </p:spPr>
      </p:pic>
      <p:sp>
        <p:nvSpPr>
          <p:cNvPr id="4" name="Google Shape;11;p5">
            <a:extLst>
              <a:ext uri="{FF2B5EF4-FFF2-40B4-BE49-F238E27FC236}">
                <a16:creationId xmlns="" xmlns:a16="http://schemas.microsoft.com/office/drawing/2014/main" id="{E3BFA7FB-261D-418C-AB36-0AE52A4CC41D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1078287" y="831273"/>
            <a:ext cx="9119010" cy="341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sz="4400" b="0">
                <a:solidFill>
                  <a:schemeClr val="lt1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dirty="0"/>
              <a:t>Заголовок слайда</a:t>
            </a:r>
            <a:endParaRPr dirty="0"/>
          </a:p>
        </p:txBody>
      </p:sp>
      <p:sp>
        <p:nvSpPr>
          <p:cNvPr id="5" name="Google Shape;12;p5">
            <a:extLst>
              <a:ext uri="{FF2B5EF4-FFF2-40B4-BE49-F238E27FC236}">
                <a16:creationId xmlns="" xmlns:a16="http://schemas.microsoft.com/office/drawing/2014/main" id="{84D6A78E-BD41-4E16-8DD7-8CD3958FF54B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1078286" y="4363657"/>
            <a:ext cx="9119010" cy="96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r>
              <a:rPr lang="ru-RU" dirty="0"/>
              <a:t>Подзаголовок слайда</a:t>
            </a: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одзаголовок и объект" userDrawn="1">
  <p:cSld name="Заголовок, подзаголовок и объект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body" idx="1" hasCustomPrompt="1"/>
          </p:nvPr>
        </p:nvSpPr>
        <p:spPr>
          <a:xfrm>
            <a:off x="558782" y="1778092"/>
            <a:ext cx="11196533" cy="4473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</a:p>
          <a:p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="" xmlns:a16="http://schemas.microsoft.com/office/drawing/2014/main" id="{464BD804-D61C-41D4-836A-3F0D5620725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дзаголовок и Сравнение" userDrawn="1">
  <p:cSld name="Подзаголовок и Сравнение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3;p17">
            <a:extLst>
              <a:ext uri="{FF2B5EF4-FFF2-40B4-BE49-F238E27FC236}">
                <a16:creationId xmlns="" xmlns:a16="http://schemas.microsoft.com/office/drawing/2014/main" id="{A3BCCEBD-8EA8-458F-9BC3-430C03DA2D8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63245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  <p:sp>
        <p:nvSpPr>
          <p:cNvPr id="8" name="Google Shape;47;p11">
            <a:extLst>
              <a:ext uri="{FF2B5EF4-FFF2-40B4-BE49-F238E27FC236}">
                <a16:creationId xmlns="" xmlns:a16="http://schemas.microsoft.com/office/drawing/2014/main" id="{BE73FDE2-AD6D-4536-979A-DFD5A5A120FB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558781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9" name="Google Shape;48;p11">
            <a:extLst>
              <a:ext uri="{FF2B5EF4-FFF2-40B4-BE49-F238E27FC236}">
                <a16:creationId xmlns="" xmlns:a16="http://schemas.microsoft.com/office/drawing/2014/main" id="{CDC7DB9F-D126-4C0F-900F-3ED455B7D4B6}"/>
              </a:ext>
            </a:extLst>
          </p:cNvPr>
          <p:cNvSpPr txBox="1">
            <a:spLocks noGrp="1"/>
          </p:cNvSpPr>
          <p:nvPr>
            <p:ph type="body" idx="2" hasCustomPrompt="1"/>
          </p:nvPr>
        </p:nvSpPr>
        <p:spPr>
          <a:xfrm>
            <a:off x="6241899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30;p8">
            <a:extLst>
              <a:ext uri="{FF2B5EF4-FFF2-40B4-BE49-F238E27FC236}">
                <a16:creationId xmlns="" xmlns:a16="http://schemas.microsoft.com/office/drawing/2014/main" id="{0A0C615F-D144-44C1-91C6-0FB98026FAD0}"/>
              </a:ext>
            </a:extLst>
          </p:cNvPr>
          <p:cNvSpPr txBox="1">
            <a:spLocks noGrp="1"/>
          </p:cNvSpPr>
          <p:nvPr>
            <p:ph type="body" idx="14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Подзаголовок слайда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userDrawn="1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3;p17">
            <a:extLst>
              <a:ext uri="{FF2B5EF4-FFF2-40B4-BE49-F238E27FC236}">
                <a16:creationId xmlns="" xmlns:a16="http://schemas.microsoft.com/office/drawing/2014/main" id="{3C33CCE7-3AA5-4E4A-9FB4-1EE49FE9D89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3;p17">
            <a:extLst>
              <a:ext uri="{FF2B5EF4-FFF2-40B4-BE49-F238E27FC236}">
                <a16:creationId xmlns="" xmlns:a16="http://schemas.microsoft.com/office/drawing/2014/main" id="{0CA1A5D0-6F6B-4B83-84EB-024B06E2BB7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текст и объект" userDrawn="1">
  <p:cSld name="Заголовок, текст и объект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1301263"/>
            <a:ext cx="6735185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1301263"/>
            <a:ext cx="4784147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 hasCustomPrompt="1"/>
          </p:nvPr>
        </p:nvSpPr>
        <p:spPr>
          <a:xfrm>
            <a:off x="273628" y="1213658"/>
            <a:ext cx="4702029" cy="84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311727"/>
            <a:ext cx="6735185" cy="554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7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2057400"/>
            <a:ext cx="470202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="" xmlns:a16="http://schemas.microsoft.com/office/drawing/2014/main" id="{375ED264-9BE6-45D1-BEF5-3485B756C4E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hasCustomPrompt="1"/>
          </p:nvPr>
        </p:nvSpPr>
        <p:spPr>
          <a:xfrm>
            <a:off x="322118" y="1197033"/>
            <a:ext cx="4449907" cy="860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86" name="Google Shape;86;p18"/>
          <p:cNvSpPr>
            <a:spLocks noGrp="1"/>
          </p:cNvSpPr>
          <p:nvPr>
            <p:ph type="pic" idx="2" hasCustomPrompt="1"/>
          </p:nvPr>
        </p:nvSpPr>
        <p:spPr>
          <a:xfrm>
            <a:off x="5287096" y="238509"/>
            <a:ext cx="6582785" cy="56273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  <p:txBody>
          <a:bodyPr>
            <a:normAutofit/>
          </a:bodyPr>
          <a:lstStyle>
            <a:lvl1pPr>
              <a:defRPr sz="23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 hasCustomPrompt="1"/>
          </p:nvPr>
        </p:nvSpPr>
        <p:spPr>
          <a:xfrm>
            <a:off x="322118" y="2057400"/>
            <a:ext cx="44499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="" xmlns:a16="http://schemas.microsoft.com/office/drawing/2014/main" id="{BB71C74F-A570-498D-A002-6D7C372C65B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 пустой" userDrawn="1">
  <p:cSld name="Закрывающий слайд пустой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88;p1">
            <a:extLst>
              <a:ext uri="{FF2B5EF4-FFF2-40B4-BE49-F238E27FC236}">
                <a16:creationId xmlns="" xmlns:a16="http://schemas.microsoft.com/office/drawing/2014/main" id="{12BBAE2F-1E25-4B32-9650-086D0CA2FEB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2B857A83-5237-42B9-BA8A-BF8F445C1D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75410" y="2096584"/>
            <a:ext cx="1332000" cy="1332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FDF32500-0827-4423-A3B8-9538CB7A7CD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78526" y="2042584"/>
            <a:ext cx="4710383" cy="1440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D5D1BD65-59E0-46AC-BC24-1B28D1FA30E4}"/>
              </a:ext>
            </a:extLst>
          </p:cNvPr>
          <p:cNvSpPr txBox="1"/>
          <p:nvPr userDrawn="1"/>
        </p:nvSpPr>
        <p:spPr>
          <a:xfrm>
            <a:off x="7849902" y="2522519"/>
            <a:ext cx="3048512" cy="4801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latin typeface="ALS Sector Bold" pitchFamily="2" charset="0"/>
                <a:ea typeface="Roboto Black" panose="02000000000000000000" pitchFamily="2" charset="0"/>
              </a:rPr>
              <a:t>do.bmstu.ru</a:t>
            </a:r>
            <a:endParaRPr lang="ru-RU" sz="2800" dirty="0">
              <a:solidFill>
                <a:schemeClr val="bg1"/>
              </a:solidFill>
              <a:latin typeface="ALS Sector Bold" pitchFamily="2" charset="0"/>
              <a:ea typeface="Roboto Black" panose="02000000000000000000" pitchFamily="2" charset="0"/>
            </a:endParaRPr>
          </a:p>
        </p:txBody>
      </p:sp>
      <p:sp>
        <p:nvSpPr>
          <p:cNvPr id="32" name="Прямоугольник 58">
            <a:extLst>
              <a:ext uri="{FF2B5EF4-FFF2-40B4-BE49-F238E27FC236}">
                <a16:creationId xmlns="" xmlns:a16="http://schemas.microsoft.com/office/drawing/2014/main" id="{046CF162-1BBC-4CF7-9474-D6A32C635F92}"/>
              </a:ext>
            </a:extLst>
          </p:cNvPr>
          <p:cNvSpPr/>
          <p:nvPr userDrawn="1"/>
        </p:nvSpPr>
        <p:spPr>
          <a:xfrm flipH="1">
            <a:off x="10711835" y="2096584"/>
            <a:ext cx="130790" cy="1332000"/>
          </a:xfrm>
          <a:custGeom>
            <a:avLst/>
            <a:gdLst>
              <a:gd name="connsiteX0" fmla="*/ 0 w 424732"/>
              <a:gd name="connsiteY0" fmla="*/ 0 h 424732"/>
              <a:gd name="connsiteX1" fmla="*/ 424732 w 424732"/>
              <a:gd name="connsiteY1" fmla="*/ 0 h 424732"/>
              <a:gd name="connsiteX2" fmla="*/ 424732 w 424732"/>
              <a:gd name="connsiteY2" fmla="*/ 424732 h 424732"/>
              <a:gd name="connsiteX3" fmla="*/ 0 w 424732"/>
              <a:gd name="connsiteY3" fmla="*/ 424732 h 424732"/>
              <a:gd name="connsiteX4" fmla="*/ 0 w 424732"/>
              <a:gd name="connsiteY4" fmla="*/ 0 h 424732"/>
              <a:gd name="connsiteX0" fmla="*/ 0 w 425450"/>
              <a:gd name="connsiteY0" fmla="*/ 0 h 424732"/>
              <a:gd name="connsiteX1" fmla="*/ 424732 w 425450"/>
              <a:gd name="connsiteY1" fmla="*/ 0 h 424732"/>
              <a:gd name="connsiteX2" fmla="*/ 425450 w 425450"/>
              <a:gd name="connsiteY2" fmla="*/ 238890 h 424732"/>
              <a:gd name="connsiteX3" fmla="*/ 424732 w 425450"/>
              <a:gd name="connsiteY3" fmla="*/ 424732 h 424732"/>
              <a:gd name="connsiteX4" fmla="*/ 0 w 425450"/>
              <a:gd name="connsiteY4" fmla="*/ 424732 h 424732"/>
              <a:gd name="connsiteX5" fmla="*/ 0 w 425450"/>
              <a:gd name="connsiteY5" fmla="*/ 0 h 424732"/>
              <a:gd name="connsiteX0" fmla="*/ 425450 w 516890"/>
              <a:gd name="connsiteY0" fmla="*/ 238890 h 424732"/>
              <a:gd name="connsiteX1" fmla="*/ 424732 w 516890"/>
              <a:gd name="connsiteY1" fmla="*/ 424732 h 424732"/>
              <a:gd name="connsiteX2" fmla="*/ 0 w 516890"/>
              <a:gd name="connsiteY2" fmla="*/ 424732 h 424732"/>
              <a:gd name="connsiteX3" fmla="*/ 0 w 516890"/>
              <a:gd name="connsiteY3" fmla="*/ 0 h 424732"/>
              <a:gd name="connsiteX4" fmla="*/ 424732 w 516890"/>
              <a:gd name="connsiteY4" fmla="*/ 0 h 424732"/>
              <a:gd name="connsiteX5" fmla="*/ 516890 w 516890"/>
              <a:gd name="connsiteY5" fmla="*/ 330330 h 424732"/>
              <a:gd name="connsiteX0" fmla="*/ 424732 w 516890"/>
              <a:gd name="connsiteY0" fmla="*/ 424732 h 424732"/>
              <a:gd name="connsiteX1" fmla="*/ 0 w 516890"/>
              <a:gd name="connsiteY1" fmla="*/ 424732 h 424732"/>
              <a:gd name="connsiteX2" fmla="*/ 0 w 516890"/>
              <a:gd name="connsiteY2" fmla="*/ 0 h 424732"/>
              <a:gd name="connsiteX3" fmla="*/ 424732 w 516890"/>
              <a:gd name="connsiteY3" fmla="*/ 0 h 424732"/>
              <a:gd name="connsiteX4" fmla="*/ 516890 w 516890"/>
              <a:gd name="connsiteY4" fmla="*/ 330330 h 424732"/>
              <a:gd name="connsiteX0" fmla="*/ 424732 w 424732"/>
              <a:gd name="connsiteY0" fmla="*/ 424732 h 424732"/>
              <a:gd name="connsiteX1" fmla="*/ 0 w 424732"/>
              <a:gd name="connsiteY1" fmla="*/ 424732 h 424732"/>
              <a:gd name="connsiteX2" fmla="*/ 0 w 424732"/>
              <a:gd name="connsiteY2" fmla="*/ 0 h 424732"/>
              <a:gd name="connsiteX3" fmla="*/ 424732 w 424732"/>
              <a:gd name="connsiteY3" fmla="*/ 0 h 42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732" h="424732">
                <a:moveTo>
                  <a:pt x="424732" y="424732"/>
                </a:moveTo>
                <a:lnTo>
                  <a:pt x="0" y="424732"/>
                </a:lnTo>
                <a:lnTo>
                  <a:pt x="0" y="0"/>
                </a:lnTo>
                <a:lnTo>
                  <a:pt x="424732" y="0"/>
                </a:lnTo>
              </a:path>
            </a:pathLst>
          </a:cu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latin typeface="ALS Sector Regular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9E8EEF78-8EFF-47ED-8447-A3A1F67B89B9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420566" y="446017"/>
            <a:ext cx="2361600" cy="722882"/>
          </a:xfrm>
          <a:prstGeom prst="rect">
            <a:avLst/>
          </a:prstGeom>
        </p:spPr>
      </p:pic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20566" y="1301777"/>
            <a:ext cx="11350868" cy="4924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dirty="0"/>
              <a:t>Текст слайда</a:t>
            </a:r>
            <a:endParaRPr lang="en-US" sz="2300" dirty="0">
              <a:latin typeface="ALS Sector Regular" panose="02000000000000000000" pitchFamily="2" charset="0"/>
              <a:cs typeface="ALS Sector Regular" panose="02000000000000000000" pitchFamily="2" charset="0"/>
            </a:endParaRPr>
          </a:p>
          <a:p>
            <a:endParaRPr dirty="0"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7" r:id="rId3"/>
    <p:sldLayoutId id="2147483658" r:id="rId4"/>
    <p:sldLayoutId id="2147483659" r:id="rId5"/>
    <p:sldLayoutId id="2147483661" r:id="rId6"/>
    <p:sldLayoutId id="2147483660" r:id="rId7"/>
    <p:sldLayoutId id="2147483662" r:id="rId8"/>
    <p:sldLayoutId id="2147483651" r:id="rId9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762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2300" b="0" i="0" u="none" strike="noStrike" cap="none" baseline="0">
          <a:solidFill>
            <a:srgbClr val="000000"/>
          </a:solidFill>
          <a:latin typeface="+mn-lt"/>
          <a:ea typeface="ALS Sector Regular" panose="02000000000000000000" pitchFamily="2" charset="0"/>
          <a:cs typeface="ALS Sector Regular" panose="02000000000000000000" pitchFamily="2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574598A-8D69-4EDC-8A16-7BF4EA8474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Прогнозирование конечных свойств новых материалов (композиционных материалов)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30C45695-17CA-4F1C-9AC0-19290977F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286" y="4363658"/>
            <a:ext cx="9119010" cy="874168"/>
          </a:xfrm>
        </p:spPr>
        <p:txBody>
          <a:bodyPr/>
          <a:lstStyle/>
          <a:p>
            <a:r>
              <a:rPr lang="ru-RU" dirty="0" smtClean="0">
                <a:latin typeface="+mn-lt"/>
              </a:rPr>
              <a:t>Семина Юлия Васильевна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idx="2"/>
          </p:nvPr>
        </p:nvSpPr>
        <p:spPr>
          <a:xfrm>
            <a:off x="1627079" y="1189026"/>
            <a:ext cx="9972674" cy="654062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Интеграция модели нейросети из </a:t>
            </a:r>
            <a:r>
              <a:rPr lang="en-US" sz="2000" dirty="0" smtClean="0"/>
              <a:t>TensorFlow. Python. Flask. Jinja</a:t>
            </a:r>
            <a:r>
              <a:rPr lang="ru-RU" sz="2000" dirty="0" smtClean="0"/>
              <a:t> </a:t>
            </a:r>
            <a:endParaRPr lang="ru-RU" sz="2000" dirty="0"/>
          </a:p>
          <a:p>
            <a:endParaRPr lang="ru-RU" sz="20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10</a:t>
            </a:fld>
            <a:endParaRPr lang="ru-RU" dirty="0"/>
          </a:p>
        </p:txBody>
      </p:sp>
      <p:grpSp>
        <p:nvGrpSpPr>
          <p:cNvPr id="3" name="Группа 2">
            <a:extLst>
              <a:ext uri="{FF2B5EF4-FFF2-40B4-BE49-F238E27FC236}">
                <a16:creationId xmlns="" xmlns:a16="http://schemas.microsoft.com/office/drawing/2014/main" id="{0C9DC557-5581-495D-BB23-B94ADFCDEF50}"/>
              </a:ext>
            </a:extLst>
          </p:cNvPr>
          <p:cNvGrpSpPr/>
          <p:nvPr/>
        </p:nvGrpSpPr>
        <p:grpSpPr>
          <a:xfrm>
            <a:off x="2999170" y="392207"/>
            <a:ext cx="7228493" cy="678116"/>
            <a:chOff x="1470018" y="3414870"/>
            <a:chExt cx="4619247" cy="678116"/>
          </a:xfrm>
        </p:grpSpPr>
        <p:sp>
          <p:nvSpPr>
            <p:cNvPr id="4" name="Прямоугольник 3">
              <a:extLst>
                <a:ext uri="{FF2B5EF4-FFF2-40B4-BE49-F238E27FC236}">
                  <a16:creationId xmlns="" xmlns:a16="http://schemas.microsoft.com/office/drawing/2014/main" id="{D70003C4-955E-467F-96F1-C68960CDA5F3}"/>
                </a:ext>
              </a:extLst>
            </p:cNvPr>
            <p:cNvSpPr/>
            <p:nvPr/>
          </p:nvSpPr>
          <p:spPr>
            <a:xfrm>
              <a:off x="1470018" y="3414870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Разработка приложения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5" name="Прямоугольник 58">
              <a:extLst>
                <a:ext uri="{FF2B5EF4-FFF2-40B4-BE49-F238E27FC236}">
                  <a16:creationId xmlns="" xmlns:a16="http://schemas.microsoft.com/office/drawing/2014/main" id="{286A3B8D-B315-48AD-9EFB-F044CE30BB70}"/>
                </a:ext>
              </a:extLst>
            </p:cNvPr>
            <p:cNvSpPr/>
            <p:nvPr/>
          </p:nvSpPr>
          <p:spPr>
            <a:xfrm rot="10800000" flipH="1">
              <a:off x="1610415" y="3414870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6" name="Прямоугольник 58">
              <a:extLst>
                <a:ext uri="{FF2B5EF4-FFF2-40B4-BE49-F238E27FC236}">
                  <a16:creationId xmlns="" xmlns:a16="http://schemas.microsoft.com/office/drawing/2014/main" id="{DF012F52-6F76-4D9F-8DB5-627F1CB1104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810601" y="3426986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" t="4870" r="762" b="4858"/>
          <a:stretch/>
        </p:blipFill>
        <p:spPr>
          <a:xfrm>
            <a:off x="1428750" y="1638064"/>
            <a:ext cx="9361006" cy="479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708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8286" y="1771650"/>
            <a:ext cx="7122738" cy="1819034"/>
          </a:xfrm>
        </p:spPr>
        <p:txBody>
          <a:bodyPr/>
          <a:lstStyle/>
          <a:p>
            <a:r>
              <a:rPr lang="ru-RU" sz="4800" dirty="0" smtClean="0"/>
              <a:t>Спасибо за внимание!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 smtClean="0"/>
              <a:t>github.com/</a:t>
            </a:r>
            <a:r>
              <a:rPr lang="en-US" sz="3200" dirty="0" err="1" smtClean="0"/>
              <a:t>maaliskuussa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775459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Группа 64">
            <a:extLst>
              <a:ext uri="{FF2B5EF4-FFF2-40B4-BE49-F238E27FC236}">
                <a16:creationId xmlns="" xmlns:a16="http://schemas.microsoft.com/office/drawing/2014/main" id="{9280711C-2262-4089-92EE-9BEACCC60C4C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68" name="Прямоугольник 67">
              <a:extLst>
                <a:ext uri="{FF2B5EF4-FFF2-40B4-BE49-F238E27FC236}">
                  <a16:creationId xmlns="" xmlns:a16="http://schemas.microsoft.com/office/drawing/2014/main" id="{E2535886-3476-4B40-9706-6797B77905C0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Постановка задачи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69" name="Прямоугольник 58">
              <a:extLst>
                <a:ext uri="{FF2B5EF4-FFF2-40B4-BE49-F238E27FC236}">
                  <a16:creationId xmlns="" xmlns:a16="http://schemas.microsoft.com/office/drawing/2014/main" id="{96789138-2397-49AA-BF3A-A6B5B90E884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70" name="Прямоугольник 58">
              <a:extLst>
                <a:ext uri="{FF2B5EF4-FFF2-40B4-BE49-F238E27FC236}">
                  <a16:creationId xmlns="" xmlns:a16="http://schemas.microsoft.com/office/drawing/2014/main" id="{DA239952-60E1-45EB-BDF0-422CC4CF7E4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</a:t>
            </a:fld>
            <a:endParaRPr lang="ru-RU" dirty="0"/>
          </a:p>
        </p:txBody>
      </p:sp>
      <p:sp>
        <p:nvSpPr>
          <p:cNvPr id="11" name="Google Shape;125;p4">
            <a:extLst>
              <a:ext uri="{FF2B5EF4-FFF2-40B4-BE49-F238E27FC236}">
                <a16:creationId xmlns=""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1408143" y="1719562"/>
            <a:ext cx="621790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 smtClean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Разведочный анализ набора данных</a:t>
            </a:r>
            <a:endParaRPr sz="1800" b="1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34" name="Google Shape;149;p4">
            <a:extLst>
              <a:ext uri="{FF2B5EF4-FFF2-40B4-BE49-F238E27FC236}">
                <a16:creationId xmlns="" xmlns:a16="http://schemas.microsoft.com/office/drawing/2014/main" id="{E8524630-6F6B-4695-AB3F-DEBB05B7CD3C}"/>
              </a:ext>
            </a:extLst>
          </p:cNvPr>
          <p:cNvSpPr txBox="1"/>
          <p:nvPr/>
        </p:nvSpPr>
        <p:spPr>
          <a:xfrm>
            <a:off x="8474033" y="1493010"/>
            <a:ext cx="3157806" cy="4586962"/>
          </a:xfrm>
          <a:prstGeom prst="rect">
            <a:avLst/>
          </a:prstGeom>
          <a:solidFill>
            <a:srgbClr val="F1BE29"/>
          </a:solidFill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lang="ru-RU" sz="1600" b="1" dirty="0" smtClean="0">
              <a:solidFill>
                <a:schemeClr val="lt1"/>
              </a:solidFill>
              <a:latin typeface="+mn-lt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ru-RU" sz="1600" b="1" dirty="0" smtClean="0">
                <a:solidFill>
                  <a:schemeClr val="lt1"/>
                </a:solidFill>
                <a:latin typeface="+mn-lt"/>
              </a:rPr>
              <a:t>Исходный набор данных: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lang="ru-RU" sz="1600" b="1" dirty="0" smtClean="0">
              <a:solidFill>
                <a:schemeClr val="lt1"/>
              </a:solidFill>
              <a:latin typeface="+mn-lt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lang="ru-RU" sz="1600" b="1" dirty="0">
              <a:solidFill>
                <a:schemeClr val="lt1"/>
              </a:solidFill>
              <a:latin typeface="+mn-lt"/>
            </a:endParaRPr>
          </a:p>
          <a:p>
            <a:pPr lvl="0" algn="ctr">
              <a:buClr>
                <a:schemeClr val="lt1"/>
              </a:buClr>
              <a:buSzPts val="1400"/>
            </a:pPr>
            <a:r>
              <a:rPr lang="en-US" sz="2000" b="1" dirty="0" smtClean="0">
                <a:solidFill>
                  <a:schemeClr val="lt1"/>
                </a:solidFill>
                <a:latin typeface="+mn-lt"/>
              </a:rPr>
              <a:t>X_bp.xlsx</a:t>
            </a:r>
            <a:endParaRPr lang="ru-RU" sz="2000" b="1" dirty="0" smtClean="0">
              <a:solidFill>
                <a:schemeClr val="lt1"/>
              </a:solidFill>
              <a:latin typeface="+mn-lt"/>
            </a:endParaRPr>
          </a:p>
          <a:p>
            <a:pPr lvl="0" algn="ctr">
              <a:buClr>
                <a:schemeClr val="lt1"/>
              </a:buClr>
              <a:buSzPts val="1400"/>
            </a:pPr>
            <a:r>
              <a:rPr lang="ru-RU" sz="1600" b="1" dirty="0" smtClean="0">
                <a:solidFill>
                  <a:schemeClr val="lt1"/>
                </a:solidFill>
                <a:latin typeface="+mn-lt"/>
              </a:rPr>
              <a:t> – данные о</a:t>
            </a:r>
            <a:endParaRPr lang="ru-RU" sz="1600" b="1" dirty="0">
              <a:solidFill>
                <a:schemeClr val="lt1"/>
              </a:solidFill>
              <a:latin typeface="+mn-lt"/>
            </a:endParaRPr>
          </a:p>
          <a:p>
            <a:pPr lvl="0" algn="ctr">
              <a:buClr>
                <a:schemeClr val="lt1"/>
              </a:buClr>
              <a:buSzPts val="1400"/>
            </a:pPr>
            <a:r>
              <a:rPr lang="ru-RU" sz="1600" b="1" dirty="0">
                <a:solidFill>
                  <a:schemeClr val="lt1"/>
                </a:solidFill>
                <a:latin typeface="+mn-lt"/>
              </a:rPr>
              <a:t>параметрах </a:t>
            </a:r>
            <a:r>
              <a:rPr lang="ru-RU" sz="1600" b="1" dirty="0" smtClean="0">
                <a:solidFill>
                  <a:schemeClr val="lt1"/>
                </a:solidFill>
                <a:latin typeface="+mn-lt"/>
              </a:rPr>
              <a:t>базальтопластика</a:t>
            </a:r>
          </a:p>
          <a:p>
            <a:pPr lvl="0" algn="ctr">
              <a:buClr>
                <a:schemeClr val="lt1"/>
              </a:buClr>
              <a:buSzPts val="1400"/>
            </a:pPr>
            <a:r>
              <a:rPr lang="ru-RU" sz="1600" b="1" dirty="0" smtClean="0">
                <a:solidFill>
                  <a:schemeClr val="lt1"/>
                </a:solidFill>
                <a:latin typeface="+mn-lt"/>
              </a:rPr>
              <a:t>(1024х11)</a:t>
            </a:r>
          </a:p>
          <a:p>
            <a:pPr lvl="0" algn="ctr">
              <a:buClr>
                <a:schemeClr val="lt1"/>
              </a:buClr>
              <a:buSzPts val="1400"/>
            </a:pPr>
            <a:endParaRPr lang="ru-RU" sz="2000" b="1" dirty="0">
              <a:solidFill>
                <a:schemeClr val="lt1"/>
              </a:solidFill>
              <a:latin typeface="+mn-lt"/>
            </a:endParaRPr>
          </a:p>
          <a:p>
            <a:pPr lvl="0" algn="ctr">
              <a:buClr>
                <a:schemeClr val="lt1"/>
              </a:buClr>
              <a:buSzPts val="1400"/>
            </a:pPr>
            <a:r>
              <a:rPr lang="en-US" sz="2000" b="1" dirty="0" smtClean="0">
                <a:solidFill>
                  <a:schemeClr val="lt1"/>
                </a:solidFill>
                <a:latin typeface="+mn-lt"/>
              </a:rPr>
              <a:t>X_nup.xlsx</a:t>
            </a:r>
            <a:endParaRPr lang="ru-RU" sz="2000" b="1" dirty="0" smtClean="0">
              <a:solidFill>
                <a:schemeClr val="lt1"/>
              </a:solidFill>
              <a:latin typeface="+mn-lt"/>
            </a:endParaRPr>
          </a:p>
          <a:p>
            <a:pPr lvl="0" algn="ctr">
              <a:buClr>
                <a:schemeClr val="lt1"/>
              </a:buClr>
              <a:buSzPts val="1400"/>
            </a:pPr>
            <a:r>
              <a:rPr lang="ru-RU" sz="1600" b="1" dirty="0" smtClean="0">
                <a:solidFill>
                  <a:schemeClr val="lt1"/>
                </a:solidFill>
                <a:latin typeface="+mn-lt"/>
              </a:rPr>
              <a:t>- данные о </a:t>
            </a:r>
            <a:endParaRPr lang="ru-RU" sz="1600" b="1" dirty="0">
              <a:solidFill>
                <a:schemeClr val="lt1"/>
              </a:solidFill>
              <a:latin typeface="+mn-lt"/>
            </a:endParaRPr>
          </a:p>
          <a:p>
            <a:pPr lvl="0" algn="ctr">
              <a:buClr>
                <a:schemeClr val="lt1"/>
              </a:buClr>
              <a:buSzPts val="1400"/>
            </a:pPr>
            <a:r>
              <a:rPr lang="ru-RU" sz="1600" b="1" dirty="0" smtClean="0">
                <a:solidFill>
                  <a:schemeClr val="lt1"/>
                </a:solidFill>
                <a:latin typeface="+mn-lt"/>
              </a:rPr>
              <a:t>компоновке композитов</a:t>
            </a:r>
          </a:p>
          <a:p>
            <a:pPr lvl="0" algn="ctr">
              <a:buClr>
                <a:schemeClr val="lt1"/>
              </a:buClr>
              <a:buSzPts val="1400"/>
            </a:pPr>
            <a:r>
              <a:rPr lang="ru-RU" sz="1600" b="1" dirty="0" smtClean="0">
                <a:solidFill>
                  <a:schemeClr val="lt1"/>
                </a:solidFill>
                <a:latin typeface="+mn-lt"/>
              </a:rPr>
              <a:t>(1041х4)</a:t>
            </a:r>
            <a:endParaRPr lang="ru-RU" sz="1600" b="1" dirty="0">
              <a:solidFill>
                <a:schemeClr val="lt1"/>
              </a:solidFill>
              <a:latin typeface="+mn-lt"/>
            </a:endParaRPr>
          </a:p>
        </p:txBody>
      </p:sp>
      <p:grpSp>
        <p:nvGrpSpPr>
          <p:cNvPr id="36" name="Группа 35">
            <a:extLst>
              <a:ext uri="{FF2B5EF4-FFF2-40B4-BE49-F238E27FC236}">
                <a16:creationId xmlns="" xmlns:a16="http://schemas.microsoft.com/office/drawing/2014/main" id="{066B2AF8-B3BB-4E6C-B4EF-BA91A7149C6E}"/>
              </a:ext>
            </a:extLst>
          </p:cNvPr>
          <p:cNvGrpSpPr/>
          <p:nvPr/>
        </p:nvGrpSpPr>
        <p:grpSpPr>
          <a:xfrm>
            <a:off x="558782" y="2489251"/>
            <a:ext cx="450202" cy="685765"/>
            <a:chOff x="623996" y="1592262"/>
            <a:chExt cx="333947" cy="508681"/>
          </a:xfrm>
        </p:grpSpPr>
        <p:cxnSp>
          <p:nvCxnSpPr>
            <p:cNvPr id="37" name="Google Shape;123;p4">
              <a:extLst>
                <a:ext uri="{FF2B5EF4-FFF2-40B4-BE49-F238E27FC236}">
                  <a16:creationId xmlns="" xmlns:a16="http://schemas.microsoft.com/office/drawing/2014/main" id="{B2BB743C-20D7-4E69-AAE1-54C42970370B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" name="Google Shape;124;p4">
              <a:extLst>
                <a:ext uri="{FF2B5EF4-FFF2-40B4-BE49-F238E27FC236}">
                  <a16:creationId xmlns="" xmlns:a16="http://schemas.microsoft.com/office/drawing/2014/main" id="{A09E8948-234F-49EF-B8ED-B3C480E04917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9" name="Google Shape;126;p4">
              <a:extLst>
                <a:ext uri="{FF2B5EF4-FFF2-40B4-BE49-F238E27FC236}">
                  <a16:creationId xmlns="" xmlns:a16="http://schemas.microsoft.com/office/drawing/2014/main" id="{DE776E1C-0C20-43D2-8A38-628879EB82A4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0" name="Группа 39">
            <a:extLst>
              <a:ext uri="{FF2B5EF4-FFF2-40B4-BE49-F238E27FC236}">
                <a16:creationId xmlns="" xmlns:a16="http://schemas.microsoft.com/office/drawing/2014/main" id="{A61F8772-5670-475E-90AF-084D02A24E45}"/>
              </a:ext>
            </a:extLst>
          </p:cNvPr>
          <p:cNvGrpSpPr/>
          <p:nvPr/>
        </p:nvGrpSpPr>
        <p:grpSpPr>
          <a:xfrm>
            <a:off x="558782" y="3443265"/>
            <a:ext cx="450202" cy="685765"/>
            <a:chOff x="623996" y="1592262"/>
            <a:chExt cx="333947" cy="508681"/>
          </a:xfrm>
        </p:grpSpPr>
        <p:cxnSp>
          <p:nvCxnSpPr>
            <p:cNvPr id="41" name="Google Shape;123;p4">
              <a:extLst>
                <a:ext uri="{FF2B5EF4-FFF2-40B4-BE49-F238E27FC236}">
                  <a16:creationId xmlns="" xmlns:a16="http://schemas.microsoft.com/office/drawing/2014/main" id="{31FD4C9E-5F69-4810-A00B-E211610CB36A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" name="Google Shape;124;p4">
              <a:extLst>
                <a:ext uri="{FF2B5EF4-FFF2-40B4-BE49-F238E27FC236}">
                  <a16:creationId xmlns="" xmlns:a16="http://schemas.microsoft.com/office/drawing/2014/main" id="{1B688AC3-F620-4E8E-B8F1-1B14FAE7C0C2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3" name="Google Shape;126;p4">
              <a:extLst>
                <a:ext uri="{FF2B5EF4-FFF2-40B4-BE49-F238E27FC236}">
                  <a16:creationId xmlns="" xmlns:a16="http://schemas.microsoft.com/office/drawing/2014/main" id="{87B9060E-A604-4528-B297-A9EBC00AAAD6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4" name="Группа 43">
            <a:extLst>
              <a:ext uri="{FF2B5EF4-FFF2-40B4-BE49-F238E27FC236}">
                <a16:creationId xmlns="" xmlns:a16="http://schemas.microsoft.com/office/drawing/2014/main" id="{90E0740F-EFCD-41F2-8EB0-E752773D0AE6}"/>
              </a:ext>
            </a:extLst>
          </p:cNvPr>
          <p:cNvGrpSpPr/>
          <p:nvPr/>
        </p:nvGrpSpPr>
        <p:grpSpPr>
          <a:xfrm>
            <a:off x="560162" y="4407979"/>
            <a:ext cx="450202" cy="685765"/>
            <a:chOff x="623996" y="1592262"/>
            <a:chExt cx="333947" cy="508681"/>
          </a:xfrm>
        </p:grpSpPr>
        <p:cxnSp>
          <p:nvCxnSpPr>
            <p:cNvPr id="45" name="Google Shape;123;p4">
              <a:extLst>
                <a:ext uri="{FF2B5EF4-FFF2-40B4-BE49-F238E27FC236}">
                  <a16:creationId xmlns="" xmlns:a16="http://schemas.microsoft.com/office/drawing/2014/main" id="{5C8D2F6A-BB2A-49FD-B94C-250EB763B066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6" name="Google Shape;124;p4">
              <a:extLst>
                <a:ext uri="{FF2B5EF4-FFF2-40B4-BE49-F238E27FC236}">
                  <a16:creationId xmlns="" xmlns:a16="http://schemas.microsoft.com/office/drawing/2014/main" id="{EB043BAB-1826-41DB-A7FE-AAA09C039F9C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" name="Google Shape;126;p4">
              <a:extLst>
                <a:ext uri="{FF2B5EF4-FFF2-40B4-BE49-F238E27FC236}">
                  <a16:creationId xmlns="" xmlns:a16="http://schemas.microsoft.com/office/drawing/2014/main" id="{24ECB75A-09F9-43A5-8D25-D348344E60BF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8" name="Группа 47">
            <a:extLst>
              <a:ext uri="{FF2B5EF4-FFF2-40B4-BE49-F238E27FC236}">
                <a16:creationId xmlns="" xmlns:a16="http://schemas.microsoft.com/office/drawing/2014/main" id="{C1DE16C2-2172-463A-93BA-EA11B2417C83}"/>
              </a:ext>
            </a:extLst>
          </p:cNvPr>
          <p:cNvGrpSpPr/>
          <p:nvPr/>
        </p:nvGrpSpPr>
        <p:grpSpPr>
          <a:xfrm>
            <a:off x="558782" y="5383393"/>
            <a:ext cx="450202" cy="685765"/>
            <a:chOff x="623996" y="1592262"/>
            <a:chExt cx="333947" cy="508681"/>
          </a:xfrm>
        </p:grpSpPr>
        <p:cxnSp>
          <p:nvCxnSpPr>
            <p:cNvPr id="49" name="Google Shape;123;p4">
              <a:extLst>
                <a:ext uri="{FF2B5EF4-FFF2-40B4-BE49-F238E27FC236}">
                  <a16:creationId xmlns="" xmlns:a16="http://schemas.microsoft.com/office/drawing/2014/main" id="{73882629-1BAE-438B-9802-2EDD583F7F1E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0" name="Google Shape;124;p4">
              <a:extLst>
                <a:ext uri="{FF2B5EF4-FFF2-40B4-BE49-F238E27FC236}">
                  <a16:creationId xmlns="" xmlns:a16="http://schemas.microsoft.com/office/drawing/2014/main" id="{590F5074-56E7-4E5F-A651-A7E31BD5FFBA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" name="Google Shape;126;p4">
              <a:extLst>
                <a:ext uri="{FF2B5EF4-FFF2-40B4-BE49-F238E27FC236}">
                  <a16:creationId xmlns="" xmlns:a16="http://schemas.microsoft.com/office/drawing/2014/main" id="{A2CA7045-D48F-4328-8FF7-FF8E4D8ABC12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2" name="Google Shape;125;p4">
            <a:extLst>
              <a:ext uri="{FF2B5EF4-FFF2-40B4-BE49-F238E27FC236}">
                <a16:creationId xmlns="" xmlns:a16="http://schemas.microsoft.com/office/drawing/2014/main" id="{B392D556-B476-4E1F-958C-31EE7B16300D}"/>
              </a:ext>
            </a:extLst>
          </p:cNvPr>
          <p:cNvSpPr/>
          <p:nvPr/>
        </p:nvSpPr>
        <p:spPr>
          <a:xfrm>
            <a:off x="1408143" y="2658429"/>
            <a:ext cx="648026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ru-RU" sz="18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Изучение </a:t>
            </a:r>
            <a:r>
              <a:rPr lang="ru-RU" sz="1800" b="1" dirty="0" smtClean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методов для </a:t>
            </a:r>
            <a:r>
              <a:rPr lang="ru-RU" sz="18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решения поставленной задачи</a:t>
            </a:r>
            <a:endParaRPr lang="ru-RU" sz="18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53" name="Google Shape;127;p4">
            <a:extLst>
              <a:ext uri="{FF2B5EF4-FFF2-40B4-BE49-F238E27FC236}">
                <a16:creationId xmlns="" xmlns:a16="http://schemas.microsoft.com/office/drawing/2014/main" id="{BCF65B5B-0337-4C73-B9BB-A05F6916D064}"/>
              </a:ext>
            </a:extLst>
          </p:cNvPr>
          <p:cNvSpPr/>
          <p:nvPr/>
        </p:nvSpPr>
        <p:spPr>
          <a:xfrm>
            <a:off x="843937" y="2739873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2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54" name="Google Shape;125;p4">
            <a:extLst>
              <a:ext uri="{FF2B5EF4-FFF2-40B4-BE49-F238E27FC236}">
                <a16:creationId xmlns="" xmlns:a16="http://schemas.microsoft.com/office/drawing/2014/main" id="{4BBDCECC-7AC6-4E39-B4A9-A7C1308CD1E4}"/>
              </a:ext>
            </a:extLst>
          </p:cNvPr>
          <p:cNvSpPr/>
          <p:nvPr/>
        </p:nvSpPr>
        <p:spPr>
          <a:xfrm>
            <a:off x="1408143" y="3616890"/>
            <a:ext cx="661430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 smtClean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Применение методов в разработке и обучении моделей</a:t>
            </a:r>
            <a:endParaRPr lang="ru-RU" sz="18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55" name="Google Shape;127;p4">
            <a:extLst>
              <a:ext uri="{FF2B5EF4-FFF2-40B4-BE49-F238E27FC236}">
                <a16:creationId xmlns="" xmlns:a16="http://schemas.microsoft.com/office/drawing/2014/main" id="{09A3BA78-83A5-439F-80AC-98893E52CA81}"/>
              </a:ext>
            </a:extLst>
          </p:cNvPr>
          <p:cNvSpPr/>
          <p:nvPr/>
        </p:nvSpPr>
        <p:spPr>
          <a:xfrm>
            <a:off x="843937" y="3709719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3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56" name="Google Shape;125;p4">
            <a:extLst>
              <a:ext uri="{FF2B5EF4-FFF2-40B4-BE49-F238E27FC236}">
                <a16:creationId xmlns="" xmlns:a16="http://schemas.microsoft.com/office/drawing/2014/main" id="{3DDF0676-49DA-46BC-9B49-E63651936BD7}"/>
              </a:ext>
            </a:extLst>
          </p:cNvPr>
          <p:cNvSpPr/>
          <p:nvPr/>
        </p:nvSpPr>
        <p:spPr>
          <a:xfrm>
            <a:off x="1408143" y="4587172"/>
            <a:ext cx="621790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 smtClean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Разработка пользовательского приложения</a:t>
            </a:r>
            <a:endParaRPr lang="ru-RU" sz="18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57" name="Google Shape;127;p4">
            <a:extLst>
              <a:ext uri="{FF2B5EF4-FFF2-40B4-BE49-F238E27FC236}">
                <a16:creationId xmlns="" xmlns:a16="http://schemas.microsoft.com/office/drawing/2014/main" id="{52BA7844-74CD-4A10-A920-4E6A0D827A2C}"/>
              </a:ext>
            </a:extLst>
          </p:cNvPr>
          <p:cNvSpPr/>
          <p:nvPr/>
        </p:nvSpPr>
        <p:spPr>
          <a:xfrm>
            <a:off x="843937" y="4677149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4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58" name="Google Shape;125;p4">
            <a:extLst>
              <a:ext uri="{FF2B5EF4-FFF2-40B4-BE49-F238E27FC236}">
                <a16:creationId xmlns="" xmlns:a16="http://schemas.microsoft.com/office/drawing/2014/main" id="{5196AA80-638D-487F-983B-0DA60BA9BE05}"/>
              </a:ext>
            </a:extLst>
          </p:cNvPr>
          <p:cNvSpPr/>
          <p:nvPr/>
        </p:nvSpPr>
        <p:spPr>
          <a:xfrm>
            <a:off x="1382780" y="5557018"/>
            <a:ext cx="621790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 smtClean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Выгрузка в удаленный репозиторий</a:t>
            </a:r>
            <a:endParaRPr lang="ru-RU" sz="18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59" name="Google Shape;127;p4">
            <a:extLst>
              <a:ext uri="{FF2B5EF4-FFF2-40B4-BE49-F238E27FC236}">
                <a16:creationId xmlns="" xmlns:a16="http://schemas.microsoft.com/office/drawing/2014/main" id="{6CBDF430-C68B-42FA-BC4A-87935642BB35}"/>
              </a:ext>
            </a:extLst>
          </p:cNvPr>
          <p:cNvSpPr/>
          <p:nvPr/>
        </p:nvSpPr>
        <p:spPr>
          <a:xfrm>
            <a:off x="836823" y="5618307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5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grpSp>
        <p:nvGrpSpPr>
          <p:cNvPr id="60" name="Группа 59">
            <a:extLst>
              <a:ext uri="{FF2B5EF4-FFF2-40B4-BE49-F238E27FC236}">
                <a16:creationId xmlns="" xmlns:a16="http://schemas.microsoft.com/office/drawing/2014/main" id="{CEB208F7-621F-4826-AC02-D9ACF56C2556}"/>
              </a:ext>
            </a:extLst>
          </p:cNvPr>
          <p:cNvGrpSpPr/>
          <p:nvPr/>
        </p:nvGrpSpPr>
        <p:grpSpPr>
          <a:xfrm>
            <a:off x="558782" y="1503622"/>
            <a:ext cx="450202" cy="685765"/>
            <a:chOff x="623996" y="1592262"/>
            <a:chExt cx="333947" cy="508681"/>
          </a:xfrm>
        </p:grpSpPr>
        <p:cxnSp>
          <p:nvCxnSpPr>
            <p:cNvPr id="61" name="Google Shape;123;p4">
              <a:extLst>
                <a:ext uri="{FF2B5EF4-FFF2-40B4-BE49-F238E27FC236}">
                  <a16:creationId xmlns="" xmlns:a16="http://schemas.microsoft.com/office/drawing/2014/main" id="{C80DFF66-7760-463A-A6E3-7A4A06739A6B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" name="Google Shape;124;p4">
              <a:extLst>
                <a:ext uri="{FF2B5EF4-FFF2-40B4-BE49-F238E27FC236}">
                  <a16:creationId xmlns="" xmlns:a16="http://schemas.microsoft.com/office/drawing/2014/main" id="{537A8DBB-64CB-4C54-9816-C8AB9CEF9F83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3" name="Google Shape;126;p4">
              <a:extLst>
                <a:ext uri="{FF2B5EF4-FFF2-40B4-BE49-F238E27FC236}">
                  <a16:creationId xmlns="" xmlns:a16="http://schemas.microsoft.com/office/drawing/2014/main" id="{5EA94F71-5A4A-461B-84A6-89FA43FE7B61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4" name="Google Shape;127;p4">
            <a:extLst>
              <a:ext uri="{FF2B5EF4-FFF2-40B4-BE49-F238E27FC236}">
                <a16:creationId xmlns="" xmlns:a16="http://schemas.microsoft.com/office/drawing/2014/main" id="{52F47E68-BBBA-4D50-92F9-0A84552519B8}"/>
              </a:ext>
            </a:extLst>
          </p:cNvPr>
          <p:cNvSpPr/>
          <p:nvPr/>
        </p:nvSpPr>
        <p:spPr>
          <a:xfrm>
            <a:off x="843937" y="1754244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1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392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="" xmlns:a16="http://schemas.microsoft.com/office/drawing/2014/main" id="{17FD5A9C-AA57-42B9-8F69-29229E6D0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H="1">
            <a:off x="4972328" y="5710648"/>
            <a:ext cx="6723803" cy="577933"/>
          </a:xfrm>
        </p:spPr>
        <p:txBody>
          <a:bodyPr>
            <a:normAutofit/>
          </a:bodyPr>
          <a:lstStyle/>
          <a:p>
            <a:pPr marL="76200" indent="0" algn="just">
              <a:buNone/>
            </a:pPr>
            <a:r>
              <a:rPr lang="ru-RU" sz="1800" dirty="0" smtClean="0"/>
              <a:t>Пропусков: 0, Дубликатов 0. </a:t>
            </a:r>
            <a:endParaRPr lang="ru-RU" sz="1800" dirty="0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896CC3FE-49DC-4E57-BE64-FC71D0FE5E3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13217" y="1333690"/>
            <a:ext cx="4659034" cy="600690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Объединение по типу </a:t>
            </a:r>
            <a:r>
              <a:rPr lang="en-US" sz="2000" dirty="0" smtClean="0"/>
              <a:t>INNER</a:t>
            </a:r>
            <a:endParaRPr lang="ru-RU" sz="2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="" xmlns:a16="http://schemas.microsoft.com/office/drawing/2014/main" id="{B431A07B-4120-45A8-87F5-FD0B7543B02C}"/>
              </a:ext>
            </a:extLst>
          </p:cNvPr>
          <p:cNvGrpSpPr/>
          <p:nvPr/>
        </p:nvGrpSpPr>
        <p:grpSpPr>
          <a:xfrm>
            <a:off x="3167880" y="469293"/>
            <a:ext cx="5839642" cy="666000"/>
            <a:chOff x="1476753" y="3499669"/>
            <a:chExt cx="4619247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=""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Разведочный анализ данных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=""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=""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10" name="Рисунок 9"/>
          <p:cNvPicPr/>
          <p:nvPr/>
        </p:nvPicPr>
        <p:blipFill rotWithShape="1">
          <a:blip r:embed="rId2"/>
          <a:srcRect r="52212"/>
          <a:stretch/>
        </p:blipFill>
        <p:spPr bwMode="auto">
          <a:xfrm>
            <a:off x="442397" y="1934381"/>
            <a:ext cx="4429854" cy="12046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Рисунок 12"/>
          <p:cNvPicPr/>
          <p:nvPr/>
        </p:nvPicPr>
        <p:blipFill rotWithShape="1">
          <a:blip r:embed="rId3"/>
          <a:srcRect t="10809" r="977" b="7742"/>
          <a:stretch/>
        </p:blipFill>
        <p:spPr bwMode="auto">
          <a:xfrm>
            <a:off x="442398" y="3724695"/>
            <a:ext cx="4429853" cy="25638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Текст 2">
            <a:extLst>
              <a:ext uri="{FF2B5EF4-FFF2-40B4-BE49-F238E27FC236}">
                <a16:creationId xmlns="" xmlns:a16="http://schemas.microsoft.com/office/drawing/2014/main" id="{896CC3FE-49DC-4E57-BE64-FC71D0FE5E30}"/>
              </a:ext>
            </a:extLst>
          </p:cNvPr>
          <p:cNvSpPr txBox="1">
            <a:spLocks/>
          </p:cNvSpPr>
          <p:nvPr/>
        </p:nvSpPr>
        <p:spPr>
          <a:xfrm>
            <a:off x="213216" y="3124005"/>
            <a:ext cx="6624311" cy="600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2700" b="0" i="0" u="none" strike="noStrike" cap="none" baseline="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sz="2000" dirty="0" smtClean="0"/>
              <a:t>Информация  о типах данных</a:t>
            </a:r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2329" y="1934380"/>
            <a:ext cx="6723802" cy="3565762"/>
          </a:xfrm>
          <a:prstGeom prst="rect">
            <a:avLst/>
          </a:prstGeom>
        </p:spPr>
      </p:pic>
      <p:sp>
        <p:nvSpPr>
          <p:cNvPr id="15" name="Текст 2">
            <a:extLst>
              <a:ext uri="{FF2B5EF4-FFF2-40B4-BE49-F238E27FC236}">
                <a16:creationId xmlns="" xmlns:a16="http://schemas.microsoft.com/office/drawing/2014/main" id="{896CC3FE-49DC-4E57-BE64-FC71D0FE5E30}"/>
              </a:ext>
            </a:extLst>
          </p:cNvPr>
          <p:cNvSpPr txBox="1">
            <a:spLocks/>
          </p:cNvSpPr>
          <p:nvPr/>
        </p:nvSpPr>
        <p:spPr>
          <a:xfrm>
            <a:off x="4872251" y="1333690"/>
            <a:ext cx="5557624" cy="600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2700" b="0" i="0" u="none" strike="noStrike" cap="none" baseline="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sz="2000" dirty="0" smtClean="0"/>
              <a:t>Описательная статистика данных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05252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=""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</a:t>
            </a:fld>
            <a:endParaRPr lang="ru-RU" dirty="0"/>
          </a:p>
        </p:txBody>
      </p:sp>
      <p:sp>
        <p:nvSpPr>
          <p:cNvPr id="13" name="Google Shape;176;p7">
            <a:extLst>
              <a:ext uri="{FF2B5EF4-FFF2-40B4-BE49-F238E27FC236}">
                <a16:creationId xmlns="" xmlns:a16="http://schemas.microsoft.com/office/drawing/2014/main" id="{0B3AFC7A-2E2A-4CB1-9002-1A72FF0BB58D}"/>
              </a:ext>
            </a:extLst>
          </p:cNvPr>
          <p:cNvSpPr txBox="1"/>
          <p:nvPr/>
        </p:nvSpPr>
        <p:spPr>
          <a:xfrm>
            <a:off x="2738326" y="1067099"/>
            <a:ext cx="4633939" cy="410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ru-RU" sz="1800" dirty="0" smtClean="0">
                <a:latin typeface="+mn-lt"/>
                <a:ea typeface="Montserrat"/>
                <a:cs typeface="Montserrat"/>
                <a:sym typeface="Montserrat"/>
              </a:rPr>
              <a:t>Гистограммы распределения</a:t>
            </a:r>
            <a:endParaRPr sz="1800" baseline="30000" dirty="0">
              <a:solidFill>
                <a:srgbClr val="000000"/>
              </a:solidFill>
              <a:latin typeface="+mn-lt"/>
              <a:ea typeface="Montserrat"/>
              <a:cs typeface="Montserrat"/>
              <a:sym typeface="Montserrat"/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="" xmlns:a16="http://schemas.microsoft.com/office/drawing/2014/main" id="{68AC1BDB-9797-4A12-B4FC-ED5D4C2B9CD1}"/>
              </a:ext>
            </a:extLst>
          </p:cNvPr>
          <p:cNvGrpSpPr/>
          <p:nvPr/>
        </p:nvGrpSpPr>
        <p:grpSpPr>
          <a:xfrm>
            <a:off x="3099640" y="299438"/>
            <a:ext cx="7723034" cy="666000"/>
            <a:chOff x="1476752" y="3499669"/>
            <a:chExt cx="6133455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="" xmlns:a16="http://schemas.microsoft.com/office/drawing/2014/main" id="{89C13AD3-6AFD-447D-B4AF-345F80DAE2DD}"/>
                </a:ext>
              </a:extLst>
            </p:cNvPr>
            <p:cNvSpPr/>
            <p:nvPr/>
          </p:nvSpPr>
          <p:spPr>
            <a:xfrm>
              <a:off x="1476752" y="3499669"/>
              <a:ext cx="6133455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Графическое распределение данных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="" xmlns:a16="http://schemas.microsoft.com/office/drawing/2014/main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="" xmlns:a16="http://schemas.microsoft.com/office/drawing/2014/main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7436664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421" y="1370903"/>
            <a:ext cx="4711513" cy="221838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421" y="3979339"/>
            <a:ext cx="4672727" cy="245471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8960" y="1370902"/>
            <a:ext cx="4809616" cy="4797885"/>
          </a:xfrm>
          <a:prstGeom prst="rect">
            <a:avLst/>
          </a:prstGeom>
        </p:spPr>
      </p:pic>
      <p:sp>
        <p:nvSpPr>
          <p:cNvPr id="14" name="Google Shape;176;p7">
            <a:extLst>
              <a:ext uri="{FF2B5EF4-FFF2-40B4-BE49-F238E27FC236}">
                <a16:creationId xmlns="" xmlns:a16="http://schemas.microsoft.com/office/drawing/2014/main" id="{0B3AFC7A-2E2A-4CB1-9002-1A72FF0BB58D}"/>
              </a:ext>
            </a:extLst>
          </p:cNvPr>
          <p:cNvSpPr txBox="1"/>
          <p:nvPr/>
        </p:nvSpPr>
        <p:spPr>
          <a:xfrm>
            <a:off x="2738326" y="3687937"/>
            <a:ext cx="4633939" cy="410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ru-RU" sz="1800" dirty="0" smtClean="0">
                <a:latin typeface="+mn-lt"/>
                <a:ea typeface="Montserrat"/>
                <a:cs typeface="Montserrat"/>
                <a:sym typeface="Montserrat"/>
              </a:rPr>
              <a:t>«Ящики с усами» (</a:t>
            </a:r>
            <a:r>
              <a:rPr lang="en-US" sz="1800" dirty="0" smtClean="0">
                <a:latin typeface="+mn-lt"/>
                <a:ea typeface="Montserrat"/>
                <a:cs typeface="Montserrat"/>
                <a:sym typeface="Montserrat"/>
              </a:rPr>
              <a:t>boxplot</a:t>
            </a:r>
            <a:r>
              <a:rPr lang="ru-RU" sz="1800" dirty="0" smtClean="0">
                <a:latin typeface="+mn-lt"/>
                <a:ea typeface="Montserrat"/>
                <a:cs typeface="Montserrat"/>
                <a:sym typeface="Montserrat"/>
              </a:rPr>
              <a:t>)</a:t>
            </a:r>
            <a:endParaRPr sz="1800" baseline="30000" dirty="0">
              <a:solidFill>
                <a:srgbClr val="000000"/>
              </a:solidFill>
              <a:latin typeface="+mn-lt"/>
              <a:ea typeface="Montserrat"/>
              <a:cs typeface="Montserrat"/>
              <a:sym typeface="Montserrat"/>
            </a:endParaRPr>
          </a:p>
        </p:txBody>
      </p:sp>
      <p:sp>
        <p:nvSpPr>
          <p:cNvPr id="15" name="Google Shape;176;p7">
            <a:extLst>
              <a:ext uri="{FF2B5EF4-FFF2-40B4-BE49-F238E27FC236}">
                <a16:creationId xmlns="" xmlns:a16="http://schemas.microsoft.com/office/drawing/2014/main" id="{0B3AFC7A-2E2A-4CB1-9002-1A72FF0BB58D}"/>
              </a:ext>
            </a:extLst>
          </p:cNvPr>
          <p:cNvSpPr txBox="1"/>
          <p:nvPr/>
        </p:nvSpPr>
        <p:spPr>
          <a:xfrm>
            <a:off x="8966807" y="1111486"/>
            <a:ext cx="2931795" cy="410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ru-RU" sz="1800" dirty="0" smtClean="0">
                <a:latin typeface="+mn-lt"/>
                <a:ea typeface="Montserrat"/>
                <a:cs typeface="Montserrat"/>
                <a:sym typeface="Montserrat"/>
              </a:rPr>
              <a:t>Попарное рассеяние</a:t>
            </a:r>
            <a:endParaRPr sz="1800" baseline="30000" dirty="0">
              <a:solidFill>
                <a:srgbClr val="000000"/>
              </a:solidFill>
              <a:latin typeface="+mn-l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26871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</a:t>
            </a:fld>
            <a:endParaRPr lang="ru-RU" dirty="0"/>
          </a:p>
        </p:txBody>
      </p:sp>
      <p:grpSp>
        <p:nvGrpSpPr>
          <p:cNvPr id="14" name="Группа 13">
            <a:extLst>
              <a:ext uri="{FF2B5EF4-FFF2-40B4-BE49-F238E27FC236}">
                <a16:creationId xmlns="" xmlns:a16="http://schemas.microsoft.com/office/drawing/2014/main" id="{F324A62E-A256-4354-8835-CFA3C09136B2}"/>
              </a:ext>
            </a:extLst>
          </p:cNvPr>
          <p:cNvGrpSpPr/>
          <p:nvPr/>
        </p:nvGrpSpPr>
        <p:grpSpPr>
          <a:xfrm>
            <a:off x="3167879" y="469293"/>
            <a:ext cx="7147695" cy="666000"/>
            <a:chOff x="1476753" y="3499669"/>
            <a:chExt cx="4619247" cy="666000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="" xmlns:a16="http://schemas.microsoft.com/office/drawing/2014/main" id="{E589737A-BA23-46A0-A36B-BE16171D8E61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Поиск выбросов. Очистка данных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6" name="Прямоугольник 58">
              <a:extLst>
                <a:ext uri="{FF2B5EF4-FFF2-40B4-BE49-F238E27FC236}">
                  <a16:creationId xmlns="" xmlns:a16="http://schemas.microsoft.com/office/drawing/2014/main" id="{1C3517E3-F6E0-4F52-AEE5-DC80364E562C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7" name="Прямоугольник 58">
              <a:extLst>
                <a:ext uri="{FF2B5EF4-FFF2-40B4-BE49-F238E27FC236}">
                  <a16:creationId xmlns="" xmlns:a16="http://schemas.microsoft.com/office/drawing/2014/main" id="{CEC88DFA-D330-4EAE-893E-A44623A39FD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13" name="Текст 2">
            <a:extLst>
              <a:ext uri="{FF2B5EF4-FFF2-40B4-BE49-F238E27FC236}">
                <a16:creationId xmlns="" xmlns:a16="http://schemas.microsoft.com/office/drawing/2014/main" id="{896CC3FE-49DC-4E57-BE64-FC71D0FE5E30}"/>
              </a:ext>
            </a:extLst>
          </p:cNvPr>
          <p:cNvSpPr txBox="1">
            <a:spLocks/>
          </p:cNvSpPr>
          <p:nvPr/>
        </p:nvSpPr>
        <p:spPr>
          <a:xfrm>
            <a:off x="346686" y="1405881"/>
            <a:ext cx="5909480" cy="600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2700" b="0" i="0" u="none" strike="noStrike" cap="none" baseline="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sz="2400" dirty="0" smtClean="0"/>
              <a:t>Методом трех сигм найдено выбросов: 24</a:t>
            </a:r>
            <a:endParaRPr lang="ru-RU" sz="2400" dirty="0"/>
          </a:p>
        </p:txBody>
      </p:sp>
      <p:sp>
        <p:nvSpPr>
          <p:cNvPr id="18" name="Текст 2">
            <a:extLst>
              <a:ext uri="{FF2B5EF4-FFF2-40B4-BE49-F238E27FC236}">
                <a16:creationId xmlns="" xmlns:a16="http://schemas.microsoft.com/office/drawing/2014/main" id="{896CC3FE-49DC-4E57-BE64-FC71D0FE5E30}"/>
              </a:ext>
            </a:extLst>
          </p:cNvPr>
          <p:cNvSpPr txBox="1">
            <a:spLocks/>
          </p:cNvSpPr>
          <p:nvPr/>
        </p:nvSpPr>
        <p:spPr>
          <a:xfrm>
            <a:off x="346686" y="1867270"/>
            <a:ext cx="8461612" cy="600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2700" b="0" i="0" u="none" strike="noStrike" cap="none" baseline="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sz="2400" dirty="0" smtClean="0"/>
              <a:t>Методом межквартильных расстояний найдено выбросов: 93</a:t>
            </a:r>
            <a:endParaRPr lang="ru-RU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86" y="2467960"/>
            <a:ext cx="5412670" cy="167834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356" y="2401983"/>
            <a:ext cx="5219700" cy="3409950"/>
          </a:xfrm>
          <a:prstGeom prst="rect">
            <a:avLst/>
          </a:prstGeom>
        </p:spPr>
      </p:pic>
      <p:sp>
        <p:nvSpPr>
          <p:cNvPr id="19" name="Текст 4">
            <a:extLst>
              <a:ext uri="{FF2B5EF4-FFF2-40B4-BE49-F238E27FC236}">
                <a16:creationId xmlns="" xmlns:a16="http://schemas.microsoft.com/office/drawing/2014/main" id="{EDC4FB7F-80E5-439C-8598-169F703070B3}"/>
              </a:ext>
            </a:extLst>
          </p:cNvPr>
          <p:cNvSpPr txBox="1">
            <a:spLocks/>
          </p:cNvSpPr>
          <p:nvPr/>
        </p:nvSpPr>
        <p:spPr>
          <a:xfrm>
            <a:off x="876997" y="4697870"/>
            <a:ext cx="5182609" cy="1727899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300" b="0" i="0" u="none" strike="noStrike" cap="none" baseline="0">
                <a:solidFill>
                  <a:srgbClr val="000000"/>
                </a:solidFill>
                <a:latin typeface="+mn-lt"/>
                <a:ea typeface="ALS Sector Regular" panose="02000000000000000000" pitchFamily="2" charset="0"/>
                <a:cs typeface="ALS Sector Regular" panose="02000000000000000000" pitchFamily="2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ru-RU" sz="1600" b="1" dirty="0" smtClean="0"/>
              <a:t>При разведочном анализе выявлено:</a:t>
            </a:r>
          </a:p>
          <a:p>
            <a:pPr marL="85725" indent="185738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ru-RU" sz="1600" b="1" dirty="0"/>
              <a:t>п</a:t>
            </a:r>
            <a:r>
              <a:rPr lang="ru-RU" sz="1600" b="1" dirty="0" smtClean="0"/>
              <a:t>ропусков 0, дубликатов 0;</a:t>
            </a:r>
          </a:p>
          <a:p>
            <a:pPr marL="85725" indent="185738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ru-RU" sz="1600" b="1" dirty="0" smtClean="0"/>
              <a:t>1000х13 после удаления выбросов;</a:t>
            </a:r>
          </a:p>
          <a:p>
            <a:pPr marL="85725" indent="185738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ru-RU" sz="1600" b="1" dirty="0" smtClean="0"/>
              <a:t>корреляция между признаками близка к 0.</a:t>
            </a:r>
          </a:p>
          <a:p>
            <a:pPr marL="419100" indent="-342900" algn="just">
              <a:buClr>
                <a:schemeClr val="tx2">
                  <a:lumMod val="25000"/>
                </a:schemeClr>
              </a:buClr>
              <a:buFont typeface="Arial" panose="020B0604020202020204" pitchFamily="34" charset="0"/>
              <a:buChar char="•"/>
            </a:pPr>
            <a:endParaRPr lang="ru-RU" sz="2200" dirty="0" smtClean="0"/>
          </a:p>
          <a:p>
            <a:pPr algn="just"/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25238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210648" y="1360923"/>
            <a:ext cx="8613793" cy="628535"/>
          </a:xfrm>
        </p:spPr>
        <p:txBody>
          <a:bodyPr>
            <a:normAutofit fontScale="92500"/>
          </a:bodyPr>
          <a:lstStyle/>
          <a:p>
            <a:r>
              <a:rPr lang="ru-RU" sz="2400" dirty="0" smtClean="0"/>
              <a:t>1 Выделение признаков и целевых переменных </a:t>
            </a:r>
            <a:r>
              <a:rPr lang="en-US" sz="2400" dirty="0" smtClean="0"/>
              <a:t>X</a:t>
            </a:r>
            <a:r>
              <a:rPr lang="ru-RU" sz="2400" dirty="0" smtClean="0"/>
              <a:t>, </a:t>
            </a:r>
            <a:r>
              <a:rPr lang="en-US" sz="2400" dirty="0" smtClean="0"/>
              <a:t>y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</a:t>
            </a:fld>
            <a:endParaRPr lang="ru-RU" dirty="0"/>
          </a:p>
        </p:txBody>
      </p:sp>
      <p:grpSp>
        <p:nvGrpSpPr>
          <p:cNvPr id="5" name="Группа 4">
            <a:extLst>
              <a:ext uri="{FF2B5EF4-FFF2-40B4-BE49-F238E27FC236}">
                <a16:creationId xmlns="" xmlns:a16="http://schemas.microsoft.com/office/drawing/2014/main" id="{F324A62E-A256-4354-8835-CFA3C09136B2}"/>
              </a:ext>
            </a:extLst>
          </p:cNvPr>
          <p:cNvGrpSpPr/>
          <p:nvPr/>
        </p:nvGrpSpPr>
        <p:grpSpPr>
          <a:xfrm>
            <a:off x="3167880" y="469293"/>
            <a:ext cx="6644860" cy="666000"/>
            <a:chOff x="1476753" y="3499669"/>
            <a:chExt cx="4619247" cy="666000"/>
          </a:xfrm>
        </p:grpSpPr>
        <p:sp>
          <p:nvSpPr>
            <p:cNvPr id="6" name="Прямоугольник 5">
              <a:extLst>
                <a:ext uri="{FF2B5EF4-FFF2-40B4-BE49-F238E27FC236}">
                  <a16:creationId xmlns="" xmlns:a16="http://schemas.microsoft.com/office/drawing/2014/main" id="{E589737A-BA23-46A0-A36B-BE16171D8E61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Препроцессинг данных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7" name="Прямоугольник 58">
              <a:extLst>
                <a:ext uri="{FF2B5EF4-FFF2-40B4-BE49-F238E27FC236}">
                  <a16:creationId xmlns="" xmlns:a16="http://schemas.microsoft.com/office/drawing/2014/main" id="{1C3517E3-F6E0-4F52-AEE5-DC80364E562C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8" name="Прямоугольник 58">
              <a:extLst>
                <a:ext uri="{FF2B5EF4-FFF2-40B4-BE49-F238E27FC236}">
                  <a16:creationId xmlns="" xmlns:a16="http://schemas.microsoft.com/office/drawing/2014/main" id="{CEC88DFA-D330-4EAE-893E-A44623A39FD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9" name="Текст 2"/>
          <p:cNvSpPr txBox="1">
            <a:spLocks/>
          </p:cNvSpPr>
          <p:nvPr/>
        </p:nvSpPr>
        <p:spPr>
          <a:xfrm>
            <a:off x="1210648" y="1915407"/>
            <a:ext cx="10628332" cy="628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2700" b="0" i="0" u="none" strike="noStrike" cap="none" baseline="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dirty="0" smtClean="0"/>
              <a:t>2 Разделение данных на тренировочную и тестовую выборки 70/30%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785" y="2497398"/>
            <a:ext cx="9182100" cy="146685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785" y="4546239"/>
            <a:ext cx="6343650" cy="1780370"/>
          </a:xfrm>
          <a:prstGeom prst="rect">
            <a:avLst/>
          </a:prstGeom>
        </p:spPr>
      </p:pic>
      <p:sp>
        <p:nvSpPr>
          <p:cNvPr id="12" name="Текст 2"/>
          <p:cNvSpPr txBox="1">
            <a:spLocks/>
          </p:cNvSpPr>
          <p:nvPr/>
        </p:nvSpPr>
        <p:spPr>
          <a:xfrm>
            <a:off x="1210648" y="3926091"/>
            <a:ext cx="10628332" cy="628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2700" b="0" i="0" u="none" strike="noStrike" cap="none" baseline="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sz="2400" dirty="0" smtClean="0"/>
              <a:t>3 Препроцессинг данных – стандартизация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84352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36BD7408-43B6-4862-BD1A-5C98F187C8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7</a:t>
            </a:fld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EDC4FB7F-80E5-439C-8598-169F703070B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089551" y="5188253"/>
            <a:ext cx="2126012" cy="404847"/>
          </a:xfrm>
        </p:spPr>
        <p:txBody>
          <a:bodyPr>
            <a:noAutofit/>
          </a:bodyPr>
          <a:lstStyle/>
          <a:p>
            <a:pPr algn="just"/>
            <a:r>
              <a:rPr lang="en-US" sz="2000" dirty="0" smtClean="0"/>
              <a:t>Decision</a:t>
            </a:r>
            <a:r>
              <a:rPr lang="ru-RU" sz="2000" dirty="0" smtClean="0"/>
              <a:t> </a:t>
            </a:r>
            <a:r>
              <a:rPr lang="en-US" sz="2000" dirty="0" smtClean="0"/>
              <a:t>Tree</a:t>
            </a:r>
            <a:endParaRPr lang="ru-RU" sz="2800" dirty="0"/>
          </a:p>
        </p:txBody>
      </p:sp>
      <p:sp>
        <p:nvSpPr>
          <p:cNvPr id="2" name="Текст 1">
            <a:extLst>
              <a:ext uri="{FF2B5EF4-FFF2-40B4-BE49-F238E27FC236}">
                <a16:creationId xmlns="" xmlns:a16="http://schemas.microsoft.com/office/drawing/2014/main" id="{D2E8A5C6-F120-492A-B908-124489466D78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2311317" y="1275652"/>
            <a:ext cx="8781463" cy="584686"/>
          </a:xfrm>
        </p:spPr>
        <p:txBody>
          <a:bodyPr>
            <a:noAutofit/>
          </a:bodyPr>
          <a:lstStyle/>
          <a:p>
            <a:r>
              <a:rPr lang="ru-RU" sz="2000" dirty="0"/>
              <a:t>Модель </a:t>
            </a:r>
            <a:r>
              <a:rPr lang="ru-RU" sz="2000" dirty="0" smtClean="0"/>
              <a:t>предсказания </a:t>
            </a:r>
            <a:r>
              <a:rPr lang="ru-RU" sz="2000" dirty="0"/>
              <a:t>Модуля </a:t>
            </a:r>
            <a:r>
              <a:rPr lang="ru-RU" sz="2000" dirty="0" smtClean="0"/>
              <a:t>упругости при растяжении, ГПа</a:t>
            </a:r>
            <a:endParaRPr lang="ru-RU" sz="2000" dirty="0"/>
          </a:p>
        </p:txBody>
      </p:sp>
      <p:grpSp>
        <p:nvGrpSpPr>
          <p:cNvPr id="8" name="Группа 7">
            <a:extLst>
              <a:ext uri="{FF2B5EF4-FFF2-40B4-BE49-F238E27FC236}">
                <a16:creationId xmlns="" xmlns:a16="http://schemas.microsoft.com/office/drawing/2014/main" id="{0C9DC557-5581-495D-BB23-B94ADFCDEF50}"/>
              </a:ext>
            </a:extLst>
          </p:cNvPr>
          <p:cNvGrpSpPr/>
          <p:nvPr/>
        </p:nvGrpSpPr>
        <p:grpSpPr>
          <a:xfrm>
            <a:off x="3188535" y="384494"/>
            <a:ext cx="7027028" cy="684519"/>
            <a:chOff x="1491617" y="3414870"/>
            <a:chExt cx="4614665" cy="684519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="" xmlns:a16="http://schemas.microsoft.com/office/drawing/2014/main" id="{D70003C4-955E-467F-96F1-C68960CDA5F3}"/>
                </a:ext>
              </a:extLst>
            </p:cNvPr>
            <p:cNvSpPr/>
            <p:nvPr/>
          </p:nvSpPr>
          <p:spPr>
            <a:xfrm>
              <a:off x="1491617" y="3429183"/>
              <a:ext cx="4614665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Разработка и обучение модели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="" xmlns:a16="http://schemas.microsoft.com/office/drawing/2014/main" id="{286A3B8D-B315-48AD-9EFB-F044CE30BB70}"/>
                </a:ext>
              </a:extLst>
            </p:cNvPr>
            <p:cNvSpPr/>
            <p:nvPr/>
          </p:nvSpPr>
          <p:spPr>
            <a:xfrm rot="10800000" flipH="1">
              <a:off x="1610415" y="3414870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3" name="Прямоугольник 58">
              <a:extLst>
                <a:ext uri="{FF2B5EF4-FFF2-40B4-BE49-F238E27FC236}">
                  <a16:creationId xmlns="" xmlns:a16="http://schemas.microsoft.com/office/drawing/2014/main" id="{DF012F52-6F76-4D9F-8DB5-627F1CB1104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913416" y="343338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14" name="Текст 3">
            <a:extLst>
              <a:ext uri="{FF2B5EF4-FFF2-40B4-BE49-F238E27FC236}">
                <a16:creationId xmlns="" xmlns:a16="http://schemas.microsoft.com/office/drawing/2014/main" id="{B4D6C889-48F4-4B26-954C-96F87149FC30}"/>
              </a:ext>
            </a:extLst>
          </p:cNvPr>
          <p:cNvSpPr txBox="1">
            <a:spLocks/>
          </p:cNvSpPr>
          <p:nvPr/>
        </p:nvSpPr>
        <p:spPr>
          <a:xfrm>
            <a:off x="451852" y="1931534"/>
            <a:ext cx="4912735" cy="63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76200" marR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300" b="0" i="0" u="none" strike="noStrike" cap="none" baseline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sz="1600" dirty="0" smtClean="0"/>
              <a:t>Метрики модели в результате подбора гиперпараметров кросс-валидации</a:t>
            </a:r>
            <a:endParaRPr lang="ru-RU" sz="1600" dirty="0"/>
          </a:p>
        </p:txBody>
      </p:sp>
      <p:pic>
        <p:nvPicPr>
          <p:cNvPr id="15" name="Рисунок 14"/>
          <p:cNvPicPr/>
          <p:nvPr/>
        </p:nvPicPr>
        <p:blipFill>
          <a:blip r:embed="rId2"/>
          <a:stretch>
            <a:fillRect/>
          </a:stretch>
        </p:blipFill>
        <p:spPr>
          <a:xfrm>
            <a:off x="6325915" y="2673653"/>
            <a:ext cx="5386387" cy="25146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94" y="4426947"/>
            <a:ext cx="5854421" cy="1280942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4"/>
          <a:srcRect t="70686" b="1776"/>
          <a:stretch/>
        </p:blipFill>
        <p:spPr>
          <a:xfrm>
            <a:off x="451852" y="2761073"/>
            <a:ext cx="5815525" cy="885825"/>
          </a:xfrm>
          <a:prstGeom prst="rect">
            <a:avLst/>
          </a:prstGeom>
        </p:spPr>
      </p:pic>
      <p:sp>
        <p:nvSpPr>
          <p:cNvPr id="18" name="Текст 3">
            <a:extLst>
              <a:ext uri="{FF2B5EF4-FFF2-40B4-BE49-F238E27FC236}">
                <a16:creationId xmlns="" xmlns:a16="http://schemas.microsoft.com/office/drawing/2014/main" id="{B4D6C889-48F4-4B26-954C-96F87149FC30}"/>
              </a:ext>
            </a:extLst>
          </p:cNvPr>
          <p:cNvSpPr txBox="1">
            <a:spLocks/>
          </p:cNvSpPr>
          <p:nvPr/>
        </p:nvSpPr>
        <p:spPr>
          <a:xfrm>
            <a:off x="451852" y="3865724"/>
            <a:ext cx="5463173" cy="63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76200" marR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300" b="0" i="0" u="none" strike="noStrike" cap="none" baseline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sz="1600" dirty="0" smtClean="0"/>
              <a:t>Точность на тренировочных и тестовых данных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885067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7581568" y="4787443"/>
            <a:ext cx="2803258" cy="563603"/>
          </a:xfrm>
        </p:spPr>
        <p:txBody>
          <a:bodyPr>
            <a:normAutofit fontScale="92500"/>
          </a:bodyPr>
          <a:lstStyle/>
          <a:p>
            <a:pPr marL="76200" indent="0">
              <a:buNone/>
            </a:pPr>
            <a:r>
              <a:rPr lang="en-US" dirty="0" smtClean="0"/>
              <a:t>Gradient Boosting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idx="2"/>
          </p:nvPr>
        </p:nvSpPr>
        <p:spPr>
          <a:xfrm>
            <a:off x="2689526" y="1199346"/>
            <a:ext cx="7847780" cy="584686"/>
          </a:xfrm>
        </p:spPr>
        <p:txBody>
          <a:bodyPr>
            <a:normAutofit fontScale="92500"/>
          </a:bodyPr>
          <a:lstStyle/>
          <a:p>
            <a:r>
              <a:rPr lang="ru-RU" sz="2200" dirty="0"/>
              <a:t>Модель предсказания </a:t>
            </a:r>
            <a:r>
              <a:rPr lang="ru-RU" sz="2200" dirty="0" smtClean="0"/>
              <a:t>Прочности при </a:t>
            </a:r>
            <a:r>
              <a:rPr lang="ru-RU" sz="2200" dirty="0"/>
              <a:t>растяжении, </a:t>
            </a:r>
            <a:r>
              <a:rPr lang="ru-RU" sz="2200" dirty="0" smtClean="0"/>
              <a:t>МПа</a:t>
            </a:r>
            <a:endParaRPr lang="ru-RU" sz="2200" dirty="0"/>
          </a:p>
          <a:p>
            <a:endParaRPr lang="ru-RU" sz="18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8</a:t>
            </a:fld>
            <a:endParaRPr lang="ru-RU" dirty="0"/>
          </a:p>
        </p:txBody>
      </p:sp>
      <p:grpSp>
        <p:nvGrpSpPr>
          <p:cNvPr id="3" name="Группа 2">
            <a:extLst>
              <a:ext uri="{FF2B5EF4-FFF2-40B4-BE49-F238E27FC236}">
                <a16:creationId xmlns="" xmlns:a16="http://schemas.microsoft.com/office/drawing/2014/main" id="{0C9DC557-5581-495D-BB23-B94ADFCDEF50}"/>
              </a:ext>
            </a:extLst>
          </p:cNvPr>
          <p:cNvGrpSpPr/>
          <p:nvPr/>
        </p:nvGrpSpPr>
        <p:grpSpPr>
          <a:xfrm>
            <a:off x="2999170" y="392207"/>
            <a:ext cx="7228493" cy="678116"/>
            <a:chOff x="1470018" y="3414870"/>
            <a:chExt cx="4619247" cy="678116"/>
          </a:xfrm>
        </p:grpSpPr>
        <p:sp>
          <p:nvSpPr>
            <p:cNvPr id="4" name="Прямоугольник 3">
              <a:extLst>
                <a:ext uri="{FF2B5EF4-FFF2-40B4-BE49-F238E27FC236}">
                  <a16:creationId xmlns="" xmlns:a16="http://schemas.microsoft.com/office/drawing/2014/main" id="{D70003C4-955E-467F-96F1-C68960CDA5F3}"/>
                </a:ext>
              </a:extLst>
            </p:cNvPr>
            <p:cNvSpPr/>
            <p:nvPr/>
          </p:nvSpPr>
          <p:spPr>
            <a:xfrm>
              <a:off x="1470018" y="3414870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Разработка и обучение модели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5" name="Прямоугольник 58">
              <a:extLst>
                <a:ext uri="{FF2B5EF4-FFF2-40B4-BE49-F238E27FC236}">
                  <a16:creationId xmlns="" xmlns:a16="http://schemas.microsoft.com/office/drawing/2014/main" id="{286A3B8D-B315-48AD-9EFB-F044CE30BB70}"/>
                </a:ext>
              </a:extLst>
            </p:cNvPr>
            <p:cNvSpPr/>
            <p:nvPr/>
          </p:nvSpPr>
          <p:spPr>
            <a:xfrm rot="10800000" flipH="1">
              <a:off x="1610415" y="3414870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6" name="Прямоугольник 58">
              <a:extLst>
                <a:ext uri="{FF2B5EF4-FFF2-40B4-BE49-F238E27FC236}">
                  <a16:creationId xmlns="" xmlns:a16="http://schemas.microsoft.com/office/drawing/2014/main" id="{DF012F52-6F76-4D9F-8DB5-627F1CB1104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810601" y="3426986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/>
          <a:srcRect t="51748" r="18" b="1265"/>
          <a:stretch/>
        </p:blipFill>
        <p:spPr>
          <a:xfrm>
            <a:off x="486790" y="2583632"/>
            <a:ext cx="5596228" cy="1671636"/>
          </a:xfrm>
          <a:prstGeom prst="rect">
            <a:avLst/>
          </a:prstGeom>
        </p:spPr>
      </p:pic>
      <p:sp>
        <p:nvSpPr>
          <p:cNvPr id="12" name="Текст 3">
            <a:extLst>
              <a:ext uri="{FF2B5EF4-FFF2-40B4-BE49-F238E27FC236}">
                <a16:creationId xmlns="" xmlns:a16="http://schemas.microsoft.com/office/drawing/2014/main" id="{B4D6C889-48F4-4B26-954C-96F87149FC30}"/>
              </a:ext>
            </a:extLst>
          </p:cNvPr>
          <p:cNvSpPr txBox="1">
            <a:spLocks/>
          </p:cNvSpPr>
          <p:nvPr/>
        </p:nvSpPr>
        <p:spPr>
          <a:xfrm>
            <a:off x="135608" y="4269710"/>
            <a:ext cx="5727123" cy="517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76200" marR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300" b="0" i="0" u="none" strike="noStrike" cap="none" baseline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/>
            <a:r>
              <a:rPr lang="ru-RU" sz="1600" dirty="0" smtClean="0"/>
              <a:t>Точность на тренировочных и тестовых данных</a:t>
            </a:r>
            <a:endParaRPr lang="ru-RU" sz="1600" dirty="0"/>
          </a:p>
        </p:txBody>
      </p:sp>
      <p:pic>
        <p:nvPicPr>
          <p:cNvPr id="13" name="Рисунок 12"/>
          <p:cNvPicPr/>
          <p:nvPr/>
        </p:nvPicPr>
        <p:blipFill>
          <a:blip r:embed="rId3"/>
          <a:stretch>
            <a:fillRect/>
          </a:stretch>
        </p:blipFill>
        <p:spPr>
          <a:xfrm>
            <a:off x="6169014" y="2356420"/>
            <a:ext cx="5314040" cy="2431023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562" y="4787443"/>
            <a:ext cx="5608456" cy="1524552"/>
          </a:xfrm>
          <a:prstGeom prst="rect">
            <a:avLst/>
          </a:prstGeom>
        </p:spPr>
      </p:pic>
      <p:sp>
        <p:nvSpPr>
          <p:cNvPr id="16" name="Текст 3">
            <a:extLst>
              <a:ext uri="{FF2B5EF4-FFF2-40B4-BE49-F238E27FC236}">
                <a16:creationId xmlns="" xmlns:a16="http://schemas.microsoft.com/office/drawing/2014/main" id="{B4D6C889-48F4-4B26-954C-96F87149FC30}"/>
              </a:ext>
            </a:extLst>
          </p:cNvPr>
          <p:cNvSpPr txBox="1">
            <a:spLocks/>
          </p:cNvSpPr>
          <p:nvPr/>
        </p:nvSpPr>
        <p:spPr>
          <a:xfrm>
            <a:off x="474562" y="1784032"/>
            <a:ext cx="4912735" cy="63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76200" marR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300" b="0" i="0" u="none" strike="noStrike" cap="none" baseline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sz="1600" dirty="0" smtClean="0"/>
              <a:t>Метрики модели в результате подбора гиперпараметров кросс-валидации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559866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9</a:t>
            </a:fld>
            <a:endParaRPr lang="ru-RU" dirty="0"/>
          </a:p>
        </p:txBody>
      </p:sp>
      <p:grpSp>
        <p:nvGrpSpPr>
          <p:cNvPr id="3" name="Группа 2">
            <a:extLst>
              <a:ext uri="{FF2B5EF4-FFF2-40B4-BE49-F238E27FC236}">
                <a16:creationId xmlns="" xmlns:a16="http://schemas.microsoft.com/office/drawing/2014/main" id="{0C9DC557-5581-495D-BB23-B94ADFCDEF50}"/>
              </a:ext>
            </a:extLst>
          </p:cNvPr>
          <p:cNvGrpSpPr/>
          <p:nvPr/>
        </p:nvGrpSpPr>
        <p:grpSpPr>
          <a:xfrm>
            <a:off x="2999170" y="392206"/>
            <a:ext cx="7687880" cy="1036543"/>
            <a:chOff x="1470018" y="3414870"/>
            <a:chExt cx="4619247" cy="678116"/>
          </a:xfrm>
        </p:grpSpPr>
        <p:sp>
          <p:nvSpPr>
            <p:cNvPr id="4" name="Прямоугольник 3">
              <a:extLst>
                <a:ext uri="{FF2B5EF4-FFF2-40B4-BE49-F238E27FC236}">
                  <a16:creationId xmlns="" xmlns:a16="http://schemas.microsoft.com/office/drawing/2014/main" id="{D70003C4-955E-467F-96F1-C68960CDA5F3}"/>
                </a:ext>
              </a:extLst>
            </p:cNvPr>
            <p:cNvSpPr/>
            <p:nvPr/>
          </p:nvSpPr>
          <p:spPr>
            <a:xfrm>
              <a:off x="1470018" y="3414870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Нейронная сеть для рекомендаций Соотношение матрица-наполнитель</a:t>
              </a:r>
            </a:p>
          </p:txBody>
        </p:sp>
        <p:sp>
          <p:nvSpPr>
            <p:cNvPr id="5" name="Прямоугольник 58">
              <a:extLst>
                <a:ext uri="{FF2B5EF4-FFF2-40B4-BE49-F238E27FC236}">
                  <a16:creationId xmlns="" xmlns:a16="http://schemas.microsoft.com/office/drawing/2014/main" id="{286A3B8D-B315-48AD-9EFB-F044CE30BB70}"/>
                </a:ext>
              </a:extLst>
            </p:cNvPr>
            <p:cNvSpPr/>
            <p:nvPr/>
          </p:nvSpPr>
          <p:spPr>
            <a:xfrm rot="10800000" flipH="1">
              <a:off x="1610415" y="3414870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6" name="Прямоугольник 58">
              <a:extLst>
                <a:ext uri="{FF2B5EF4-FFF2-40B4-BE49-F238E27FC236}">
                  <a16:creationId xmlns="" xmlns:a16="http://schemas.microsoft.com/office/drawing/2014/main" id="{DF012F52-6F76-4D9F-8DB5-627F1CB1104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810601" y="3426986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15" name="Рисунок 14"/>
          <p:cNvPicPr/>
          <p:nvPr/>
        </p:nvPicPr>
        <p:blipFill rotWithShape="1">
          <a:blip r:embed="rId2"/>
          <a:srcRect t="4238" b="64002"/>
          <a:stretch/>
        </p:blipFill>
        <p:spPr>
          <a:xfrm>
            <a:off x="761468" y="1648855"/>
            <a:ext cx="5224145" cy="247888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613" y="1593057"/>
            <a:ext cx="5314950" cy="305436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007" y="4316488"/>
            <a:ext cx="5225107" cy="192881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5613" y="4703217"/>
            <a:ext cx="5563449" cy="134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802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/>
        <a:ea typeface=""/>
        <a:cs typeface=""/>
      </a:majorFont>
      <a:minorFont>
        <a:latin typeface="ALS Sector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300"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1262</TotalTime>
  <Words>256</Words>
  <Application>Microsoft Office PowerPoint</Application>
  <PresentationFormat>Широкоэкранный</PresentationFormat>
  <Paragraphs>70</Paragraphs>
  <Slides>12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ALS Sector Bold</vt:lpstr>
      <vt:lpstr>Arial</vt:lpstr>
      <vt:lpstr>ALS Sector Regular</vt:lpstr>
      <vt:lpstr>Noto Sans Symbols</vt:lpstr>
      <vt:lpstr>Montserrat</vt:lpstr>
      <vt:lpstr>Roboto Black</vt:lpstr>
      <vt:lpstr>Open Sans</vt:lpstr>
      <vt:lpstr>If,kjyVUNE_28012021</vt:lpstr>
      <vt:lpstr>Прогнозирование конечных свойств новых материалов (композиционных материалов)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Фомина Ольга</dc:creator>
  <cp:lastModifiedBy>Галтран</cp:lastModifiedBy>
  <cp:revision>122</cp:revision>
  <dcterms:created xsi:type="dcterms:W3CDTF">2021-02-24T09:03:25Z</dcterms:created>
  <dcterms:modified xsi:type="dcterms:W3CDTF">2023-05-03T19:07:43Z</dcterms:modified>
</cp:coreProperties>
</file>