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280" r:id="rId6"/>
    <p:sldId id="281" r:id="rId7"/>
    <p:sldId id="288" r:id="rId8"/>
    <p:sldId id="277" r:id="rId9"/>
    <p:sldId id="289" r:id="rId10"/>
    <p:sldId id="290" r:id="rId11"/>
    <p:sldId id="279" r:id="rId12"/>
    <p:sldId id="291" r:id="rId13"/>
    <p:sldId id="292" r:id="rId14"/>
    <p:sldId id="294" r:id="rId15"/>
    <p:sldId id="278" r:id="rId16"/>
    <p:sldId id="293" r:id="rId17"/>
    <p:sldId id="29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7/15/2024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7/15/2024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7/15/2024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CROP PRODUCTION ANALYSIS</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 Maal Subiksha M</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D44B-E818-4476-0E5A-47D818ADC6A4}"/>
              </a:ext>
            </a:extLst>
          </p:cNvPr>
          <p:cNvSpPr>
            <a:spLocks noGrp="1"/>
          </p:cNvSpPr>
          <p:nvPr>
            <p:ph type="title"/>
          </p:nvPr>
        </p:nvSpPr>
        <p:spPr>
          <a:xfrm>
            <a:off x="837515" y="799820"/>
            <a:ext cx="9720072" cy="1056972"/>
          </a:xfrm>
        </p:spPr>
        <p:txBody>
          <a:bodyPr/>
          <a:lstStyle/>
          <a:p>
            <a:r>
              <a:rPr lang="en-IN" dirty="0"/>
              <a:t>DASHBOARD DESIGN</a:t>
            </a:r>
          </a:p>
        </p:txBody>
      </p:sp>
      <p:pic>
        <p:nvPicPr>
          <p:cNvPr id="14" name="Picture 13">
            <a:extLst>
              <a:ext uri="{FF2B5EF4-FFF2-40B4-BE49-F238E27FC236}">
                <a16:creationId xmlns:a16="http://schemas.microsoft.com/office/drawing/2014/main" id="{21E0F3C8-160C-9CCE-5AF4-5A23A81964DB}"/>
              </a:ext>
            </a:extLst>
          </p:cNvPr>
          <p:cNvPicPr>
            <a:picLocks noChangeAspect="1"/>
          </p:cNvPicPr>
          <p:nvPr/>
        </p:nvPicPr>
        <p:blipFill rotWithShape="1">
          <a:blip r:embed="rId2"/>
          <a:srcRect r="3035" b="6666"/>
          <a:stretch/>
        </p:blipFill>
        <p:spPr>
          <a:xfrm>
            <a:off x="1634413" y="1654496"/>
            <a:ext cx="8742394" cy="4733451"/>
          </a:xfrm>
          <a:prstGeom prst="rect">
            <a:avLst/>
          </a:prstGeom>
        </p:spPr>
      </p:pic>
    </p:spTree>
    <p:extLst>
      <p:ext uri="{BB962C8B-B14F-4D97-AF65-F5344CB8AC3E}">
        <p14:creationId xmlns:p14="http://schemas.microsoft.com/office/powerpoint/2010/main" val="3501084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04BA8D-04C4-ED25-0D36-4072EB64E991}"/>
              </a:ext>
            </a:extLst>
          </p:cNvPr>
          <p:cNvPicPr>
            <a:picLocks noChangeAspect="1"/>
          </p:cNvPicPr>
          <p:nvPr/>
        </p:nvPicPr>
        <p:blipFill rotWithShape="1">
          <a:blip r:embed="rId2"/>
          <a:srcRect l="33437" t="8750" r="4687" b="6111"/>
          <a:stretch/>
        </p:blipFill>
        <p:spPr>
          <a:xfrm>
            <a:off x="2162564" y="509587"/>
            <a:ext cx="7543800" cy="5838826"/>
          </a:xfrm>
          <a:prstGeom prst="rect">
            <a:avLst/>
          </a:prstGeom>
        </p:spPr>
      </p:pic>
    </p:spTree>
    <p:extLst>
      <p:ext uri="{BB962C8B-B14F-4D97-AF65-F5344CB8AC3E}">
        <p14:creationId xmlns:p14="http://schemas.microsoft.com/office/powerpoint/2010/main" val="251898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2D8DD56-CC25-674B-E5BA-117BB4794711}"/>
              </a:ext>
            </a:extLst>
          </p:cNvPr>
          <p:cNvPicPr>
            <a:picLocks noChangeAspect="1"/>
          </p:cNvPicPr>
          <p:nvPr/>
        </p:nvPicPr>
        <p:blipFill rotWithShape="1">
          <a:blip r:embed="rId2"/>
          <a:srcRect l="33444" t="8435" r="2959" b="7075"/>
          <a:stretch/>
        </p:blipFill>
        <p:spPr>
          <a:xfrm>
            <a:off x="569168" y="681136"/>
            <a:ext cx="5768480" cy="4310742"/>
          </a:xfrm>
          <a:prstGeom prst="rect">
            <a:avLst/>
          </a:prstGeom>
        </p:spPr>
      </p:pic>
      <p:pic>
        <p:nvPicPr>
          <p:cNvPr id="10" name="Picture 9">
            <a:extLst>
              <a:ext uri="{FF2B5EF4-FFF2-40B4-BE49-F238E27FC236}">
                <a16:creationId xmlns:a16="http://schemas.microsoft.com/office/drawing/2014/main" id="{858C5F84-2081-5430-8E0E-9ECABDE1E6F3}"/>
              </a:ext>
            </a:extLst>
          </p:cNvPr>
          <p:cNvPicPr>
            <a:picLocks noChangeAspect="1"/>
          </p:cNvPicPr>
          <p:nvPr/>
        </p:nvPicPr>
        <p:blipFill rotWithShape="1">
          <a:blip r:embed="rId3"/>
          <a:srcRect l="33359" t="8611" r="10000" b="6111"/>
          <a:stretch/>
        </p:blipFill>
        <p:spPr>
          <a:xfrm>
            <a:off x="6577109" y="681136"/>
            <a:ext cx="5170131" cy="4378565"/>
          </a:xfrm>
          <a:prstGeom prst="rect">
            <a:avLst/>
          </a:prstGeom>
        </p:spPr>
      </p:pic>
    </p:spTree>
    <p:extLst>
      <p:ext uri="{BB962C8B-B14F-4D97-AF65-F5344CB8AC3E}">
        <p14:creationId xmlns:p14="http://schemas.microsoft.com/office/powerpoint/2010/main" val="3238999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80AA4C2-D06F-C3E3-A216-44E000E06FF0}"/>
              </a:ext>
            </a:extLst>
          </p:cNvPr>
          <p:cNvPicPr>
            <a:picLocks noChangeAspect="1"/>
          </p:cNvPicPr>
          <p:nvPr/>
        </p:nvPicPr>
        <p:blipFill rotWithShape="1">
          <a:blip r:embed="rId2"/>
          <a:srcRect l="33437" t="8751" r="4141" b="6527"/>
          <a:stretch/>
        </p:blipFill>
        <p:spPr>
          <a:xfrm>
            <a:off x="120522" y="805348"/>
            <a:ext cx="6143632" cy="5315534"/>
          </a:xfrm>
          <a:prstGeom prst="rect">
            <a:avLst/>
          </a:prstGeom>
        </p:spPr>
      </p:pic>
      <p:pic>
        <p:nvPicPr>
          <p:cNvPr id="4" name="Picture 3">
            <a:extLst>
              <a:ext uri="{FF2B5EF4-FFF2-40B4-BE49-F238E27FC236}">
                <a16:creationId xmlns:a16="http://schemas.microsoft.com/office/drawing/2014/main" id="{B446845F-A278-4AB8-60C7-65F5668B0723}"/>
              </a:ext>
            </a:extLst>
          </p:cNvPr>
          <p:cNvPicPr>
            <a:picLocks noChangeAspect="1"/>
          </p:cNvPicPr>
          <p:nvPr/>
        </p:nvPicPr>
        <p:blipFill rotWithShape="1">
          <a:blip r:embed="rId3"/>
          <a:srcRect l="39034" t="8056" r="8536" b="14001"/>
          <a:stretch/>
        </p:blipFill>
        <p:spPr>
          <a:xfrm>
            <a:off x="6497216" y="805347"/>
            <a:ext cx="5324669" cy="5315535"/>
          </a:xfrm>
          <a:prstGeom prst="rect">
            <a:avLst/>
          </a:prstGeom>
        </p:spPr>
      </p:pic>
    </p:spTree>
    <p:extLst>
      <p:ext uri="{BB962C8B-B14F-4D97-AF65-F5344CB8AC3E}">
        <p14:creationId xmlns:p14="http://schemas.microsoft.com/office/powerpoint/2010/main" val="3166949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CCAB98-60A2-6C11-4E7B-CE1FC88F7668}"/>
              </a:ext>
            </a:extLst>
          </p:cNvPr>
          <p:cNvSpPr/>
          <p:nvPr/>
        </p:nvSpPr>
        <p:spPr>
          <a:xfrm>
            <a:off x="2928617" y="2631433"/>
            <a:ext cx="6110840" cy="1200329"/>
          </a:xfrm>
          <a:prstGeom prst="rect">
            <a:avLst/>
          </a:prstGeom>
          <a:noFill/>
        </p:spPr>
        <p:txBody>
          <a:bodyPr wrap="none" lIns="91440" tIns="45720" rIns="91440" bIns="45720">
            <a:spAutoFit/>
          </a:bodyPr>
          <a:lstStyle/>
          <a:p>
            <a:pPr algn="ctr"/>
            <a:r>
              <a:rPr lang="en-US" sz="7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 </a:t>
            </a:r>
            <a:r>
              <a:rPr lang="en-US" sz="7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sym typeface="Wingdings" panose="05000000000000000000" pitchFamily="2" charset="2"/>
              </a:rPr>
              <a:t></a:t>
            </a:r>
            <a:endParaRPr lang="en-US" sz="72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777895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1217D-6714-AE55-97B6-41F2719F3CD4}"/>
              </a:ext>
            </a:extLst>
          </p:cNvPr>
          <p:cNvSpPr>
            <a:spLocks noGrp="1"/>
          </p:cNvSpPr>
          <p:nvPr>
            <p:ph type="title"/>
          </p:nvPr>
        </p:nvSpPr>
        <p:spPr/>
        <p:txBody>
          <a:bodyPr/>
          <a:lstStyle/>
          <a:p>
            <a:r>
              <a:rPr lang="en-IN" dirty="0"/>
              <a:t>INTRODUCTION</a:t>
            </a:r>
          </a:p>
        </p:txBody>
      </p:sp>
      <p:sp>
        <p:nvSpPr>
          <p:cNvPr id="6" name="TextBox 5">
            <a:extLst>
              <a:ext uri="{FF2B5EF4-FFF2-40B4-BE49-F238E27FC236}">
                <a16:creationId xmlns:a16="http://schemas.microsoft.com/office/drawing/2014/main" id="{917A2DCB-D299-2F2D-DD38-FA2DA5037A2A}"/>
              </a:ext>
            </a:extLst>
          </p:cNvPr>
          <p:cNvSpPr txBox="1"/>
          <p:nvPr/>
        </p:nvSpPr>
        <p:spPr>
          <a:xfrm>
            <a:off x="762777" y="2000856"/>
            <a:ext cx="10863165" cy="3586366"/>
          </a:xfrm>
          <a:prstGeom prst="rect">
            <a:avLst/>
          </a:prstGeom>
          <a:noFill/>
        </p:spPr>
        <p:txBody>
          <a:bodyPr wrap="square">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Crop production analysis is a crucial component of agricultural research and policy-making. It involves the systematic examination of various factors influencing crop yield, production trends, and distribution across different regions and time periods. </a:t>
            </a:r>
          </a:p>
          <a:p>
            <a:pPr algn="just">
              <a:lnSpc>
                <a:spcPct val="150000"/>
              </a:lnSpc>
            </a:pPr>
            <a:r>
              <a:rPr lang="en-US" sz="2200" dirty="0">
                <a:latin typeface="Times New Roman" panose="02020603050405020304" pitchFamily="18" charset="0"/>
                <a:cs typeface="Times New Roman" panose="02020603050405020304" pitchFamily="18" charset="0"/>
              </a:rPr>
              <a:t>The Crop Production Dashboard provides a comprehensive analysis of crop production data to uncover valuable insights about agricultural productivity across various dimensions. This analysis is vital for understanding trends, identifying key contributors to crop production, and making informed decisions for future agricultural planning.</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63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84FAC-356F-19AC-8CAE-53B02671590B}"/>
              </a:ext>
            </a:extLst>
          </p:cNvPr>
          <p:cNvSpPr>
            <a:spLocks noGrp="1"/>
          </p:cNvSpPr>
          <p:nvPr>
            <p:ph type="title"/>
          </p:nvPr>
        </p:nvSpPr>
        <p:spPr/>
        <p:txBody>
          <a:bodyPr/>
          <a:lstStyle/>
          <a:p>
            <a:r>
              <a:rPr lang="en-IN" dirty="0"/>
              <a:t>DATASET DESCRIPTION </a:t>
            </a:r>
          </a:p>
        </p:txBody>
      </p:sp>
      <p:pic>
        <p:nvPicPr>
          <p:cNvPr id="4" name="Picture 3">
            <a:extLst>
              <a:ext uri="{FF2B5EF4-FFF2-40B4-BE49-F238E27FC236}">
                <a16:creationId xmlns:a16="http://schemas.microsoft.com/office/drawing/2014/main" id="{43D47FB7-FD8E-6400-6CD3-F3EFFEF21ABF}"/>
              </a:ext>
            </a:extLst>
          </p:cNvPr>
          <p:cNvPicPr>
            <a:picLocks noChangeAspect="1"/>
          </p:cNvPicPr>
          <p:nvPr/>
        </p:nvPicPr>
        <p:blipFill>
          <a:blip r:embed="rId2"/>
          <a:stretch>
            <a:fillRect/>
          </a:stretch>
        </p:blipFill>
        <p:spPr>
          <a:xfrm>
            <a:off x="1569687" y="1771159"/>
            <a:ext cx="8268854" cy="4248743"/>
          </a:xfrm>
          <a:prstGeom prst="rect">
            <a:avLst/>
          </a:prstGeom>
        </p:spPr>
      </p:pic>
    </p:spTree>
    <p:extLst>
      <p:ext uri="{BB962C8B-B14F-4D97-AF65-F5344CB8AC3E}">
        <p14:creationId xmlns:p14="http://schemas.microsoft.com/office/powerpoint/2010/main" val="379326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753D-7164-F88B-0D82-6BC2B0118001}"/>
              </a:ext>
            </a:extLst>
          </p:cNvPr>
          <p:cNvSpPr>
            <a:spLocks noGrp="1"/>
          </p:cNvSpPr>
          <p:nvPr>
            <p:ph type="title"/>
          </p:nvPr>
        </p:nvSpPr>
        <p:spPr/>
        <p:txBody>
          <a:bodyPr/>
          <a:lstStyle/>
          <a:p>
            <a:r>
              <a:rPr lang="en-IN" dirty="0"/>
              <a:t>Technology used</a:t>
            </a:r>
          </a:p>
        </p:txBody>
      </p:sp>
      <p:sp>
        <p:nvSpPr>
          <p:cNvPr id="3" name="TextBox 2">
            <a:extLst>
              <a:ext uri="{FF2B5EF4-FFF2-40B4-BE49-F238E27FC236}">
                <a16:creationId xmlns:a16="http://schemas.microsoft.com/office/drawing/2014/main" id="{F585C74B-D913-C053-5AE1-8AD2472DB7FB}"/>
              </a:ext>
            </a:extLst>
          </p:cNvPr>
          <p:cNvSpPr txBox="1"/>
          <p:nvPr/>
        </p:nvSpPr>
        <p:spPr>
          <a:xfrm>
            <a:off x="905068" y="2192694"/>
            <a:ext cx="8845421" cy="20628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200" dirty="0" err="1">
                <a:latin typeface="Times New Roman" panose="02020603050405020304" pitchFamily="18" charset="0"/>
                <a:cs typeface="Times New Roman" panose="02020603050405020304" pitchFamily="18" charset="0"/>
              </a:rPr>
              <a:t>Jupyter</a:t>
            </a:r>
            <a:r>
              <a:rPr lang="en-IN" sz="2200" dirty="0">
                <a:latin typeface="Times New Roman" panose="02020603050405020304" pitchFamily="18" charset="0"/>
                <a:cs typeface="Times New Roman" panose="02020603050405020304" pitchFamily="18" charset="0"/>
              </a:rPr>
              <a:t> Notebook (Python Kernel)</a:t>
            </a:r>
          </a:p>
          <a:p>
            <a:pPr marL="285750" indent="-285750">
              <a:lnSpc>
                <a:spcPct val="150000"/>
              </a:lnSpc>
              <a:buFont typeface="Arial" panose="020B0604020202020204" pitchFamily="34" charset="0"/>
              <a:buChar char="•"/>
            </a:pPr>
            <a:r>
              <a:rPr lang="en-IN" sz="2200" dirty="0" err="1">
                <a:latin typeface="Times New Roman" panose="02020603050405020304" pitchFamily="18" charset="0"/>
                <a:cs typeface="Times New Roman" panose="02020603050405020304" pitchFamily="18" charset="0"/>
              </a:rPr>
              <a:t>Streamlit</a:t>
            </a:r>
            <a:r>
              <a:rPr lang="en-IN" sz="2200" dirty="0">
                <a:latin typeface="Times New Roman" panose="02020603050405020304" pitchFamily="18" charset="0"/>
                <a:cs typeface="Times New Roman" panose="02020603050405020304" pitchFamily="18" charset="0"/>
              </a:rPr>
              <a:t> Module – to create an interactive dashboard setup </a:t>
            </a:r>
          </a:p>
          <a:p>
            <a:pPr marL="285750" indent="-285750">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Visualization Libraries : seaborn, matplotlib</a:t>
            </a:r>
          </a:p>
          <a:p>
            <a:pPr marL="285750" indent="-285750">
              <a:lnSpc>
                <a:spcPct val="150000"/>
              </a:lnSpc>
              <a:buFont typeface="Arial" panose="020B0604020202020204" pitchFamily="34" charset="0"/>
              <a:buChar char="•"/>
            </a:pPr>
            <a:r>
              <a:rPr lang="en-IN" sz="2200" dirty="0" err="1">
                <a:latin typeface="Times New Roman" panose="02020603050405020304" pitchFamily="18" charset="0"/>
                <a:cs typeface="Times New Roman" panose="02020603050405020304" pitchFamily="18" charset="0"/>
              </a:rPr>
              <a:t>Numpy</a:t>
            </a:r>
            <a:r>
              <a:rPr lang="en-IN" sz="2200" dirty="0">
                <a:latin typeface="Times New Roman" panose="02020603050405020304" pitchFamily="18" charset="0"/>
                <a:cs typeface="Times New Roman" panose="02020603050405020304" pitchFamily="18" charset="0"/>
              </a:rPr>
              <a:t> and Pandas framework</a:t>
            </a:r>
          </a:p>
        </p:txBody>
      </p:sp>
    </p:spTree>
    <p:extLst>
      <p:ext uri="{BB962C8B-B14F-4D97-AF65-F5344CB8AC3E}">
        <p14:creationId xmlns:p14="http://schemas.microsoft.com/office/powerpoint/2010/main" val="3863319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MAIN METRICS INVOLVED</a:t>
            </a:r>
          </a:p>
        </p:txBody>
      </p:sp>
      <p:sp>
        <p:nvSpPr>
          <p:cNvPr id="7" name="TextBox 6">
            <a:extLst>
              <a:ext uri="{FF2B5EF4-FFF2-40B4-BE49-F238E27FC236}">
                <a16:creationId xmlns:a16="http://schemas.microsoft.com/office/drawing/2014/main" id="{CDE61F7B-CCB1-EEAC-B858-C8D71A577507}"/>
              </a:ext>
            </a:extLst>
          </p:cNvPr>
          <p:cNvSpPr txBox="1"/>
          <p:nvPr/>
        </p:nvSpPr>
        <p:spPr>
          <a:xfrm>
            <a:off x="678801" y="1711607"/>
            <a:ext cx="11447883" cy="50285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Top 10 Districts by Crop Production</a:t>
            </a:r>
          </a:p>
          <a:p>
            <a:pPr>
              <a:lnSpc>
                <a:spcPct val="150000"/>
              </a:lnSpc>
            </a:pPr>
            <a:r>
              <a:rPr lang="en-US" dirty="0">
                <a:latin typeface="Times New Roman" panose="02020603050405020304" pitchFamily="18" charset="0"/>
                <a:cs typeface="Times New Roman" panose="02020603050405020304" pitchFamily="18" charset="0"/>
              </a:rPr>
              <a:t>Insight: Identifies districts that are major contributors to crop production.</a:t>
            </a:r>
          </a:p>
          <a:p>
            <a:pPr>
              <a:lnSpc>
                <a:spcPct val="150000"/>
              </a:lnSpc>
            </a:pPr>
            <a:r>
              <a:rPr lang="en-US" dirty="0">
                <a:latin typeface="Times New Roman" panose="02020603050405020304" pitchFamily="18" charset="0"/>
                <a:cs typeface="Times New Roman" panose="02020603050405020304" pitchFamily="18" charset="0"/>
              </a:rPr>
              <a:t>Insight Derived: Focuses on district-level agricultural strategies, identifies key production centers, and assesses regional agricultural competitiveness.</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Rice Production Over Time</a:t>
            </a:r>
          </a:p>
          <a:p>
            <a:pPr>
              <a:lnSpc>
                <a:spcPct val="150000"/>
              </a:lnSpc>
            </a:pPr>
            <a:r>
              <a:rPr lang="en-US" dirty="0">
                <a:latin typeface="Times New Roman" panose="02020603050405020304" pitchFamily="18" charset="0"/>
                <a:cs typeface="Times New Roman" panose="02020603050405020304" pitchFamily="18" charset="0"/>
              </a:rPr>
              <a:t>Insight: Focuses specifically on the production trends for rice.</a:t>
            </a:r>
          </a:p>
          <a:p>
            <a:pPr>
              <a:lnSpc>
                <a:spcPct val="150000"/>
              </a:lnSpc>
            </a:pPr>
            <a:r>
              <a:rPr lang="en-US" dirty="0">
                <a:latin typeface="Times New Roman" panose="02020603050405020304" pitchFamily="18" charset="0"/>
                <a:cs typeface="Times New Roman" panose="02020603050405020304" pitchFamily="18" charset="0"/>
              </a:rPr>
              <a:t>Insight Derived: Understands specific crop dynamics, such as rice production trends, factors influencing rice cultivation, and market impacts of rice production fluctuations.</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Heatmap of Production by State and Year</a:t>
            </a:r>
          </a:p>
          <a:p>
            <a:pPr>
              <a:lnSpc>
                <a:spcPct val="150000"/>
              </a:lnSpc>
            </a:pPr>
            <a:r>
              <a:rPr lang="en-US" dirty="0">
                <a:latin typeface="Times New Roman" panose="02020603050405020304" pitchFamily="18" charset="0"/>
                <a:cs typeface="Times New Roman" panose="02020603050405020304" pitchFamily="18" charset="0"/>
              </a:rPr>
              <a:t>Insight: Provides a visual representation of production across states and years.</a:t>
            </a:r>
          </a:p>
          <a:p>
            <a:pPr>
              <a:lnSpc>
                <a:spcPct val="150000"/>
              </a:lnSpc>
            </a:pPr>
            <a:r>
              <a:rPr lang="en-US" dirty="0">
                <a:latin typeface="Times New Roman" panose="02020603050405020304" pitchFamily="18" charset="0"/>
                <a:cs typeface="Times New Roman" panose="02020603050405020304" pitchFamily="18" charset="0"/>
              </a:rPr>
              <a:t>Insight Derived: Identifies regional production patterns, compares production intensities across states and years, and assesses state-level contributions to national production.</a:t>
            </a:r>
          </a:p>
        </p:txBody>
      </p:sp>
    </p:spTree>
    <p:extLst>
      <p:ext uri="{BB962C8B-B14F-4D97-AF65-F5344CB8AC3E}">
        <p14:creationId xmlns:p14="http://schemas.microsoft.com/office/powerpoint/2010/main" val="1401741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1344164-B0C6-EDDE-DF1A-55119AC93D42}"/>
              </a:ext>
            </a:extLst>
          </p:cNvPr>
          <p:cNvSpPr txBox="1"/>
          <p:nvPr/>
        </p:nvSpPr>
        <p:spPr>
          <a:xfrm>
            <a:off x="716124" y="302587"/>
            <a:ext cx="10993793" cy="627505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Stacked Area Chart of Crop Production Over Time</a:t>
            </a:r>
          </a:p>
          <a:p>
            <a:pPr>
              <a:lnSpc>
                <a:spcPct val="150000"/>
              </a:lnSpc>
            </a:pPr>
            <a:r>
              <a:rPr lang="en-US" dirty="0">
                <a:latin typeface="Times New Roman" panose="02020603050405020304" pitchFamily="18" charset="0"/>
                <a:cs typeface="Times New Roman" panose="02020603050405020304" pitchFamily="18" charset="0"/>
              </a:rPr>
              <a:t>Insight: Shows how different crops contribute to total production over time.</a:t>
            </a:r>
          </a:p>
          <a:p>
            <a:pPr>
              <a:lnSpc>
                <a:spcPct val="150000"/>
              </a:lnSpc>
            </a:pPr>
            <a:r>
              <a:rPr lang="en-US" dirty="0">
                <a:latin typeface="Times New Roman" panose="02020603050405020304" pitchFamily="18" charset="0"/>
                <a:cs typeface="Times New Roman" panose="02020603050405020304" pitchFamily="18" charset="0"/>
              </a:rPr>
              <a:t>Insight Derived: Analyzes crop diversification trends, identifies dominant crops in different periods, and assesses changes in crop distribution over time.</a:t>
            </a:r>
          </a:p>
          <a:p>
            <a:pPr>
              <a:lnSpc>
                <a:spcPct val="150000"/>
              </a:lnSpc>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Multiple Line Chart of Crop Production Over Time</a:t>
            </a:r>
          </a:p>
          <a:p>
            <a:pPr>
              <a:lnSpc>
                <a:spcPct val="150000"/>
              </a:lnSpc>
            </a:pPr>
            <a:r>
              <a:rPr lang="en-US" dirty="0">
                <a:latin typeface="Times New Roman" panose="02020603050405020304" pitchFamily="18" charset="0"/>
                <a:cs typeface="Times New Roman" panose="02020603050405020304" pitchFamily="18" charset="0"/>
              </a:rPr>
              <a:t>Insight: Visualizes production trends for multiple crops simultaneously.</a:t>
            </a:r>
          </a:p>
          <a:p>
            <a:pPr>
              <a:lnSpc>
                <a:spcPct val="150000"/>
              </a:lnSpc>
            </a:pPr>
            <a:r>
              <a:rPr lang="en-US" dirty="0">
                <a:latin typeface="Times New Roman" panose="02020603050405020304" pitchFamily="18" charset="0"/>
                <a:cs typeface="Times New Roman" panose="02020603050405020304" pitchFamily="18" charset="0"/>
              </a:rPr>
              <a:t>Insight Derived: Compares production trajectories across crops, identifies interdependencies or competition between crops, and assesses crop-specific market dynamics.</a:t>
            </a:r>
          </a:p>
          <a:p>
            <a:pPr>
              <a:lnSpc>
                <a:spcPct val="150000"/>
              </a:lnSpc>
            </a:pPr>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Production by Crop Type (Bar Chart)</a:t>
            </a:r>
          </a:p>
          <a:p>
            <a:pPr>
              <a:lnSpc>
                <a:spcPct val="150000"/>
              </a:lnSpc>
            </a:pPr>
            <a:r>
              <a:rPr lang="en-US" dirty="0">
                <a:latin typeface="Times New Roman" panose="02020603050405020304" pitchFamily="18" charset="0"/>
                <a:cs typeface="Times New Roman" panose="02020603050405020304" pitchFamily="18" charset="0"/>
              </a:rPr>
              <a:t>Insight: Highlights production levels for different crop types.</a:t>
            </a:r>
          </a:p>
          <a:p>
            <a:pPr>
              <a:lnSpc>
                <a:spcPct val="150000"/>
              </a:lnSpc>
            </a:pPr>
            <a:r>
              <a:rPr lang="en-US" dirty="0">
                <a:latin typeface="Times New Roman" panose="02020603050405020304" pitchFamily="18" charset="0"/>
                <a:cs typeface="Times New Roman" panose="02020603050405020304" pitchFamily="18" charset="0"/>
              </a:rPr>
              <a:t>Insight Derived: Identifies major crop categories contributing to overall production, assesses market dominance of specific crop types, and supports crop-specific policy decisions.</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25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A0AFC4-22CD-A247-B32D-027FA8AC79BD}"/>
              </a:ext>
            </a:extLst>
          </p:cNvPr>
          <p:cNvSpPr txBox="1"/>
          <p:nvPr/>
        </p:nvSpPr>
        <p:spPr>
          <a:xfrm>
            <a:off x="699796" y="488628"/>
            <a:ext cx="10944808" cy="502855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Total Crop Production Over Time</a:t>
            </a:r>
          </a:p>
          <a:p>
            <a:pPr algn="just">
              <a:lnSpc>
                <a:spcPct val="150000"/>
              </a:lnSpc>
            </a:pPr>
            <a:r>
              <a:rPr lang="en-US" dirty="0">
                <a:latin typeface="Times New Roman" panose="02020603050405020304" pitchFamily="18" charset="0"/>
                <a:cs typeface="Times New Roman" panose="02020603050405020304" pitchFamily="18" charset="0"/>
              </a:rPr>
              <a:t>Insight: This plot shows the overall trend of crop production over the years.</a:t>
            </a:r>
          </a:p>
          <a:p>
            <a:pPr algn="just">
              <a:lnSpc>
                <a:spcPct val="150000"/>
              </a:lnSpc>
            </a:pPr>
            <a:r>
              <a:rPr lang="en-US" dirty="0">
                <a:latin typeface="Times New Roman" panose="02020603050405020304" pitchFamily="18" charset="0"/>
                <a:cs typeface="Times New Roman" panose="02020603050405020304" pitchFamily="18" charset="0"/>
              </a:rPr>
              <a:t>Insight Derived: Identify long-term production trends, periods of growth or decline in production, and potential factors influencing these trends over time.</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Top 10 States by Crop Production</a:t>
            </a:r>
          </a:p>
          <a:p>
            <a:pPr algn="just">
              <a:lnSpc>
                <a:spcPct val="150000"/>
              </a:lnSpc>
            </a:pPr>
            <a:r>
              <a:rPr lang="en-US" dirty="0">
                <a:latin typeface="Times New Roman" panose="02020603050405020304" pitchFamily="18" charset="0"/>
                <a:cs typeface="Times New Roman" panose="02020603050405020304" pitchFamily="18" charset="0"/>
              </a:rPr>
              <a:t>Insight: Identifies which states contribute the most to overall crop production.</a:t>
            </a:r>
          </a:p>
          <a:p>
            <a:pPr algn="just">
              <a:lnSpc>
                <a:spcPct val="150000"/>
              </a:lnSpc>
            </a:pPr>
            <a:r>
              <a:rPr lang="en-US" dirty="0">
                <a:latin typeface="Times New Roman" panose="02020603050405020304" pitchFamily="18" charset="0"/>
                <a:cs typeface="Times New Roman" panose="02020603050405020304" pitchFamily="18" charset="0"/>
              </a:rPr>
              <a:t>Insight Derived: Helps focus agricultural policies, investments, and resource allocation on states with high production, understand regional disparities, and potentially identify best practices for production.</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Total Crop Production by Season</a:t>
            </a:r>
          </a:p>
          <a:p>
            <a:pPr algn="just">
              <a:lnSpc>
                <a:spcPct val="150000"/>
              </a:lnSpc>
            </a:pPr>
            <a:r>
              <a:rPr lang="en-US" dirty="0">
                <a:latin typeface="Times New Roman" panose="02020603050405020304" pitchFamily="18" charset="0"/>
                <a:cs typeface="Times New Roman" panose="02020603050405020304" pitchFamily="18" charset="0"/>
              </a:rPr>
              <a:t>Insight: Shows how production varies across different seasons.</a:t>
            </a:r>
          </a:p>
          <a:p>
            <a:pPr algn="just">
              <a:lnSpc>
                <a:spcPct val="150000"/>
              </a:lnSpc>
            </a:pPr>
            <a:r>
              <a:rPr lang="en-US" dirty="0">
                <a:latin typeface="Times New Roman" panose="02020603050405020304" pitchFamily="18" charset="0"/>
                <a:cs typeface="Times New Roman" panose="02020603050405020304" pitchFamily="18" charset="0"/>
              </a:rPr>
              <a:t>Insight Derived: Understand seasonal patterns in crop production, optimize planting and harvesting schedules, and anticipate seasonal variations in supply and demand.</a:t>
            </a:r>
          </a:p>
        </p:txBody>
      </p:sp>
    </p:spTree>
    <p:extLst>
      <p:ext uri="{BB962C8B-B14F-4D97-AF65-F5344CB8AC3E}">
        <p14:creationId xmlns:p14="http://schemas.microsoft.com/office/powerpoint/2010/main" val="500334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727693F-154A-A3AA-DE71-D047DC81C3B0}"/>
              </a:ext>
            </a:extLst>
          </p:cNvPr>
          <p:cNvSpPr txBox="1"/>
          <p:nvPr/>
        </p:nvSpPr>
        <p:spPr>
          <a:xfrm>
            <a:off x="615822" y="650452"/>
            <a:ext cx="11355354" cy="50285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Scatter Plot with Regression Line of Area vs Production</a:t>
            </a:r>
          </a:p>
          <a:p>
            <a:pPr>
              <a:lnSpc>
                <a:spcPct val="150000"/>
              </a:lnSpc>
            </a:pPr>
            <a:r>
              <a:rPr lang="en-US" dirty="0">
                <a:latin typeface="Times New Roman" panose="02020603050405020304" pitchFamily="18" charset="0"/>
                <a:cs typeface="Times New Roman" panose="02020603050405020304" pitchFamily="18" charset="0"/>
              </a:rPr>
              <a:t>Insight: Shows the relationship between cultivated area and crop production.</a:t>
            </a:r>
          </a:p>
          <a:p>
            <a:pPr>
              <a:lnSpc>
                <a:spcPct val="150000"/>
              </a:lnSpc>
            </a:pPr>
            <a:r>
              <a:rPr lang="en-US" dirty="0">
                <a:latin typeface="Times New Roman" panose="02020603050405020304" pitchFamily="18" charset="0"/>
                <a:cs typeface="Times New Roman" panose="02020603050405020304" pitchFamily="18" charset="0"/>
              </a:rPr>
              <a:t>Insight Derived: Analyzes the efficiency of land use, identifies optimal land productivity levels, and assesses the impact of area expansion or contraction on production.</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Production Distribution Across Crops (Box Plot)</a:t>
            </a:r>
          </a:p>
          <a:p>
            <a:pPr>
              <a:lnSpc>
                <a:spcPct val="150000"/>
              </a:lnSpc>
            </a:pPr>
            <a:r>
              <a:rPr lang="en-US" dirty="0">
                <a:latin typeface="Times New Roman" panose="02020603050405020304" pitchFamily="18" charset="0"/>
                <a:cs typeface="Times New Roman" panose="02020603050405020304" pitchFamily="18" charset="0"/>
              </a:rPr>
              <a:t>Insight: Displays the distribution of production levels across different crops.</a:t>
            </a:r>
          </a:p>
          <a:p>
            <a:pPr>
              <a:lnSpc>
                <a:spcPct val="150000"/>
              </a:lnSpc>
            </a:pPr>
            <a:r>
              <a:rPr lang="en-US" dirty="0">
                <a:latin typeface="Times New Roman" panose="02020603050405020304" pitchFamily="18" charset="0"/>
                <a:cs typeface="Times New Roman" panose="02020603050405020304" pitchFamily="18" charset="0"/>
              </a:rPr>
              <a:t>Insight Derived: Assesses variability in production levels between crops, identifies crops with consistent or volatile production patterns, and supports risk management in crop diversification.</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Time Series of Production for Top Crops</a:t>
            </a:r>
          </a:p>
          <a:p>
            <a:pPr>
              <a:lnSpc>
                <a:spcPct val="150000"/>
              </a:lnSpc>
            </a:pPr>
            <a:r>
              <a:rPr lang="en-US" dirty="0">
                <a:latin typeface="Times New Roman" panose="02020603050405020304" pitchFamily="18" charset="0"/>
                <a:cs typeface="Times New Roman" panose="02020603050405020304" pitchFamily="18" charset="0"/>
              </a:rPr>
              <a:t>Insight: Tracks production trends for the top crops over time.</a:t>
            </a:r>
          </a:p>
          <a:p>
            <a:pPr>
              <a:lnSpc>
                <a:spcPct val="150000"/>
              </a:lnSpc>
            </a:pPr>
            <a:r>
              <a:rPr lang="en-US" dirty="0">
                <a:latin typeface="Times New Roman" panose="02020603050405020304" pitchFamily="18" charset="0"/>
                <a:cs typeface="Times New Roman" panose="02020603050405020304" pitchFamily="18" charset="0"/>
              </a:rPr>
              <a:t>Insight Derived: Identifies leading crop performers, assesses long-term crop viability and market trends, and supports strategic planning for crop management and resource allocation.</a:t>
            </a:r>
          </a:p>
        </p:txBody>
      </p:sp>
    </p:spTree>
    <p:extLst>
      <p:ext uri="{BB962C8B-B14F-4D97-AF65-F5344CB8AC3E}">
        <p14:creationId xmlns:p14="http://schemas.microsoft.com/office/powerpoint/2010/main" val="2657713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BAB537-76F4-66F8-81F8-0F5ECF7CAD10}"/>
              </a:ext>
            </a:extLst>
          </p:cNvPr>
          <p:cNvSpPr txBox="1"/>
          <p:nvPr/>
        </p:nvSpPr>
        <p:spPr>
          <a:xfrm>
            <a:off x="447869" y="336990"/>
            <a:ext cx="10879494" cy="54440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Correlation Heatmap</a:t>
            </a:r>
          </a:p>
          <a:p>
            <a:pPr>
              <a:lnSpc>
                <a:spcPct val="150000"/>
              </a:lnSpc>
            </a:pPr>
            <a:r>
              <a:rPr lang="en-US" dirty="0">
                <a:latin typeface="Times New Roman" panose="02020603050405020304" pitchFamily="18" charset="0"/>
                <a:cs typeface="Times New Roman" panose="02020603050405020304" pitchFamily="18" charset="0"/>
              </a:rPr>
              <a:t>Insight: Shows correlations between production, area, and yield.</a:t>
            </a:r>
          </a:p>
          <a:p>
            <a:pPr>
              <a:lnSpc>
                <a:spcPct val="150000"/>
              </a:lnSpc>
            </a:pPr>
            <a:r>
              <a:rPr lang="en-US" dirty="0">
                <a:latin typeface="Times New Roman" panose="02020603050405020304" pitchFamily="18" charset="0"/>
                <a:cs typeface="Times New Roman" panose="02020603050405020304" pitchFamily="18" charset="0"/>
              </a:rPr>
              <a:t>Insight Derived: Identifies relationships between production metrics, assesses factors influencing production efficiency, and informs integrated crop management strategies.</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Yield Distribution Across Seasons (Violin Plot)</a:t>
            </a:r>
          </a:p>
          <a:p>
            <a:pPr>
              <a:lnSpc>
                <a:spcPct val="150000"/>
              </a:lnSpc>
            </a:pPr>
            <a:r>
              <a:rPr lang="en-US" dirty="0">
                <a:latin typeface="Times New Roman" panose="02020603050405020304" pitchFamily="18" charset="0"/>
                <a:cs typeface="Times New Roman" panose="02020603050405020304" pitchFamily="18" charset="0"/>
              </a:rPr>
              <a:t>Insight: Visualizes yield variations across different seasons.</a:t>
            </a:r>
          </a:p>
          <a:p>
            <a:pPr>
              <a:lnSpc>
                <a:spcPct val="150000"/>
              </a:lnSpc>
            </a:pPr>
            <a:r>
              <a:rPr lang="en-US" dirty="0">
                <a:latin typeface="Times New Roman" panose="02020603050405020304" pitchFamily="18" charset="0"/>
                <a:cs typeface="Times New Roman" panose="02020603050405020304" pitchFamily="18" charset="0"/>
              </a:rPr>
              <a:t>Insight Derived: Analyzes seasonal yield patterns, identifies optimal planting seasons for maximizing yield, and supports seasonal yield forecasting and management.</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Average Crop Production per Year</a:t>
            </a:r>
          </a:p>
          <a:p>
            <a:pPr>
              <a:lnSpc>
                <a:spcPct val="150000"/>
              </a:lnSpc>
            </a:pPr>
            <a:r>
              <a:rPr lang="en-US" dirty="0">
                <a:latin typeface="Times New Roman" panose="02020603050405020304" pitchFamily="18" charset="0"/>
                <a:cs typeface="Times New Roman" panose="02020603050405020304" pitchFamily="18" charset="0"/>
              </a:rPr>
              <a:t>Insight: Shows the average production levels annually.</a:t>
            </a:r>
          </a:p>
          <a:p>
            <a:pPr>
              <a:lnSpc>
                <a:spcPct val="150000"/>
              </a:lnSpc>
            </a:pPr>
            <a:r>
              <a:rPr lang="en-US" dirty="0">
                <a:latin typeface="Times New Roman" panose="02020603050405020304" pitchFamily="18" charset="0"/>
                <a:cs typeface="Times New Roman" panose="02020603050405020304" pitchFamily="18" charset="0"/>
              </a:rPr>
              <a:t>Insight Derived: Helps track average productivity trends, identify outliers or anomalies in production, and assess the overall efficiency of agricultural practices over time.</a:t>
            </a: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7279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 design</Template>
  <TotalTime>37</TotalTime>
  <Words>778</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Times New Roman</vt:lpstr>
      <vt:lpstr>Tw Cen MT</vt:lpstr>
      <vt:lpstr>Tw Cen MT Condensed</vt:lpstr>
      <vt:lpstr>Wingdings</vt:lpstr>
      <vt:lpstr>Wingdings 3</vt:lpstr>
      <vt:lpstr>Integral</vt:lpstr>
      <vt:lpstr>CROP PRODUCTION ANALYSIS</vt:lpstr>
      <vt:lpstr>INTRODUCTION</vt:lpstr>
      <vt:lpstr>DATASET DESCRIPTION </vt:lpstr>
      <vt:lpstr>Technology used</vt:lpstr>
      <vt:lpstr>MAIN METRICS INVOLVED</vt:lpstr>
      <vt:lpstr>PowerPoint Presentation</vt:lpstr>
      <vt:lpstr>PowerPoint Presentation</vt:lpstr>
      <vt:lpstr>PowerPoint Presentation</vt:lpstr>
      <vt:lpstr>PowerPoint Presentation</vt:lpstr>
      <vt:lpstr>DASHBOARD DESIGN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Maal subiksha</dc:creator>
  <cp:lastModifiedBy>Maal subiksha</cp:lastModifiedBy>
  <cp:revision>2</cp:revision>
  <dcterms:created xsi:type="dcterms:W3CDTF">2024-07-14T06:05:34Z</dcterms:created>
  <dcterms:modified xsi:type="dcterms:W3CDTF">2024-07-15T16:51:45Z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