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M Sans Italics" panose="020B0604020202020204" charset="0"/>
      <p:regular r:id="rId12"/>
    </p:embeddedFont>
    <p:embeddedFont>
      <p:font typeface="Now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631632" y="7992776"/>
            <a:ext cx="5322198" cy="1940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endParaRPr dirty="0"/>
          </a:p>
          <a:p>
            <a:pPr>
              <a:lnSpc>
                <a:spcPts val="3850"/>
              </a:lnSpc>
            </a:pPr>
            <a:r>
              <a:rPr lang="en-US" sz="3130" dirty="0" err="1">
                <a:solidFill>
                  <a:srgbClr val="56AEFF"/>
                </a:solidFill>
                <a:latin typeface="DM Sans Italics"/>
              </a:rPr>
              <a:t>M.Kawena</a:t>
            </a:r>
            <a:r>
              <a:rPr lang="en-US" sz="3130" dirty="0">
                <a:solidFill>
                  <a:srgbClr val="56AEFF"/>
                </a:solidFill>
                <a:latin typeface="DM Sans Italics"/>
              </a:rPr>
              <a:t> 21BAD013</a:t>
            </a:r>
          </a:p>
          <a:p>
            <a:pPr>
              <a:lnSpc>
                <a:spcPts val="3850"/>
              </a:lnSpc>
            </a:pPr>
            <a:r>
              <a:rPr lang="en-US" sz="3130" dirty="0" err="1">
                <a:solidFill>
                  <a:srgbClr val="56AEFF"/>
                </a:solidFill>
                <a:latin typeface="DM Sans Italics"/>
              </a:rPr>
              <a:t>M.Maal</a:t>
            </a:r>
            <a:r>
              <a:rPr lang="en-US" sz="3130" dirty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3130" dirty="0" err="1">
                <a:solidFill>
                  <a:srgbClr val="56AEFF"/>
                </a:solidFill>
                <a:latin typeface="DM Sans Italics"/>
              </a:rPr>
              <a:t>Subiksha</a:t>
            </a:r>
            <a:r>
              <a:rPr lang="en-US" sz="3130" dirty="0">
                <a:solidFill>
                  <a:srgbClr val="56AEFF"/>
                </a:solidFill>
                <a:latin typeface="DM Sans Italics"/>
              </a:rPr>
              <a:t> 21BAD014</a:t>
            </a:r>
          </a:p>
          <a:p>
            <a:pPr marL="0" lvl="0" indent="0" algn="l">
              <a:lnSpc>
                <a:spcPts val="3850"/>
              </a:lnSpc>
              <a:spcBef>
                <a:spcPct val="0"/>
              </a:spcBef>
            </a:pPr>
            <a:r>
              <a:rPr lang="en-US" sz="3130" dirty="0" err="1">
                <a:solidFill>
                  <a:srgbClr val="56AEFF"/>
                </a:solidFill>
                <a:latin typeface="DM Sans Italics"/>
              </a:rPr>
              <a:t>G.Monica</a:t>
            </a:r>
            <a:r>
              <a:rPr lang="en-US" sz="3130" dirty="0">
                <a:solidFill>
                  <a:srgbClr val="56AEFF"/>
                </a:solidFill>
                <a:latin typeface="DM Sans Italics"/>
              </a:rPr>
              <a:t> 21BAD016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3409" y="1725169"/>
            <a:ext cx="9943591" cy="5084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3"/>
              </a:lnSpc>
            </a:pPr>
            <a:r>
              <a:rPr lang="en-US" sz="11044" dirty="0">
                <a:solidFill>
                  <a:srgbClr val="FFFBFB"/>
                </a:solidFill>
                <a:latin typeface="Now Bold"/>
              </a:rPr>
              <a:t>PNEUMONIA DETECTION SYSTEM</a:t>
            </a:r>
          </a:p>
        </p:txBody>
      </p:sp>
      <p:sp>
        <p:nvSpPr>
          <p:cNvPr id="10" name="Freeform 10"/>
          <p:cNvSpPr/>
          <p:nvPr/>
        </p:nvSpPr>
        <p:spPr>
          <a:xfrm>
            <a:off x="0" y="8963125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3" name="Picture 12" descr="A close-up of a x-ray of a human chest&#10;&#10;Description automatically generated">
            <a:extLst>
              <a:ext uri="{FF2B5EF4-FFF2-40B4-BE49-F238E27FC236}">
                <a16:creationId xmlns:a16="http://schemas.microsoft.com/office/drawing/2014/main" id="{600F102E-6BF3-4DBD-3D77-18BBEFCD14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/>
          <a:stretch/>
        </p:blipFill>
        <p:spPr>
          <a:xfrm>
            <a:off x="10424993" y="1028700"/>
            <a:ext cx="63246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6A188E8-473F-7752-0867-95EFCC1CAC83}"/>
              </a:ext>
            </a:extLst>
          </p:cNvPr>
          <p:cNvSpPr txBox="1"/>
          <p:nvPr/>
        </p:nvSpPr>
        <p:spPr>
          <a:xfrm>
            <a:off x="152400" y="-114300"/>
            <a:ext cx="3237991" cy="170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3"/>
              </a:lnSpc>
            </a:pPr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ABSTRACT</a:t>
            </a:r>
            <a:r>
              <a:rPr lang="en-IN" sz="11044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 </a:t>
            </a:r>
            <a:endParaRPr lang="en-US" sz="11044" dirty="0">
              <a:solidFill>
                <a:schemeClr val="accent1">
                  <a:lumMod val="60000"/>
                  <a:lumOff val="40000"/>
                </a:schemeClr>
              </a:solidFill>
              <a:latin typeface="Now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F25C9-1070-6BC4-F894-3661E7DB04F1}"/>
              </a:ext>
            </a:extLst>
          </p:cNvPr>
          <p:cNvSpPr txBox="1"/>
          <p:nvPr/>
        </p:nvSpPr>
        <p:spPr>
          <a:xfrm>
            <a:off x="838200" y="1485900"/>
            <a:ext cx="14097000" cy="8141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Pneumonia is a prevalent and potentially life-threatening respiratory infection.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Traditional methods for pneumonia detection are manual and image-based, which are time-consuming and subject to human error.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Deep learning techniques have emerged as promising tools for automating pneumonia detection from medical images.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This project utilizes an ensemble of two pretrained models, VGG16 and Inception V3, to automate pneumonia detection in chest X-rays.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It involves the design, development, and evaluation of the ensemble, including exploring model architectures and data preprocessing techniques.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The project's main objectives are to achieve high accuracy and efficiency in pneumonia detection.</a:t>
            </a:r>
          </a:p>
        </p:txBody>
      </p:sp>
    </p:spTree>
    <p:extLst>
      <p:ext uri="{BB962C8B-B14F-4D97-AF65-F5344CB8AC3E}">
        <p14:creationId xmlns:p14="http://schemas.microsoft.com/office/powerpoint/2010/main" val="19442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6A188E8-473F-7752-0867-95EFCC1CAC83}"/>
              </a:ext>
            </a:extLst>
          </p:cNvPr>
          <p:cNvSpPr txBox="1"/>
          <p:nvPr/>
        </p:nvSpPr>
        <p:spPr>
          <a:xfrm>
            <a:off x="152400" y="-216927"/>
            <a:ext cx="3237991" cy="170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3"/>
              </a:lnSpc>
            </a:pPr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DATASET</a:t>
            </a:r>
            <a:r>
              <a:rPr lang="en-IN" sz="11044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 </a:t>
            </a:r>
            <a:endParaRPr lang="en-US" sz="11044" dirty="0">
              <a:solidFill>
                <a:schemeClr val="accent1">
                  <a:lumMod val="60000"/>
                  <a:lumOff val="40000"/>
                </a:schemeClr>
              </a:solidFill>
              <a:latin typeface="Now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F25C9-1070-6BC4-F894-3661E7DB04F1}"/>
              </a:ext>
            </a:extLst>
          </p:cNvPr>
          <p:cNvSpPr txBox="1"/>
          <p:nvPr/>
        </p:nvSpPr>
        <p:spPr>
          <a:xfrm>
            <a:off x="838201" y="1661715"/>
            <a:ext cx="9677400" cy="599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The dataset is organized into 3 folders (train, test, </a:t>
            </a:r>
            <a:r>
              <a:rPr lang="en-IN" sz="2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val</a:t>
            </a:r>
            <a:r>
              <a:rPr lang="en-IN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) and contains subfolders for each image category (Pneumonia/Normal). There are 5,863 X-Ray images (JPEG) and 2 categories (Pneumonia/Normal).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Chest X-ray images (anterior-posterior) were selected from retrospective cohorts of </a:t>
            </a:r>
            <a:r>
              <a:rPr lang="en-IN" sz="2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pediatric</a:t>
            </a:r>
            <a:r>
              <a:rPr lang="en-IN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patients of one to five years old from Guangzhou Women and Children’s Medical </a:t>
            </a:r>
            <a:r>
              <a:rPr lang="en-IN" sz="2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Center</a:t>
            </a:r>
            <a:r>
              <a:rPr lang="en-IN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, Guangzhou. All chest X-ray imaging was performed as part of patients’ routine clinical care.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78923-892F-A317-74A8-7D080FE8F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4" t="14893" r="37373" b="27903"/>
          <a:stretch/>
        </p:blipFill>
        <p:spPr bwMode="auto">
          <a:xfrm>
            <a:off x="11658600" y="1866900"/>
            <a:ext cx="5791199" cy="556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474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6A188E8-473F-7752-0867-95EFCC1CAC83}"/>
              </a:ext>
            </a:extLst>
          </p:cNvPr>
          <p:cNvSpPr txBox="1"/>
          <p:nvPr/>
        </p:nvSpPr>
        <p:spPr>
          <a:xfrm>
            <a:off x="-914400" y="-15977"/>
            <a:ext cx="5064333" cy="170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3"/>
              </a:lnSpc>
            </a:pPr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RESULT</a:t>
            </a:r>
            <a:r>
              <a:rPr lang="en-IN" sz="11044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 </a:t>
            </a:r>
            <a:endParaRPr lang="en-US" sz="11044" dirty="0">
              <a:solidFill>
                <a:schemeClr val="accent1">
                  <a:lumMod val="60000"/>
                  <a:lumOff val="40000"/>
                </a:schemeClr>
              </a:solidFill>
              <a:latin typeface="Now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B4B34-8A4D-A744-263D-6D08F2211E43}"/>
              </a:ext>
            </a:extLst>
          </p:cNvPr>
          <p:cNvSpPr txBox="1"/>
          <p:nvPr/>
        </p:nvSpPr>
        <p:spPr>
          <a:xfrm>
            <a:off x="851599" y="1688079"/>
            <a:ext cx="6248399" cy="796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•	VGG 16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		Test loss            0.2547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		Test Accuracy   0.9022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•	EFFICIENT NET B0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dirty="0">
                <a:solidFill>
                  <a:schemeClr val="bg1"/>
                </a:solidFill>
                <a:ea typeface="Times New Roman" panose="02020603050405020304" pitchFamily="18" charset="0"/>
              </a:rPr>
              <a:t>		</a:t>
            </a:r>
            <a:r>
              <a:rPr lang="en-US" sz="2800" dirty="0">
                <a:solidFill>
                  <a:schemeClr val="bg1"/>
                </a:solidFill>
                <a:ea typeface="Times New Roman" panose="02020603050405020304" pitchFamily="18" charset="0"/>
              </a:rPr>
              <a:t>Test loss          0.6918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ea typeface="Times New Roman" panose="02020603050405020304" pitchFamily="18" charset="0"/>
              </a:rPr>
              <a:t>		Test accuracy  0.6250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ea typeface="Times New Roman" panose="02020603050405020304" pitchFamily="18" charset="0"/>
              </a:rPr>
              <a:t>•	ResNet50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ea typeface="Times New Roman" panose="02020603050405020304" pitchFamily="18" charset="0"/>
              </a:rPr>
              <a:t>		Test loss           0.6894 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ea typeface="Times New Roman" panose="02020603050405020304" pitchFamily="18" charset="0"/>
              </a:rPr>
              <a:t>		Test accuracy   0.6250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endParaRPr lang="en-IN" sz="28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D1530-A4A0-0569-49AB-8600E68501E0}"/>
              </a:ext>
            </a:extLst>
          </p:cNvPr>
          <p:cNvSpPr txBox="1"/>
          <p:nvPr/>
        </p:nvSpPr>
        <p:spPr>
          <a:xfrm>
            <a:off x="8589778" y="2934573"/>
            <a:ext cx="6248399" cy="547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•	Inception V3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		Test loss            0.4993 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		Test Accuracy   0.8349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•	Ensemble Model</a:t>
            </a:r>
            <a:r>
              <a:rPr lang="en-IN" sz="2800" dirty="0">
                <a:solidFill>
                  <a:schemeClr val="bg1"/>
                </a:solidFill>
                <a:ea typeface="Times New Roman" panose="02020603050405020304" pitchFamily="18" charset="0"/>
              </a:rPr>
              <a:t>		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dirty="0">
                <a:solidFill>
                  <a:schemeClr val="bg1"/>
                </a:solidFill>
                <a:ea typeface="Times New Roman" panose="02020603050405020304" pitchFamily="18" charset="0"/>
              </a:rPr>
              <a:t>		</a:t>
            </a:r>
            <a:r>
              <a:rPr lang="en-US" sz="2800" dirty="0">
                <a:solidFill>
                  <a:schemeClr val="bg1"/>
                </a:solidFill>
                <a:ea typeface="Times New Roman" panose="02020603050405020304" pitchFamily="18" charset="0"/>
              </a:rPr>
              <a:t>Val loss          0.8119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ea typeface="Times New Roman" panose="02020603050405020304" pitchFamily="18" charset="0"/>
              </a:rPr>
              <a:t>		Val accuracy  0.6875</a:t>
            </a:r>
          </a:p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endParaRPr lang="en-IN" sz="28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5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6A188E8-473F-7752-0867-95EFCC1CAC83}"/>
              </a:ext>
            </a:extLst>
          </p:cNvPr>
          <p:cNvSpPr txBox="1"/>
          <p:nvPr/>
        </p:nvSpPr>
        <p:spPr>
          <a:xfrm>
            <a:off x="-914400" y="-15977"/>
            <a:ext cx="5064333" cy="170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3"/>
              </a:lnSpc>
            </a:pPr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RESULT</a:t>
            </a:r>
            <a:r>
              <a:rPr lang="en-IN" sz="11044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 </a:t>
            </a:r>
            <a:endParaRPr lang="en-US" sz="11044" dirty="0">
              <a:solidFill>
                <a:schemeClr val="accent1">
                  <a:lumMod val="60000"/>
                  <a:lumOff val="40000"/>
                </a:schemeClr>
              </a:solidFill>
              <a:latin typeface="Now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B4B34-8A4D-A744-263D-6D08F2211E43}"/>
              </a:ext>
            </a:extLst>
          </p:cNvPr>
          <p:cNvSpPr txBox="1"/>
          <p:nvPr/>
        </p:nvSpPr>
        <p:spPr>
          <a:xfrm>
            <a:off x="851599" y="1688079"/>
            <a:ext cx="62483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b="1" dirty="0">
                <a:solidFill>
                  <a:schemeClr val="bg1"/>
                </a:solidFill>
                <a:ea typeface="Times New Roman" panose="02020603050405020304" pitchFamily="18" charset="0"/>
              </a:rPr>
              <a:t>GUI</a:t>
            </a:r>
            <a:endParaRPr lang="en-IN" sz="28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E0A20-CA57-31A9-2653-B3DB161BC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4" b="6723"/>
          <a:stretch/>
        </p:blipFill>
        <p:spPr bwMode="auto">
          <a:xfrm>
            <a:off x="2819400" y="2781300"/>
            <a:ext cx="11506199" cy="6379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368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6A188E8-473F-7752-0867-95EFCC1CAC83}"/>
              </a:ext>
            </a:extLst>
          </p:cNvPr>
          <p:cNvSpPr txBox="1"/>
          <p:nvPr/>
        </p:nvSpPr>
        <p:spPr>
          <a:xfrm>
            <a:off x="-914400" y="-15977"/>
            <a:ext cx="5064333" cy="170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53"/>
              </a:lnSpc>
            </a:pPr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RESULT</a:t>
            </a:r>
            <a:r>
              <a:rPr lang="en-IN" sz="11044" dirty="0">
                <a:solidFill>
                  <a:schemeClr val="accent1">
                    <a:lumMod val="60000"/>
                    <a:lumOff val="40000"/>
                  </a:schemeClr>
                </a:solidFill>
                <a:latin typeface="Now Bold"/>
              </a:rPr>
              <a:t> </a:t>
            </a:r>
            <a:endParaRPr lang="en-US" sz="11044" dirty="0">
              <a:solidFill>
                <a:schemeClr val="accent1">
                  <a:lumMod val="60000"/>
                  <a:lumOff val="40000"/>
                </a:schemeClr>
              </a:solidFill>
              <a:latin typeface="Now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B4B34-8A4D-A744-263D-6D08F2211E43}"/>
              </a:ext>
            </a:extLst>
          </p:cNvPr>
          <p:cNvSpPr txBox="1"/>
          <p:nvPr/>
        </p:nvSpPr>
        <p:spPr>
          <a:xfrm>
            <a:off x="851599" y="1688079"/>
            <a:ext cx="62483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200"/>
              </a:spcAft>
            </a:pPr>
            <a:r>
              <a:rPr lang="en-IN" sz="2800" b="1" dirty="0">
                <a:solidFill>
                  <a:schemeClr val="bg1"/>
                </a:solidFill>
                <a:ea typeface="Times New Roman" panose="02020603050405020304" pitchFamily="18" charset="0"/>
              </a:rPr>
              <a:t>GUI</a:t>
            </a:r>
            <a:endParaRPr lang="en-IN" sz="28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E0A20-CA57-31A9-2653-B3DB161BC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r="1083"/>
          <a:stretch/>
        </p:blipFill>
        <p:spPr bwMode="auto">
          <a:xfrm>
            <a:off x="2819400" y="2781300"/>
            <a:ext cx="11506199" cy="6379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57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287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Now Bold</vt:lpstr>
      <vt:lpstr>Arial</vt:lpstr>
      <vt:lpstr>Calibri</vt:lpstr>
      <vt:lpstr>DM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 </dc:title>
  <cp:lastModifiedBy>GANESHKUMAR GK.GOD</cp:lastModifiedBy>
  <cp:revision>3</cp:revision>
  <dcterms:created xsi:type="dcterms:W3CDTF">2006-08-16T00:00:00Z</dcterms:created>
  <dcterms:modified xsi:type="dcterms:W3CDTF">2023-10-26T07:09:24Z</dcterms:modified>
  <dc:identifier>DAFyVCiMFck</dc:identifier>
</cp:coreProperties>
</file>