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0_F0BC481B.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notesMasterIdLst>
    <p:notesMasterId r:id="rId3"/>
  </p:notesMasterIdLst>
  <p:handoutMasterIdLst>
    <p:handoutMasterId r:id="rId4"/>
  </p:handoutMasterIdLst>
  <p:sldIdLst>
    <p:sldId id="256" r:id="rId2"/>
  </p:sldIdLst>
  <p:sldSz cx="43891200" cy="32918400"/>
  <p:notesSz cx="7010400" cy="9271000"/>
  <p:embeddedFontLst>
    <p:embeddedFont>
      <p:font typeface="Calibri" panose="020F0502020204030204" pitchFamily="34" charset="0"/>
      <p:regular r:id="rId5"/>
      <p:bold r:id="rId6"/>
      <p:italic r:id="rId7"/>
      <p:boldItalic r:id="rId8"/>
    </p:embeddedFont>
    <p:embeddedFont>
      <p:font typeface="Quattrocento" panose="02020502030000000404" pitchFamily="18" charset="0"/>
      <p:regular r:id="rId9"/>
      <p:bold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774BB55-087E-CAF6-C83D-C1891FFC0093}" name="Maame Cobbinah" initials="MC" userId="S::mcobbinah@ryerson.ca::0c438882-00a5-4771-8afd-93eeb6ba254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75" autoAdjust="0"/>
    <p:restoredTop sz="94710" autoAdjust="0"/>
  </p:normalViewPr>
  <p:slideViewPr>
    <p:cSldViewPr>
      <p:cViewPr varScale="1">
        <p:scale>
          <a:sx n="24" d="100"/>
          <a:sy n="24" d="100"/>
        </p:scale>
        <p:origin x="1074" y="60"/>
      </p:cViewPr>
      <p:guideLst>
        <p:guide orient="horz" pos="10368"/>
        <p:guide pos="13824"/>
      </p:guideLst>
    </p:cSldViewPr>
  </p:slideViewPr>
  <p:outlineViewPr>
    <p:cViewPr>
      <p:scale>
        <a:sx n="33" d="100"/>
        <a:sy n="33" d="100"/>
      </p:scale>
      <p:origin x="0" y="0"/>
    </p:cViewPr>
  </p:outlineViewPr>
  <p:notesTextViewPr>
    <p:cViewPr>
      <p:scale>
        <a:sx n="153" d="100"/>
        <a:sy n="153"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028020684877054E-2"/>
          <c:y val="0.11016439393818328"/>
          <c:w val="0.94256166946429287"/>
          <c:h val="0.54665323218586248"/>
        </c:manualLayout>
      </c:layout>
      <c:barChart>
        <c:barDir val="col"/>
        <c:grouping val="clustered"/>
        <c:varyColors val="0"/>
        <c:ser>
          <c:idx val="0"/>
          <c:order val="0"/>
          <c:tx>
            <c:strRef>
              <c:f>Sheet1!$B$1</c:f>
              <c:strCache>
                <c:ptCount val="1"/>
                <c:pt idx="0">
                  <c:v>Average CPI Value</c:v>
                </c:pt>
              </c:strCache>
            </c:strRef>
          </c:tx>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All-items</c:v>
                </c:pt>
                <c:pt idx="1">
                  <c:v>Food </c:v>
                </c:pt>
                <c:pt idx="2">
                  <c:v>Shelter</c:v>
                </c:pt>
                <c:pt idx="3">
                  <c:v>Household operations</c:v>
                </c:pt>
                <c:pt idx="4">
                  <c:v>Clothing and footwear</c:v>
                </c:pt>
                <c:pt idx="5">
                  <c:v>Transportation</c:v>
                </c:pt>
                <c:pt idx="6">
                  <c:v>Gasoline</c:v>
                </c:pt>
                <c:pt idx="7">
                  <c:v>Health and personal care</c:v>
                </c:pt>
                <c:pt idx="8">
                  <c:v>Recreation &amp; education </c:v>
                </c:pt>
                <c:pt idx="9">
                  <c:v>Alcohol, tobacco &amp; cannabis</c:v>
                </c:pt>
                <c:pt idx="10">
                  <c:v>All-items excluding food and energy </c:v>
                </c:pt>
                <c:pt idx="11">
                  <c:v>All-items excluding energy </c:v>
                </c:pt>
                <c:pt idx="12">
                  <c:v>Energy</c:v>
                </c:pt>
                <c:pt idx="13">
                  <c:v>Goods</c:v>
                </c:pt>
                <c:pt idx="14">
                  <c:v>Services </c:v>
                </c:pt>
              </c:strCache>
            </c:strRef>
          </c:cat>
          <c:val>
            <c:numRef>
              <c:f>Sheet1!$B$2:$B$16</c:f>
              <c:numCache>
                <c:formatCode>General</c:formatCode>
                <c:ptCount val="15"/>
                <c:pt idx="0">
                  <c:v>123.09</c:v>
                </c:pt>
                <c:pt idx="1">
                  <c:v>131.79</c:v>
                </c:pt>
                <c:pt idx="2">
                  <c:v>129.72</c:v>
                </c:pt>
                <c:pt idx="3">
                  <c:v>113.96</c:v>
                </c:pt>
                <c:pt idx="4">
                  <c:v>94.52</c:v>
                </c:pt>
                <c:pt idx="5">
                  <c:v>127.91</c:v>
                </c:pt>
                <c:pt idx="6">
                  <c:v>161.47999999999999</c:v>
                </c:pt>
                <c:pt idx="7">
                  <c:v>117.86</c:v>
                </c:pt>
                <c:pt idx="8">
                  <c:v>108.34</c:v>
                </c:pt>
                <c:pt idx="9">
                  <c:v>144.58000000000001</c:v>
                </c:pt>
                <c:pt idx="10">
                  <c:v>118.66</c:v>
                </c:pt>
                <c:pt idx="11">
                  <c:v>120.99</c:v>
                </c:pt>
                <c:pt idx="12">
                  <c:v>149.49</c:v>
                </c:pt>
                <c:pt idx="13">
                  <c:v>115.23</c:v>
                </c:pt>
                <c:pt idx="14">
                  <c:v>130.88999999999999</c:v>
                </c:pt>
              </c:numCache>
            </c:numRef>
          </c:val>
          <c:extLst>
            <c:ext xmlns:c16="http://schemas.microsoft.com/office/drawing/2014/chart" uri="{C3380CC4-5D6E-409C-BE32-E72D297353CC}">
              <c16:uniqueId val="{00000000-ABFF-41D6-B2FF-5E62B3BC62F9}"/>
            </c:ext>
          </c:extLst>
        </c:ser>
        <c:dLbls>
          <c:dLblPos val="outEnd"/>
          <c:showLegendKey val="0"/>
          <c:showVal val="1"/>
          <c:showCatName val="0"/>
          <c:showSerName val="0"/>
          <c:showPercent val="0"/>
          <c:showBubbleSize val="0"/>
        </c:dLbls>
        <c:gapWidth val="100"/>
        <c:overlap val="-24"/>
        <c:axId val="1168604431"/>
        <c:axId val="1999984127"/>
      </c:barChart>
      <c:catAx>
        <c:axId val="11686044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984127"/>
        <c:crosses val="autoZero"/>
        <c:auto val="1"/>
        <c:lblAlgn val="ctr"/>
        <c:lblOffset val="100"/>
        <c:noMultiLvlLbl val="0"/>
      </c:catAx>
      <c:valAx>
        <c:axId val="19999841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604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modernComment_100_F0BC481B.xml><?xml version="1.0" encoding="utf-8"?>
<p188:cmLst xmlns:a="http://schemas.openxmlformats.org/drawingml/2006/main" xmlns:r="http://schemas.openxmlformats.org/officeDocument/2006/relationships" xmlns:p188="http://schemas.microsoft.com/office/powerpoint/2018/8/main">
  <p188:cm id="{AD37557B-30E0-4E8E-8063-DFF07A32B17E}" authorId="{7774BB55-087E-CAF6-C83D-C1891FFC0093}" created="2023-08-24T23:51:33.140">
    <ac:deMkLst xmlns:ac="http://schemas.microsoft.com/office/drawing/2013/main/command">
      <pc:docMk xmlns:pc="http://schemas.microsoft.com/office/powerpoint/2013/main/command"/>
      <pc:sldMk xmlns:pc="http://schemas.microsoft.com/office/powerpoint/2013/main/command" cId="4038871067" sldId="256"/>
      <ac:spMk id="6" creationId="{5F35215F-B9B4-8C34-2D68-7F4B11EA0C96}"/>
    </ac:deMkLst>
    <p188:txBody>
      <a:bodyPr/>
      <a:lstStyle/>
      <a:p>
        <a:r>
          <a:rPr lang="en-CA"/>
          <a:t>Motivation for selecting this topic:
1. Recent economic recession has sparked interest in CPI and the need to project future CPI
2.Limited research in the literature for macro economic forecasting especially cpi forecasting and the overwhelming research focuses on traditional statistical techniques
3. Deep learning and big data has also provided a avenue to enhance predictive analysis in general and CPI forecasting can benefit from this
4. This research project adopts an interdisciplinary approach by merging machine learning with economics, fostering innovative insight in both disciplines.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8/24/2023</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74E75E4-8EB7-4D44-AC62-9B7000C6CFE8}" type="datetimeFigureOut">
              <a:rPr lang="en-CA" smtClean="0"/>
              <a:t>2023-08-24</a:t>
            </a:fld>
            <a:endParaRPr lang="en-CA"/>
          </a:p>
        </p:txBody>
      </p:sp>
      <p:sp>
        <p:nvSpPr>
          <p:cNvPr id="4" name="Slide Image Placeholder 3"/>
          <p:cNvSpPr>
            <a:spLocks noGrp="1" noRot="1" noChangeAspect="1"/>
          </p:cNvSpPr>
          <p:nvPr>
            <p:ph type="sldImg" idx="2"/>
          </p:nvPr>
        </p:nvSpPr>
        <p:spPr>
          <a:xfrm>
            <a:off x="1419225" y="1158875"/>
            <a:ext cx="4171950" cy="31289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62463"/>
            <a:ext cx="5607050" cy="3649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05863"/>
            <a:ext cx="3038475" cy="4651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05863"/>
            <a:ext cx="3038475" cy="465137"/>
          </a:xfrm>
          <a:prstGeom prst="rect">
            <a:avLst/>
          </a:prstGeom>
        </p:spPr>
        <p:txBody>
          <a:bodyPr vert="horz" lIns="91440" tIns="45720" rIns="91440" bIns="45720" rtlCol="0" anchor="b"/>
          <a:lstStyle>
            <a:lvl1pPr algn="r">
              <a:defRPr sz="1200"/>
            </a:lvl1pPr>
          </a:lstStyle>
          <a:p>
            <a:fld id="{9E9806D9-D674-4925-ACE5-1E7A8F803A2E}" type="slidenum">
              <a:rPr lang="en-CA" smtClean="0"/>
              <a:t>‹#›</a:t>
            </a:fld>
            <a:endParaRPr lang="en-CA"/>
          </a:p>
        </p:txBody>
      </p:sp>
    </p:spTree>
    <p:extLst>
      <p:ext uri="{BB962C8B-B14F-4D97-AF65-F5344CB8AC3E}">
        <p14:creationId xmlns:p14="http://schemas.microsoft.com/office/powerpoint/2010/main" val="54056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12" y="4221482"/>
            <a:ext cx="47404018" cy="898779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0530847" y="4221482"/>
            <a:ext cx="141480542" cy="898779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p:spPr>
        <p:txBody>
          <a:bodyPr anchor="t"/>
          <a:lstStyle>
            <a:defPPr>
              <a:defRPr kern="1200"/>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a:defPPr>
            <a:lvl1pPr marL="0" indent="0">
              <a:buNone/>
              <a:defRPr sz="8200">
                <a:solidFill>
                  <a:schemeClr val="tx1">
                    <a:tint val="75000"/>
                  </a:schemeClr>
                </a:solidFill>
              </a:defRPr>
            </a:lvl1pPr>
            <a:lvl2pPr marL="1878667" indent="0">
              <a:buNone/>
              <a:defRPr sz="7400">
                <a:solidFill>
                  <a:schemeClr val="tx1">
                    <a:tint val="75000"/>
                  </a:schemeClr>
                </a:solidFill>
              </a:defRPr>
            </a:lvl2pPr>
            <a:lvl3pPr marL="3757334" indent="0">
              <a:buNone/>
              <a:defRPr sz="6600">
                <a:solidFill>
                  <a:schemeClr val="tx1">
                    <a:tint val="75000"/>
                  </a:schemeClr>
                </a:solidFill>
              </a:defRPr>
            </a:lvl3pPr>
            <a:lvl4pPr marL="5636001" indent="0">
              <a:buNone/>
              <a:defRPr sz="5800">
                <a:solidFill>
                  <a:schemeClr val="tx1">
                    <a:tint val="75000"/>
                  </a:schemeClr>
                </a:solidFill>
              </a:defRPr>
            </a:lvl4pPr>
            <a:lvl5pPr marL="7514669" indent="0">
              <a:buNone/>
              <a:defRPr sz="5800">
                <a:solidFill>
                  <a:schemeClr val="tx1">
                    <a:tint val="75000"/>
                  </a:schemeClr>
                </a:solidFill>
              </a:defRPr>
            </a:lvl5pPr>
            <a:lvl6pPr marL="9393336" indent="0">
              <a:buNone/>
              <a:defRPr sz="5800">
                <a:solidFill>
                  <a:schemeClr val="tx1">
                    <a:tint val="75000"/>
                  </a:schemeClr>
                </a:solidFill>
              </a:defRPr>
            </a:lvl6pPr>
            <a:lvl7pPr marL="11272007" indent="0">
              <a:buNone/>
              <a:defRPr sz="5800">
                <a:solidFill>
                  <a:schemeClr val="tx1">
                    <a:tint val="75000"/>
                  </a:schemeClr>
                </a:solidFill>
              </a:defRPr>
            </a:lvl7pPr>
            <a:lvl8pPr marL="13150673" indent="0">
              <a:buNone/>
              <a:defRPr sz="5800">
                <a:solidFill>
                  <a:schemeClr val="tx1">
                    <a:tint val="75000"/>
                  </a:schemeClr>
                </a:solidFill>
              </a:defRPr>
            </a:lvl8pPr>
            <a:lvl9pPr marL="15029342"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05308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a:defPPr>
            <a:lvl1pPr marL="0" indent="0">
              <a:buNone/>
              <a:defRPr sz="13200"/>
            </a:lvl1pPr>
            <a:lvl2pPr marL="1878667" indent="0">
              <a:buNone/>
              <a:defRPr sz="11500"/>
            </a:lvl2pPr>
            <a:lvl3pPr marL="3757334" indent="0">
              <a:buNone/>
              <a:defRPr sz="9900"/>
            </a:lvl3pPr>
            <a:lvl4pPr marL="5636001" indent="0">
              <a:buNone/>
              <a:defRPr sz="8200"/>
            </a:lvl4pPr>
            <a:lvl5pPr marL="7514669" indent="0">
              <a:buNone/>
              <a:defRPr sz="8200"/>
            </a:lvl5pPr>
            <a:lvl6pPr marL="9393336" indent="0">
              <a:buNone/>
              <a:defRPr sz="8200"/>
            </a:lvl6pPr>
            <a:lvl7pPr marL="11272007" indent="0">
              <a:buNone/>
              <a:defRPr sz="8200"/>
            </a:lvl7pPr>
            <a:lvl8pPr marL="13150673" indent="0">
              <a:buNone/>
              <a:defRPr sz="8200"/>
            </a:lvl8pPr>
            <a:lvl9pPr marL="15029342"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8/24/2023</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5729" tIns="187871" rIns="375729" bIns="18787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5729" tIns="187871" rIns="375729" bIns="18787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7"/>
            <a:ext cx="10241280" cy="1752600"/>
          </a:xfrm>
          <a:prstGeom prst="rect">
            <a:avLst/>
          </a:prstGeom>
        </p:spPr>
        <p:txBody>
          <a:bodyPr vert="horz" lIns="375729" tIns="187871" rIns="375729" bIns="187871" rtlCol="0" anchor="ctr"/>
          <a:lstStyle>
            <a:defPPr>
              <a:defRPr kern="1200"/>
            </a:defPPr>
            <a:lvl1pPr algn="l">
              <a:defRPr sz="4900">
                <a:solidFill>
                  <a:schemeClr val="tx1">
                    <a:tint val="75000"/>
                  </a:schemeClr>
                </a:solidFill>
              </a:defRPr>
            </a:lvl1pPr>
          </a:lstStyle>
          <a:p>
            <a:fld id="{1D3EE5B7-680E-44FF-962F-3113FAB5030E}" type="datetimeFigureOut">
              <a:rPr lang="en-US" smtClean="0"/>
              <a:t>8/24/2023</a:t>
            </a:fld>
            <a:endParaRPr lang="en-US"/>
          </a:p>
        </p:txBody>
      </p:sp>
      <p:sp>
        <p:nvSpPr>
          <p:cNvPr id="5" name="Footer Placeholder 4"/>
          <p:cNvSpPr>
            <a:spLocks noGrp="1"/>
          </p:cNvSpPr>
          <p:nvPr>
            <p:ph type="ftr" sz="quarter" idx="3"/>
          </p:nvPr>
        </p:nvSpPr>
        <p:spPr>
          <a:xfrm>
            <a:off x="14996161" y="30510497"/>
            <a:ext cx="13898880" cy="1752600"/>
          </a:xfrm>
          <a:prstGeom prst="rect">
            <a:avLst/>
          </a:prstGeom>
        </p:spPr>
        <p:txBody>
          <a:bodyPr vert="horz" lIns="375729" tIns="187871" rIns="375729" bIns="187871" rtlCol="0" anchor="ctr"/>
          <a:lstStyle>
            <a:defPPr>
              <a:defRPr kern="1200"/>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7"/>
            <a:ext cx="10241280" cy="1752600"/>
          </a:xfrm>
          <a:prstGeom prst="rect">
            <a:avLst/>
          </a:prstGeom>
        </p:spPr>
        <p:txBody>
          <a:bodyPr vert="horz" lIns="375729" tIns="187871" rIns="375729" bIns="187871" rtlCol="0" anchor="ctr"/>
          <a:lstStyle>
            <a:defPPr>
              <a:defRPr kern="1200"/>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53250" y="33426400"/>
            <a:ext cx="29984700" cy="1460500"/>
          </a:xfrm>
          <a:prstGeom prst="rect">
            <a:avLst/>
          </a:prstGeom>
        </p:spPr>
      </p:pic>
      <p:sp>
        <p:nvSpPr>
          <p:cNvPr id="10"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concludingcider  Size: 48x36</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a:defPPr>
      <a:lvl1pPr algn="ctr" defTabSz="3757334" rtl="0" eaLnBrk="1" latinLnBrk="0" hangingPunct="1">
        <a:spcBef>
          <a:spcPct val="0"/>
        </a:spcBef>
        <a:buNone/>
        <a:defRPr sz="18100" kern="1200">
          <a:solidFill>
            <a:schemeClr val="tx1"/>
          </a:solidFill>
          <a:latin typeface="+mj-lt"/>
          <a:ea typeface="+mj-ea"/>
          <a:cs typeface="+mj-cs"/>
        </a:defRPr>
      </a:lvl1pPr>
    </p:titleStyle>
    <p:bodyStyle>
      <a:defPPr>
        <a:defRPr kern="1200"/>
      </a:defPPr>
      <a:lvl1pPr marL="1409002" indent="-1409002" algn="l" defTabSz="375733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2839" indent="-1174172" algn="l" defTabSz="375733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696668" indent="-939334" algn="l" defTabSz="375733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7533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54002"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32673"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11341"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90008"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6867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57334" rtl="0" eaLnBrk="1" latinLnBrk="0" hangingPunct="1">
        <a:defRPr sz="7400" kern="1200">
          <a:solidFill>
            <a:schemeClr val="tx1"/>
          </a:solidFill>
          <a:latin typeface="+mn-lt"/>
          <a:ea typeface="+mn-ea"/>
          <a:cs typeface="+mn-cs"/>
        </a:defRPr>
      </a:lvl1pPr>
      <a:lvl2pPr marL="1878667" algn="l" defTabSz="3757334" rtl="0" eaLnBrk="1" latinLnBrk="0" hangingPunct="1">
        <a:defRPr sz="7400" kern="1200">
          <a:solidFill>
            <a:schemeClr val="tx1"/>
          </a:solidFill>
          <a:latin typeface="+mn-lt"/>
          <a:ea typeface="+mn-ea"/>
          <a:cs typeface="+mn-cs"/>
        </a:defRPr>
      </a:lvl2pPr>
      <a:lvl3pPr marL="3757334" algn="l" defTabSz="3757334" rtl="0" eaLnBrk="1" latinLnBrk="0" hangingPunct="1">
        <a:defRPr sz="7400" kern="1200">
          <a:solidFill>
            <a:schemeClr val="tx1"/>
          </a:solidFill>
          <a:latin typeface="+mn-lt"/>
          <a:ea typeface="+mn-ea"/>
          <a:cs typeface="+mn-cs"/>
        </a:defRPr>
      </a:lvl3pPr>
      <a:lvl4pPr marL="5636001" algn="l" defTabSz="3757334" rtl="0" eaLnBrk="1" latinLnBrk="0" hangingPunct="1">
        <a:defRPr sz="7400" kern="1200">
          <a:solidFill>
            <a:schemeClr val="tx1"/>
          </a:solidFill>
          <a:latin typeface="+mn-lt"/>
          <a:ea typeface="+mn-ea"/>
          <a:cs typeface="+mn-cs"/>
        </a:defRPr>
      </a:lvl4pPr>
      <a:lvl5pPr marL="7514669" algn="l" defTabSz="3757334" rtl="0" eaLnBrk="1" latinLnBrk="0" hangingPunct="1">
        <a:defRPr sz="7400" kern="1200">
          <a:solidFill>
            <a:schemeClr val="tx1"/>
          </a:solidFill>
          <a:latin typeface="+mn-lt"/>
          <a:ea typeface="+mn-ea"/>
          <a:cs typeface="+mn-cs"/>
        </a:defRPr>
      </a:lvl5pPr>
      <a:lvl6pPr marL="9393336" algn="l" defTabSz="3757334" rtl="0" eaLnBrk="1" latinLnBrk="0" hangingPunct="1">
        <a:defRPr sz="7400" kern="1200">
          <a:solidFill>
            <a:schemeClr val="tx1"/>
          </a:solidFill>
          <a:latin typeface="+mn-lt"/>
          <a:ea typeface="+mn-ea"/>
          <a:cs typeface="+mn-cs"/>
        </a:defRPr>
      </a:lvl6pPr>
      <a:lvl7pPr marL="11272007" algn="l" defTabSz="3757334" rtl="0" eaLnBrk="1" latinLnBrk="0" hangingPunct="1">
        <a:defRPr sz="7400" kern="1200">
          <a:solidFill>
            <a:schemeClr val="tx1"/>
          </a:solidFill>
          <a:latin typeface="+mn-lt"/>
          <a:ea typeface="+mn-ea"/>
          <a:cs typeface="+mn-cs"/>
        </a:defRPr>
      </a:lvl7pPr>
      <a:lvl8pPr marL="13150673" algn="l" defTabSz="3757334" rtl="0" eaLnBrk="1" latinLnBrk="0" hangingPunct="1">
        <a:defRPr sz="7400" kern="1200">
          <a:solidFill>
            <a:schemeClr val="tx1"/>
          </a:solidFill>
          <a:latin typeface="+mn-lt"/>
          <a:ea typeface="+mn-ea"/>
          <a:cs typeface="+mn-cs"/>
        </a:defRPr>
      </a:lvl8pPr>
      <a:lvl9pPr marL="15029342" algn="l" defTabSz="375733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6.png"/><Relationship Id="rId2" Type="http://schemas.microsoft.com/office/2018/10/relationships/comments" Target="../comments/modernComment_100_F0BC481B.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rot="5400000" flipH="1">
            <a:off x="20955000" y="9982200"/>
            <a:ext cx="1981200" cy="438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51" name="Straight Connector 50"/>
          <p:cNvCxnSpPr/>
          <p:nvPr/>
        </p:nvCxnSpPr>
        <p:spPr>
          <a:xfrm rot="5400000" flipH="1">
            <a:off x="21945600" y="8610601"/>
            <a:ext cx="0" cy="4389120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19"/>
          <p:cNvSpPr txBox="1">
            <a:spLocks noChangeArrowheads="1"/>
          </p:cNvSpPr>
          <p:nvPr/>
        </p:nvSpPr>
        <p:spPr bwMode="auto">
          <a:xfrm>
            <a:off x="342585" y="5534172"/>
            <a:ext cx="10701434" cy="98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solidFill>
                  <a:srgbClr val="343541"/>
                </a:solidFill>
                <a:latin typeface="Arial" panose="020B0604020202020204" pitchFamily="34" charset="0"/>
                <a:cs typeface="Arial" panose="020B0604020202020204" pitchFamily="34" charset="0"/>
              </a:rPr>
              <a:t>This project proposes a novel deep learning approach that utilizes a RNN encoder-decoder Attention model with Teacher-Force technique to forecast the Canadian Consumer Price Index (CPI). Although this method is quite complex in its implementation, it performs well with macroeconomic data, such as the CPI, due to its ability to model long-term dependencies in inflationary variables and reduce forecasting errors. The experimental part of this paper focuses on evaluating the performance of the proposed method, along with traditional methods, supervised learning techniques, and other deep learning approaches. The results show that the RNN Encoder-Decoder Attention Model with Teacher Force Technique outperforms existing methodologies in the literature, generating lower errors and improving R-squared values across all CPI indicators.</a:t>
            </a:r>
            <a:endParaRPr lang="en-US" sz="3400" dirty="0">
              <a:solidFill>
                <a:schemeClr val="tx2"/>
              </a:solidFill>
              <a:latin typeface="Arial" panose="020B0604020202020204" pitchFamily="34" charset="0"/>
              <a:cs typeface="Arial" panose="020B0604020202020204" pitchFamily="34" charset="0"/>
            </a:endParaRPr>
          </a:p>
        </p:txBody>
      </p:sp>
      <p:sp>
        <p:nvSpPr>
          <p:cNvPr id="37" name="Rectangle 10"/>
          <p:cNvSpPr>
            <a:spLocks noChangeArrowheads="1"/>
          </p:cNvSpPr>
          <p:nvPr/>
        </p:nvSpPr>
        <p:spPr bwMode="auto">
          <a:xfrm>
            <a:off x="342585" y="4365482"/>
            <a:ext cx="10672522" cy="953305"/>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Abstract</a:t>
            </a:r>
          </a:p>
        </p:txBody>
      </p:sp>
      <p:sp>
        <p:nvSpPr>
          <p:cNvPr id="39" name="TextBox 19">
            <a:extLst>
              <a:ext uri="{FF2B5EF4-FFF2-40B4-BE49-F238E27FC236}">
                <a16:creationId xmlns:a16="http://schemas.microsoft.com/office/drawing/2014/main" id="{0ABBC78D-0CDC-4D4E-A8CD-23A5559A6DD2}"/>
              </a:ext>
            </a:extLst>
          </p:cNvPr>
          <p:cNvSpPr txBox="1">
            <a:spLocks noChangeArrowheads="1"/>
          </p:cNvSpPr>
          <p:nvPr/>
        </p:nvSpPr>
        <p:spPr bwMode="auto">
          <a:xfrm>
            <a:off x="457882" y="16967305"/>
            <a:ext cx="10481136" cy="350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dirty="0">
                <a:solidFill>
                  <a:schemeClr val="tx2"/>
                </a:solidFill>
                <a:latin typeface="Arial" panose="020B0604020202020204" pitchFamily="34" charset="0"/>
                <a:cs typeface="Arial" panose="020B0604020202020204" pitchFamily="34" charset="0"/>
              </a:rPr>
              <a:t>The dataset used for this research provides monthly Consumer Price Index (CPI) values for different categories of goods and services. The dataset contains not seasonally adjusted CPI values for all-items, as well as categories such as food, shelter, clothing, transportation, and healthcare</a:t>
            </a:r>
          </a:p>
        </p:txBody>
      </p:sp>
      <p:sp>
        <p:nvSpPr>
          <p:cNvPr id="44" name="Rectangle 10">
            <a:extLst>
              <a:ext uri="{FF2B5EF4-FFF2-40B4-BE49-F238E27FC236}">
                <a16:creationId xmlns:a16="http://schemas.microsoft.com/office/drawing/2014/main" id="{7E80D786-D74D-4324-9F95-59B544BBB243}"/>
              </a:ext>
            </a:extLst>
          </p:cNvPr>
          <p:cNvSpPr>
            <a:spLocks noChangeArrowheads="1"/>
          </p:cNvSpPr>
          <p:nvPr/>
        </p:nvSpPr>
        <p:spPr bwMode="auto">
          <a:xfrm>
            <a:off x="457884" y="15729263"/>
            <a:ext cx="10557223" cy="857043"/>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Data  &amp; Description </a:t>
            </a: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33139500" y="4437103"/>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General Findings</a:t>
            </a:r>
          </a:p>
        </p:txBody>
      </p:sp>
      <p:sp>
        <p:nvSpPr>
          <p:cNvPr id="48" name="Rectangle 10">
            <a:extLst>
              <a:ext uri="{FF2B5EF4-FFF2-40B4-BE49-F238E27FC236}">
                <a16:creationId xmlns:a16="http://schemas.microsoft.com/office/drawing/2014/main" id="{A5FFB638-77FE-4FE9-BAAF-8DA0D3D62767}"/>
              </a:ext>
            </a:extLst>
          </p:cNvPr>
          <p:cNvSpPr>
            <a:spLocks noChangeArrowheads="1"/>
          </p:cNvSpPr>
          <p:nvPr/>
        </p:nvSpPr>
        <p:spPr bwMode="auto">
          <a:xfrm>
            <a:off x="33132872" y="15610843"/>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a:solidFill>
                  <a:srgbClr val="FFFFFF"/>
                </a:solidFill>
                <a:latin typeface="Quattrocento" panose="02020802030000000404" pitchFamily="18" charset="0"/>
              </a:rPr>
              <a:t>Conclusion</a:t>
            </a:r>
          </a:p>
        </p:txBody>
      </p:sp>
      <p:sp>
        <p:nvSpPr>
          <p:cNvPr id="26" name="TextBox 19">
            <a:extLst>
              <a:ext uri="{FF2B5EF4-FFF2-40B4-BE49-F238E27FC236}">
                <a16:creationId xmlns:a16="http://schemas.microsoft.com/office/drawing/2014/main" id="{C683A825-1118-403C-A248-0823BAB7C3C3}"/>
              </a:ext>
            </a:extLst>
          </p:cNvPr>
          <p:cNvSpPr txBox="1">
            <a:spLocks noChangeArrowheads="1"/>
          </p:cNvSpPr>
          <p:nvPr/>
        </p:nvSpPr>
        <p:spPr bwMode="auto">
          <a:xfrm>
            <a:off x="11611161" y="5642401"/>
            <a:ext cx="20765708" cy="292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400" b="0" i="0" dirty="0">
                <a:solidFill>
                  <a:srgbClr val="374151"/>
                </a:solidFill>
                <a:effectLst/>
                <a:latin typeface="Arial" panose="020B0604020202020204" pitchFamily="34" charset="0"/>
                <a:cs typeface="Arial" panose="020B0604020202020204" pitchFamily="34" charset="0"/>
              </a:rPr>
              <a:t>The RNN Encoder-Decoder model with Attention Mechanisms employs a two-step process. The encoder processes historical data to capture temporal pattern by encoding input sequence to fixed length vectors, which is then decoded by the model with attention to generate output sequence and predict future datapoints. Teacher forcing techniques guide training by using actual data to improve the model's sequential forecasting capabilities.</a:t>
            </a:r>
            <a:endParaRPr lang="en-US" sz="3400" dirty="0">
              <a:solidFill>
                <a:schemeClr val="tx2"/>
              </a:solidFill>
              <a:latin typeface="Arial" panose="020B0604020202020204" pitchFamily="34" charset="0"/>
              <a:cs typeface="Arial" panose="020B0604020202020204" pitchFamily="34" charset="0"/>
            </a:endParaRP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589854" y="4404388"/>
            <a:ext cx="20765708"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Methodology </a:t>
            </a:r>
          </a:p>
        </p:txBody>
      </p:sp>
      <p:sp>
        <p:nvSpPr>
          <p:cNvPr id="31" name="Rectangle 30">
            <a:extLst>
              <a:ext uri="{FF2B5EF4-FFF2-40B4-BE49-F238E27FC236}">
                <a16:creationId xmlns:a16="http://schemas.microsoft.com/office/drawing/2014/main" id="{4C299F74-A7A2-4C5B-AAF3-D8CD94AEEADF}"/>
              </a:ext>
            </a:extLst>
          </p:cNvPr>
          <p:cNvSpPr/>
          <p:nvPr/>
        </p:nvSpPr>
        <p:spPr>
          <a:xfrm rot="5400000" flipH="1">
            <a:off x="21602700" y="-21602700"/>
            <a:ext cx="685799" cy="43891200"/>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3" name="TextBox 2">
            <a:extLst>
              <a:ext uri="{FF2B5EF4-FFF2-40B4-BE49-F238E27FC236}">
                <a16:creationId xmlns:a16="http://schemas.microsoft.com/office/drawing/2014/main" id="{526FFA59-34E7-1A7B-64A7-0340DD24C307}"/>
              </a:ext>
            </a:extLst>
          </p:cNvPr>
          <p:cNvSpPr txBox="1"/>
          <p:nvPr/>
        </p:nvSpPr>
        <p:spPr>
          <a:xfrm>
            <a:off x="0" y="1099513"/>
            <a:ext cx="43891200" cy="2923877"/>
          </a:xfrm>
          <a:prstGeom prst="rect">
            <a:avLst/>
          </a:prstGeom>
          <a:solidFill>
            <a:schemeClr val="accent2">
              <a:lumMod val="60000"/>
              <a:lumOff val="40000"/>
            </a:schemeClr>
          </a:solidFill>
        </p:spPr>
        <p:txBody>
          <a:bodyPr wrap="square">
            <a:spAutoFit/>
          </a:bodyPr>
          <a:lstStyle/>
          <a:p>
            <a:pPr algn="ctr"/>
            <a:r>
              <a:rPr lang="en-US" dirty="0"/>
              <a:t>A Deep Learning Approach to Forecast the Canadian Consumer Price Index (CPI) </a:t>
            </a:r>
            <a:r>
              <a:rPr lang="en-US"/>
              <a:t>Using Encoder-Decoder </a:t>
            </a:r>
            <a:r>
              <a:rPr lang="en-US" dirty="0"/>
              <a:t>Attention Mechanisms with Teacher Forcing Techniques</a:t>
            </a:r>
          </a:p>
          <a:p>
            <a:pPr marL="0" marR="0" lvl="0" indent="0" algn="ctr" defTabSz="3756396"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Calibri"/>
                <a:cs typeface="Arial"/>
              </a:rPr>
              <a:t>Author: Maame Cobbinah               Supervisor: Dr. Aliaa </a:t>
            </a:r>
            <a:r>
              <a:rPr kumimoji="0" lang="en-US" sz="3600" b="0" i="0" u="none" strike="noStrike" kern="1200" cap="none" spc="0" normalizeH="0" baseline="0" noProof="0" dirty="0" err="1">
                <a:ln>
                  <a:noFill/>
                </a:ln>
                <a:solidFill>
                  <a:srgbClr val="000000"/>
                </a:solidFill>
                <a:effectLst/>
                <a:uLnTx/>
                <a:uFillTx/>
                <a:latin typeface="Calibri"/>
                <a:cs typeface="Arial"/>
              </a:rPr>
              <a:t>Alnaggar</a:t>
            </a:r>
            <a:endParaRPr kumimoji="0" lang="en-US" sz="3600" b="0" i="0" u="none" strike="noStrike" kern="1200" cap="none" spc="0" normalizeH="0" baseline="0" noProof="0" dirty="0">
              <a:ln>
                <a:noFill/>
              </a:ln>
              <a:solidFill>
                <a:srgbClr val="000000"/>
              </a:solidFill>
              <a:effectLst/>
              <a:uLnTx/>
              <a:uFillTx/>
              <a:latin typeface="Calibri"/>
              <a:cs typeface="Arial"/>
            </a:endParaRPr>
          </a:p>
        </p:txBody>
      </p:sp>
      <p:sp>
        <p:nvSpPr>
          <p:cNvPr id="4" name="Rectangle 10">
            <a:extLst>
              <a:ext uri="{FF2B5EF4-FFF2-40B4-BE49-F238E27FC236}">
                <a16:creationId xmlns:a16="http://schemas.microsoft.com/office/drawing/2014/main" id="{F6A380CB-F663-6E1B-32A4-4F13A66383EB}"/>
              </a:ext>
            </a:extLst>
          </p:cNvPr>
          <p:cNvSpPr>
            <a:spLocks noChangeArrowheads="1"/>
          </p:cNvSpPr>
          <p:nvPr/>
        </p:nvSpPr>
        <p:spPr bwMode="auto">
          <a:xfrm>
            <a:off x="11991692" y="18075914"/>
            <a:ext cx="20765708"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Results </a:t>
            </a:r>
          </a:p>
        </p:txBody>
      </p:sp>
      <p:sp>
        <p:nvSpPr>
          <p:cNvPr id="7" name="Rectangle 1">
            <a:extLst>
              <a:ext uri="{FF2B5EF4-FFF2-40B4-BE49-F238E27FC236}">
                <a16:creationId xmlns:a16="http://schemas.microsoft.com/office/drawing/2014/main" id="{7B521456-AA45-EFBD-AC0C-22C30B09C64E}"/>
              </a:ext>
            </a:extLst>
          </p:cNvPr>
          <p:cNvSpPr>
            <a:spLocks noChangeArrowheads="1"/>
          </p:cNvSpPr>
          <p:nvPr/>
        </p:nvSpPr>
        <p:spPr bwMode="auto">
          <a:xfrm>
            <a:off x="0" y="0"/>
            <a:ext cx="14927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rgbClr val="000000"/>
                </a:solidFill>
                <a:effectLst/>
                <a:latin typeface="Söhne"/>
              </a:rPr>
              <a:t>By leveraging advanced techniques, this study contributes to addressing the challenge of accurate CPI prediction, aiding various sectors.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0" name="Chart 19">
            <a:extLst>
              <a:ext uri="{FF2B5EF4-FFF2-40B4-BE49-F238E27FC236}">
                <a16:creationId xmlns:a16="http://schemas.microsoft.com/office/drawing/2014/main" id="{331FB971-D9D5-7B21-A7B7-017112BB880C}"/>
              </a:ext>
            </a:extLst>
          </p:cNvPr>
          <p:cNvGraphicFramePr/>
          <p:nvPr>
            <p:extLst>
              <p:ext uri="{D42A27DB-BD31-4B8C-83A1-F6EECF244321}">
                <p14:modId xmlns:p14="http://schemas.microsoft.com/office/powerpoint/2010/main" val="3547268999"/>
              </p:ext>
            </p:extLst>
          </p:nvPr>
        </p:nvGraphicFramePr>
        <p:xfrm>
          <a:off x="457883" y="25962117"/>
          <a:ext cx="10557224" cy="4213084"/>
        </p:xfrm>
        <a:graphic>
          <a:graphicData uri="http://schemas.openxmlformats.org/drawingml/2006/chart">
            <c:chart xmlns:c="http://schemas.openxmlformats.org/drawingml/2006/chart" xmlns:r="http://schemas.openxmlformats.org/officeDocument/2006/relationships" r:id="rId3"/>
          </a:graphicData>
        </a:graphic>
      </p:graphicFrame>
      <p:pic>
        <p:nvPicPr>
          <p:cNvPr id="23" name="Picture 22">
            <a:extLst>
              <a:ext uri="{FF2B5EF4-FFF2-40B4-BE49-F238E27FC236}">
                <a16:creationId xmlns:a16="http://schemas.microsoft.com/office/drawing/2014/main" id="{327AB6C4-465E-E6DE-DFAE-30E5C4D33968}"/>
              </a:ext>
            </a:extLst>
          </p:cNvPr>
          <p:cNvPicPr>
            <a:picLocks noChangeAspect="1"/>
          </p:cNvPicPr>
          <p:nvPr/>
        </p:nvPicPr>
        <p:blipFill>
          <a:blip r:embed="rId4"/>
          <a:stretch>
            <a:fillRect/>
          </a:stretch>
        </p:blipFill>
        <p:spPr>
          <a:xfrm>
            <a:off x="1028133" y="20807721"/>
            <a:ext cx="8586727" cy="5154396"/>
          </a:xfrm>
          <a:prstGeom prst="rect">
            <a:avLst/>
          </a:prstGeom>
        </p:spPr>
      </p:pic>
      <p:pic>
        <p:nvPicPr>
          <p:cNvPr id="1027" name="Picture 3" descr="Encoder-Decoder Architecture for Neural Machine Translation">
            <a:extLst>
              <a:ext uri="{FF2B5EF4-FFF2-40B4-BE49-F238E27FC236}">
                <a16:creationId xmlns:a16="http://schemas.microsoft.com/office/drawing/2014/main" id="{A981F883-9D8B-12CE-72CA-F305BB5E4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7847" y="8891408"/>
            <a:ext cx="17907000" cy="86084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A graph with a line and a blue line&#10;&#10;Description automatically generated">
            <a:extLst>
              <a:ext uri="{FF2B5EF4-FFF2-40B4-BE49-F238E27FC236}">
                <a16:creationId xmlns:a16="http://schemas.microsoft.com/office/drawing/2014/main" id="{4882F39C-CB3D-A501-1DBB-143C8630F7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02186" y="19205440"/>
            <a:ext cx="7930687" cy="5810936"/>
          </a:xfrm>
          <a:prstGeom prst="rect">
            <a:avLst/>
          </a:prstGeom>
        </p:spPr>
      </p:pic>
      <p:pic>
        <p:nvPicPr>
          <p:cNvPr id="57" name="Picture 56" descr="A graph with blue and orange lines&#10;&#10;Description automatically generated">
            <a:extLst>
              <a:ext uri="{FF2B5EF4-FFF2-40B4-BE49-F238E27FC236}">
                <a16:creationId xmlns:a16="http://schemas.microsoft.com/office/drawing/2014/main" id="{BF58462B-1B54-FE6F-3234-9384B276A7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85148" y="25231502"/>
            <a:ext cx="7930687" cy="5213404"/>
          </a:xfrm>
          <a:prstGeom prst="rect">
            <a:avLst/>
          </a:prstGeom>
        </p:spPr>
      </p:pic>
      <p:pic>
        <p:nvPicPr>
          <p:cNvPr id="59" name="Picture 58">
            <a:extLst>
              <a:ext uri="{FF2B5EF4-FFF2-40B4-BE49-F238E27FC236}">
                <a16:creationId xmlns:a16="http://schemas.microsoft.com/office/drawing/2014/main" id="{438A0991-7D19-A768-C002-B1ADA06D60CD}"/>
              </a:ext>
            </a:extLst>
          </p:cNvPr>
          <p:cNvPicPr>
            <a:picLocks noChangeAspect="1"/>
          </p:cNvPicPr>
          <p:nvPr/>
        </p:nvPicPr>
        <p:blipFill>
          <a:blip r:embed="rId8"/>
          <a:stretch>
            <a:fillRect/>
          </a:stretch>
        </p:blipFill>
        <p:spPr>
          <a:xfrm>
            <a:off x="11025046" y="22104392"/>
            <a:ext cx="13976707" cy="7078388"/>
          </a:xfrm>
          <a:prstGeom prst="rect">
            <a:avLst/>
          </a:prstGeom>
        </p:spPr>
      </p:pic>
      <p:sp>
        <p:nvSpPr>
          <p:cNvPr id="60" name="TextBox 59">
            <a:extLst>
              <a:ext uri="{FF2B5EF4-FFF2-40B4-BE49-F238E27FC236}">
                <a16:creationId xmlns:a16="http://schemas.microsoft.com/office/drawing/2014/main" id="{F34B97CD-2E7F-8BF3-FC5B-F7667E7FCFB7}"/>
              </a:ext>
            </a:extLst>
          </p:cNvPr>
          <p:cNvSpPr txBox="1"/>
          <p:nvPr/>
        </p:nvSpPr>
        <p:spPr>
          <a:xfrm>
            <a:off x="11991692" y="19477937"/>
            <a:ext cx="12500481" cy="2708434"/>
          </a:xfrm>
          <a:prstGeom prst="rect">
            <a:avLst/>
          </a:prstGeom>
          <a:noFill/>
        </p:spPr>
        <p:txBody>
          <a:bodyPr wrap="square" rtlCol="0">
            <a:spAutoFit/>
          </a:bodyPr>
          <a:lstStyle/>
          <a:p>
            <a:r>
              <a:rPr lang="en-US" sz="3400" b="0" i="0" dirty="0">
                <a:solidFill>
                  <a:srgbClr val="343541"/>
                </a:solidFill>
                <a:effectLst/>
                <a:latin typeface="Arial" panose="020B0604020202020204" pitchFamily="34" charset="0"/>
                <a:cs typeface="Arial" panose="020B0604020202020204" pitchFamily="34" charset="0"/>
              </a:rPr>
              <a:t>Proposed Model achieved the lowest RMSE, MAE, and SMAPE values, indicating smaller prediction errors and more balanced performance.. In contrast, the other models showed higher errors and lower R2 scores, indicating weaker predictive capabilities.</a:t>
            </a:r>
            <a:endParaRPr lang="en-US" sz="3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D35FF96-378C-F346-2C0C-D8DE0E9B2971}"/>
              </a:ext>
            </a:extLst>
          </p:cNvPr>
          <p:cNvSpPr txBox="1"/>
          <p:nvPr/>
        </p:nvSpPr>
        <p:spPr>
          <a:xfrm>
            <a:off x="33132873" y="5709571"/>
            <a:ext cx="9957825" cy="5847755"/>
          </a:xfrm>
          <a:prstGeom prst="rect">
            <a:avLst/>
          </a:prstGeom>
          <a:noFill/>
        </p:spPr>
        <p:txBody>
          <a:bodyPr wrap="square" rtlCol="0">
            <a:spAutoFit/>
          </a:bodyPr>
          <a:lstStyle/>
          <a:p>
            <a:pPr marL="571500" indent="-571500">
              <a:buFont typeface="Arial" panose="020B0604020202020204" pitchFamily="34" charset="0"/>
              <a:buChar char="•"/>
            </a:pPr>
            <a:r>
              <a:rPr lang="en-US" sz="3400" dirty="0">
                <a:solidFill>
                  <a:schemeClr val="tx1">
                    <a:lumMod val="75000"/>
                    <a:lumOff val="25000"/>
                  </a:schemeClr>
                </a:solidFill>
                <a:latin typeface="Arial" panose="020B0604020202020204" pitchFamily="34" charset="0"/>
                <a:cs typeface="Arial" panose="020B0604020202020204" pitchFamily="34" charset="0"/>
              </a:rPr>
              <a:t>The proposed model generates more robust predictions compared to baselines in the current literature.</a:t>
            </a:r>
          </a:p>
          <a:p>
            <a:pPr marL="571500" indent="-571500">
              <a:buFont typeface="Arial" panose="020B0604020202020204" pitchFamily="34" charset="0"/>
              <a:buChar char="•"/>
            </a:pPr>
            <a:r>
              <a:rPr lang="en-US" sz="3400" dirty="0">
                <a:solidFill>
                  <a:schemeClr val="tx1">
                    <a:lumMod val="75000"/>
                    <a:lumOff val="25000"/>
                  </a:schemeClr>
                </a:solidFill>
                <a:latin typeface="Arial" panose="020B0604020202020204" pitchFamily="34" charset="0"/>
                <a:cs typeface="Arial" panose="020B0604020202020204" pitchFamily="34" charset="0"/>
              </a:rPr>
              <a:t>The model can be quite complex and backward engineering can be quite tricky.</a:t>
            </a:r>
          </a:p>
          <a:p>
            <a:pPr marL="571500" indent="-571500">
              <a:buFont typeface="Arial" panose="020B0604020202020204" pitchFamily="34" charset="0"/>
              <a:buChar char="•"/>
            </a:pPr>
            <a:r>
              <a:rPr lang="en-US" sz="3400" dirty="0">
                <a:solidFill>
                  <a:schemeClr val="tx1">
                    <a:lumMod val="75000"/>
                    <a:lumOff val="25000"/>
                  </a:schemeClr>
                </a:solidFill>
                <a:latin typeface="Arial" panose="020B0604020202020204" pitchFamily="34" charset="0"/>
                <a:cs typeface="Arial" panose="020B0604020202020204" pitchFamily="34" charset="0"/>
              </a:rPr>
              <a:t>The model forecast suggest that CPI is indicated to go up for all categories except clothing in particular, food, gasoline and energy are more likely to see significant increases warranting the need for appropriate fiscal policies </a:t>
            </a:r>
            <a:endParaRPr lang="en-CA" sz="3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A2B3B3-FD56-6B3D-A5B2-AA4F1766B2FD}"/>
              </a:ext>
            </a:extLst>
          </p:cNvPr>
          <p:cNvPicPr>
            <a:picLocks noChangeAspect="1"/>
          </p:cNvPicPr>
          <p:nvPr/>
        </p:nvPicPr>
        <p:blipFill>
          <a:blip r:embed="rId9"/>
          <a:stretch>
            <a:fillRect/>
          </a:stretch>
        </p:blipFill>
        <p:spPr>
          <a:xfrm>
            <a:off x="36118800" y="11328708"/>
            <a:ext cx="5829300" cy="3733800"/>
          </a:xfrm>
          <a:prstGeom prst="rect">
            <a:avLst/>
          </a:prstGeom>
        </p:spPr>
      </p:pic>
      <p:sp>
        <p:nvSpPr>
          <p:cNvPr id="6" name="TextBox 5">
            <a:extLst>
              <a:ext uri="{FF2B5EF4-FFF2-40B4-BE49-F238E27FC236}">
                <a16:creationId xmlns:a16="http://schemas.microsoft.com/office/drawing/2014/main" id="{5F35215F-B9B4-8C34-2D68-7F4B11EA0C96}"/>
              </a:ext>
            </a:extLst>
          </p:cNvPr>
          <p:cNvSpPr txBox="1"/>
          <p:nvPr/>
        </p:nvSpPr>
        <p:spPr>
          <a:xfrm>
            <a:off x="33467413" y="16895139"/>
            <a:ext cx="9957825" cy="10556736"/>
          </a:xfrm>
          <a:prstGeom prst="rect">
            <a:avLst/>
          </a:prstGeom>
          <a:noFill/>
        </p:spPr>
        <p:txBody>
          <a:bodyPr wrap="square" rtlCol="0">
            <a:spAutoFit/>
          </a:bodyPr>
          <a:lstStyle/>
          <a:p>
            <a:r>
              <a:rPr lang="en-US" sz="3400" dirty="0">
                <a:solidFill>
                  <a:schemeClr val="tx1">
                    <a:lumMod val="75000"/>
                    <a:lumOff val="25000"/>
                  </a:schemeClr>
                </a:solidFill>
                <a:latin typeface="Arial" panose="020B0604020202020204" pitchFamily="34" charset="0"/>
                <a:cs typeface="Arial" panose="020B0604020202020204" pitchFamily="34" charset="0"/>
              </a:rPr>
              <a:t>Deep learning forecasting for macro economic forecasting in particular CPI is quite new in the sphere of machine learning. This project has shown the capability of the RNN Encoder Decoder Attention mechanism in generating much more accurate forecast for CPI data. The model was able to bridge the gap between capturing long-term dependencies in CPI data and effectively handling the non-linearity commonly present in such datasets. Additionally, the application of the Teacher Forcing technique served enabled the model to stabilize and accelerate the model training process while mitigating issues related to error propagation. This project is important because it opens avenues for future research on economic forecasting, including exploring other transformer methods, attention mechanisms, and hyperparameter tuning techniques that can improve the forecasting capabilities of macro economic data.</a:t>
            </a:r>
            <a:endParaRPr lang="en-CA" sz="3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8871067"/>
      </p:ext>
    </p:extLst>
  </p:cSld>
  <p:clrMapOvr>
    <a:masterClrMapping/>
  </p:clrMapOvr>
  <p:transition/>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ludingcider|08-2022"/>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2514</TotalTime>
  <Words>555</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Söhne</vt:lpstr>
      <vt:lpstr>Calibri</vt:lpstr>
      <vt:lpstr>Quattrocento</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Maame Cobbinah</cp:lastModifiedBy>
  <cp:revision>20</cp:revision>
  <cp:lastPrinted>2011-01-21T18:13:44Z</cp:lastPrinted>
  <dcterms:modified xsi:type="dcterms:W3CDTF">2023-08-25T00:04:08Z</dcterms:modified>
  <cp:category>science research poster</cp:category>
</cp:coreProperties>
</file>