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3" r:id="rId2"/>
    <p:sldId id="288" r:id="rId3"/>
    <p:sldId id="275" r:id="rId4"/>
    <p:sldId id="292" r:id="rId5"/>
    <p:sldId id="298" r:id="rId6"/>
    <p:sldId id="284" r:id="rId7"/>
    <p:sldId id="301" r:id="rId8"/>
    <p:sldId id="331" r:id="rId9"/>
    <p:sldId id="303" r:id="rId10"/>
    <p:sldId id="322" r:id="rId11"/>
    <p:sldId id="304" r:id="rId12"/>
    <p:sldId id="305" r:id="rId13"/>
    <p:sldId id="323" r:id="rId14"/>
    <p:sldId id="332" r:id="rId15"/>
    <p:sldId id="329" r:id="rId16"/>
    <p:sldId id="320" r:id="rId17"/>
    <p:sldId id="330" r:id="rId18"/>
    <p:sldId id="326" r:id="rId19"/>
    <p:sldId id="328" r:id="rId20"/>
    <p:sldId id="306" r:id="rId21"/>
    <p:sldId id="295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>
      <p:cViewPr varScale="1">
        <p:scale>
          <a:sx n="96" d="100"/>
          <a:sy n="96" d="100"/>
        </p:scale>
        <p:origin x="420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1D91E-FEA2-46B4-AA5A-06239752594C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4A16E-3230-4196-B1F6-453054E99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4A16E-3230-4196-B1F6-453054E997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77D3-4F0F-40A3-9895-87BFC77CA065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6DD2-2AE3-41DA-A2B8-5559E69CE980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37C5-6019-444A-9583-4D1CDFE1BA6C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AB6A-5E22-4EB7-8FBD-4771DD2D81D7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8E4-52EA-454A-8EEB-2F88109741E4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9F8F-B30A-4BA9-A7A0-C615E85A4A19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AB0-5F7F-4FC9-8511-9FD121917533}" type="datetime1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11A-2907-40C5-A498-D9292791DADE}" type="datetime1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5F15-E717-4A2C-B6C8-491F35C93E70}" type="datetime1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1AEC-1B64-4B21-B3BF-36141FDDD035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C7A6-13F8-49AA-97CA-D174A02C2E98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CDB2-2A07-46BD-9513-E623C6C045A4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438728" TargetMode="External"/><Relationship Id="rId2" Type="http://schemas.openxmlformats.org/officeDocument/2006/relationships/hyperlink" Target="https://www.kaggle.com/datasets/chiragsoni/ferdata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ublication/356396496_Emotion_Recognition_for_Cognitive_Edge_Computing_Using_Deep_Learn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6262"/>
            <a:ext cx="7924800" cy="9144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  <a:cs typeface="Times New Roman" pitchFamily="18" charset="0"/>
                <a:sym typeface="Times New Roman"/>
              </a:rPr>
              <a:t>FACIAL EMOTION RECOGNITION USING CNN</a:t>
            </a:r>
            <a:endParaRPr lang="en-US" sz="36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1835356"/>
            <a:ext cx="3810000" cy="5036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Team Number: C7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algn="r"/>
            <a:endParaRPr lang="en-US" sz="1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352800" y="4400550"/>
            <a:ext cx="2438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  <a:sym typeface="Times New Roman"/>
              </a:rPr>
              <a:t>Guide: Dr. Sujatha C</a:t>
            </a: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63768"/>
              </p:ext>
            </p:extLst>
          </p:nvPr>
        </p:nvGraphicFramePr>
        <p:xfrm>
          <a:off x="1676400" y="2338966"/>
          <a:ext cx="57912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7948054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50346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989747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111588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80888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Times New Roman"/>
                        </a:rPr>
                        <a:t>Ananya Kulkarni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Times New Roman"/>
                        </a:rPr>
                        <a:t>01FE21BCS144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5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Times New Roman"/>
                        </a:rPr>
                        <a:t>Swarna Patil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Times New Roman"/>
                        </a:rPr>
                        <a:t>01FE21BCS145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Times New Roman"/>
                        </a:rPr>
                        <a:t>Amrutha Beedikar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Times New Roman"/>
                        </a:rPr>
                        <a:t>01FE21BCS198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2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Times New Roman"/>
                        </a:rPr>
                        <a:t>Maanasi Shastri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Times New Roman"/>
                        </a:rPr>
                        <a:t>01FE21BCS210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2123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D91A3-53CB-9E35-E703-0A6B4226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C7770C-BEC5-0878-9D35-C4683DD20E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F544A8-70B6-F27A-9BFF-C7AEEAFC9EA7}"/>
              </a:ext>
            </a:extLst>
          </p:cNvPr>
          <p:cNvSpPr txBox="1"/>
          <p:nvPr/>
        </p:nvSpPr>
        <p:spPr>
          <a:xfrm>
            <a:off x="3810000" y="1490662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Team Details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7513E-148F-AA6D-DEB1-DC49ECAA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59416"/>
            <a:ext cx="7620000" cy="45668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1564F6-0A86-F13D-9F39-7140A83B3CA3}"/>
              </a:ext>
            </a:extLst>
          </p:cNvPr>
          <p:cNvCxnSpPr/>
          <p:nvPr/>
        </p:nvCxnSpPr>
        <p:spPr>
          <a:xfrm>
            <a:off x="149192" y="555735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6F6265A-18BC-2D77-0C6F-9A696C94ED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A63087-E5FA-DBD3-CD01-9700DBD46054}"/>
              </a:ext>
            </a:extLst>
          </p:cNvPr>
          <p:cNvSpPr txBox="1"/>
          <p:nvPr/>
        </p:nvSpPr>
        <p:spPr>
          <a:xfrm>
            <a:off x="5638800" y="61167"/>
            <a:ext cx="1123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/>
              <a:t>Epochs: 400 </a:t>
            </a:r>
          </a:p>
          <a:p>
            <a:pPr algn="ctr"/>
            <a:r>
              <a:rPr lang="en-IN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LR: 0.001</a:t>
            </a:r>
            <a:endParaRPr lang="en-IN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F9442-7133-702A-E35C-00C0A0FEE547}"/>
              </a:ext>
            </a:extLst>
          </p:cNvPr>
          <p:cNvSpPr txBox="1"/>
          <p:nvPr/>
        </p:nvSpPr>
        <p:spPr>
          <a:xfrm>
            <a:off x="327660" y="12311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Loss, Accuracy, Recall, and Precision Curves: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F0A7D6-0206-A6AD-D5C4-61E42E9F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7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570"/>
            <a:ext cx="5867400" cy="682156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US" sz="3200" b="1" kern="1200" dirty="0">
                <a:solidFill>
                  <a:srgbClr val="000000"/>
                </a:solidFill>
                <a:effectLst/>
                <a:ea typeface="+mj-ea"/>
                <a:cs typeface="Times New Roman" panose="02020603050405020304" pitchFamily="18" charset="0"/>
              </a:rPr>
              <a:t>OBSERVATIONS AND ANALYSIS: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2263C-D90B-0D78-2186-08467EEE4B46}"/>
              </a:ext>
            </a:extLst>
          </p:cNvPr>
          <p:cNvSpPr txBox="1"/>
          <p:nvPr/>
        </p:nvSpPr>
        <p:spPr>
          <a:xfrm>
            <a:off x="419100" y="948333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i="0" dirty="0">
                <a:effectLst/>
              </a:rPr>
              <a:t>Data Balancing Impact:</a:t>
            </a:r>
            <a:r>
              <a:rPr lang="en-US" b="0" i="0" dirty="0">
                <a:effectLst/>
              </a:rPr>
              <a:t> </a:t>
            </a:r>
            <a:r>
              <a:rPr lang="en-US" sz="1600" dirty="0"/>
              <a:t>Oversampling proved effective in balancing the dataset, showcasing positive outcomes in classes with both the highest and lowest sample numbers ('surprise', 'happy', and 'disgust’).</a:t>
            </a:r>
            <a:endParaRPr lang="en-US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i="0" dirty="0">
                <a:effectLst/>
              </a:rPr>
              <a:t>Effect of Training Epochs:</a:t>
            </a:r>
            <a:r>
              <a:rPr lang="en-US" b="0" i="0" dirty="0">
                <a:effectLst/>
              </a:rPr>
              <a:t> </a:t>
            </a:r>
            <a:r>
              <a:rPr lang="en-US" sz="1600" b="0" i="0" dirty="0">
                <a:effectLst/>
                <a:latin typeface="Söhne"/>
              </a:rPr>
              <a:t>Raising epochs from 100 to 250 moderately boosted overall accuracy (33.38% to 45.77%), but improvements plateaued, particularly for classes like 'angry,' 'neutral,' and 'sad.'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444C28-4832-4609-74B8-35AC3AC46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5" y="2932184"/>
            <a:ext cx="1345950" cy="1345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153D21-E774-25E8-2779-122DB6B39E8E}"/>
              </a:ext>
            </a:extLst>
          </p:cNvPr>
          <p:cNvSpPr txBox="1"/>
          <p:nvPr/>
        </p:nvSpPr>
        <p:spPr>
          <a:xfrm>
            <a:off x="4974714" y="2902764"/>
            <a:ext cx="375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effectLst/>
              </a:rPr>
              <a:t>Stronger Performance in Specific Classes:</a:t>
            </a:r>
            <a:r>
              <a:rPr lang="en-US" b="0" i="0" dirty="0">
                <a:effectLst/>
              </a:rPr>
              <a:t> </a:t>
            </a:r>
            <a:r>
              <a:rPr lang="en-US" sz="1600" dirty="0">
                <a:latin typeface="Söhne"/>
              </a:rPr>
              <a:t>There is a tendency for the model to confuse classes such as ‘angry’, ‘fear’, and ‘neutral’, often predicting them as ‘sad’.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5262B2-6DF1-9FDC-1B3E-7FBA8E963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36" y="2932184"/>
            <a:ext cx="1345950" cy="1345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E55D58-E2A4-BF07-8150-E6FB5CF2D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63" y="2915461"/>
            <a:ext cx="1362673" cy="13626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39BEDD-8EC3-507D-F6BB-D9ED18D9D1CC}"/>
              </a:ext>
            </a:extLst>
          </p:cNvPr>
          <p:cNvSpPr txBox="1"/>
          <p:nvPr/>
        </p:nvSpPr>
        <p:spPr>
          <a:xfrm>
            <a:off x="304800" y="4303903"/>
            <a:ext cx="139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Class: ‘angry’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01318-9A53-3DC6-185A-7ED77E1A8815}"/>
              </a:ext>
            </a:extLst>
          </p:cNvPr>
          <p:cNvSpPr txBox="1"/>
          <p:nvPr/>
        </p:nvSpPr>
        <p:spPr>
          <a:xfrm>
            <a:off x="1950328" y="4307268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Class: ‘fear’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6AAF8-BBD4-250D-DF84-AFBD6C705482}"/>
              </a:ext>
            </a:extLst>
          </p:cNvPr>
          <p:cNvSpPr txBox="1"/>
          <p:nvPr/>
        </p:nvSpPr>
        <p:spPr>
          <a:xfrm>
            <a:off x="3352510" y="4303903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Class: ‘neutral’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15F651-8E8A-5623-EED6-A71F9346DA99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24ABA04-6C11-09F4-AB0A-C339300AB69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3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570"/>
            <a:ext cx="5943600" cy="682156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US" sz="3200" b="1" kern="1200" dirty="0">
                <a:solidFill>
                  <a:srgbClr val="000000"/>
                </a:solidFill>
                <a:effectLst/>
                <a:ea typeface="+mj-ea"/>
                <a:cs typeface="Times New Roman" panose="02020603050405020304" pitchFamily="18" charset="0"/>
              </a:rPr>
              <a:t>OBSERVATIONS AND ANALYSIS: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2263C-D90B-0D78-2186-08467EEE4B46}"/>
              </a:ext>
            </a:extLst>
          </p:cNvPr>
          <p:cNvSpPr txBox="1"/>
          <p:nvPr/>
        </p:nvSpPr>
        <p:spPr>
          <a:xfrm>
            <a:off x="685800" y="1106002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0" dirty="0">
                <a:effectLst/>
              </a:rPr>
              <a:t>Limited Improvement for Certain Classes:</a:t>
            </a:r>
            <a:r>
              <a:rPr lang="en-US" b="0" i="0" dirty="0">
                <a:effectLst/>
              </a:rPr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600" b="0" i="0" dirty="0">
                <a:effectLst/>
                <a:latin typeface="Söhne"/>
              </a:rPr>
              <a:t>Extended training showed minimal performance improvement for classes 'angry,' 'neutral,' and 'sad.' This suggests complexity in discerning these classes, hinting at the need for diverse data or alternative approaches.</a:t>
            </a:r>
            <a:endParaRPr lang="en-US" sz="600" b="0" i="0" dirty="0"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0" dirty="0">
                <a:effectLst/>
              </a:rPr>
              <a:t>Potential Learning Plateau:</a:t>
            </a:r>
            <a:r>
              <a:rPr lang="en-US" b="0" i="0" dirty="0">
                <a:effectLst/>
              </a:rPr>
              <a:t> </a:t>
            </a:r>
            <a:br>
              <a:rPr lang="en-US" b="0" i="0" dirty="0">
                <a:effectLst/>
              </a:rPr>
            </a:br>
            <a:r>
              <a:rPr lang="en-US" sz="1600" b="0" i="0" dirty="0">
                <a:effectLst/>
                <a:latin typeface="Söhne"/>
              </a:rPr>
              <a:t>Marginal overall accuracy improvement with a significant increase in epochs hints at a learning plateau. The model may be reaching its capacity for further improvement, encountering diminishing returns.</a:t>
            </a:r>
            <a:endParaRPr lang="en-US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Therefore, we opted for a learning rate of 0.001 and extended to 400 epochs as the graph shows the model hasn't converged. This suggests the need for additional learning</a:t>
            </a:r>
            <a:r>
              <a:rPr lang="en-US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E15F25-FA75-F5D3-0BDD-3FC735F7F9FA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493440-9AC0-EF80-5C35-508DC89B8D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3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74" y="52165"/>
            <a:ext cx="5950346" cy="68215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ResNet18 WITH IMPROVED CNN: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4BFBF-8323-7034-EE1A-CEC7F094A660}"/>
              </a:ext>
            </a:extLst>
          </p:cNvPr>
          <p:cNvSpPr txBox="1"/>
          <p:nvPr/>
        </p:nvSpPr>
        <p:spPr>
          <a:xfrm>
            <a:off x="4861180" y="835932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Number of epochs: 100/100</a:t>
            </a:r>
          </a:p>
          <a:p>
            <a:pPr algn="ctr"/>
            <a:r>
              <a:rPr lang="en-IN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Learning rate: 0.001</a:t>
            </a:r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A4677E-C166-85AD-FB3E-DFB5675F28B2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071B7-9D3D-D713-D914-64835E949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182C2-B777-9254-2BFA-FB2069967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6" y="747323"/>
            <a:ext cx="4694496" cy="36488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5426AA-C43B-F811-9B82-BAC9EC2B3446}"/>
              </a:ext>
            </a:extLst>
          </p:cNvPr>
          <p:cNvSpPr txBox="1"/>
          <p:nvPr/>
        </p:nvSpPr>
        <p:spPr>
          <a:xfrm>
            <a:off x="177474" y="4447205"/>
            <a:ext cx="87890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Epoch [100/100], Train Loss: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1.4975</a:t>
            </a:r>
            <a:r>
              <a:rPr lang="en-IN" sz="1600" dirty="0"/>
              <a:t>, Train Accuracy: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63.47%</a:t>
            </a:r>
            <a:r>
              <a:rPr lang="en-IN" sz="1600" dirty="0"/>
              <a:t>, Test Loss: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1.5374</a:t>
            </a:r>
            <a:r>
              <a:rPr lang="en-IN" sz="1600" dirty="0"/>
              <a:t>, </a:t>
            </a:r>
            <a:r>
              <a:rPr lang="en-IN" sz="1600" b="1" dirty="0"/>
              <a:t>Test Accuracy: </a:t>
            </a:r>
            <a:r>
              <a:rPr lang="en-IN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62.76%</a:t>
            </a:r>
            <a:r>
              <a:rPr lang="en-IN" sz="1600" dirty="0"/>
              <a:t>, Test Precision: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0.6270</a:t>
            </a:r>
            <a:r>
              <a:rPr lang="en-IN" sz="1600" dirty="0"/>
              <a:t>, Test Recall: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0.6276.</a:t>
            </a:r>
            <a:endParaRPr lang="en-IN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128E252-FA58-1A9F-A4FE-D5240150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2929"/>
              </p:ext>
            </p:extLst>
          </p:nvPr>
        </p:nvGraphicFramePr>
        <p:xfrm>
          <a:off x="5332769" y="1533291"/>
          <a:ext cx="3309107" cy="27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12">
                  <a:extLst>
                    <a:ext uri="{9D8B030D-6E8A-4147-A177-3AD203B41FA5}">
                      <a16:colId xmlns:a16="http://schemas.microsoft.com/office/drawing/2014/main" val="873850274"/>
                    </a:ext>
                  </a:extLst>
                </a:gridCol>
                <a:gridCol w="1883695">
                  <a:extLst>
                    <a:ext uri="{9D8B030D-6E8A-4147-A177-3AD203B41FA5}">
                      <a16:colId xmlns:a16="http://schemas.microsoft.com/office/drawing/2014/main" val="1777592070"/>
                    </a:ext>
                  </a:extLst>
                </a:gridCol>
              </a:tblGrid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61414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ANGRY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55.74%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14742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53.15%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65226"/>
                  </a:ext>
                </a:extLst>
              </a:tr>
              <a:tr h="35352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45.41%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92901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85.74%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33347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55.64%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33579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49.96%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824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SUPRISE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74.25%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25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1" y="43570"/>
            <a:ext cx="5711919" cy="63047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IN" sz="3200" b="1" dirty="0"/>
              <a:t>ResNet50 WITH IMPROVED CNN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4BFBF-8323-7034-EE1A-CEC7F094A660}"/>
              </a:ext>
            </a:extLst>
          </p:cNvPr>
          <p:cNvSpPr txBox="1"/>
          <p:nvPr/>
        </p:nvSpPr>
        <p:spPr>
          <a:xfrm>
            <a:off x="4922354" y="-44433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Number of epochs: 25/100</a:t>
            </a:r>
          </a:p>
          <a:p>
            <a:pPr algn="ctr"/>
            <a:r>
              <a:rPr lang="en-IN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Learning rate: 0.001</a:t>
            </a:r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A4677E-C166-85AD-FB3E-DFB5675F28B2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071B7-9D3D-D713-D914-64835E949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1D6CC0-C942-788F-4BFC-2C1011ADD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24" y="866745"/>
            <a:ext cx="6389343" cy="38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0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1" y="43570"/>
            <a:ext cx="5711919" cy="63047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IN" sz="3200" b="1" dirty="0"/>
              <a:t>ResNet50 WITH IMPROVED CNN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4BFBF-8323-7034-EE1A-CEC7F094A660}"/>
              </a:ext>
            </a:extLst>
          </p:cNvPr>
          <p:cNvSpPr txBox="1"/>
          <p:nvPr/>
        </p:nvSpPr>
        <p:spPr>
          <a:xfrm>
            <a:off x="4922354" y="-44433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Number of epochs: 25/100</a:t>
            </a:r>
          </a:p>
          <a:p>
            <a:pPr algn="ctr"/>
            <a:r>
              <a:rPr lang="en-IN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Learning rate: 0.001</a:t>
            </a:r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A4677E-C166-85AD-FB3E-DFB5675F28B2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071B7-9D3D-D713-D914-64835E949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D61BBD-4765-0CBF-5CE0-2815724532C0}"/>
              </a:ext>
            </a:extLst>
          </p:cNvPr>
          <p:cNvSpPr txBox="1"/>
          <p:nvPr/>
        </p:nvSpPr>
        <p:spPr>
          <a:xfrm>
            <a:off x="317437" y="4220960"/>
            <a:ext cx="8658317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/>
              <a:t>Epoch [25/100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], Train Loss: 1.5112, Train Accuracy: 62.28%</a:t>
            </a:r>
            <a:r>
              <a:rPr lang="en-IN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Loss: 1.5265, </a:t>
            </a:r>
            <a:r>
              <a:rPr lang="en-IN" sz="1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Accuracy: 64.38%</a:t>
            </a:r>
            <a:r>
              <a:rPr lang="en-IN" sz="16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Precision: 0.6467, Test Recall: 0.6438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0E350D-1A21-864C-CED8-AF4078020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40664"/>
              </p:ext>
            </p:extLst>
          </p:nvPr>
        </p:nvGraphicFramePr>
        <p:xfrm>
          <a:off x="533400" y="1156613"/>
          <a:ext cx="3309107" cy="27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12">
                  <a:extLst>
                    <a:ext uri="{9D8B030D-6E8A-4147-A177-3AD203B41FA5}">
                      <a16:colId xmlns:a16="http://schemas.microsoft.com/office/drawing/2014/main" val="873850274"/>
                    </a:ext>
                  </a:extLst>
                </a:gridCol>
                <a:gridCol w="1883695">
                  <a:extLst>
                    <a:ext uri="{9D8B030D-6E8A-4147-A177-3AD203B41FA5}">
                      <a16:colId xmlns:a16="http://schemas.microsoft.com/office/drawing/2014/main" val="1777592070"/>
                    </a:ext>
                  </a:extLst>
                </a:gridCol>
              </a:tblGrid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61414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ANGRY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55.22%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14742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58.56%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65226"/>
                  </a:ext>
                </a:extLst>
              </a:tr>
              <a:tr h="35352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47.56%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92901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84.16%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33347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61.07%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33579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52.53%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824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SUPRISE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76.90%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476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A500500-4408-B5AE-D94E-EAE732E09DEA}"/>
              </a:ext>
            </a:extLst>
          </p:cNvPr>
          <p:cNvSpPr txBox="1"/>
          <p:nvPr/>
        </p:nvSpPr>
        <p:spPr>
          <a:xfrm>
            <a:off x="4263887" y="1289916"/>
            <a:ext cx="45786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74151"/>
                </a:solidFill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he model performs well in capturing diverse facial expressions, particularly excelling in recognizing 'happy' expressions.</a:t>
            </a:r>
          </a:p>
          <a:p>
            <a:endParaRPr lang="en-US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However, attention to improving accuracy in certain classes like 'fear' may further enhance its overall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66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87813-4455-AD80-4776-52D2AF50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19E5419A-6DD0-C08C-150D-FFD77B0996D6}"/>
              </a:ext>
            </a:extLst>
          </p:cNvPr>
          <p:cNvGrpSpPr/>
          <p:nvPr/>
        </p:nvGrpSpPr>
        <p:grpSpPr>
          <a:xfrm>
            <a:off x="149192" y="87546"/>
            <a:ext cx="8994808" cy="655403"/>
            <a:chOff x="89095" y="122669"/>
            <a:chExt cx="11993077" cy="7731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F7C2DE-CA68-8686-460D-574EA427B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DE23E6-6097-9FF3-6981-024769E50261}"/>
                </a:ext>
              </a:extLst>
            </p:cNvPr>
            <p:cNvCxnSpPr/>
            <p:nvPr/>
          </p:nvCxnSpPr>
          <p:spPr>
            <a:xfrm>
              <a:off x="89095" y="875515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3138E8-D21B-A219-8060-3F654422A719}"/>
              </a:ext>
            </a:extLst>
          </p:cNvPr>
          <p:cNvSpPr txBox="1"/>
          <p:nvPr/>
        </p:nvSpPr>
        <p:spPr>
          <a:xfrm>
            <a:off x="381000" y="179545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COMPARISION: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7BD7DE-E0CB-4FE7-BDD8-06D58FDD8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80338"/>
              </p:ext>
            </p:extLst>
          </p:nvPr>
        </p:nvGraphicFramePr>
        <p:xfrm>
          <a:off x="1009663" y="1162206"/>
          <a:ext cx="7124674" cy="354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374">
                  <a:extLst>
                    <a:ext uri="{9D8B030D-6E8A-4147-A177-3AD203B41FA5}">
                      <a16:colId xmlns:a16="http://schemas.microsoft.com/office/drawing/2014/main" val="2158897701"/>
                    </a:ext>
                  </a:extLst>
                </a:gridCol>
                <a:gridCol w="1341126">
                  <a:extLst>
                    <a:ext uri="{9D8B030D-6E8A-4147-A177-3AD203B41FA5}">
                      <a16:colId xmlns:a16="http://schemas.microsoft.com/office/drawing/2014/main" val="761667785"/>
                    </a:ext>
                  </a:extLst>
                </a:gridCol>
                <a:gridCol w="1257306">
                  <a:extLst>
                    <a:ext uri="{9D8B030D-6E8A-4147-A177-3AD203B41FA5}">
                      <a16:colId xmlns:a16="http://schemas.microsoft.com/office/drawing/2014/main" val="1324946038"/>
                    </a:ext>
                  </a:extLst>
                </a:gridCol>
                <a:gridCol w="1927868">
                  <a:extLst>
                    <a:ext uri="{9D8B030D-6E8A-4147-A177-3AD203B41FA5}">
                      <a16:colId xmlns:a16="http://schemas.microsoft.com/office/drawing/2014/main" val="2188574977"/>
                    </a:ext>
                  </a:extLst>
                </a:gridCol>
              </a:tblGrid>
              <a:tr h="91896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Epoch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Accuracy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881596"/>
                  </a:ext>
                </a:extLst>
              </a:tr>
              <a:tr h="43760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CNN with 3 conv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33.38%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724639"/>
                  </a:ext>
                </a:extLst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CNN with 3 conv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45.77%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405287"/>
                  </a:ext>
                </a:extLst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CNN with 3 conv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52.67%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55370"/>
                  </a:ext>
                </a:extLst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CNN with 3 conv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52.50%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518453"/>
                  </a:ext>
                </a:extLst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Resnet18 with Improved CNN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62.71%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416297"/>
                  </a:ext>
                </a:extLst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Resnet50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64.38%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1296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5F1C24-57FB-34A7-1F25-477A4ED2E390}"/>
              </a:ext>
            </a:extLst>
          </p:cNvPr>
          <p:cNvSpPr txBox="1"/>
          <p:nvPr/>
        </p:nvSpPr>
        <p:spPr>
          <a:xfrm>
            <a:off x="246098" y="758357"/>
            <a:ext cx="425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COMPARISON OF DIFFERENT CNN MODELS:</a:t>
            </a:r>
          </a:p>
        </p:txBody>
      </p:sp>
    </p:spTree>
    <p:extLst>
      <p:ext uri="{BB962C8B-B14F-4D97-AF65-F5344CB8AC3E}">
        <p14:creationId xmlns:p14="http://schemas.microsoft.com/office/powerpoint/2010/main" val="54701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87813-4455-AD80-4776-52D2AF50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19E5419A-6DD0-C08C-150D-FFD77B0996D6}"/>
              </a:ext>
            </a:extLst>
          </p:cNvPr>
          <p:cNvGrpSpPr/>
          <p:nvPr/>
        </p:nvGrpSpPr>
        <p:grpSpPr>
          <a:xfrm>
            <a:off x="149192" y="87546"/>
            <a:ext cx="8994808" cy="655403"/>
            <a:chOff x="89095" y="122669"/>
            <a:chExt cx="11993077" cy="7731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F7C2DE-CA68-8686-460D-574EA427B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DE23E6-6097-9FF3-6981-024769E50261}"/>
                </a:ext>
              </a:extLst>
            </p:cNvPr>
            <p:cNvCxnSpPr/>
            <p:nvPr/>
          </p:nvCxnSpPr>
          <p:spPr>
            <a:xfrm>
              <a:off x="89095" y="875515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3138E8-D21B-A219-8060-3F654422A719}"/>
              </a:ext>
            </a:extLst>
          </p:cNvPr>
          <p:cNvSpPr txBox="1"/>
          <p:nvPr/>
        </p:nvSpPr>
        <p:spPr>
          <a:xfrm>
            <a:off x="381000" y="179545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COMPARISION: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417A1B-748C-49AC-5857-7F1B99C7A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85427"/>
              </p:ext>
            </p:extLst>
          </p:nvPr>
        </p:nvGraphicFramePr>
        <p:xfrm>
          <a:off x="838200" y="1310501"/>
          <a:ext cx="7315200" cy="186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0921930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197717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80707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ACCURACY()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ACCURACY(OUR)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682921"/>
                  </a:ext>
                </a:extLst>
              </a:tr>
              <a:tr h="3808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Light-FER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1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VGG-Net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Around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ResNet-50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Around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4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Around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52.50%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7293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547B794-E16B-B5C1-FE9D-E5D24B0B7C92}"/>
              </a:ext>
            </a:extLst>
          </p:cNvPr>
          <p:cNvSpPr txBox="1"/>
          <p:nvPr/>
        </p:nvSpPr>
        <p:spPr>
          <a:xfrm>
            <a:off x="381000" y="815845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COMPARISON OF OUR MODELS TO STATE-OF-ART:</a:t>
            </a:r>
          </a:p>
        </p:txBody>
      </p:sp>
    </p:spTree>
    <p:extLst>
      <p:ext uri="{BB962C8B-B14F-4D97-AF65-F5344CB8AC3E}">
        <p14:creationId xmlns:p14="http://schemas.microsoft.com/office/powerpoint/2010/main" val="338548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635F20-9E52-E9BA-21C8-2FAD74E7ABD5}"/>
              </a:ext>
            </a:extLst>
          </p:cNvPr>
          <p:cNvCxnSpPr/>
          <p:nvPr/>
        </p:nvCxnSpPr>
        <p:spPr>
          <a:xfrm>
            <a:off x="169167" y="739087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6830E41-1600-0E51-B20B-9D22C5C5FB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0B50F-2EB5-BC12-01C2-EDBC26DA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15B4C54-46A6-2BB0-C8BE-FEF1019E9717}"/>
              </a:ext>
            </a:extLst>
          </p:cNvPr>
          <p:cNvSpPr txBox="1">
            <a:spLocks/>
          </p:cNvSpPr>
          <p:nvPr/>
        </p:nvSpPr>
        <p:spPr>
          <a:xfrm>
            <a:off x="304800" y="185015"/>
            <a:ext cx="7924800" cy="51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3000" b="1" dirty="0">
                <a:cs typeface="Times New Roman" pitchFamily="18" charset="0"/>
              </a:rPr>
              <a:t>CONCLUSION: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3EFBA49-DEF6-CFC7-8EBB-B4FC1F91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62133"/>
            <a:ext cx="7924800" cy="281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latin typeface="Söhne"/>
              </a:rPr>
              <a:t>This implementation addresses the challenge of imbalanced class distribution in the testing dataset, employs an adapted ResNet18-based model named ImprovedCNN for emotion classification, and utilizes a robust training and evaluation process with metrics like loss, accuracy, precision, and recall. </a:t>
            </a:r>
          </a:p>
          <a:p>
            <a:pPr marL="285750" marR="0" lvl="0" indent="-285750" algn="just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dirty="0">
              <a:latin typeface="Söhne"/>
            </a:endParaRPr>
          </a:p>
          <a:p>
            <a:pPr marL="285750" marR="0" lvl="0" indent="-285750" algn="just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b="0" i="0" dirty="0">
                <a:effectLst/>
                <a:latin typeface="Söhne"/>
              </a:rPr>
              <a:t>The implementation includes an early stopping mechanism based on the test loss. If there is no improvement in the test loss for a certain number of consecutive epochs (controlled by the patience parameter), the training is stopped to prevent overfitting.</a:t>
            </a:r>
          </a:p>
          <a:p>
            <a:pPr marL="285750" marR="0" lvl="0" indent="-285750" algn="just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Söhne"/>
            </a:endParaRPr>
          </a:p>
          <a:p>
            <a:pPr marL="285750" marR="0" lvl="0" indent="-285750" algn="just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43641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FDB1-DD9F-28E5-6BF8-4239818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6" y="106782"/>
            <a:ext cx="3031234" cy="632305"/>
          </a:xfrm>
        </p:spPr>
        <p:txBody>
          <a:bodyPr>
            <a:noAutofit/>
          </a:bodyPr>
          <a:lstStyle/>
          <a:p>
            <a:r>
              <a:rPr lang="en-US" sz="3200" b="1" dirty="0">
                <a:cs typeface="Times New Roman" pitchFamily="18" charset="0"/>
              </a:rPr>
              <a:t>FUTURE SCOPE: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05C6-5AB6-FA08-C0FE-5A346C8E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84373"/>
            <a:ext cx="8229600" cy="3394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The model used for FER will be further trained with different neural networks to improve the accuracy compared to the state-of-art.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Usage of ensemble methods can be considered by combining predictions from multiple models. This can enhance overall model robustness and accuracy.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An interactive application or a website can be developed where users can input images, and the model predicts the corresponding emotion. This would involve deploying the trained model.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Extension of the model can be done to handle multi-modal inputs, such as combining facial expressions with voice analysis for a more comprehensive emotion recognition system.</a:t>
            </a:r>
            <a:endParaRPr lang="en-IN" sz="1800" dirty="0"/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635F20-9E52-E9BA-21C8-2FAD74E7ABD5}"/>
              </a:ext>
            </a:extLst>
          </p:cNvPr>
          <p:cNvCxnSpPr/>
          <p:nvPr/>
        </p:nvCxnSpPr>
        <p:spPr>
          <a:xfrm>
            <a:off x="169167" y="739087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6830E41-1600-0E51-B20B-9D22C5C5FB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0B50F-2EB5-BC12-01C2-EDBC26DA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9192" y="131474"/>
            <a:ext cx="42176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REVIEW 2 COMMENTS: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FD07525C-1B73-8843-E371-57AEB4F89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650184"/>
              </p:ext>
            </p:extLst>
          </p:nvPr>
        </p:nvGraphicFramePr>
        <p:xfrm>
          <a:off x="813008" y="1449704"/>
          <a:ext cx="7200900" cy="224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>
                  <a:extLst>
                    <a:ext uri="{9D8B030D-6E8A-4147-A177-3AD203B41FA5}">
                      <a16:colId xmlns:a16="http://schemas.microsoft.com/office/drawing/2014/main" val="3907205489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66445942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279092340"/>
                    </a:ext>
                  </a:extLst>
                </a:gridCol>
              </a:tblGrid>
              <a:tr h="7353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Suggestions/Comments  in Review-2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Action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Page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00276"/>
                  </a:ext>
                </a:extLst>
              </a:tr>
              <a:tr h="76581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Work on preparing dataset.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Prepared the data using suitable balancing technique.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48251"/>
                  </a:ext>
                </a:extLst>
              </a:tr>
              <a:tr h="74295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Need to improve the accuracy.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Improved the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6449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B7E43-9653-5048-3F3B-DA1338243B8C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FF976-DED7-4271-A7F1-A9113C39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31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3F97E-2FF4-1049-4EAE-7254062995B5}"/>
              </a:ext>
            </a:extLst>
          </p:cNvPr>
          <p:cNvSpPr txBox="1"/>
          <p:nvPr/>
        </p:nvSpPr>
        <p:spPr>
          <a:xfrm>
            <a:off x="531796" y="1123393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[1] </a:t>
            </a:r>
            <a:r>
              <a:rPr lang="en-IN" sz="14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IN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://www.kaggle.com/datasets/chiragsoni/ferdata/data</a:t>
            </a:r>
            <a:endParaRPr lang="en-IN" sz="1400" dirty="0">
              <a:solidFill>
                <a:srgbClr val="0070C0"/>
              </a:solidFill>
            </a:endParaRPr>
          </a:p>
          <a:p>
            <a:endParaRPr lang="en-IN" sz="1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ea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sz="1400" dirty="0">
                <a:ea typeface="Calibri" panose="020F0502020204030204" pitchFamily="34" charset="0"/>
                <a:cs typeface="Calibri" panose="020F0502020204030204" pitchFamily="34" charset="0"/>
              </a:rPr>
              <a:t>J. Yang, T. Qian, F. Zhang, and S. U. Khan, "Real-Time Facial Expression Recognition Based on Edge Computing," in IEEE Access, vol. 9, pp. 76178-76190, 2021, </a:t>
            </a:r>
            <a:r>
              <a:rPr lang="en-US" sz="1400" dirty="0" err="1"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>
                <a:ea typeface="Calibri" panose="020F0502020204030204" pitchFamily="34" charset="0"/>
                <a:cs typeface="Calibri" panose="020F0502020204030204" pitchFamily="34" charset="0"/>
              </a:rPr>
              <a:t>: 10.1109/ACCESS.2021.3082641.</a:t>
            </a:r>
            <a:r>
              <a:rPr lang="en-IN" sz="14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4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https://ieeexplore.ieee.org/document/9438728</a:t>
            </a:r>
            <a:endParaRPr lang="en-IN" sz="1400" dirty="0">
              <a:solidFill>
                <a:srgbClr val="0070C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ea typeface="Calibri" panose="020F0502020204030204" pitchFamily="34" charset="0"/>
                <a:cs typeface="Calibri" panose="020F0502020204030204" pitchFamily="34" charset="0"/>
              </a:rPr>
              <a:t>[3] Muhammad, Ghulam &amp; Hossain, M. Shamim. (2021). Emotion Recognition for Cognitive Edge Computing Using Deep Learning. IEEE Internet of Things Journal. 8. 16894-16901. 10.1109/JIOT.2021.3058587.</a:t>
            </a:r>
          </a:p>
          <a:p>
            <a:r>
              <a:rPr lang="en-IN" sz="14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https://www.researchgate.net/publication/356396496_Emotion_Recognition_for_Cognitive_Edge_Computing_Using_Deep_Learning </a:t>
            </a:r>
            <a:endParaRPr lang="en-IN" sz="1400" dirty="0">
              <a:solidFill>
                <a:srgbClr val="0070C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BDB9C-924E-6717-807F-175EFC6B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EDD155-35E2-15BE-D38D-170236C5C57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63A134B-A99F-A160-2D18-5F92C7893E84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3200" b="1">
                <a:cs typeface="Times New Roman" pitchFamily="18" charset="0"/>
              </a:rPr>
              <a:t>References</a:t>
            </a:r>
            <a:endParaRPr lang="en-IN" sz="3200" b="1" dirty="0">
              <a:cs typeface="Times New Roman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898D9F-54B0-DEE6-1C47-80AD79C44AC8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5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730A2-1AD4-55F2-8A74-93F18011D1E6}"/>
              </a:ext>
            </a:extLst>
          </p:cNvPr>
          <p:cNvSpPr txBox="1"/>
          <p:nvPr/>
        </p:nvSpPr>
        <p:spPr>
          <a:xfrm>
            <a:off x="2857500" y="221780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54D40-D14B-E525-391B-3D11428E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2A5B5-1092-4D87-CEE0-5E5676C70C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1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33630"/>
            <a:ext cx="4157765" cy="6417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  <a:ea typeface="+mn-ea"/>
                <a:cs typeface="+mn-cs"/>
              </a:rPr>
              <a:t>PROBLEM STATEMENT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7FDD2-7248-4025-B2FC-9D85E4784657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917697"/>
            <a:ext cx="2589800" cy="503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u="sng" dirty="0"/>
              <a:t>OBJECTIVES: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7E9DB4-0324-B908-CBEB-99638396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194" y="1576778"/>
            <a:ext cx="1080243" cy="1060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B5ED7-0CED-B261-03CC-FC4EF480799E}"/>
              </a:ext>
            </a:extLst>
          </p:cNvPr>
          <p:cNvSpPr txBox="1"/>
          <p:nvPr/>
        </p:nvSpPr>
        <p:spPr>
          <a:xfrm>
            <a:off x="456351" y="1977590"/>
            <a:ext cx="85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INPUT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CA48BE-480B-213E-3F63-9C9CA1A69046}"/>
              </a:ext>
            </a:extLst>
          </p:cNvPr>
          <p:cNvSpPr/>
          <p:nvPr/>
        </p:nvSpPr>
        <p:spPr>
          <a:xfrm>
            <a:off x="2818400" y="2125528"/>
            <a:ext cx="434582" cy="20449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016DE2-1BC0-CD5D-F244-0FF26E8EDF8C}"/>
              </a:ext>
            </a:extLst>
          </p:cNvPr>
          <p:cNvSpPr/>
          <p:nvPr/>
        </p:nvSpPr>
        <p:spPr>
          <a:xfrm>
            <a:off x="3628273" y="1765920"/>
            <a:ext cx="1589548" cy="9361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Classification model(CNN 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A502B4-D0D9-9C56-2A34-737FDCEE2C3E}"/>
              </a:ext>
            </a:extLst>
          </p:cNvPr>
          <p:cNvSpPr/>
          <p:nvPr/>
        </p:nvSpPr>
        <p:spPr>
          <a:xfrm>
            <a:off x="5508773" y="2118688"/>
            <a:ext cx="375358" cy="1974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864A9-BCC9-7D84-B4BE-8F855E170492}"/>
              </a:ext>
            </a:extLst>
          </p:cNvPr>
          <p:cNvSpPr txBox="1"/>
          <p:nvPr/>
        </p:nvSpPr>
        <p:spPr>
          <a:xfrm>
            <a:off x="7268437" y="1977590"/>
            <a:ext cx="10147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/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27254-BB69-587F-C6D1-9017A5EF7537}"/>
              </a:ext>
            </a:extLst>
          </p:cNvPr>
          <p:cNvSpPr txBox="1"/>
          <p:nvPr/>
        </p:nvSpPr>
        <p:spPr>
          <a:xfrm>
            <a:off x="6200338" y="2637145"/>
            <a:ext cx="105595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SURPRISE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09C9-177F-07D9-B7DD-953ABC675A51}"/>
              </a:ext>
            </a:extLst>
          </p:cNvPr>
          <p:cNvSpPr txBox="1"/>
          <p:nvPr/>
        </p:nvSpPr>
        <p:spPr>
          <a:xfrm>
            <a:off x="531857" y="3435565"/>
            <a:ext cx="75065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Preprocess the images.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Construct and train a convolutional neural network(CNN) for the purpose of categorizing facial emotions in humans.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Test and Compare the synthesizable model's accuracy and efficiency with state-of-the-art techniques for facial emotion recognition.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2F900-3E62-381A-7E54-65F9151519A5}"/>
              </a:ext>
            </a:extLst>
          </p:cNvPr>
          <p:cNvSpPr txBox="1"/>
          <p:nvPr/>
        </p:nvSpPr>
        <p:spPr>
          <a:xfrm>
            <a:off x="531857" y="965750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800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Develop a synthesizable AI model to perform image classification on facial emotions using a </a:t>
            </a: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Convolutional</a:t>
            </a:r>
            <a:r>
              <a:rPr lang="en-US" sz="1800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neural network.</a:t>
            </a:r>
            <a:endParaRPr lang="en-US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1BCB56-DADE-9D0A-4A53-3EA4B6C7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43" y="1673705"/>
            <a:ext cx="1125871" cy="106036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2EE56B0-EC6A-2575-098A-E87E7656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2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66364"/>
            <a:ext cx="5486400" cy="58074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ea typeface="+mn-ea"/>
                <a:cs typeface="+mn-cs"/>
              </a:rPr>
              <a:t>OBJECTIVES ACHIEVED: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7FDD2-7248-4025-B2FC-9D85E4784657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CCD48-12B9-DF53-6B4A-8540513B7DDA}"/>
              </a:ext>
            </a:extLst>
          </p:cNvPr>
          <p:cNvSpPr txBox="1"/>
          <p:nvPr/>
        </p:nvSpPr>
        <p:spPr>
          <a:xfrm>
            <a:off x="818706" y="1123950"/>
            <a:ext cx="7506587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Preprocessing of the images using the most suitable balancing technique, i.e  Random oversampling.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Construct and train a convolutional neural network(CNN) to categorize facial emotions in humans.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Comparing the model's accuracy and efficiency with state-of-the-art techniques for facial emotion recognition.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B3D9-3674-BAD1-C913-91A3B5E7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58182"/>
            <a:ext cx="3352800" cy="638585"/>
          </a:xfrm>
        </p:spPr>
        <p:txBody>
          <a:bodyPr>
            <a:no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IN" sz="3200" b="1" dirty="0">
                <a:ea typeface="+mn-ea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E1053-38BE-A79D-CAA8-63076ACB1B35}"/>
              </a:ext>
            </a:extLst>
          </p:cNvPr>
          <p:cNvSpPr txBox="1"/>
          <p:nvPr/>
        </p:nvSpPr>
        <p:spPr>
          <a:xfrm>
            <a:off x="381000" y="900805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The total number of train images after pre-processing is 50,505.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The total number of test images is 7,178.</a:t>
            </a:r>
          </a:p>
          <a:p>
            <a:pPr algn="just"/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architecture used for implementation is the ResNet50-based Improved Convolutional Neural Network (ImprovedCNN)</a:t>
            </a:r>
            <a:r>
              <a:rPr lang="en-IN" dirty="0"/>
              <a:t>.</a:t>
            </a:r>
          </a:p>
          <a:p>
            <a:pPr algn="just"/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Our model, ImprovedCNN, utilizes a pre-trained ResNet50 for feature extraction from facial expression images.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Batch normalization enhances stability in the 2048-dimensional feature vector.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 custom fully connected layer tailors the output to emotion classes.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Dropout prevents overfitting by deactivating input units randomly.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 err="1"/>
              <a:t>Softmax</a:t>
            </a:r>
            <a:r>
              <a:rPr lang="en-US" dirty="0"/>
              <a:t> produces a probability distribution for emotion classes.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This architecture enables accurate emotion recognition from facial expressions.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DAF7E-8E55-ABE6-F8A9-BB1AB983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F352C3-7E54-2693-0E7B-53088D1B70C8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39A31E6-7CEF-EF94-C5D2-84F1A27995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073D1-3C62-B8B9-7A16-695DB9D485E6}"/>
              </a:ext>
            </a:extLst>
          </p:cNvPr>
          <p:cNvSpPr txBox="1"/>
          <p:nvPr/>
        </p:nvSpPr>
        <p:spPr>
          <a:xfrm>
            <a:off x="304800" y="94621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a typeface="+mn-ea"/>
                <a:cs typeface="Times New Roman" panose="02020603050405020304" pitchFamily="18" charset="0"/>
              </a:rPr>
              <a:t>Data Preprocessing: 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Balancing of the train dataset using the oversampling method.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0AEA8-8D9B-1E4A-7F52-0D9D9D106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4" y="1654103"/>
            <a:ext cx="8647531" cy="33802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1B966CE-709D-E209-70B0-33649937E8AA}"/>
              </a:ext>
            </a:extLst>
          </p:cNvPr>
          <p:cNvSpPr txBox="1">
            <a:spLocks/>
          </p:cNvSpPr>
          <p:nvPr/>
        </p:nvSpPr>
        <p:spPr>
          <a:xfrm>
            <a:off x="248234" y="87140"/>
            <a:ext cx="6152566" cy="638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IN" sz="3200" b="1" dirty="0">
                <a:ea typeface="+mn-ea"/>
                <a:cs typeface="Times New Roman" panose="02020603050405020304" pitchFamily="18" charset="0"/>
              </a:rPr>
              <a:t>IMPLEMENTATION</a:t>
            </a:r>
            <a:r>
              <a:rPr lang="en-US" sz="3200" b="1" dirty="0">
                <a:ea typeface="+mn-ea"/>
                <a:cs typeface="Times New Roman" panose="02020603050405020304" pitchFamily="18" charset="0"/>
              </a:rPr>
              <a:t> (continued…)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818231B-826E-56D8-6DFF-77F9FAFCA498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ECC69-6080-D759-DF5C-45C9C87E9C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5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570"/>
            <a:ext cx="6324600" cy="682156"/>
          </a:xfrm>
        </p:spPr>
        <p:txBody>
          <a:bodyPr>
            <a:no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IN" sz="3200" b="1" dirty="0">
                <a:ea typeface="+mn-ea"/>
                <a:cs typeface="Times New Roman" panose="02020603050405020304" pitchFamily="18" charset="0"/>
              </a:rPr>
              <a:t>INITIAL MODEL IMPLEMENTATION: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679B0-8C39-DD5B-BA03-A1FF0DFB983A}"/>
              </a:ext>
            </a:extLst>
          </p:cNvPr>
          <p:cNvSpPr txBox="1"/>
          <p:nvPr/>
        </p:nvSpPr>
        <p:spPr>
          <a:xfrm>
            <a:off x="228600" y="1002089"/>
            <a:ext cx="81153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Initial model training: 100 epochs, 33.38% accuracy, learning rate 0.0001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Strong performance in 'surprise,' 'happy,' and 'disgust' during evaluation.</a:t>
            </a:r>
          </a:p>
          <a:p>
            <a:pPr lvl="1"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Extended training to 250 epochs: 45.77% accuracy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Marginal improvement in 'angry,' 'neutral,' and 'sad’.</a:t>
            </a:r>
          </a:p>
          <a:p>
            <a:pPr lvl="1"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Further training at 250 epochs: 52.67% accuracy, learning rate 0.001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Continued strong performance in 'surprise,' 'happy,' and 'disgust’.</a:t>
            </a:r>
          </a:p>
          <a:p>
            <a:pPr lvl="1"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Extended training to 400 epochs: 52.51% accuracy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Slight improvements in 'angry,' 'neutral,' and 'sad' classes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B877E2-D76F-88C8-D0D0-DF10EA6D54F9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9C0D117-892B-4610-79BD-1B8CB0965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2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570"/>
            <a:ext cx="5410200" cy="682156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IN" sz="3200" b="1" dirty="0">
                <a:ea typeface="+mn-ea"/>
                <a:cs typeface="Times New Roman" panose="02020603050405020304" pitchFamily="18" charset="0"/>
              </a:rPr>
              <a:t>CLASS-WISE OBSERVATIONS: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679B0-8C39-DD5B-BA03-A1FF0DFB983A}"/>
              </a:ext>
            </a:extLst>
          </p:cNvPr>
          <p:cNvSpPr txBox="1"/>
          <p:nvPr/>
        </p:nvSpPr>
        <p:spPr>
          <a:xfrm>
            <a:off x="266699" y="824907"/>
            <a:ext cx="52197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model demonstrates high accuracy in classifying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Happy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expressions, achieving 41.61% accuracy.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Sad ,disgust and neutral expressions also show reasonable accuracy at 26.42% ,33.95 % and 24.5%, respectively.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Angry and Suprise expressions have lower accuracy rates, with 20.7% and 23.96%, respectively.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Fear exhibits an accuracy of 15.95%, indicating a lowest performance.</a:t>
            </a:r>
          </a:p>
          <a:p>
            <a:pPr algn="just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Further optimization may be explored to enhance accuracy, particularly in the disgust category.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B877E2-D76F-88C8-D0D0-DF10EA6D54F9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9C0D117-892B-4610-79BD-1B8CB0965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8759C0A-9884-8360-1291-C98A5EC25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95833"/>
              </p:ext>
            </p:extLst>
          </p:nvPr>
        </p:nvGraphicFramePr>
        <p:xfrm>
          <a:off x="5573874" y="1271289"/>
          <a:ext cx="3505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313674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6490535"/>
                    </a:ext>
                  </a:extLst>
                </a:gridCol>
              </a:tblGrid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7635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932734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01129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53025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58218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806147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661704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3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23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570"/>
            <a:ext cx="5410200" cy="682156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US" sz="3200" b="1" dirty="0">
                <a:ea typeface="+mn-ea"/>
                <a:cs typeface="Times New Roman" panose="02020603050405020304" pitchFamily="18" charset="0"/>
              </a:rPr>
              <a:t>Loss and Accuracy curves: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9521B2-556E-E1AD-FC19-F94F6FA46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44390"/>
            <a:ext cx="8077200" cy="39974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22DC4E-1187-4F74-9094-7CCC8A9B4CE9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9ECD447-7EAB-6D4E-4EC9-3888E8D33A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A1BEAD-982B-D30D-1FDD-232BC6A0E788}"/>
              </a:ext>
            </a:extLst>
          </p:cNvPr>
          <p:cNvSpPr txBox="1"/>
          <p:nvPr/>
        </p:nvSpPr>
        <p:spPr>
          <a:xfrm>
            <a:off x="5397615" y="61475"/>
            <a:ext cx="1520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/>
              <a:t>Epochs: </a:t>
            </a:r>
            <a:r>
              <a:rPr lang="en-IN" b="1" dirty="0"/>
              <a:t>250</a:t>
            </a:r>
            <a:r>
              <a:rPr lang="en-IN" sz="1800" b="1" dirty="0"/>
              <a:t> </a:t>
            </a:r>
          </a:p>
          <a:p>
            <a:pPr algn="ctr"/>
            <a:r>
              <a:rPr lang="en-IN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LR: 0.001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8328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1481</Words>
  <Application>Microsoft Office PowerPoint</Application>
  <PresentationFormat>On-screen Show (16:9)</PresentationFormat>
  <Paragraphs>268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Söhne</vt:lpstr>
      <vt:lpstr>Times New Roman</vt:lpstr>
      <vt:lpstr>Wingdings</vt:lpstr>
      <vt:lpstr>Office Theme</vt:lpstr>
      <vt:lpstr>FACIAL EMOTION RECOGNITION USING CNN</vt:lpstr>
      <vt:lpstr>PowerPoint Presentation</vt:lpstr>
      <vt:lpstr>PROBLEM STATEMENT</vt:lpstr>
      <vt:lpstr>OBJECTIVES ACHIEVED:</vt:lpstr>
      <vt:lpstr>IMPLEMENTATION</vt:lpstr>
      <vt:lpstr>PowerPoint Presentation</vt:lpstr>
      <vt:lpstr>INITIAL MODEL IMPLEMENTATION:</vt:lpstr>
      <vt:lpstr>CLASS-WISE OBSERVATIONS:</vt:lpstr>
      <vt:lpstr>Loss and Accuracy curves:</vt:lpstr>
      <vt:lpstr>PowerPoint Presentation</vt:lpstr>
      <vt:lpstr>OBSERVATIONS AND ANALYSIS:</vt:lpstr>
      <vt:lpstr>OBSERVATIONS AND ANALYSIS:</vt:lpstr>
      <vt:lpstr>ResNet18 WITH IMPROVED CNN:</vt:lpstr>
      <vt:lpstr>ResNet50 WITH IMPROVED CNN</vt:lpstr>
      <vt:lpstr>ResNet50 WITH IMPROVED CNN</vt:lpstr>
      <vt:lpstr>PowerPoint Presentation</vt:lpstr>
      <vt:lpstr>PowerPoint Presentation</vt:lpstr>
      <vt:lpstr>PowerPoint Presentation</vt:lpstr>
      <vt:lpstr>FUTURE SCOPE: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(15ECSW301) 2023-24 5th semester, SoCSE</dc:title>
  <dc:creator>Prashant_Narayankar</dc:creator>
  <cp:lastModifiedBy>Maanasi Shastri</cp:lastModifiedBy>
  <cp:revision>261</cp:revision>
  <dcterms:created xsi:type="dcterms:W3CDTF">2006-08-16T00:00:00Z</dcterms:created>
  <dcterms:modified xsi:type="dcterms:W3CDTF">2024-01-20T06:19:30Z</dcterms:modified>
</cp:coreProperties>
</file>