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3" r:id="rId2"/>
    <p:sldId id="288" r:id="rId3"/>
    <p:sldId id="275" r:id="rId4"/>
    <p:sldId id="292" r:id="rId5"/>
    <p:sldId id="266" r:id="rId6"/>
    <p:sldId id="268" r:id="rId7"/>
    <p:sldId id="333" r:id="rId8"/>
    <p:sldId id="294" r:id="rId9"/>
    <p:sldId id="284" r:id="rId10"/>
    <p:sldId id="298" r:id="rId11"/>
    <p:sldId id="301" r:id="rId12"/>
    <p:sldId id="331" r:id="rId13"/>
    <p:sldId id="303" r:id="rId14"/>
    <p:sldId id="322" r:id="rId15"/>
    <p:sldId id="304" r:id="rId16"/>
    <p:sldId id="305" r:id="rId17"/>
    <p:sldId id="323" r:id="rId18"/>
    <p:sldId id="332" r:id="rId19"/>
    <p:sldId id="329" r:id="rId20"/>
    <p:sldId id="320" r:id="rId21"/>
    <p:sldId id="330" r:id="rId22"/>
    <p:sldId id="326" r:id="rId23"/>
    <p:sldId id="328" r:id="rId24"/>
    <p:sldId id="306" r:id="rId25"/>
    <p:sldId id="295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>
      <p:cViewPr varScale="1">
        <p:scale>
          <a:sx n="113" d="100"/>
          <a:sy n="113" d="100"/>
        </p:scale>
        <p:origin x="586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7:53:49.3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7:54:2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1D91E-FEA2-46B4-AA5A-06239752594C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4A16E-3230-4196-B1F6-453054E99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4A16E-3230-4196-B1F6-453054E997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77D3-4F0F-40A3-9895-87BFC77CA065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6DD2-2AE3-41DA-A2B8-5559E69CE980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37C5-6019-444A-9583-4D1CDFE1BA6C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AB6A-5E22-4EB7-8FBD-4771DD2D81D7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8E4-52EA-454A-8EEB-2F88109741E4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9F8F-B30A-4BA9-A7A0-C615E85A4A19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AB0-5F7F-4FC9-8511-9FD121917533}" type="datetime1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11A-2907-40C5-A498-D9292791DADE}" type="datetime1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5F15-E717-4A2C-B6C8-491F35C93E70}" type="datetime1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1AEC-1B64-4B21-B3BF-36141FDDD035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C7A6-13F8-49AA-97CA-D174A02C2E98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CDB2-2A07-46BD-9513-E623C6C045A4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ieeexplore.ieee.org/document/9438728" TargetMode="External"/><Relationship Id="rId7" Type="http://schemas.openxmlformats.org/officeDocument/2006/relationships/hyperlink" Target="https://www.ncbi.nlm.nih.gov/pmc/articles/PMC7013584/" TargetMode="External"/><Relationship Id="rId2" Type="http://schemas.openxmlformats.org/officeDocument/2006/relationships/hyperlink" Target="https://www.kaggle.com/datasets/chiragsoni/ferdata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07.01838" TargetMode="External"/><Relationship Id="rId5" Type="http://schemas.openxmlformats.org/officeDocument/2006/relationships/hyperlink" Target="https://www.researchgate.net/publication/366053953_Light-FER_A_Lightweight_Facial_Emotion_Recognition_System_on_Edge_Devices" TargetMode="External"/><Relationship Id="rId4" Type="http://schemas.openxmlformats.org/officeDocument/2006/relationships/hyperlink" Target="https://www.researchgate.net/publication/356396496_Emotion_Recognition_for_Cognitive_Edge_Computing_Using_Deep_Learnin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23377"/>
            <a:ext cx="7924800" cy="64495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  <a:cs typeface="Times New Roman" pitchFamily="18" charset="0"/>
                <a:sym typeface="Times New Roman"/>
              </a:rPr>
              <a:t>FACIAL EMOTION RECOGNITION USING CNN</a:t>
            </a:r>
            <a:endParaRPr lang="en-US" sz="36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5699" y="1996867"/>
            <a:ext cx="1905000" cy="3464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Team Number: C7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pPr algn="r"/>
            <a:endParaRPr lang="en-US" sz="1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352800" y="4446985"/>
            <a:ext cx="2438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  <a:sym typeface="Times New Roman"/>
              </a:rPr>
              <a:t>Guide: Dr. Sujatha C</a:t>
            </a: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67622"/>
              </p:ext>
            </p:extLst>
          </p:nvPr>
        </p:nvGraphicFramePr>
        <p:xfrm>
          <a:off x="1752599" y="2444824"/>
          <a:ext cx="57912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7948054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50346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989747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111588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80888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Sl.No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Student Name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Roll No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Division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sym typeface="Times New Roman"/>
                        </a:rPr>
                        <a:t>Ananya Kulkarni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sym typeface="Times New Roman"/>
                        </a:rPr>
                        <a:t>01FE21BCS144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527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5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sym typeface="Times New Roman"/>
                        </a:rPr>
                        <a:t>Swarna Patil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sym typeface="Times New Roman"/>
                        </a:rPr>
                        <a:t>01FE21BCS145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565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sym typeface="Times New Roman"/>
                        </a:rPr>
                        <a:t>Amrutha Beedikar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sym typeface="Times New Roman"/>
                        </a:rPr>
                        <a:t>01FE21BCS198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324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2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sym typeface="Times New Roman"/>
                        </a:rPr>
                        <a:t>Maanasi Shastri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sym typeface="Times New Roman"/>
                        </a:rPr>
                        <a:t>01FE21BCS210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327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2123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D91A3-53CB-9E35-E703-0A6B4226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C7770C-BEC5-0878-9D35-C4683DD20E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9747" y="110741"/>
            <a:ext cx="3484505" cy="6449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F544A8-70B6-F27A-9BFF-C7AEEAFC9EA7}"/>
              </a:ext>
            </a:extLst>
          </p:cNvPr>
          <p:cNvSpPr txBox="1"/>
          <p:nvPr/>
        </p:nvSpPr>
        <p:spPr>
          <a:xfrm>
            <a:off x="3848100" y="1610871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Team Details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43570"/>
            <a:ext cx="3352800" cy="638585"/>
          </a:xfrm>
        </p:spPr>
        <p:txBody>
          <a:bodyPr>
            <a:no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IN" sz="3200" b="1" dirty="0">
                <a:ea typeface="+mn-ea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E1053-38BE-A79D-CAA8-63076ACB1B35}"/>
              </a:ext>
            </a:extLst>
          </p:cNvPr>
          <p:cNvSpPr txBox="1"/>
          <p:nvPr/>
        </p:nvSpPr>
        <p:spPr>
          <a:xfrm>
            <a:off x="609600" y="891747"/>
            <a:ext cx="7848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/>
              <a:t>The total number of train images after pre-processing is 50,505.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/>
              <a:t>The total number of test images is 7,205.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The architecture used for implementation is the ResNet50-based Improved Convolutional Neural Network (ImprovedCNN)</a:t>
            </a:r>
            <a:r>
              <a:rPr lang="en-IN" dirty="0"/>
              <a:t>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Our model, ImprovedCNN, utilizes a pre-trained ResNet50 for feature extraction from facial expression images. 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Batch normalization enhances stability of the feature vector. 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A custom fully connected layer tailors the output to emotion classes. 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Dropout prevents overfitting by deactivating input units randomly. 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SoftMax produces a probability distribution for emotion classes. 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This architecture enables accurate emotion recognition from facial expressions.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DAF7E-8E55-ABE6-F8A9-BB1AB983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F352C3-7E54-2693-0E7B-53088D1B70C8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39A31E6-7CEF-EF94-C5D2-84F1A27995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26150"/>
            <a:ext cx="6324600" cy="682156"/>
          </a:xfrm>
        </p:spPr>
        <p:txBody>
          <a:bodyPr>
            <a:no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IN" sz="3200" b="1" dirty="0">
                <a:ea typeface="+mn-ea"/>
                <a:cs typeface="Times New Roman" panose="02020603050405020304" pitchFamily="18" charset="0"/>
              </a:rPr>
              <a:t>INITIAL MODEL IMPLEMENTATION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679B0-8C39-DD5B-BA03-A1FF0DFB983A}"/>
              </a:ext>
            </a:extLst>
          </p:cNvPr>
          <p:cNvSpPr txBox="1"/>
          <p:nvPr/>
        </p:nvSpPr>
        <p:spPr>
          <a:xfrm>
            <a:off x="628649" y="1049438"/>
            <a:ext cx="78867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Initial model training: 100 epochs, 33.38% accuracy, learning rate 0.0001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Strong performance in 'surprise,' 'happy,' and 'disgust' during evaluation.</a:t>
            </a:r>
          </a:p>
          <a:p>
            <a:pPr lvl="1"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Extended training to 250 epochs: 45.77% accuracy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Marginal improvement in 'angry,' 'neutral,' and 'sad’.</a:t>
            </a:r>
          </a:p>
          <a:p>
            <a:pPr lvl="1"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Further training at 250 epochs: 52.67% accuracy, learning rate 0.001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Continued strong performance in 'surprise,' 'happy,' and 'disgust’.</a:t>
            </a:r>
          </a:p>
          <a:p>
            <a:pPr lvl="1"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Extended training to 400 epochs: 52.51% accuracy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Slight improvements in 'angry,' 'neutral,' and 'sad' classes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B877E2-D76F-88C8-D0D0-DF10EA6D54F9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9C0D117-892B-4610-79BD-1B8CB0965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2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21777"/>
            <a:ext cx="5410200" cy="682156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IN" sz="3200" b="1" dirty="0">
                <a:ea typeface="+mn-ea"/>
                <a:cs typeface="Times New Roman" panose="02020603050405020304" pitchFamily="18" charset="0"/>
              </a:rPr>
              <a:t>CLASS-WISE OBSERVATIONS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679B0-8C39-DD5B-BA03-A1FF0DFB983A}"/>
              </a:ext>
            </a:extLst>
          </p:cNvPr>
          <p:cNvSpPr txBox="1"/>
          <p:nvPr/>
        </p:nvSpPr>
        <p:spPr>
          <a:xfrm>
            <a:off x="266699" y="824907"/>
            <a:ext cx="521970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model demonstrates high accuracy in classifying</a:t>
            </a:r>
            <a:r>
              <a:rPr lang="en-US" b="1" i="0" dirty="0">
                <a:effectLst/>
              </a:rPr>
              <a:t> </a:t>
            </a:r>
            <a:r>
              <a:rPr lang="en-US" b="1" i="0" u="sng" dirty="0">
                <a:effectLst/>
              </a:rPr>
              <a:t>Happy</a:t>
            </a:r>
            <a:r>
              <a:rPr lang="en-US" b="1" i="0" dirty="0">
                <a:effectLst/>
              </a:rPr>
              <a:t> </a:t>
            </a:r>
            <a:r>
              <a:rPr lang="en-US" b="0" i="0" dirty="0">
                <a:effectLst/>
              </a:rPr>
              <a:t>expressions, achieving 41.61% accuracy.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Sad, disgust and neutral expressions also show reasonable accuracy at 26.42%,33.95 %, and 24.5%, respectively.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Angry and Suprise expressions have lower accuracy rates, with 20.7% and 23.96%, respectively.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Fear exhibits an accuracy of 15.95%, indicating the lowest performance.</a:t>
            </a:r>
          </a:p>
          <a:p>
            <a:pPr algn="just"/>
            <a:endParaRPr lang="en-US" b="0" i="0" dirty="0">
              <a:effectLst/>
            </a:endParaRPr>
          </a:p>
          <a:p>
            <a:pPr algn="just"/>
            <a:r>
              <a:rPr lang="en-US" b="0" i="0" dirty="0">
                <a:effectLst/>
              </a:rPr>
              <a:t>Further optimization may be explored to enhance accuracy, particularly in the disgust category.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B877E2-D76F-88C8-D0D0-DF10EA6D54F9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9C0D117-892B-4610-79BD-1B8CB0965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8759C0A-9884-8360-1291-C98A5EC25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95833"/>
              </p:ext>
            </p:extLst>
          </p:nvPr>
        </p:nvGraphicFramePr>
        <p:xfrm>
          <a:off x="5573874" y="1271289"/>
          <a:ext cx="3505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313674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6490535"/>
                    </a:ext>
                  </a:extLst>
                </a:gridCol>
              </a:tblGrid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7635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932734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01129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53025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58218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806147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661704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3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23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34497"/>
            <a:ext cx="5257800" cy="682140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US" sz="3200" b="1" dirty="0">
                <a:ea typeface="+mn-ea"/>
                <a:cs typeface="Times New Roman" panose="02020603050405020304" pitchFamily="18" charset="0"/>
              </a:rPr>
              <a:t>LOSS AND ACCURACY CURVES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9521B2-556E-E1AD-FC19-F94F6FA46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7250"/>
            <a:ext cx="8077200" cy="39974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22DC4E-1187-4F74-9094-7CCC8A9B4CE9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9ECD447-7EAB-6D4E-4EC9-3888E8D33A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A1BEAD-982B-D30D-1FDD-232BC6A0E788}"/>
              </a:ext>
            </a:extLst>
          </p:cNvPr>
          <p:cNvSpPr txBox="1"/>
          <p:nvPr/>
        </p:nvSpPr>
        <p:spPr>
          <a:xfrm>
            <a:off x="8013908" y="765280"/>
            <a:ext cx="1065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b="1" dirty="0"/>
              <a:t>Epochs: 250 </a:t>
            </a:r>
          </a:p>
          <a:p>
            <a:pPr algn="ctr"/>
            <a:r>
              <a:rPr lang="en-IN" sz="1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LR: 0.001</a:t>
            </a: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8328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7513E-148F-AA6D-DEB1-DC49ECAA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62" y="617142"/>
            <a:ext cx="7384676" cy="44258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1564F6-0A86-F13D-9F39-7140A83B3CA3}"/>
              </a:ext>
            </a:extLst>
          </p:cNvPr>
          <p:cNvCxnSpPr/>
          <p:nvPr/>
        </p:nvCxnSpPr>
        <p:spPr>
          <a:xfrm>
            <a:off x="149192" y="555735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6F6265A-18BC-2D77-0C6F-9A696C94ED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A63087-E5FA-DBD3-CD01-9700DBD46054}"/>
              </a:ext>
            </a:extLst>
          </p:cNvPr>
          <p:cNvSpPr txBox="1"/>
          <p:nvPr/>
        </p:nvSpPr>
        <p:spPr>
          <a:xfrm>
            <a:off x="8070476" y="692263"/>
            <a:ext cx="91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b="1" dirty="0"/>
              <a:t>Epochs: 400 </a:t>
            </a:r>
          </a:p>
          <a:p>
            <a:pPr algn="ctr"/>
            <a:r>
              <a:rPr lang="en-IN" sz="1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LR: 0.001</a:t>
            </a:r>
            <a:endParaRPr lang="en-IN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F9442-7133-702A-E35C-00C0A0FEE547}"/>
              </a:ext>
            </a:extLst>
          </p:cNvPr>
          <p:cNvSpPr txBox="1"/>
          <p:nvPr/>
        </p:nvSpPr>
        <p:spPr>
          <a:xfrm>
            <a:off x="0" y="87292"/>
            <a:ext cx="68838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/>
              <a:t>LOSS, ACCURACY, RECALL, AND PRECISION CURVES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F0A7D6-0206-A6AD-D5C4-61E42E9F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7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83" y="10816"/>
            <a:ext cx="5867400" cy="682156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US" sz="3200" b="1" kern="1200" dirty="0">
                <a:solidFill>
                  <a:srgbClr val="000000"/>
                </a:solidFill>
                <a:effectLst/>
                <a:ea typeface="+mj-ea"/>
                <a:cs typeface="Times New Roman" panose="02020603050405020304" pitchFamily="18" charset="0"/>
              </a:rPr>
              <a:t>OBSERVATIONS AND ANALYSIS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2263C-D90B-0D78-2186-08467EEE4B46}"/>
              </a:ext>
            </a:extLst>
          </p:cNvPr>
          <p:cNvSpPr txBox="1"/>
          <p:nvPr/>
        </p:nvSpPr>
        <p:spPr>
          <a:xfrm>
            <a:off x="647700" y="853106"/>
            <a:ext cx="7848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i="0" dirty="0">
                <a:effectLst/>
              </a:rPr>
              <a:t>Data Balancing Impact:</a:t>
            </a:r>
            <a:r>
              <a:rPr lang="en-US" b="0" i="0" dirty="0">
                <a:effectLst/>
              </a:rPr>
              <a:t> </a:t>
            </a:r>
            <a:r>
              <a:rPr lang="en-US" dirty="0"/>
              <a:t>Oversampling proved effective in balancing the dataset, showcasing positive outcomes in classes with both the highest and lowest sample numbers ('surprise', 'happy', and 'disgust’).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i="0" dirty="0">
                <a:effectLst/>
              </a:rPr>
              <a:t>Effect of Training Epochs:</a:t>
            </a:r>
            <a:r>
              <a:rPr lang="en-US" b="0" i="0" dirty="0">
                <a:effectLst/>
              </a:rPr>
              <a:t> </a:t>
            </a:r>
            <a:r>
              <a:rPr lang="en-US" b="0" i="0" dirty="0">
                <a:effectLst/>
                <a:latin typeface="Söhne"/>
              </a:rPr>
              <a:t>Raising epochs from 100 to 250 moderately boosted overall accuracy (33.38% to 45.77%), but improvements plateaued, particularly for classes like 'angry,' 'neutral,' and 'sad.'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444C28-4832-4609-74B8-35AC3AC46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5" y="2932184"/>
            <a:ext cx="1345950" cy="1345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153D21-E774-25E8-2779-122DB6B39E8E}"/>
              </a:ext>
            </a:extLst>
          </p:cNvPr>
          <p:cNvSpPr txBox="1"/>
          <p:nvPr/>
        </p:nvSpPr>
        <p:spPr>
          <a:xfrm>
            <a:off x="4974714" y="2902764"/>
            <a:ext cx="3521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effectLst/>
              </a:rPr>
              <a:t>Performance in Specific Classes:</a:t>
            </a:r>
            <a:r>
              <a:rPr lang="en-US" b="0" i="0" dirty="0">
                <a:effectLst/>
              </a:rPr>
              <a:t> </a:t>
            </a:r>
            <a:r>
              <a:rPr lang="en-US" dirty="0">
                <a:latin typeface="Söhne"/>
              </a:rPr>
              <a:t>There is a tendency for the model to confuse classes such as ‘angry’, ‘fear’, and ‘neutral’, often predicting them as ‘sad’.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5262B2-6DF1-9FDC-1B3E-7FBA8E963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36" y="2932184"/>
            <a:ext cx="1345950" cy="1345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E55D58-E2A4-BF07-8150-E6FB5CF2D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63" y="2915461"/>
            <a:ext cx="1362673" cy="13626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39BEDD-8EC3-507D-F6BB-D9ED18D9D1CC}"/>
              </a:ext>
            </a:extLst>
          </p:cNvPr>
          <p:cNvSpPr txBox="1"/>
          <p:nvPr/>
        </p:nvSpPr>
        <p:spPr>
          <a:xfrm>
            <a:off x="304800" y="4303903"/>
            <a:ext cx="139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Class: ‘angry’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01318-9A53-3DC6-185A-7ED77E1A8815}"/>
              </a:ext>
            </a:extLst>
          </p:cNvPr>
          <p:cNvSpPr txBox="1"/>
          <p:nvPr/>
        </p:nvSpPr>
        <p:spPr>
          <a:xfrm>
            <a:off x="1950328" y="4307268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Class: ‘fear’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6AAF8-BBD4-250D-DF84-AFBD6C705482}"/>
              </a:ext>
            </a:extLst>
          </p:cNvPr>
          <p:cNvSpPr txBox="1"/>
          <p:nvPr/>
        </p:nvSpPr>
        <p:spPr>
          <a:xfrm>
            <a:off x="3352510" y="4303903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Class: ‘neutral’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15F651-8E8A-5623-EED6-A71F9346DA99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24ABA04-6C11-09F4-AB0A-C339300AB69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3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25579"/>
            <a:ext cx="6879900" cy="674553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US" sz="3200" b="1" kern="1200" dirty="0">
                <a:solidFill>
                  <a:srgbClr val="000000"/>
                </a:solidFill>
                <a:effectLst/>
                <a:ea typeface="+mj-ea"/>
                <a:cs typeface="Times New Roman" panose="02020603050405020304" pitchFamily="18" charset="0"/>
              </a:rPr>
              <a:t>OBSERVATIONS AND ANALYSIS</a:t>
            </a:r>
            <a:r>
              <a:rPr lang="en-US" sz="3200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ea typeface="+mn-ea"/>
                <a:cs typeface="Times New Roman" panose="02020603050405020304" pitchFamily="18" charset="0"/>
              </a:rPr>
              <a:t>cont</a:t>
            </a:r>
            <a:r>
              <a:rPr lang="en-US" sz="2400" b="1" dirty="0">
                <a:ea typeface="+mn-ea"/>
                <a:cs typeface="Times New Roman" panose="02020603050405020304" pitchFamily="18" charset="0"/>
              </a:rPr>
              <a:t>…)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2263C-D90B-0D78-2186-08467EEE4B46}"/>
              </a:ext>
            </a:extLst>
          </p:cNvPr>
          <p:cNvSpPr txBox="1"/>
          <p:nvPr/>
        </p:nvSpPr>
        <p:spPr>
          <a:xfrm>
            <a:off x="535093" y="954605"/>
            <a:ext cx="80738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0" dirty="0">
                <a:effectLst/>
              </a:rPr>
              <a:t>Limited Improvement for Certain Classes:</a:t>
            </a:r>
            <a:r>
              <a:rPr lang="en-US" b="0" i="0" dirty="0">
                <a:effectLst/>
              </a:rPr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effectLst/>
                <a:latin typeface="Söhne"/>
              </a:rPr>
              <a:t>Extended training showed minimal performance improvement for classes 'angry,' 'neutral,' and 'sad.' This suggests complexity in discerning these classes, hinting at the need for diverse data or alternative approaches.</a:t>
            </a:r>
            <a:endParaRPr lang="en-US" b="0" i="0" dirty="0"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0" dirty="0">
                <a:effectLst/>
              </a:rPr>
              <a:t>Potential Learning Plateau:</a:t>
            </a:r>
            <a:r>
              <a:rPr lang="en-US" b="0" i="0" dirty="0">
                <a:effectLst/>
              </a:rPr>
              <a:t> </a:t>
            </a:r>
            <a:br>
              <a:rPr lang="en-US" b="0" i="0" dirty="0">
                <a:effectLst/>
              </a:rPr>
            </a:br>
            <a:r>
              <a:rPr lang="en-US" b="0" i="0" dirty="0">
                <a:effectLst/>
                <a:latin typeface="Söhne"/>
              </a:rPr>
              <a:t>Marginal overall accuracy improvement with a significant increase in epochs hints at a learning plateau. The model may be reaching its capacity for further improvement, encountering diminishing returns.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Therefore, we opted for a learning rate of 0.001 and extended to 400 epochs as the graph shows the model hasn't converged. This suggests the need for additional learning.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E15F25-FA75-F5D3-0BDD-3FC735F7F9FA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493440-9AC0-EF80-5C35-508DC89B8D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3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51666"/>
            <a:ext cx="5642008" cy="64852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ResNet18 WITH IMPROVED CNN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4BFBF-8323-7034-EE1A-CEC7F094A660}"/>
              </a:ext>
            </a:extLst>
          </p:cNvPr>
          <p:cNvSpPr txBox="1"/>
          <p:nvPr/>
        </p:nvSpPr>
        <p:spPr>
          <a:xfrm>
            <a:off x="4861180" y="835932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Number of epochs: 100/100</a:t>
            </a:r>
          </a:p>
          <a:p>
            <a:pPr algn="ctr"/>
            <a:r>
              <a:rPr lang="en-IN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Learning rate: 0.001</a:t>
            </a:r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A4677E-C166-85AD-FB3E-DFB5675F28B2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A6071B7-9D3D-D713-D914-64835E949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182C2-B777-9254-2BFA-FB2069967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6" y="747323"/>
            <a:ext cx="4694496" cy="36488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5426AA-C43B-F811-9B82-BAC9EC2B3446}"/>
              </a:ext>
            </a:extLst>
          </p:cNvPr>
          <p:cNvSpPr txBox="1"/>
          <p:nvPr/>
        </p:nvSpPr>
        <p:spPr>
          <a:xfrm>
            <a:off x="177474" y="4447205"/>
            <a:ext cx="87890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Epoch [100/100], Train Loss: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1.4975</a:t>
            </a:r>
            <a:r>
              <a:rPr lang="en-IN" sz="1600" dirty="0"/>
              <a:t>, Train Accuracy: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63.47%</a:t>
            </a:r>
            <a:r>
              <a:rPr lang="en-IN" sz="1600" dirty="0"/>
              <a:t>, Test Loss: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1.5374</a:t>
            </a:r>
            <a:r>
              <a:rPr lang="en-IN" sz="1600" dirty="0"/>
              <a:t>, </a:t>
            </a:r>
            <a:r>
              <a:rPr lang="en-IN" sz="1600" b="1" dirty="0"/>
              <a:t>Test Accuracy: </a:t>
            </a:r>
            <a:r>
              <a:rPr lang="en-IN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62.76%</a:t>
            </a:r>
            <a:r>
              <a:rPr lang="en-IN" sz="1600" dirty="0"/>
              <a:t>, Test Precision: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0.6270</a:t>
            </a:r>
            <a:r>
              <a:rPr lang="en-IN" sz="1600" dirty="0"/>
              <a:t>, Test Recall: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0.6276.</a:t>
            </a:r>
            <a:endParaRPr lang="en-IN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128E252-FA58-1A9F-A4FE-D5240150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92929"/>
              </p:ext>
            </p:extLst>
          </p:nvPr>
        </p:nvGraphicFramePr>
        <p:xfrm>
          <a:off x="5332769" y="1533291"/>
          <a:ext cx="3309107" cy="270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12">
                  <a:extLst>
                    <a:ext uri="{9D8B030D-6E8A-4147-A177-3AD203B41FA5}">
                      <a16:colId xmlns:a16="http://schemas.microsoft.com/office/drawing/2014/main" val="873850274"/>
                    </a:ext>
                  </a:extLst>
                </a:gridCol>
                <a:gridCol w="1883695">
                  <a:extLst>
                    <a:ext uri="{9D8B030D-6E8A-4147-A177-3AD203B41FA5}">
                      <a16:colId xmlns:a16="http://schemas.microsoft.com/office/drawing/2014/main" val="1777592070"/>
                    </a:ext>
                  </a:extLst>
                </a:gridCol>
              </a:tblGrid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61414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ANGRY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55.74%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14742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53.15%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65226"/>
                  </a:ext>
                </a:extLst>
              </a:tr>
              <a:tr h="35352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45.41%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92901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85.74%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33347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55.64%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33579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49.96%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824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SUPRISE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74.25%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25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48823"/>
            <a:ext cx="5711919" cy="63047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IN" sz="3200" b="1" dirty="0"/>
              <a:t>ResNet50 WITH IMPROVED CNN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A4677E-C166-85AD-FB3E-DFB5675F28B2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A6071B7-9D3D-D713-D914-64835E949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366789-0BAF-9316-BE5D-A9E103F14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1974"/>
            <a:ext cx="8534400" cy="31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0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4" y="70718"/>
            <a:ext cx="6628126" cy="63047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IN" sz="3200" b="1" dirty="0"/>
              <a:t>ResNet50 WITH IMPROVED CNN</a:t>
            </a:r>
            <a:r>
              <a:rPr lang="en-IN" sz="2000" b="1" dirty="0"/>
              <a:t>(</a:t>
            </a:r>
            <a:r>
              <a:rPr lang="en-IN" sz="2000" b="1" dirty="0" err="1"/>
              <a:t>cont</a:t>
            </a:r>
            <a:r>
              <a:rPr lang="en-IN" sz="2000" b="1" dirty="0"/>
              <a:t>…)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483" y="188508"/>
            <a:ext cx="5562600" cy="53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A4677E-C166-85AD-FB3E-DFB5675F28B2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A6071B7-9D3D-D713-D914-64835E949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D61BBD-4765-0CBF-5CE0-2815724532C0}"/>
              </a:ext>
            </a:extLst>
          </p:cNvPr>
          <p:cNvSpPr txBox="1"/>
          <p:nvPr/>
        </p:nvSpPr>
        <p:spPr>
          <a:xfrm>
            <a:off x="685800" y="3982286"/>
            <a:ext cx="7620000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1600" dirty="0"/>
              <a:t>Epoch [25/100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</a:p>
          <a:p>
            <a:pPr>
              <a:lnSpc>
                <a:spcPct val="107000"/>
              </a:lnSpc>
            </a:pP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 Loss: 1.5112, Train Accuracy: 62.28%</a:t>
            </a:r>
            <a:r>
              <a:rPr lang="en-IN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Loss: 1.5265, </a:t>
            </a:r>
            <a:r>
              <a:rPr lang="en-IN" sz="1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Accuracy: 64.38%</a:t>
            </a:r>
            <a:r>
              <a:rPr lang="en-IN" sz="16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07000"/>
              </a:lnSpc>
            </a:pP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Precision: 0.6467, Test Recall: 0.6438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0E350D-1A21-864C-CED8-AF4078020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59173"/>
              </p:ext>
            </p:extLst>
          </p:nvPr>
        </p:nvGraphicFramePr>
        <p:xfrm>
          <a:off x="685800" y="1174759"/>
          <a:ext cx="3309107" cy="270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12">
                  <a:extLst>
                    <a:ext uri="{9D8B030D-6E8A-4147-A177-3AD203B41FA5}">
                      <a16:colId xmlns:a16="http://schemas.microsoft.com/office/drawing/2014/main" val="873850274"/>
                    </a:ext>
                  </a:extLst>
                </a:gridCol>
                <a:gridCol w="1883695">
                  <a:extLst>
                    <a:ext uri="{9D8B030D-6E8A-4147-A177-3AD203B41FA5}">
                      <a16:colId xmlns:a16="http://schemas.microsoft.com/office/drawing/2014/main" val="1777592070"/>
                    </a:ext>
                  </a:extLst>
                </a:gridCol>
              </a:tblGrid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61414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ANGRY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55.22%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14742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58.56%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65226"/>
                  </a:ext>
                </a:extLst>
              </a:tr>
              <a:tr h="35352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47.56%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92901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84.16%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33347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61.07%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33579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52.53%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824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SUPRISE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76.90%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476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A500500-4408-B5AE-D94E-EAE732E09DEA}"/>
              </a:ext>
            </a:extLst>
          </p:cNvPr>
          <p:cNvSpPr txBox="1"/>
          <p:nvPr/>
        </p:nvSpPr>
        <p:spPr>
          <a:xfrm>
            <a:off x="4263887" y="1289916"/>
            <a:ext cx="40419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b="0" i="0" dirty="0">
                <a:effectLst/>
              </a:rPr>
              <a:t>he model performs well in capturing diverse facial expressions, particularly excelling in recognizing 'happy' expressions.</a:t>
            </a:r>
          </a:p>
          <a:p>
            <a:pPr algn="just"/>
            <a:endParaRPr lang="en-US" b="0" i="0" dirty="0"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 However, attention to improving accuracy in certain classes like 'fear' may further enhance its overall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66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9192" y="131474"/>
            <a:ext cx="41038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REVIEW 3 COMMENTS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FD07525C-1B73-8843-E371-57AEB4F89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977108"/>
              </p:ext>
            </p:extLst>
          </p:nvPr>
        </p:nvGraphicFramePr>
        <p:xfrm>
          <a:off x="971550" y="1504950"/>
          <a:ext cx="7200900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792">
                  <a:extLst>
                    <a:ext uri="{9D8B030D-6E8A-4147-A177-3AD203B41FA5}">
                      <a16:colId xmlns:a16="http://schemas.microsoft.com/office/drawing/2014/main" val="390720548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64459428"/>
                    </a:ext>
                  </a:extLst>
                </a:gridCol>
                <a:gridCol w="1917908">
                  <a:extLst>
                    <a:ext uri="{9D8B030D-6E8A-4147-A177-3AD203B41FA5}">
                      <a16:colId xmlns:a16="http://schemas.microsoft.com/office/drawing/2014/main" val="2279092340"/>
                    </a:ext>
                  </a:extLst>
                </a:gridCol>
              </a:tblGrid>
              <a:tr h="7353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Suggestions/Comments  in Review-2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Action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Page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00276"/>
                  </a:ext>
                </a:extLst>
              </a:tr>
              <a:tr h="765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 the architecture diagram of ResNet 50 with Improved 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48251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B7E43-9653-5048-3F3B-DA1338243B8C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FF976-DED7-4271-A7F1-A9113C39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31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87813-4455-AD80-4776-52D2AF50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138E8-D21B-A219-8060-3F654422A719}"/>
              </a:ext>
            </a:extLst>
          </p:cNvPr>
          <p:cNvSpPr txBox="1"/>
          <p:nvPr/>
        </p:nvSpPr>
        <p:spPr>
          <a:xfrm>
            <a:off x="149192" y="97381"/>
            <a:ext cx="28226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COMPARISION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7BD7DE-E0CB-4FE7-BDD8-06D58FDD8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56086"/>
              </p:ext>
            </p:extLst>
          </p:nvPr>
        </p:nvGraphicFramePr>
        <p:xfrm>
          <a:off x="1043226" y="1530583"/>
          <a:ext cx="7057547" cy="315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893">
                  <a:extLst>
                    <a:ext uri="{9D8B030D-6E8A-4147-A177-3AD203B41FA5}">
                      <a16:colId xmlns:a16="http://schemas.microsoft.com/office/drawing/2014/main" val="2158897701"/>
                    </a:ext>
                  </a:extLst>
                </a:gridCol>
                <a:gridCol w="1328490">
                  <a:extLst>
                    <a:ext uri="{9D8B030D-6E8A-4147-A177-3AD203B41FA5}">
                      <a16:colId xmlns:a16="http://schemas.microsoft.com/office/drawing/2014/main" val="761667785"/>
                    </a:ext>
                  </a:extLst>
                </a:gridCol>
                <a:gridCol w="1245460">
                  <a:extLst>
                    <a:ext uri="{9D8B030D-6E8A-4147-A177-3AD203B41FA5}">
                      <a16:colId xmlns:a16="http://schemas.microsoft.com/office/drawing/2014/main" val="1324946038"/>
                    </a:ext>
                  </a:extLst>
                </a:gridCol>
                <a:gridCol w="1909704">
                  <a:extLst>
                    <a:ext uri="{9D8B030D-6E8A-4147-A177-3AD203B41FA5}">
                      <a16:colId xmlns:a16="http://schemas.microsoft.com/office/drawing/2014/main" val="2188574977"/>
                    </a:ext>
                  </a:extLst>
                </a:gridCol>
              </a:tblGrid>
              <a:tr h="6682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Epoch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Test Accuracy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881596"/>
                  </a:ext>
                </a:extLst>
              </a:tr>
              <a:tr h="40955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CNN with 3 conv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33.38%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724639"/>
                  </a:ext>
                </a:extLst>
              </a:tr>
              <a:tr h="409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CNN with 3 conv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45.77%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405287"/>
                  </a:ext>
                </a:extLst>
              </a:tr>
              <a:tr h="409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CNN with 3 conv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52.67%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55370"/>
                  </a:ext>
                </a:extLst>
              </a:tr>
              <a:tr h="409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CNN with 3 conv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52.50%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518453"/>
                  </a:ext>
                </a:extLst>
              </a:tr>
              <a:tr h="409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Improved Resnet18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62.71%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416297"/>
                  </a:ext>
                </a:extLst>
              </a:tr>
              <a:tr h="409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Improved Resnet50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64.38%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1296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5F1C24-57FB-34A7-1F25-477A4ED2E390}"/>
              </a:ext>
            </a:extLst>
          </p:cNvPr>
          <p:cNvSpPr txBox="1"/>
          <p:nvPr/>
        </p:nvSpPr>
        <p:spPr>
          <a:xfrm>
            <a:off x="943453" y="943765"/>
            <a:ext cx="434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COMPARISON OF DIFFERENT CNN MODELS: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4EC4AB-3E54-9319-03A3-FB4108FCA6D5}"/>
              </a:ext>
            </a:extLst>
          </p:cNvPr>
          <p:cNvCxnSpPr>
            <a:cxnSpLocks/>
          </p:cNvCxnSpPr>
          <p:nvPr/>
        </p:nvCxnSpPr>
        <p:spPr>
          <a:xfrm>
            <a:off x="76200" y="682156"/>
            <a:ext cx="9067800" cy="0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84151BE-9FAD-958D-6B69-CFF4E080AD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1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87813-4455-AD80-4776-52D2AF50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138E8-D21B-A219-8060-3F654422A719}"/>
              </a:ext>
            </a:extLst>
          </p:cNvPr>
          <p:cNvSpPr txBox="1"/>
          <p:nvPr/>
        </p:nvSpPr>
        <p:spPr>
          <a:xfrm>
            <a:off x="149192" y="87602"/>
            <a:ext cx="2670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COMPARISION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47B794-E16B-B5C1-FE9D-E5D24B0B7C92}"/>
              </a:ext>
            </a:extLst>
          </p:cNvPr>
          <p:cNvSpPr txBox="1"/>
          <p:nvPr/>
        </p:nvSpPr>
        <p:spPr>
          <a:xfrm>
            <a:off x="684719" y="1200150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COMPARISON OF OUR MODELS TO STATE-OF-ART: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8A9907-09CA-9EA1-54D1-E457A44E81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9ADEBF-144E-5698-827D-0CAAEA836BB1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204DA0-39CE-0390-6535-D9565F6DD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04259"/>
              </p:ext>
            </p:extLst>
          </p:nvPr>
        </p:nvGraphicFramePr>
        <p:xfrm>
          <a:off x="657626" y="1928464"/>
          <a:ext cx="7876774" cy="1862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044">
                  <a:extLst>
                    <a:ext uri="{9D8B030D-6E8A-4147-A177-3AD203B41FA5}">
                      <a16:colId xmlns:a16="http://schemas.microsoft.com/office/drawing/2014/main" val="3887007801"/>
                    </a:ext>
                  </a:extLst>
                </a:gridCol>
                <a:gridCol w="1561768">
                  <a:extLst>
                    <a:ext uri="{9D8B030D-6E8A-4147-A177-3AD203B41FA5}">
                      <a16:colId xmlns:a16="http://schemas.microsoft.com/office/drawing/2014/main" val="340806907"/>
                    </a:ext>
                  </a:extLst>
                </a:gridCol>
                <a:gridCol w="1469900">
                  <a:extLst>
                    <a:ext uri="{9D8B030D-6E8A-4147-A177-3AD203B41FA5}">
                      <a16:colId xmlns:a16="http://schemas.microsoft.com/office/drawing/2014/main" val="1646842558"/>
                    </a:ext>
                  </a:extLst>
                </a:gridCol>
                <a:gridCol w="1469900">
                  <a:extLst>
                    <a:ext uri="{9D8B030D-6E8A-4147-A177-3AD203B41FA5}">
                      <a16:colId xmlns:a16="http://schemas.microsoft.com/office/drawing/2014/main" val="2891436604"/>
                    </a:ext>
                  </a:extLst>
                </a:gridCol>
                <a:gridCol w="1286162">
                  <a:extLst>
                    <a:ext uri="{9D8B030D-6E8A-4147-A177-3AD203B41FA5}">
                      <a16:colId xmlns:a16="http://schemas.microsoft.com/office/drawing/2014/main" val="2629298194"/>
                    </a:ext>
                  </a:extLst>
                </a:gridCol>
              </a:tblGrid>
              <a:tr h="522928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Light-FER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VGG-Net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ResNet-50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509926"/>
                  </a:ext>
                </a:extLst>
              </a:tr>
              <a:tr h="816630"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Light FER research paper[1]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61595"/>
                  </a:ext>
                </a:extLst>
              </a:tr>
              <a:tr h="522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OUR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64.38%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52.50%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7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48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635F20-9E52-E9BA-21C8-2FAD74E7ABD5}"/>
              </a:ext>
            </a:extLst>
          </p:cNvPr>
          <p:cNvCxnSpPr/>
          <p:nvPr/>
        </p:nvCxnSpPr>
        <p:spPr>
          <a:xfrm>
            <a:off x="169167" y="739087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6830E41-1600-0E51-B20B-9D22C5C5FB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0B50F-2EB5-BC12-01C2-EDBC26DA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15B4C54-46A6-2BB0-C8BE-FEF1019E9717}"/>
              </a:ext>
            </a:extLst>
          </p:cNvPr>
          <p:cNvSpPr txBox="1">
            <a:spLocks/>
          </p:cNvSpPr>
          <p:nvPr/>
        </p:nvSpPr>
        <p:spPr>
          <a:xfrm>
            <a:off x="148996" y="116423"/>
            <a:ext cx="2667000" cy="519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3200" b="1" dirty="0">
                <a:cs typeface="Times New Roman" pitchFamily="18" charset="0"/>
              </a:rPr>
              <a:t>CONCLUSIONS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3EFBA49-DEF6-CFC7-8EBB-B4FC1F91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1040537"/>
            <a:ext cx="7734300" cy="324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eaLnBrk="1" fontAlgn="base" hangingPunct="1"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latin typeface="Söhne"/>
              </a:rPr>
              <a:t>The FER implementation using fine-tuned CNN models addresses the challenge of imbalanced class distribution in the testing dataset.</a:t>
            </a:r>
          </a:p>
          <a:p>
            <a:pPr marL="285750" marR="0" lvl="0" indent="-285750" algn="just" eaLnBrk="1" fontAlgn="base" hangingPunct="1"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latin typeface="Söhne"/>
              </a:rPr>
              <a:t>It employs an adapted ResNet50-based model named Improved CNN for emotion classification and utilizes a robust training and evaluation process with metrics like loss, accuracy, precision, and recall. </a:t>
            </a:r>
          </a:p>
          <a:p>
            <a:pPr marL="285750" marR="0" lvl="0" indent="-285750" algn="just" eaLnBrk="1" fontAlgn="base" hangingPunct="1"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b="0" i="0" dirty="0">
                <a:effectLst/>
                <a:latin typeface="Söhne"/>
              </a:rPr>
              <a:t>The implementation includes an early stopping mechanism based on the test loss. If there is no improvement in the test loss for a certain number of consecutive epochs (controlled by the patience parameter), the training is stopped to prevent overfitting.</a:t>
            </a:r>
          </a:p>
          <a:p>
            <a:pPr marL="285750" marR="0" lvl="0" indent="-285750" algn="just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43641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FDB1-DD9F-28E5-6BF8-4239818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6" y="106782"/>
            <a:ext cx="3031234" cy="632305"/>
          </a:xfrm>
        </p:spPr>
        <p:txBody>
          <a:bodyPr>
            <a:noAutofit/>
          </a:bodyPr>
          <a:lstStyle/>
          <a:p>
            <a:r>
              <a:rPr lang="en-US" sz="3200" b="1" dirty="0">
                <a:cs typeface="Times New Roman" pitchFamily="18" charset="0"/>
              </a:rPr>
              <a:t>FUTURE SCOPE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05C6-5AB6-FA08-C0FE-5A346C8E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6177"/>
            <a:ext cx="7924800" cy="339447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The model used for Facial Emotion Recognition FER will be further trained with different neural networks to improve the accuracy compared to the state-of-art.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</a:rPr>
              <a:t>Usage of ensemble methods can be considered by combining predictions from multiple models. This can enhance overall model robustness and accuracy.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</a:rPr>
              <a:t>An interactive application or a website can be developed where users can input images, and the model predicts the corresponding emotion. This would involve deploying the trained model.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</a:rPr>
              <a:t>Extension of the model can be done to handle multi-modal inputs, such as combining facial expressions with voice analysis for a more comprehensive emotion recognition system.</a:t>
            </a:r>
            <a:endParaRPr lang="en-IN" sz="1800" dirty="0"/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635F20-9E52-E9BA-21C8-2FAD74E7ABD5}"/>
              </a:ext>
            </a:extLst>
          </p:cNvPr>
          <p:cNvCxnSpPr/>
          <p:nvPr/>
        </p:nvCxnSpPr>
        <p:spPr>
          <a:xfrm>
            <a:off x="169167" y="739087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6830E41-1600-0E51-B20B-9D22C5C5FB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0B50F-2EB5-BC12-01C2-EDBC26DA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9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3F97E-2FF4-1049-4EAE-7254062995B5}"/>
              </a:ext>
            </a:extLst>
          </p:cNvPr>
          <p:cNvSpPr txBox="1"/>
          <p:nvPr/>
        </p:nvSpPr>
        <p:spPr>
          <a:xfrm>
            <a:off x="442959" y="850166"/>
            <a:ext cx="82296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1200" dirty="0"/>
              <a:t>[1] Facial emotion recognition dataset link: </a:t>
            </a:r>
            <a:r>
              <a:rPr lang="en-IN" sz="12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IN" sz="12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www.kaggle.com/datasets/chiragsoni/ferdata/data</a:t>
            </a:r>
            <a:r>
              <a:rPr lang="en-IN" sz="1200" dirty="0">
                <a:solidFill>
                  <a:srgbClr val="0070C0"/>
                </a:solidFill>
              </a:rPr>
              <a:t> </a:t>
            </a:r>
            <a:endParaRPr lang="en-IN" sz="1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IN" sz="1200" dirty="0">
                <a:ea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J. Yang, T. Qian, F. Zhang, and S. U. Khan, "Real-Time Facial Expression Recognition Based on Edge Computing," in IEEE Access, vol. 9, pp. 76178-76190, 2021, </a:t>
            </a:r>
            <a:r>
              <a:rPr lang="en-US" sz="1200" dirty="0" err="1"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: 10.1109/ACCESS.2021.3082641.</a:t>
            </a:r>
            <a:r>
              <a:rPr lang="en-IN" sz="12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IN" sz="12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https://ieeexplore.ieee.org/document/9438728</a:t>
            </a:r>
            <a:endParaRPr lang="en-IN" sz="1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IN" sz="1200" dirty="0">
                <a:ea typeface="Calibri" panose="020F0502020204030204" pitchFamily="34" charset="0"/>
                <a:cs typeface="Calibri" panose="020F0502020204030204" pitchFamily="34" charset="0"/>
              </a:rPr>
              <a:t>[3] Muhammad, Ghulam &amp; Hossain, M. Shamim. (2021). Emotion Recognition for Cognitive Edge Computing Using Deep Learning. IEEE Internet of Things Journal. 8. 16894-16901. 10.1109/JIOT.2021.3058587.</a:t>
            </a:r>
          </a:p>
          <a:p>
            <a:pPr>
              <a:spcAft>
                <a:spcPts val="600"/>
              </a:spcAft>
            </a:pPr>
            <a:r>
              <a:rPr lang="en-IN" sz="12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https://www.researchgate.net/publication/356396496_Emotion_Recognition_for_Cognitive_Edge_Computing_Using_Deep_Learning 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IN" sz="1200" dirty="0">
                <a:ea typeface="Calibri" panose="020F0502020204030204" pitchFamily="34" charset="0"/>
                <a:cs typeface="Calibri" panose="020F0502020204030204" pitchFamily="34" charset="0"/>
              </a:rPr>
              <a:t>[4] Pascual, Alexander &amp; Valverde, Erick &amp; Kim, Jeong-in &amp; Jeong, </a:t>
            </a:r>
            <a:r>
              <a:rPr lang="en-IN" sz="1200" dirty="0" err="1">
                <a:ea typeface="Calibri" panose="020F0502020204030204" pitchFamily="34" charset="0"/>
                <a:cs typeface="Calibri" panose="020F0502020204030204" pitchFamily="34" charset="0"/>
              </a:rPr>
              <a:t>Jin</a:t>
            </a:r>
            <a:r>
              <a:rPr lang="en-IN" sz="1200" dirty="0">
                <a:ea typeface="Calibri" panose="020F0502020204030204" pitchFamily="34" charset="0"/>
                <a:cs typeface="Calibri" panose="020F0502020204030204" pitchFamily="34" charset="0"/>
              </a:rPr>
              <a:t>-Woo &amp; Jung, </a:t>
            </a:r>
            <a:r>
              <a:rPr lang="en-IN" sz="1200" dirty="0" err="1">
                <a:ea typeface="Calibri" panose="020F0502020204030204" pitchFamily="34" charset="0"/>
                <a:cs typeface="Calibri" panose="020F0502020204030204" pitchFamily="34" charset="0"/>
              </a:rPr>
              <a:t>Yuchul</a:t>
            </a:r>
            <a:r>
              <a:rPr lang="en-IN" sz="1200" dirty="0">
                <a:ea typeface="Calibri" panose="020F0502020204030204" pitchFamily="34" charset="0"/>
                <a:cs typeface="Calibri" panose="020F0502020204030204" pitchFamily="34" charset="0"/>
              </a:rPr>
              <a:t> &amp; Kim, Sang-Ho &amp; Lim, </a:t>
            </a:r>
            <a:r>
              <a:rPr lang="en-IN" sz="1200" dirty="0" err="1">
                <a:ea typeface="Calibri" panose="020F0502020204030204" pitchFamily="34" charset="0"/>
                <a:cs typeface="Calibri" panose="020F0502020204030204" pitchFamily="34" charset="0"/>
              </a:rPr>
              <a:t>Wansu</a:t>
            </a:r>
            <a:r>
              <a:rPr lang="en-IN" sz="1200" dirty="0">
                <a:ea typeface="Calibri" panose="020F0502020204030204" pitchFamily="34" charset="0"/>
                <a:cs typeface="Calibri" panose="020F0502020204030204" pitchFamily="34" charset="0"/>
              </a:rPr>
              <a:t>. (2022). Light-FER: A Lightweight Facial Emotion Recognition System on Edge Devices. Sensors. 22. 9524. 10.3390/s22239524.</a:t>
            </a:r>
          </a:p>
          <a:p>
            <a:pPr>
              <a:spcAft>
                <a:spcPts val="600"/>
              </a:spcAft>
            </a:pPr>
            <a:r>
              <a:rPr lang="en-IN" sz="12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https://www.researchgate.net/publication/366053953_Light-FER_A_Lightweight_Facial_Emotion_Recognition_System_on_Edge_Devices</a:t>
            </a:r>
            <a:endParaRPr lang="en-IN" sz="1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IN" sz="1200" dirty="0">
                <a:ea typeface="Calibri" panose="020F0502020204030204" pitchFamily="34" charset="0"/>
                <a:cs typeface="Calibri" panose="020F0502020204030204" pitchFamily="34" charset="0"/>
              </a:rPr>
              <a:t>[5] George, </a:t>
            </a:r>
            <a:r>
              <a:rPr lang="en-IN" sz="1200" dirty="0" err="1">
                <a:ea typeface="Calibri" panose="020F0502020204030204" pitchFamily="34" charset="0"/>
                <a:cs typeface="Calibri" panose="020F0502020204030204" pitchFamily="34" charset="0"/>
              </a:rPr>
              <a:t>Anjith</a:t>
            </a:r>
            <a:r>
              <a:rPr lang="en-IN" sz="1200" dirty="0"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IN" sz="1200" dirty="0" err="1">
                <a:ea typeface="Calibri" panose="020F0502020204030204" pitchFamily="34" charset="0"/>
                <a:cs typeface="Calibri" panose="020F0502020204030204" pitchFamily="34" charset="0"/>
              </a:rPr>
              <a:t>Ecabert</a:t>
            </a:r>
            <a:r>
              <a:rPr lang="en-IN" sz="1200" dirty="0">
                <a:ea typeface="Calibri" panose="020F0502020204030204" pitchFamily="34" charset="0"/>
                <a:cs typeface="Calibri" panose="020F0502020204030204" pitchFamily="34" charset="0"/>
              </a:rPr>
              <a:t>, Christophe &amp; </a:t>
            </a:r>
            <a:r>
              <a:rPr lang="en-IN" sz="1200" dirty="0" err="1">
                <a:ea typeface="Calibri" panose="020F0502020204030204" pitchFamily="34" charset="0"/>
                <a:cs typeface="Calibri" panose="020F0502020204030204" pitchFamily="34" charset="0"/>
              </a:rPr>
              <a:t>Otroshi</a:t>
            </a:r>
            <a:r>
              <a:rPr lang="en-IN" sz="12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200" dirty="0" err="1">
                <a:ea typeface="Calibri" panose="020F0502020204030204" pitchFamily="34" charset="0"/>
                <a:cs typeface="Calibri" panose="020F0502020204030204" pitchFamily="34" charset="0"/>
              </a:rPr>
              <a:t>Hatef</a:t>
            </a:r>
            <a:r>
              <a:rPr lang="en-IN" sz="1200" dirty="0">
                <a:ea typeface="Calibri" panose="020F0502020204030204" pitchFamily="34" charset="0"/>
                <a:cs typeface="Calibri" panose="020F0502020204030204" pitchFamily="34" charset="0"/>
              </a:rPr>
              <a:t> &amp; Kotwal, Ketan &amp; Marcel, Sébastien. (2023). </a:t>
            </a:r>
            <a:r>
              <a:rPr lang="en-IN" sz="1200" dirty="0" err="1">
                <a:ea typeface="Calibri" panose="020F0502020204030204" pitchFamily="34" charset="0"/>
                <a:cs typeface="Calibri" panose="020F0502020204030204" pitchFamily="34" charset="0"/>
              </a:rPr>
              <a:t>EdgeFace</a:t>
            </a:r>
            <a:r>
              <a:rPr lang="en-IN" sz="1200" dirty="0">
                <a:ea typeface="Calibri" panose="020F0502020204030204" pitchFamily="34" charset="0"/>
                <a:cs typeface="Calibri" panose="020F0502020204030204" pitchFamily="34" charset="0"/>
              </a:rPr>
              <a:t>: Efficient Face Recognition Model for Edge Devices. </a:t>
            </a:r>
          </a:p>
          <a:p>
            <a:pPr>
              <a:spcAft>
                <a:spcPts val="600"/>
              </a:spcAft>
            </a:pPr>
            <a:r>
              <a:rPr lang="en-IN" sz="12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https://arxiv.org/abs/2307.01838</a:t>
            </a:r>
            <a:endParaRPr lang="en-IN" sz="1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IN" sz="1200" dirty="0">
                <a:ea typeface="Calibri" panose="020F0502020204030204" pitchFamily="34" charset="0"/>
                <a:cs typeface="Calibri" panose="020F0502020204030204" pitchFamily="34" charset="0"/>
              </a:rPr>
              <a:t>[6] Sensors (Basel). 2020 Jan; 20(2): 342. Published online 2020 Jan 7. </a:t>
            </a:r>
            <a:r>
              <a:rPr lang="en-IN" sz="1200" dirty="0" err="1"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IN" sz="1200" dirty="0">
                <a:ea typeface="Calibri" panose="020F0502020204030204" pitchFamily="34" charset="0"/>
                <a:cs typeface="Calibri" panose="020F0502020204030204" pitchFamily="34" charset="0"/>
              </a:rPr>
              <a:t>: 10.3390/s20020342PMCID: PMC7013584PMID: 31936089  Yassin Kortli,1,2,* Maher Jridi,1 Ayman Al Falou,1 and Mohamed Atri3 </a:t>
            </a:r>
          </a:p>
          <a:p>
            <a:pPr>
              <a:spcAft>
                <a:spcPts val="600"/>
              </a:spcAft>
            </a:pPr>
            <a:r>
              <a:rPr lang="en-IN" sz="12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https://www.ncbi.nlm.nih.gov/pmc/articles/PMC7013584/</a:t>
            </a:r>
            <a:endParaRPr lang="en-IN" sz="1200" dirty="0">
              <a:solidFill>
                <a:srgbClr val="0070C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BDB9C-924E-6717-807F-175EFC6B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EDD155-35E2-15BE-D38D-170236C5C579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63A134B-A99F-A160-2D18-5F92C7893E84}"/>
              </a:ext>
            </a:extLst>
          </p:cNvPr>
          <p:cNvSpPr txBox="1">
            <a:spLocks/>
          </p:cNvSpPr>
          <p:nvPr/>
        </p:nvSpPr>
        <p:spPr>
          <a:xfrm>
            <a:off x="149192" y="0"/>
            <a:ext cx="2438400" cy="725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3200" b="1" dirty="0">
                <a:cs typeface="Times New Roman" pitchFamily="18" charset="0"/>
              </a:rPr>
              <a:t>REFERENCES</a:t>
            </a:r>
            <a:endParaRPr lang="en-IN" sz="3200" b="1" dirty="0">
              <a:cs typeface="Times New Roman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898D9F-54B0-DEE6-1C47-80AD79C44AC8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54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730A2-1AD4-55F2-8A74-93F18011D1E6}"/>
              </a:ext>
            </a:extLst>
          </p:cNvPr>
          <p:cNvSpPr txBox="1"/>
          <p:nvPr/>
        </p:nvSpPr>
        <p:spPr>
          <a:xfrm>
            <a:off x="2857500" y="221780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54D40-D14B-E525-391B-3D11428E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2A5B5-1092-4D87-CEE0-5E5676C70C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1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53160"/>
            <a:ext cx="4157765" cy="6417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ea typeface="+mn-ea"/>
                <a:cs typeface="+mn-cs"/>
              </a:rPr>
              <a:t>PROBLEM STATEMENT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7FDD2-7248-4025-B2FC-9D85E4784657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57" y="2882923"/>
            <a:ext cx="2589800" cy="503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u="sng" dirty="0"/>
              <a:t>OBJECTIVES: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7E9DB4-0324-B908-CBEB-99638396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194" y="1576778"/>
            <a:ext cx="1080243" cy="1060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B5ED7-0CED-B261-03CC-FC4EF480799E}"/>
              </a:ext>
            </a:extLst>
          </p:cNvPr>
          <p:cNvSpPr txBox="1"/>
          <p:nvPr/>
        </p:nvSpPr>
        <p:spPr>
          <a:xfrm>
            <a:off x="456351" y="1977590"/>
            <a:ext cx="85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INPUT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CA48BE-480B-213E-3F63-9C9CA1A69046}"/>
              </a:ext>
            </a:extLst>
          </p:cNvPr>
          <p:cNvSpPr/>
          <p:nvPr/>
        </p:nvSpPr>
        <p:spPr>
          <a:xfrm>
            <a:off x="2818400" y="2125528"/>
            <a:ext cx="434582" cy="20449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016DE2-1BC0-CD5D-F244-0FF26E8EDF8C}"/>
              </a:ext>
            </a:extLst>
          </p:cNvPr>
          <p:cNvSpPr/>
          <p:nvPr/>
        </p:nvSpPr>
        <p:spPr>
          <a:xfrm>
            <a:off x="3628273" y="1765920"/>
            <a:ext cx="1589548" cy="9361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Classification model(CNN 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A502B4-D0D9-9C56-2A34-737FDCEE2C3E}"/>
              </a:ext>
            </a:extLst>
          </p:cNvPr>
          <p:cNvSpPr/>
          <p:nvPr/>
        </p:nvSpPr>
        <p:spPr>
          <a:xfrm>
            <a:off x="5508773" y="2118688"/>
            <a:ext cx="375358" cy="1974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864A9-BCC9-7D84-B4BE-8F855E170492}"/>
              </a:ext>
            </a:extLst>
          </p:cNvPr>
          <p:cNvSpPr txBox="1"/>
          <p:nvPr/>
        </p:nvSpPr>
        <p:spPr>
          <a:xfrm>
            <a:off x="7268437" y="1977590"/>
            <a:ext cx="10147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/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27254-BB69-587F-C6D1-9017A5EF7537}"/>
              </a:ext>
            </a:extLst>
          </p:cNvPr>
          <p:cNvSpPr txBox="1"/>
          <p:nvPr/>
        </p:nvSpPr>
        <p:spPr>
          <a:xfrm>
            <a:off x="6200338" y="2637145"/>
            <a:ext cx="105595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SURPRISE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09C9-177F-07D9-B7DD-953ABC675A51}"/>
              </a:ext>
            </a:extLst>
          </p:cNvPr>
          <p:cNvSpPr txBox="1"/>
          <p:nvPr/>
        </p:nvSpPr>
        <p:spPr>
          <a:xfrm>
            <a:off x="531857" y="3435565"/>
            <a:ext cx="75065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Preprocess the images.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Construct and train a convolutional neural network(CNN) model to categorize facial emotions in humans.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Test and Compare the synthesizable model's accuracy and efficiency with state-of-the-art techniques for facial emotion recognition.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2F900-3E62-381A-7E54-65F9151519A5}"/>
              </a:ext>
            </a:extLst>
          </p:cNvPr>
          <p:cNvSpPr txBox="1"/>
          <p:nvPr/>
        </p:nvSpPr>
        <p:spPr>
          <a:xfrm>
            <a:off x="531857" y="878523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1800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Develop a synthesizable AI model to perform image classification on facial emotions using a </a:t>
            </a: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Convolutional</a:t>
            </a:r>
            <a:r>
              <a:rPr lang="en-US" sz="1800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Neural </a:t>
            </a: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N</a:t>
            </a:r>
            <a:r>
              <a:rPr lang="en-US" sz="1800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etwork.</a:t>
            </a:r>
            <a:endParaRPr lang="en-US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1BCB56-DADE-9D0A-4A53-3EA4B6C7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43" y="1673705"/>
            <a:ext cx="1125871" cy="106036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2EE56B0-EC6A-2575-098A-E87E7656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D6EE8D8-CE7C-9C3A-8F02-D51F68890FE1}"/>
              </a:ext>
            </a:extLst>
          </p:cNvPr>
          <p:cNvSpPr txBox="1">
            <a:spLocks/>
          </p:cNvSpPr>
          <p:nvPr/>
        </p:nvSpPr>
        <p:spPr>
          <a:xfrm>
            <a:off x="149192" y="39613"/>
            <a:ext cx="4157765" cy="641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ea typeface="+mn-ea"/>
                <a:cs typeface="+mn-cs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81752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66364"/>
            <a:ext cx="5486400" cy="58074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ea typeface="+mn-ea"/>
                <a:cs typeface="+mn-cs"/>
              </a:rPr>
              <a:t>OBJECTIVES ACHIEVED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7FDD2-7248-4025-B2FC-9D85E4784657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CCD48-12B9-DF53-6B4A-8540513B7DDA}"/>
              </a:ext>
            </a:extLst>
          </p:cNvPr>
          <p:cNvSpPr txBox="1"/>
          <p:nvPr/>
        </p:nvSpPr>
        <p:spPr>
          <a:xfrm>
            <a:off x="818706" y="1159098"/>
            <a:ext cx="75065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Preprocessed the images using the most suitable balancing technique, i.e. Random oversampling.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Constructed and trained a Convolutional Neural Network(CNN) models to categorize facial emotions in humans.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Compared the model's accuracy and efficiency with state-of-the-art techniques for facial emotion recognition.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B3D9-3674-BAD1-C913-91A3B5E7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782852" cy="7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782853" y="411109"/>
            <a:ext cx="600509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Requirements</a:t>
            </a:r>
            <a:r>
              <a:rPr lang="en-US" sz="21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1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765605" y="978781"/>
            <a:ext cx="7578296" cy="196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en-US" sz="21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Functional requirements:</a:t>
            </a:r>
          </a:p>
          <a:p>
            <a:pPr algn="just">
              <a:buClr>
                <a:schemeClr val="dk1"/>
              </a:buClr>
              <a:buSzPts val="2800"/>
            </a:pP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342900" indent="-342900" algn="just"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 user shall be able to input the grayscale facial images for emotion recognition.</a:t>
            </a:r>
            <a:endParaRPr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 system shall classify a range of emotions such as happiness, sadness, anger, fear, etc., from the input images.</a:t>
            </a:r>
          </a:p>
          <a:p>
            <a:pPr marL="342900" indent="-342900" algn="just"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 system shall predict the emotions and generate scores/accuracies for all the emotion classes.</a:t>
            </a:r>
          </a:p>
          <a:p>
            <a:pPr marL="342900" indent="-342900" algn="just"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 user shall be able to view the performance analysis.</a:t>
            </a:r>
          </a:p>
        </p:txBody>
      </p:sp>
      <p:sp>
        <p:nvSpPr>
          <p:cNvPr id="2" name="Google Shape;166;p24">
            <a:extLst>
              <a:ext uri="{FF2B5EF4-FFF2-40B4-BE49-F238E27FC236}">
                <a16:creationId xmlns:a16="http://schemas.microsoft.com/office/drawing/2014/main" id="{EE97EA1A-9336-EDF7-34A0-49DE180537A7}"/>
              </a:ext>
            </a:extLst>
          </p:cNvPr>
          <p:cNvSpPr txBox="1"/>
          <p:nvPr/>
        </p:nvSpPr>
        <p:spPr>
          <a:xfrm>
            <a:off x="765605" y="3199007"/>
            <a:ext cx="7561049" cy="15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1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Non-Functional requirements:</a:t>
            </a:r>
          </a:p>
          <a:p>
            <a:endParaRPr lang="en-US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342900" indent="-342900" algn="just"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should achieve a response time of less than 2 seconds for emotion recognition processing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, ensuring minimal delay in emotion recognition 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enhance user experience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.</a:t>
            </a:r>
            <a:endParaRPr sz="15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342900" indent="-342900" algn="just"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emotion recognition system should achieve a minimum accuracy of 70% on standardized emotion recognition benchmarks.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782852" cy="7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958414" y="458860"/>
            <a:ext cx="3232586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DIAGRAM:</a:t>
            </a:r>
            <a:endParaRPr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42F876-5C42-751E-1035-3927E3642712}"/>
              </a:ext>
            </a:extLst>
          </p:cNvPr>
          <p:cNvSpPr/>
          <p:nvPr/>
        </p:nvSpPr>
        <p:spPr>
          <a:xfrm>
            <a:off x="2262433" y="1088796"/>
            <a:ext cx="4227923" cy="359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467A9-873D-9D66-59B4-9B2710C652F5}"/>
              </a:ext>
            </a:extLst>
          </p:cNvPr>
          <p:cNvSpPr txBox="1"/>
          <p:nvPr/>
        </p:nvSpPr>
        <p:spPr>
          <a:xfrm>
            <a:off x="2802396" y="1210539"/>
            <a:ext cx="3011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Facial Emotion Recognition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11D97A-C52A-7781-57CB-C593B176C66E}"/>
              </a:ext>
            </a:extLst>
          </p:cNvPr>
          <p:cNvSpPr/>
          <p:nvPr/>
        </p:nvSpPr>
        <p:spPr>
          <a:xfrm>
            <a:off x="2491391" y="1996411"/>
            <a:ext cx="1565910" cy="6524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Inputs the facial Images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BCDC66-2BE3-6D28-3EB4-1F067F7FC959}"/>
              </a:ext>
            </a:extLst>
          </p:cNvPr>
          <p:cNvSpPr/>
          <p:nvPr/>
        </p:nvSpPr>
        <p:spPr>
          <a:xfrm>
            <a:off x="4647894" y="3815738"/>
            <a:ext cx="1565910" cy="6524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Predicts the emotions.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354374-F3E6-ABA5-1BCD-CC3C7DE4A4F8}"/>
              </a:ext>
            </a:extLst>
          </p:cNvPr>
          <p:cNvSpPr/>
          <p:nvPr/>
        </p:nvSpPr>
        <p:spPr>
          <a:xfrm>
            <a:off x="2559268" y="3313674"/>
            <a:ext cx="1565910" cy="6524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Performance analysis.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90B342-77C7-7F19-375F-950165B86723}"/>
              </a:ext>
            </a:extLst>
          </p:cNvPr>
          <p:cNvSpPr/>
          <p:nvPr/>
        </p:nvSpPr>
        <p:spPr>
          <a:xfrm>
            <a:off x="4604363" y="1722889"/>
            <a:ext cx="1565910" cy="6524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Train Classification 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643C5A-375C-BC22-D431-62C45E85A18C}"/>
              </a:ext>
            </a:extLst>
          </p:cNvPr>
          <p:cNvSpPr/>
          <p:nvPr/>
        </p:nvSpPr>
        <p:spPr>
          <a:xfrm>
            <a:off x="4624864" y="2800501"/>
            <a:ext cx="1565910" cy="6524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Classify emotions.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60A35D8-FE74-5BFF-B17F-C4C084DA8B6B}"/>
              </a:ext>
            </a:extLst>
          </p:cNvPr>
          <p:cNvSpPr/>
          <p:nvPr/>
        </p:nvSpPr>
        <p:spPr>
          <a:xfrm>
            <a:off x="583667" y="1860625"/>
            <a:ext cx="513250" cy="4619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571B5CB-F9F7-BE6F-1AE3-5713B35571ED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840292" y="2322613"/>
            <a:ext cx="17333" cy="1105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BF38BD-73E5-0E2F-9FC3-73750F20D85E}"/>
              </a:ext>
            </a:extLst>
          </p:cNvPr>
          <p:cNvCxnSpPr>
            <a:cxnSpLocks/>
          </p:cNvCxnSpPr>
          <p:nvPr/>
        </p:nvCxnSpPr>
        <p:spPr>
          <a:xfrm flipH="1">
            <a:off x="601000" y="2644536"/>
            <a:ext cx="250928" cy="361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9E90821-4715-9245-2CF8-47C430762E2D}"/>
              </a:ext>
            </a:extLst>
          </p:cNvPr>
          <p:cNvCxnSpPr>
            <a:cxnSpLocks/>
          </p:cNvCxnSpPr>
          <p:nvPr/>
        </p:nvCxnSpPr>
        <p:spPr>
          <a:xfrm flipH="1">
            <a:off x="708365" y="3422944"/>
            <a:ext cx="152109" cy="337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E8090C-F941-229A-EA60-717D17278CE3}"/>
              </a:ext>
            </a:extLst>
          </p:cNvPr>
          <p:cNvCxnSpPr>
            <a:cxnSpLocks/>
          </p:cNvCxnSpPr>
          <p:nvPr/>
        </p:nvCxnSpPr>
        <p:spPr>
          <a:xfrm>
            <a:off x="848071" y="2648814"/>
            <a:ext cx="254783" cy="328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F39931-73A9-A1AE-AE4A-F60FCB30E9BA}"/>
              </a:ext>
            </a:extLst>
          </p:cNvPr>
          <p:cNvCxnSpPr>
            <a:cxnSpLocks/>
          </p:cNvCxnSpPr>
          <p:nvPr/>
        </p:nvCxnSpPr>
        <p:spPr>
          <a:xfrm flipH="1" flipV="1">
            <a:off x="863323" y="3428448"/>
            <a:ext cx="190184" cy="3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2898D8D-9F3C-7BB2-28AE-CC350BA54AB4}"/>
              </a:ext>
            </a:extLst>
          </p:cNvPr>
          <p:cNvSpPr txBox="1"/>
          <p:nvPr/>
        </p:nvSpPr>
        <p:spPr>
          <a:xfrm>
            <a:off x="216072" y="3911847"/>
            <a:ext cx="1314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USER</a:t>
            </a:r>
            <a:endParaRPr lang="en-IN" sz="135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F8608-7B7E-514B-BE17-1C0185325BD3}"/>
              </a:ext>
            </a:extLst>
          </p:cNvPr>
          <p:cNvSpPr txBox="1"/>
          <p:nvPr/>
        </p:nvSpPr>
        <p:spPr>
          <a:xfrm>
            <a:off x="7244677" y="3966077"/>
            <a:ext cx="1534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SYSTEM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43836D-1400-7686-84F5-90BA6D1E802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04432" y="2322613"/>
            <a:ext cx="1186959" cy="6643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E046C3A-7113-C6FC-6FDF-22EFCF2452E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304432" y="2975015"/>
            <a:ext cx="1254836" cy="664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B4750B-47F4-9097-3EA3-F760FCAE4D9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170273" y="2049090"/>
            <a:ext cx="1349258" cy="12318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61F1388-D760-C6C5-B019-7018FDB3C61A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213804" y="3285687"/>
            <a:ext cx="1293427" cy="8562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43BF604-C702-97D2-41C9-F59758EF19A5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190774" y="3126703"/>
            <a:ext cx="1316457" cy="158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F75B8FF-A1BA-2D02-E277-0A4829410675}"/>
              </a:ext>
            </a:extLst>
          </p:cNvPr>
          <p:cNvSpPr/>
          <p:nvPr/>
        </p:nvSpPr>
        <p:spPr>
          <a:xfrm>
            <a:off x="7737941" y="1860625"/>
            <a:ext cx="513250" cy="4619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F9F3DD-4DDA-9BE3-795C-7796B0912396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7994566" y="2322613"/>
            <a:ext cx="17333" cy="1105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4276D3-180B-F574-8D8E-037730CD82BB}"/>
              </a:ext>
            </a:extLst>
          </p:cNvPr>
          <p:cNvCxnSpPr>
            <a:cxnSpLocks/>
          </p:cNvCxnSpPr>
          <p:nvPr/>
        </p:nvCxnSpPr>
        <p:spPr>
          <a:xfrm flipH="1">
            <a:off x="7755274" y="2644536"/>
            <a:ext cx="250928" cy="361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C99C4F-5623-6850-362F-F7BAF6F404C8}"/>
              </a:ext>
            </a:extLst>
          </p:cNvPr>
          <p:cNvCxnSpPr>
            <a:cxnSpLocks/>
          </p:cNvCxnSpPr>
          <p:nvPr/>
        </p:nvCxnSpPr>
        <p:spPr>
          <a:xfrm flipH="1">
            <a:off x="7862639" y="3422944"/>
            <a:ext cx="152109" cy="337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77E95C-488B-D29C-7169-D8A5D6108117}"/>
              </a:ext>
            </a:extLst>
          </p:cNvPr>
          <p:cNvCxnSpPr>
            <a:cxnSpLocks/>
          </p:cNvCxnSpPr>
          <p:nvPr/>
        </p:nvCxnSpPr>
        <p:spPr>
          <a:xfrm>
            <a:off x="8002345" y="2648814"/>
            <a:ext cx="254783" cy="328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648F73-851D-35D9-54B6-6A3B0A64FA2D}"/>
              </a:ext>
            </a:extLst>
          </p:cNvPr>
          <p:cNvCxnSpPr>
            <a:cxnSpLocks/>
          </p:cNvCxnSpPr>
          <p:nvPr/>
        </p:nvCxnSpPr>
        <p:spPr>
          <a:xfrm flipH="1" flipV="1">
            <a:off x="8017597" y="3428448"/>
            <a:ext cx="190184" cy="3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D93125-DB8A-EA9D-C415-0187CF50556A}"/>
                  </a:ext>
                </a:extLst>
              </p14:cNvPr>
              <p14:cNvContentPartPr/>
              <p14:nvPr/>
            </p14:nvContentPartPr>
            <p14:xfrm>
              <a:off x="1108530" y="-1440180"/>
              <a:ext cx="270" cy="27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D93125-DB8A-EA9D-C415-0187CF5055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5030" y="-1521180"/>
                <a:ext cx="27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747891B-5601-DE19-A5FA-5750CB79DDD6}"/>
                  </a:ext>
                </a:extLst>
              </p14:cNvPr>
              <p14:cNvContentPartPr/>
              <p14:nvPr/>
            </p14:nvContentPartPr>
            <p14:xfrm>
              <a:off x="6915150" y="4491720"/>
              <a:ext cx="270" cy="27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747891B-5601-DE19-A5FA-5750CB79DD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8400" y="4484970"/>
                <a:ext cx="13500" cy="1350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04D003-E227-F9AF-DFEB-477B5EC877B6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407819" y="3452904"/>
            <a:ext cx="0" cy="103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2C1E1B-5B56-0A8E-EC9A-84CC1EFA43CC}"/>
              </a:ext>
            </a:extLst>
          </p:cNvPr>
          <p:cNvCxnSpPr>
            <a:cxnSpLocks/>
          </p:cNvCxnSpPr>
          <p:nvPr/>
        </p:nvCxnSpPr>
        <p:spPr>
          <a:xfrm>
            <a:off x="5407819" y="3578146"/>
            <a:ext cx="0" cy="103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11C56-FB10-E345-4455-0F458B3322DE}"/>
              </a:ext>
            </a:extLst>
          </p:cNvPr>
          <p:cNvCxnSpPr>
            <a:cxnSpLocks/>
          </p:cNvCxnSpPr>
          <p:nvPr/>
        </p:nvCxnSpPr>
        <p:spPr>
          <a:xfrm>
            <a:off x="5407819" y="3709199"/>
            <a:ext cx="0" cy="103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6C4B54-8DBC-BA54-8460-38B1D1CA8248}"/>
              </a:ext>
            </a:extLst>
          </p:cNvPr>
          <p:cNvCxnSpPr>
            <a:cxnSpLocks/>
          </p:cNvCxnSpPr>
          <p:nvPr/>
        </p:nvCxnSpPr>
        <p:spPr>
          <a:xfrm>
            <a:off x="5331254" y="3725835"/>
            <a:ext cx="96746" cy="1065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E883ED-A95C-58CA-A585-5E53658C63B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30849" y="3709199"/>
            <a:ext cx="47130" cy="106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0923"/>
            <a:ext cx="3657600" cy="655403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US" sz="3200" b="1" dirty="0">
                <a:ea typeface="+mn-ea"/>
                <a:cs typeface="Times New Roman" panose="02020603050405020304" pitchFamily="18" charset="0"/>
              </a:rPr>
              <a:t>Dataset Description: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49192" y="87546"/>
            <a:ext cx="8994808" cy="655403"/>
            <a:chOff x="89095" y="122669"/>
            <a:chExt cx="11993077" cy="7731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56CAFC-F39F-4B00-BAB6-AE95B633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B7FDD2-7248-4025-B2FC-9D85E4784657}"/>
                </a:ext>
              </a:extLst>
            </p:cNvPr>
            <p:cNvCxnSpPr/>
            <p:nvPr/>
          </p:nvCxnSpPr>
          <p:spPr>
            <a:xfrm>
              <a:off x="89095" y="875515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Google Shape;179;p26">
            <a:extLst>
              <a:ext uri="{FF2B5EF4-FFF2-40B4-BE49-F238E27FC236}">
                <a16:creationId xmlns:a16="http://schemas.microsoft.com/office/drawing/2014/main" id="{CA5E2462-9094-4429-F0AE-59051A0F2D76}"/>
              </a:ext>
            </a:extLst>
          </p:cNvPr>
          <p:cNvSpPr txBox="1"/>
          <p:nvPr/>
        </p:nvSpPr>
        <p:spPr>
          <a:xfrm>
            <a:off x="381000" y="988366"/>
            <a:ext cx="567715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  <a:sym typeface="Times New Roman"/>
              </a:rPr>
              <a:t>Facial emotion recognition</a:t>
            </a:r>
          </a:p>
        </p:txBody>
      </p:sp>
      <p:sp>
        <p:nvSpPr>
          <p:cNvPr id="6" name="Google Shape;180;p26">
            <a:extLst>
              <a:ext uri="{FF2B5EF4-FFF2-40B4-BE49-F238E27FC236}">
                <a16:creationId xmlns:a16="http://schemas.microsoft.com/office/drawing/2014/main" id="{60C848C0-11F3-FB3C-8583-EDCA7A574117}"/>
              </a:ext>
            </a:extLst>
          </p:cNvPr>
          <p:cNvSpPr txBox="1"/>
          <p:nvPr/>
        </p:nvSpPr>
        <p:spPr>
          <a:xfrm>
            <a:off x="381000" y="1649138"/>
            <a:ext cx="6213793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Dataset size: 56.51MB.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contains 35,914 grayscale images of faces.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 dataset consists of 7 classes. They are- happy, sad, disgust, angry, fear, neutral, and surprise.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 images in the dataset are approximately of the size 2KB each.</a:t>
            </a: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Google Shape;181;p26">
            <a:extLst>
              <a:ext uri="{FF2B5EF4-FFF2-40B4-BE49-F238E27FC236}">
                <a16:creationId xmlns:a16="http://schemas.microsoft.com/office/drawing/2014/main" id="{374D6E6E-8743-92D9-5D15-48BE2D79ED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463" y="2922490"/>
            <a:ext cx="1158938" cy="122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82;p26">
            <a:extLst>
              <a:ext uri="{FF2B5EF4-FFF2-40B4-BE49-F238E27FC236}">
                <a16:creationId xmlns:a16="http://schemas.microsoft.com/office/drawing/2014/main" id="{4FD8B0FA-C4D2-1073-9C0E-19CA02F07D4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7350" y="1717771"/>
            <a:ext cx="1215954" cy="1057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3;p26">
            <a:extLst>
              <a:ext uri="{FF2B5EF4-FFF2-40B4-BE49-F238E27FC236}">
                <a16:creationId xmlns:a16="http://schemas.microsoft.com/office/drawing/2014/main" id="{FFC469B2-FCCD-0392-20C4-27E5FC0C5E6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6462" y="786519"/>
            <a:ext cx="1158938" cy="112513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5DAFAA-D7A4-0BF7-5644-09C9EAB2A460}"/>
              </a:ext>
            </a:extLst>
          </p:cNvPr>
          <p:cNvSpPr txBox="1"/>
          <p:nvPr/>
        </p:nvSpPr>
        <p:spPr>
          <a:xfrm>
            <a:off x="7861932" y="1868085"/>
            <a:ext cx="90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Angry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26F21-93F4-50D8-CE56-7152ED90FB9C}"/>
              </a:ext>
            </a:extLst>
          </p:cNvPr>
          <p:cNvSpPr txBox="1"/>
          <p:nvPr/>
        </p:nvSpPr>
        <p:spPr>
          <a:xfrm>
            <a:off x="6594793" y="2784901"/>
            <a:ext cx="90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51BF58-2DF1-1899-EF25-30689470E062}"/>
              </a:ext>
            </a:extLst>
          </p:cNvPr>
          <p:cNvSpPr txBox="1"/>
          <p:nvPr/>
        </p:nvSpPr>
        <p:spPr>
          <a:xfrm>
            <a:off x="7854903" y="4155935"/>
            <a:ext cx="100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Surprise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A753E0C-23E4-83D0-85E6-5DC27F5C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0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49192" y="87546"/>
            <a:ext cx="8994808" cy="655403"/>
            <a:chOff x="89095" y="122669"/>
            <a:chExt cx="11993077" cy="7731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56CAFC-F39F-4B00-BAB6-AE95B633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B7FDD2-7248-4025-B2FC-9D85E4784657}"/>
                </a:ext>
              </a:extLst>
            </p:cNvPr>
            <p:cNvCxnSpPr/>
            <p:nvPr/>
          </p:nvCxnSpPr>
          <p:spPr>
            <a:xfrm>
              <a:off x="89095" y="875515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" name="Google Shape;189;p27">
            <a:extLst>
              <a:ext uri="{FF2B5EF4-FFF2-40B4-BE49-F238E27FC236}">
                <a16:creationId xmlns:a16="http://schemas.microsoft.com/office/drawing/2014/main" id="{5D7FBC1E-3C1D-FAE6-B9EE-29B5F0430147}"/>
              </a:ext>
            </a:extLst>
          </p:cNvPr>
          <p:cNvSpPr txBox="1"/>
          <p:nvPr/>
        </p:nvSpPr>
        <p:spPr>
          <a:xfrm>
            <a:off x="407303" y="1017604"/>
            <a:ext cx="5893127" cy="327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The number of images for each feature is as follows- 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angry –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4953 images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disgust -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547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images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fear -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5121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images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Happy -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8989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images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neutral -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6198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images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sad -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6077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images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surprise -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4002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images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Testing images – 20.06% [7,205 images]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Training images – 79.93% [28,709 images]</a:t>
            </a:r>
            <a:endParaRPr lang="en-U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oogle Shape;190;p27">
            <a:extLst>
              <a:ext uri="{FF2B5EF4-FFF2-40B4-BE49-F238E27FC236}">
                <a16:creationId xmlns:a16="http://schemas.microsoft.com/office/drawing/2014/main" id="{89E922D6-4B0F-FAA1-3E6B-E21BD9666EB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390" y="1024027"/>
            <a:ext cx="1241385" cy="106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1;p27">
            <a:extLst>
              <a:ext uri="{FF2B5EF4-FFF2-40B4-BE49-F238E27FC236}">
                <a16:creationId xmlns:a16="http://schemas.microsoft.com/office/drawing/2014/main" id="{343F4F5C-9B59-899B-6259-0BB95F7B1B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8647" y="1024027"/>
            <a:ext cx="1198050" cy="106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93;p27">
            <a:extLst>
              <a:ext uri="{FF2B5EF4-FFF2-40B4-BE49-F238E27FC236}">
                <a16:creationId xmlns:a16="http://schemas.microsoft.com/office/drawing/2014/main" id="{1A9BD640-1C8A-395F-92AE-57DC2440722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915" y="2824468"/>
            <a:ext cx="1210860" cy="106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B71240-7426-60CC-8C7A-A7D092D82B36}"/>
              </a:ext>
            </a:extLst>
          </p:cNvPr>
          <p:cNvSpPr txBox="1"/>
          <p:nvPr/>
        </p:nvSpPr>
        <p:spPr>
          <a:xfrm>
            <a:off x="6012937" y="2071415"/>
            <a:ext cx="9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2A56AC-63D1-921D-5A69-C07C90D3ADFC}"/>
              </a:ext>
            </a:extLst>
          </p:cNvPr>
          <p:cNvSpPr txBox="1"/>
          <p:nvPr/>
        </p:nvSpPr>
        <p:spPr>
          <a:xfrm>
            <a:off x="5969387" y="3889745"/>
            <a:ext cx="10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Disgust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0A541-00E8-6FFB-E773-911478EC0476}"/>
              </a:ext>
            </a:extLst>
          </p:cNvPr>
          <p:cNvSpPr txBox="1"/>
          <p:nvPr/>
        </p:nvSpPr>
        <p:spPr>
          <a:xfrm>
            <a:off x="7584868" y="2074681"/>
            <a:ext cx="107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Happy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8B5A9-EBB1-D0B7-9515-57BD26A986AD}"/>
              </a:ext>
            </a:extLst>
          </p:cNvPr>
          <p:cNvSpPr txBox="1"/>
          <p:nvPr/>
        </p:nvSpPr>
        <p:spPr>
          <a:xfrm>
            <a:off x="7637092" y="3900868"/>
            <a:ext cx="118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Neutral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72CAA2-F38C-50BC-6F2E-EC5FB4848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0947" y="2824468"/>
            <a:ext cx="1137305" cy="106527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244D7D8-D1DB-ED51-FC86-093FE479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6629400" cy="67446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3200" b="1" dirty="0">
                <a:ea typeface="+mn-ea"/>
                <a:cs typeface="Times New Roman" panose="02020603050405020304" pitchFamily="18" charset="0"/>
              </a:rPr>
              <a:t>Dataset Description (</a:t>
            </a:r>
            <a:r>
              <a:rPr lang="en-US" sz="3200" b="1" dirty="0" err="1">
                <a:ea typeface="+mn-ea"/>
                <a:cs typeface="Times New Roman" panose="02020603050405020304" pitchFamily="18" charset="0"/>
              </a:rPr>
              <a:t>cont</a:t>
            </a:r>
            <a:r>
              <a:rPr lang="en-US" sz="3200" b="1" dirty="0">
                <a:ea typeface="+mn-ea"/>
                <a:cs typeface="Times New Roman" panose="02020603050405020304" pitchFamily="18" charset="0"/>
              </a:rPr>
              <a:t>…)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2C01A0-5E97-F27F-21A1-8713DA2F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9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073D1-3C62-B8B9-7A16-695DB9D485E6}"/>
              </a:ext>
            </a:extLst>
          </p:cNvPr>
          <p:cNvSpPr txBox="1"/>
          <p:nvPr/>
        </p:nvSpPr>
        <p:spPr>
          <a:xfrm>
            <a:off x="571499" y="899891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a typeface="+mn-ea"/>
                <a:cs typeface="Times New Roman" panose="02020603050405020304" pitchFamily="18" charset="0"/>
              </a:rPr>
              <a:t>Data Preprocessing: 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Balancing of the train dataset using the oversampling method.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0AEA8-8D9B-1E4A-7F52-0D9D9D106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4" y="1654103"/>
            <a:ext cx="8647531" cy="33802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818231B-826E-56D8-6DFF-77F9FAFCA498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ECC69-6080-D759-DF5C-45C9C87E9C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97C278C-90F2-9777-E6CE-A2DEB8BD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50" y="109140"/>
            <a:ext cx="6629400" cy="67446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3200" b="1" dirty="0">
                <a:ea typeface="+mn-ea"/>
                <a:cs typeface="Times New Roman" panose="02020603050405020304" pitchFamily="18" charset="0"/>
              </a:rPr>
              <a:t>Dataset Description (</a:t>
            </a:r>
            <a:r>
              <a:rPr lang="en-US" sz="3200" b="1" dirty="0" err="1">
                <a:ea typeface="+mn-ea"/>
                <a:cs typeface="Times New Roman" panose="02020603050405020304" pitchFamily="18" charset="0"/>
              </a:rPr>
              <a:t>cont</a:t>
            </a:r>
            <a:r>
              <a:rPr lang="en-US" sz="3200" b="1" dirty="0">
                <a:ea typeface="+mn-ea"/>
                <a:cs typeface="Times New Roman" panose="02020603050405020304" pitchFamily="18" charset="0"/>
              </a:rPr>
              <a:t>…)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5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1932</Words>
  <Application>Microsoft Office PowerPoint</Application>
  <PresentationFormat>On-screen Show (16:9)</PresentationFormat>
  <Paragraphs>315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Söhne</vt:lpstr>
      <vt:lpstr>Times New Roman</vt:lpstr>
      <vt:lpstr>Wingdings</vt:lpstr>
      <vt:lpstr>Office Theme</vt:lpstr>
      <vt:lpstr>FACIAL EMOTION RECOGNITION USING CNN</vt:lpstr>
      <vt:lpstr>PowerPoint Presentation</vt:lpstr>
      <vt:lpstr>PROBLEM STATEMENT</vt:lpstr>
      <vt:lpstr>OBJECTIVES ACHIEVED</vt:lpstr>
      <vt:lpstr>PowerPoint Presentation</vt:lpstr>
      <vt:lpstr>PowerPoint Presentation</vt:lpstr>
      <vt:lpstr>Dataset Description:</vt:lpstr>
      <vt:lpstr>Dataset Description (cont…)</vt:lpstr>
      <vt:lpstr>Dataset Description (cont…)</vt:lpstr>
      <vt:lpstr>IMPLEMENTATION</vt:lpstr>
      <vt:lpstr>INITIAL MODEL IMPLEMENTATION</vt:lpstr>
      <vt:lpstr>CLASS-WISE OBSERVATIONS</vt:lpstr>
      <vt:lpstr>LOSS AND ACCURACY CURVES</vt:lpstr>
      <vt:lpstr>PowerPoint Presentation</vt:lpstr>
      <vt:lpstr>OBSERVATIONS AND ANALYSIS</vt:lpstr>
      <vt:lpstr>OBSERVATIONS AND ANALYSIS (cont…)</vt:lpstr>
      <vt:lpstr>ResNet18 WITH IMPROVED CNN</vt:lpstr>
      <vt:lpstr>ResNet50 WITH IMPROVED CNN</vt:lpstr>
      <vt:lpstr>ResNet50 WITH IMPROVED CNN(cont…)</vt:lpstr>
      <vt:lpstr>PowerPoint Presentation</vt:lpstr>
      <vt:lpstr>PowerPoint Presentation</vt:lpstr>
      <vt:lpstr>PowerPoint Presentation</vt:lpstr>
      <vt:lpstr>FUTURE SCOPE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(15ECSW301) 2023-24 5th semester, SoCSE</dc:title>
  <dc:creator>Prashant_Narayankar</dc:creator>
  <cp:lastModifiedBy>Laxmikant Patil</cp:lastModifiedBy>
  <cp:revision>322</cp:revision>
  <dcterms:created xsi:type="dcterms:W3CDTF">2006-08-16T00:00:00Z</dcterms:created>
  <dcterms:modified xsi:type="dcterms:W3CDTF">2024-02-17T07:40:05Z</dcterms:modified>
</cp:coreProperties>
</file>