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89"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3208">
          <p15:clr>
            <a:srgbClr val="A4A3A4"/>
          </p15:clr>
        </p15:guide>
        <p15:guide id="3" pos="2376">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H8IaNL9okhdwyadPQH04M4Z70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0172"/>
    <a:srgbClr val="C00000"/>
    <a:srgbClr val="B0E6B5"/>
    <a:srgbClr val="2E9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96" d="100"/>
          <a:sy n="96" d="100"/>
        </p:scale>
        <p:origin x="480" y="64"/>
      </p:cViewPr>
      <p:guideLst>
        <p:guide orient="horz" pos="1620"/>
        <p:guide pos="3208"/>
        <p:guide pos="23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21" Type="http://customschemas.google.com/relationships/presentationmetadata" Target="metadata"/><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24" Type="http://schemas.openxmlformats.org/officeDocument/2006/relationships/theme" Target="theme/theme1.xml"/><Relationship Id="rId23" Type="http://schemas.openxmlformats.org/officeDocument/2006/relationships/viewProps" Target="viewProps.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714231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81c49722f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e81c49722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402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mc:AlternateContent xmlns:mc="http://schemas.openxmlformats.org/markup-compatibility/2006" xmlns:p14="http://schemas.microsoft.com/office/powerpoint/2010/main">
    <mc:Choice Requires="p14">
      <p:transition spd="slow" p14:dur="59000" advClick="0" advTm="6000">
        <p:fade/>
      </p:transition>
    </mc:Choice>
    <mc:Fallback xmlns="">
      <p:transition spd="slow" advClick="0" advTm="6000">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5" name="Rectangle 4"/>
          <p:cNvSpPr/>
          <p:nvPr/>
        </p:nvSpPr>
        <p:spPr>
          <a:xfrm>
            <a:off x="0" y="-181526"/>
            <a:ext cx="9272016" cy="5216652"/>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Google Shape;281;p21"/>
          <p:cNvSpPr/>
          <p:nvPr/>
        </p:nvSpPr>
        <p:spPr>
          <a:xfrm>
            <a:off x="2694896" y="2724428"/>
            <a:ext cx="1999296" cy="2416823"/>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45" name="Google Shape;282;p21"/>
          <p:cNvSpPr/>
          <p:nvPr/>
        </p:nvSpPr>
        <p:spPr>
          <a:xfrm>
            <a:off x="6574554" y="503241"/>
            <a:ext cx="2524824" cy="2200549"/>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900"/>
              <a:buFont typeface="Book Antiqua"/>
              <a:buNone/>
            </a:pPr>
            <a:endParaRPr sz="900" b="0" i="0" u="none" strike="noStrike" cap="none" dirty="0">
              <a:solidFill>
                <a:srgbClr val="FFFFFF"/>
              </a:solidFill>
              <a:latin typeface="Book Antiqua"/>
              <a:ea typeface="Book Antiqua"/>
              <a:cs typeface="Book Antiqua"/>
              <a:sym typeface="Book Antiqua"/>
            </a:endParaRPr>
          </a:p>
        </p:txBody>
      </p:sp>
      <p:sp>
        <p:nvSpPr>
          <p:cNvPr id="46" name="Google Shape;283;p21"/>
          <p:cNvSpPr txBox="1"/>
          <p:nvPr/>
        </p:nvSpPr>
        <p:spPr>
          <a:xfrm>
            <a:off x="8983990" y="51434"/>
            <a:ext cx="188400" cy="115500"/>
          </a:xfrm>
          <a:prstGeom prst="rect">
            <a:avLst/>
          </a:prstGeom>
          <a:noFill/>
          <a:ln>
            <a:noFill/>
          </a:ln>
        </p:spPr>
        <p:txBody>
          <a:bodyPr spcFirstLastPara="1" wrap="square" lIns="34275" tIns="34275" rIns="34275" bIns="34275" anchor="t" anchorCtr="0">
            <a:spAutoFit/>
          </a:bodyPr>
          <a:lstStyle/>
          <a:p>
            <a:pPr marL="0" marR="0" lvl="0" indent="0" algn="l" rtl="0">
              <a:lnSpc>
                <a:spcPct val="100000"/>
              </a:lnSpc>
              <a:spcBef>
                <a:spcPts val="0"/>
              </a:spcBef>
              <a:spcAft>
                <a:spcPts val="0"/>
              </a:spcAft>
              <a:buClr>
                <a:srgbClr val="FFFFFF"/>
              </a:buClr>
              <a:buSzPts val="300"/>
              <a:buFont typeface="Trebuchet MS"/>
              <a:buNone/>
            </a:pPr>
            <a:r>
              <a:rPr lang="en-US" sz="300" b="0" i="0" u="none" strike="noStrike" cap="none">
                <a:solidFill>
                  <a:srgbClr val="FFFFFF"/>
                </a:solidFill>
                <a:latin typeface="Trebuchet MS"/>
                <a:ea typeface="Trebuchet MS"/>
                <a:cs typeface="Trebuchet MS"/>
                <a:sym typeface="Trebuchet MS"/>
              </a:rPr>
              <a:t>TM</a:t>
            </a:r>
            <a:endParaRPr/>
          </a:p>
        </p:txBody>
      </p:sp>
      <p:sp>
        <p:nvSpPr>
          <p:cNvPr id="47" name="Google Shape;284;p21"/>
          <p:cNvSpPr/>
          <p:nvPr/>
        </p:nvSpPr>
        <p:spPr>
          <a:xfrm>
            <a:off x="34549" y="506468"/>
            <a:ext cx="2610300" cy="1146437"/>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Trebuchet MS"/>
              <a:buNone/>
            </a:pPr>
            <a:endParaRPr sz="1400" b="0" i="0" u="none" strike="noStrike" cap="none">
              <a:solidFill>
                <a:srgbClr val="FFFFFF"/>
              </a:solidFill>
              <a:latin typeface="Trebuchet MS"/>
              <a:ea typeface="Trebuchet MS"/>
              <a:cs typeface="Trebuchet MS"/>
              <a:sym typeface="Trebuchet MS"/>
            </a:endParaRPr>
          </a:p>
        </p:txBody>
      </p:sp>
      <p:sp>
        <p:nvSpPr>
          <p:cNvPr id="48" name="Google Shape;285;p21"/>
          <p:cNvSpPr/>
          <p:nvPr/>
        </p:nvSpPr>
        <p:spPr>
          <a:xfrm>
            <a:off x="33205" y="1691813"/>
            <a:ext cx="2621700" cy="1102742"/>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Trebuchet MS"/>
              <a:buNone/>
            </a:pPr>
            <a:endParaRPr b="0" i="0" u="none" strike="noStrike" cap="none" dirty="0">
              <a:solidFill>
                <a:srgbClr val="FFFFFF"/>
              </a:solidFill>
              <a:latin typeface="Trebuchet MS"/>
              <a:ea typeface="Trebuchet MS"/>
              <a:cs typeface="Times New Roman" panose="02020603050405020304" pitchFamily="18" charset="0"/>
              <a:sym typeface="Trebuchet MS"/>
            </a:endParaRPr>
          </a:p>
        </p:txBody>
      </p:sp>
      <p:sp>
        <p:nvSpPr>
          <p:cNvPr id="49" name="Google Shape;286;p21"/>
          <p:cNvSpPr/>
          <p:nvPr/>
        </p:nvSpPr>
        <p:spPr>
          <a:xfrm>
            <a:off x="2685824" y="476020"/>
            <a:ext cx="3870227" cy="2202473"/>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50" name="Google Shape;287;p21"/>
          <p:cNvSpPr txBox="1"/>
          <p:nvPr/>
        </p:nvSpPr>
        <p:spPr>
          <a:xfrm>
            <a:off x="55187" y="506468"/>
            <a:ext cx="2566973" cy="1007938"/>
          </a:xfrm>
          <a:prstGeom prst="rect">
            <a:avLst/>
          </a:prstGeom>
          <a:noFill/>
          <a:ln>
            <a:noFill/>
          </a:ln>
        </p:spPr>
        <p:txBody>
          <a:bodyPr spcFirstLastPara="1" wrap="square" lIns="34275" tIns="34275" rIns="34275" bIns="34275" anchor="t" anchorCtr="0">
            <a:spAutoFit/>
          </a:bodyPr>
          <a:lstStyle/>
          <a:p>
            <a:pPr marL="0" marR="0" lvl="0" indent="0" algn="l" rtl="0">
              <a:lnSpc>
                <a:spcPct val="100000"/>
              </a:lnSpc>
              <a:spcBef>
                <a:spcPts val="0"/>
              </a:spcBef>
              <a:spcAft>
                <a:spcPts val="0"/>
              </a:spcAft>
              <a:buClr>
                <a:srgbClr val="2F5496"/>
              </a:buClr>
              <a:buSzPts val="1000"/>
              <a:buFont typeface="Times New Roman"/>
              <a:buNone/>
            </a:pPr>
            <a:r>
              <a:rPr lang="en-US" sz="1050" b="1" i="0" u="none" strike="noStrike" cap="none" dirty="0">
                <a:solidFill>
                  <a:srgbClr val="2F5496"/>
                </a:solidFill>
                <a:latin typeface="Times New Roman"/>
                <a:ea typeface="Times New Roman"/>
                <a:cs typeface="Times New Roman"/>
                <a:sym typeface="Times New Roman"/>
              </a:rPr>
              <a:t>Domain: Computer Vision</a:t>
            </a:r>
          </a:p>
          <a:p>
            <a:pPr marL="0" marR="0" lvl="0" indent="0" algn="l" rtl="0">
              <a:lnSpc>
                <a:spcPct val="100000"/>
              </a:lnSpc>
              <a:spcBef>
                <a:spcPts val="0"/>
              </a:spcBef>
              <a:spcAft>
                <a:spcPts val="0"/>
              </a:spcAft>
              <a:buClr>
                <a:srgbClr val="2F5496"/>
              </a:buClr>
              <a:buSzPts val="1000"/>
              <a:buFont typeface="Times New Roman"/>
              <a:buNone/>
            </a:pPr>
            <a:endParaRPr lang="en-US" sz="1000" b="1" dirty="0">
              <a:solidFill>
                <a:srgbClr val="2F5496"/>
              </a:solidFill>
              <a:latin typeface="Times New Roman"/>
              <a:ea typeface="Times New Roman"/>
              <a:cs typeface="Times New Roman"/>
              <a:sym typeface="Times New Roman"/>
            </a:endParaRPr>
          </a:p>
          <a:p>
            <a:pPr>
              <a:buClr>
                <a:srgbClr val="2F5496"/>
              </a:buClr>
              <a:buSzPts val="1000"/>
            </a:pPr>
            <a:r>
              <a:rPr lang="en-US" sz="1050" b="1" dirty="0">
                <a:solidFill>
                  <a:srgbClr val="2F5496"/>
                </a:solidFill>
                <a:latin typeface="Times New Roman"/>
                <a:ea typeface="Times New Roman"/>
                <a:cs typeface="Times New Roman"/>
                <a:sym typeface="Times New Roman"/>
              </a:rPr>
              <a:t>Problem</a:t>
            </a:r>
            <a:r>
              <a:rPr lang="en-US" sz="1000" b="1" dirty="0">
                <a:solidFill>
                  <a:srgbClr val="2F5496"/>
                </a:solidFill>
                <a:latin typeface="Times New Roman"/>
                <a:ea typeface="Times New Roman"/>
                <a:cs typeface="Times New Roman"/>
                <a:sym typeface="Times New Roman"/>
              </a:rPr>
              <a:t> </a:t>
            </a:r>
            <a:r>
              <a:rPr lang="en-US" sz="1050" b="1" dirty="0">
                <a:solidFill>
                  <a:srgbClr val="2F5496"/>
                </a:solidFill>
                <a:latin typeface="Times New Roman"/>
                <a:ea typeface="Times New Roman"/>
                <a:cs typeface="Times New Roman"/>
                <a:sym typeface="Times New Roman"/>
              </a:rPr>
              <a:t>statement:</a:t>
            </a:r>
            <a:r>
              <a:rPr lang="en-US" sz="1000" b="1" dirty="0">
                <a:solidFill>
                  <a:srgbClr val="2F5496"/>
                </a:solidFill>
                <a:latin typeface="Times New Roman"/>
                <a:ea typeface="Times New Roman"/>
                <a:cs typeface="Times New Roman"/>
                <a:sym typeface="Times New Roman"/>
              </a:rPr>
              <a:t> </a:t>
            </a:r>
          </a:p>
          <a:p>
            <a:pPr algn="just">
              <a:buClr>
                <a:srgbClr val="2F5496"/>
              </a:buClr>
              <a:buSzPts val="1000"/>
            </a:pPr>
            <a:r>
              <a:rPr lang="en-US" sz="1000" dirty="0">
                <a:latin typeface="Times New Roman" panose="02020603050405020304" pitchFamily="18" charset="0"/>
                <a:ea typeface="Times New Roman"/>
                <a:cs typeface="Times New Roman" panose="02020603050405020304" pitchFamily="18" charset="0"/>
                <a:sym typeface="Times New Roman"/>
              </a:rPr>
              <a:t>Develop a deployable Facial Emotion Recognition model on an ultra-low power embedded system.</a:t>
            </a:r>
          </a:p>
        </p:txBody>
      </p:sp>
      <p:sp>
        <p:nvSpPr>
          <p:cNvPr id="51" name="Google Shape;288;p21"/>
          <p:cNvSpPr/>
          <p:nvPr/>
        </p:nvSpPr>
        <p:spPr>
          <a:xfrm>
            <a:off x="0" y="-45706"/>
            <a:ext cx="9234900" cy="531000"/>
          </a:xfrm>
          <a:prstGeom prst="rect">
            <a:avLst/>
          </a:prstGeom>
          <a:solidFill>
            <a:schemeClr val="accent4">
              <a:lumMod val="75000"/>
            </a:schemeClr>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000"/>
              <a:buFont typeface="Book Antiqua"/>
              <a:buNone/>
            </a:pPr>
            <a:endParaRPr sz="1000" b="0" i="0" u="none" strike="noStrike" cap="none">
              <a:solidFill>
                <a:srgbClr val="FFFFFF"/>
              </a:solidFill>
              <a:latin typeface="Book Antiqua"/>
              <a:ea typeface="Book Antiqua"/>
              <a:cs typeface="Book Antiqua"/>
              <a:sym typeface="Book Antiqua"/>
            </a:endParaRPr>
          </a:p>
        </p:txBody>
      </p:sp>
      <p:pic>
        <p:nvPicPr>
          <p:cNvPr id="52" name="Google Shape;289;p21" descr="Google Shape;62;p1"/>
          <p:cNvPicPr preferRelativeResize="0"/>
          <p:nvPr/>
        </p:nvPicPr>
        <p:blipFill rotWithShape="1">
          <a:blip r:embed="rId3">
            <a:alphaModFix/>
          </a:blip>
          <a:srcRect/>
          <a:stretch/>
        </p:blipFill>
        <p:spPr>
          <a:xfrm>
            <a:off x="32499" y="-26132"/>
            <a:ext cx="492603" cy="492604"/>
          </a:xfrm>
          <a:prstGeom prst="rect">
            <a:avLst/>
          </a:prstGeom>
          <a:noFill/>
          <a:ln>
            <a:noFill/>
          </a:ln>
        </p:spPr>
      </p:pic>
      <p:sp>
        <p:nvSpPr>
          <p:cNvPr id="53" name="Google Shape;290;p21"/>
          <p:cNvSpPr/>
          <p:nvPr/>
        </p:nvSpPr>
        <p:spPr>
          <a:xfrm>
            <a:off x="48414" y="2837806"/>
            <a:ext cx="2610300" cy="2269495"/>
          </a:xfrm>
          <a:prstGeom prst="rect">
            <a:avLst/>
          </a:prstGeom>
          <a:solidFill>
            <a:srgbClr val="FFFFFF"/>
          </a:solidFill>
          <a:ln>
            <a:noFill/>
          </a:ln>
        </p:spPr>
        <p:txBody>
          <a:bodyPr spcFirstLastPara="1" wrap="square" lIns="45700" tIns="45700" rIns="45700" bIns="45700" anchor="ctr" anchorCtr="0">
            <a:noAutofit/>
          </a:bodyPr>
          <a:lstStyle/>
          <a:p>
            <a:pPr marL="0" marR="0" lvl="0" indent="0" algn="just" rtl="0">
              <a:lnSpc>
                <a:spcPct val="100000"/>
              </a:lnSpc>
              <a:spcBef>
                <a:spcPts val="0"/>
              </a:spcBef>
              <a:spcAft>
                <a:spcPts val="0"/>
              </a:spcAft>
              <a:buClr>
                <a:srgbClr val="FFFFFF"/>
              </a:buClr>
              <a:buSzPts val="1000"/>
              <a:buFont typeface="Trebuchet MS"/>
              <a:buNone/>
            </a:pPr>
            <a:endParaRPr sz="1000" b="0" i="0" u="none" strike="noStrike" cap="none" dirty="0">
              <a:solidFill>
                <a:srgbClr val="FFFFFF"/>
              </a:solidFill>
              <a:latin typeface="Trebuchet MS"/>
              <a:ea typeface="Trebuchet MS"/>
              <a:cs typeface="Trebuchet MS"/>
              <a:sym typeface="Trebuchet MS"/>
            </a:endParaRPr>
          </a:p>
        </p:txBody>
      </p:sp>
      <p:sp>
        <p:nvSpPr>
          <p:cNvPr id="54" name="Google Shape;291;p21"/>
          <p:cNvSpPr txBox="1"/>
          <p:nvPr/>
        </p:nvSpPr>
        <p:spPr>
          <a:xfrm>
            <a:off x="15011" y="1586874"/>
            <a:ext cx="2612350" cy="1331053"/>
          </a:xfrm>
          <a:prstGeom prst="rect">
            <a:avLst/>
          </a:prstGeom>
          <a:noFill/>
          <a:ln>
            <a:noFill/>
          </a:ln>
        </p:spPr>
        <p:txBody>
          <a:bodyPr spcFirstLastPara="1" wrap="square" lIns="91400" tIns="91400" rIns="91400" bIns="91400" anchor="t" anchorCtr="0">
            <a:spAutoFit/>
          </a:bodyPr>
          <a:lstStyle/>
          <a:p>
            <a:pPr marL="0" lvl="0" indent="0" algn="just">
              <a:buClr>
                <a:srgbClr val="2F5496"/>
              </a:buClr>
              <a:buSzPts val="1000"/>
              <a:buFont typeface="Times New Roman"/>
              <a:buNone/>
            </a:pPr>
            <a:r>
              <a:rPr lang="en-US" sz="1050" b="1" dirty="0">
                <a:solidFill>
                  <a:srgbClr val="2F5496"/>
                </a:solidFill>
                <a:latin typeface="Times New Roman"/>
                <a:cs typeface="Times New Roman"/>
                <a:sym typeface="Times New Roman"/>
              </a:rPr>
              <a:t>Objectives:</a:t>
            </a:r>
            <a:endParaRPr lang="en-US" sz="1000" b="1" dirty="0">
              <a:solidFill>
                <a:srgbClr val="2F5496"/>
              </a:solidFill>
              <a:latin typeface="Times New Roman"/>
              <a:cs typeface="Times New Roman"/>
              <a:sym typeface="Times New Roman"/>
            </a:endParaRPr>
          </a:p>
          <a:p>
            <a:pPr marL="0" lvl="0" indent="0" algn="just">
              <a:buClr>
                <a:srgbClr val="2F5496"/>
              </a:buClr>
              <a:buSzPts val="1000"/>
              <a:buFont typeface="Times New Roman"/>
              <a:buNone/>
            </a:pPr>
            <a:endParaRPr lang="en-US" sz="400" b="1" dirty="0">
              <a:solidFill>
                <a:srgbClr val="2F5496"/>
              </a:solidFill>
              <a:latin typeface="Times New Roman"/>
              <a:cs typeface="Times New Roman"/>
              <a:sym typeface="Times New Roman"/>
            </a:endParaRPr>
          </a:p>
          <a:p>
            <a:pPr marL="171450" lvl="0" indent="-171450" algn="just">
              <a:buClr>
                <a:srgbClr val="2F5496"/>
              </a:buClr>
              <a:buSzPts val="1000"/>
              <a:buFont typeface="Arial"/>
              <a:buChar char="•"/>
            </a:pPr>
            <a:r>
              <a:rPr lang="en-US" sz="1000" dirty="0">
                <a:latin typeface="Times New Roman" panose="02020603050405020304" pitchFamily="18" charset="0"/>
                <a:cs typeface="Times New Roman" panose="02020603050405020304" pitchFamily="18" charset="0"/>
              </a:rPr>
              <a:t>Design a Deep Neural network-based energy-efficient Facial Emotion Recognition Model. </a:t>
            </a:r>
          </a:p>
          <a:p>
            <a:pPr marL="171450" lvl="0" indent="-171450" algn="just">
              <a:buClr>
                <a:srgbClr val="2F5496"/>
              </a:buClr>
              <a:buSzPts val="1000"/>
              <a:buFont typeface="Arial"/>
              <a:buChar char="•"/>
            </a:pPr>
            <a:r>
              <a:rPr lang="en-US" sz="1000" dirty="0">
                <a:latin typeface="Times New Roman" panose="02020603050405020304" pitchFamily="18" charset="0"/>
                <a:cs typeface="Times New Roman" panose="02020603050405020304" pitchFamily="18" charset="0"/>
              </a:rPr>
              <a:t>Deployment of the Facial Emotion Recognition Model on an </a:t>
            </a:r>
            <a:r>
              <a:rPr lang="en-US" sz="1000" dirty="0">
                <a:latin typeface="Times New Roman" panose="02020603050405020304" pitchFamily="18" charset="0"/>
                <a:ea typeface="Times New Roman"/>
                <a:cs typeface="Times New Roman" panose="02020603050405020304" pitchFamily="18" charset="0"/>
                <a:sym typeface="Times New Roman"/>
              </a:rPr>
              <a:t>ultra-low power embedded device</a:t>
            </a:r>
            <a:r>
              <a:rPr lang="en-US" sz="1000" dirty="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sym typeface="Times New Roman"/>
            </a:endParaRPr>
          </a:p>
        </p:txBody>
      </p:sp>
      <p:sp>
        <p:nvSpPr>
          <p:cNvPr id="55" name="Google Shape;292;p21"/>
          <p:cNvSpPr txBox="1"/>
          <p:nvPr/>
        </p:nvSpPr>
        <p:spPr>
          <a:xfrm>
            <a:off x="23495" y="2818348"/>
            <a:ext cx="2668218" cy="2269771"/>
          </a:xfrm>
          <a:prstGeom prst="rect">
            <a:avLst/>
          </a:prstGeom>
          <a:noFill/>
          <a:ln>
            <a:noFill/>
          </a:ln>
        </p:spPr>
        <p:txBody>
          <a:bodyPr spcFirstLastPara="1" wrap="square" lIns="91400" tIns="91400" rIns="91400" bIns="91400" anchor="t" anchorCtr="0">
            <a:spAutoFit/>
          </a:bodyPr>
          <a:lstStyle/>
          <a:p>
            <a:pPr marL="0" marR="0" lvl="0" indent="0" algn="just" rtl="0">
              <a:lnSpc>
                <a:spcPct val="100000"/>
              </a:lnSpc>
              <a:spcBef>
                <a:spcPts val="0"/>
              </a:spcBef>
              <a:spcAft>
                <a:spcPts val="0"/>
              </a:spcAft>
              <a:buClr>
                <a:srgbClr val="2F5496"/>
              </a:buClr>
              <a:buSzPts val="1000"/>
              <a:buFont typeface="Times New Roman"/>
              <a:buNone/>
            </a:pPr>
            <a:r>
              <a:rPr lang="en-US" sz="1050" b="1" i="0" u="none" strike="noStrike" cap="none" dirty="0">
                <a:solidFill>
                  <a:srgbClr val="2F5496"/>
                </a:solidFill>
                <a:latin typeface="Times New Roman"/>
                <a:ea typeface="Times New Roman"/>
                <a:cs typeface="Times New Roman"/>
                <a:sym typeface="Times New Roman"/>
              </a:rPr>
              <a:t>Methodology:</a:t>
            </a:r>
          </a:p>
          <a:p>
            <a:pPr marL="0" marR="0" lvl="0" indent="0" algn="just" rtl="0">
              <a:lnSpc>
                <a:spcPct val="100000"/>
              </a:lnSpc>
              <a:spcBef>
                <a:spcPts val="0"/>
              </a:spcBef>
              <a:spcAft>
                <a:spcPts val="0"/>
              </a:spcAft>
              <a:buClr>
                <a:srgbClr val="2F5496"/>
              </a:buClr>
              <a:buSzPts val="1000"/>
              <a:buFont typeface="Times New Roman"/>
              <a:buNone/>
            </a:pPr>
            <a:endParaRPr lang="en-US" sz="500" b="1" dirty="0">
              <a:solidFill>
                <a:srgbClr val="2F5496"/>
              </a:solidFill>
              <a:latin typeface="Times New Roman"/>
              <a:cs typeface="Times New Roman"/>
              <a:sym typeface="Times New Roman"/>
            </a:endParaRPr>
          </a:p>
          <a:p>
            <a:pPr marL="171450" marR="0" lvl="0" indent="-171450" algn="just" rtl="0">
              <a:lnSpc>
                <a:spcPct val="100000"/>
              </a:lnSpc>
              <a:spcBef>
                <a:spcPts val="0"/>
              </a:spcBef>
              <a:spcAft>
                <a:spcPts val="0"/>
              </a:spcAft>
              <a:buClr>
                <a:srgbClr val="2F5496"/>
              </a:buClr>
              <a:buSzPts val="1000"/>
              <a:buFont typeface="Arial" panose="020B0604020202020204" pitchFamily="34" charset="0"/>
              <a:buChar char="•"/>
            </a:pPr>
            <a:r>
              <a:rPr lang="en-IN" sz="1000" b="1" dirty="0">
                <a:latin typeface="Times New Roman" panose="02020603050405020304" pitchFamily="18" charset="0"/>
                <a:cs typeface="Times New Roman" panose="02020603050405020304" pitchFamily="18" charset="0"/>
              </a:rPr>
              <a:t>Model Development:</a:t>
            </a:r>
            <a:r>
              <a:rPr lang="en-IN" sz="1000" dirty="0">
                <a:latin typeface="Times New Roman" panose="02020603050405020304" pitchFamily="18" charset="0"/>
                <a:cs typeface="Times New Roman" panose="02020603050405020304" pitchFamily="18" charset="0"/>
              </a:rPr>
              <a:t> Design the model with PyTorch.</a:t>
            </a:r>
          </a:p>
          <a:p>
            <a:pPr marL="171450" marR="0" lvl="0" indent="-171450" algn="just" rtl="0">
              <a:lnSpc>
                <a:spcPct val="100000"/>
              </a:lnSpc>
              <a:spcBef>
                <a:spcPts val="0"/>
              </a:spcBef>
              <a:spcAft>
                <a:spcPts val="0"/>
              </a:spcAft>
              <a:buClr>
                <a:srgbClr val="2F5496"/>
              </a:buClr>
              <a:buSzPts val="1000"/>
              <a:buFont typeface="Arial" panose="020B0604020202020204" pitchFamily="34" charset="0"/>
              <a:buChar char="•"/>
            </a:pPr>
            <a:r>
              <a:rPr lang="en-IN" sz="1000" b="1" dirty="0">
                <a:latin typeface="Times New Roman" panose="02020603050405020304" pitchFamily="18" charset="0"/>
                <a:cs typeface="Times New Roman" panose="02020603050405020304" pitchFamily="18" charset="0"/>
              </a:rPr>
              <a:t>Training: </a:t>
            </a:r>
            <a:r>
              <a:rPr lang="en-IN" sz="1000" dirty="0">
                <a:latin typeface="Times New Roman" panose="02020603050405020304" pitchFamily="18" charset="0"/>
                <a:cs typeface="Times New Roman" panose="02020603050405020304" pitchFamily="18" charset="0"/>
              </a:rPr>
              <a:t>Train with floating-point weights, then quantize for MAX78000 deployment.</a:t>
            </a:r>
          </a:p>
          <a:p>
            <a:pPr marL="171450" marR="0" lvl="0" indent="-171450" algn="just" rtl="0">
              <a:lnSpc>
                <a:spcPct val="100000"/>
              </a:lnSpc>
              <a:spcBef>
                <a:spcPts val="0"/>
              </a:spcBef>
              <a:spcAft>
                <a:spcPts val="0"/>
              </a:spcAft>
              <a:buClr>
                <a:srgbClr val="2F5496"/>
              </a:buClr>
              <a:buSzPts val="1000"/>
              <a:buFont typeface="Arial" panose="020B0604020202020204" pitchFamily="34" charset="0"/>
              <a:buChar char="•"/>
            </a:pPr>
            <a:r>
              <a:rPr lang="en-IN" sz="1000" b="1" dirty="0">
                <a:latin typeface="Times New Roman" panose="02020603050405020304" pitchFamily="18" charset="0"/>
                <a:cs typeface="Times New Roman" panose="02020603050405020304" pitchFamily="18" charset="0"/>
              </a:rPr>
              <a:t>Model Evaluation: </a:t>
            </a:r>
            <a:r>
              <a:rPr lang="en-IN" sz="1000" dirty="0">
                <a:latin typeface="Times New Roman" panose="02020603050405020304" pitchFamily="18" charset="0"/>
                <a:cs typeface="Times New Roman" panose="02020603050405020304" pitchFamily="18" charset="0"/>
              </a:rPr>
              <a:t>Assess quantized model accuracy using an evaluation dataset. </a:t>
            </a:r>
          </a:p>
          <a:p>
            <a:pPr marL="171450" marR="0" lvl="0" indent="-171450" algn="just" rtl="0">
              <a:lnSpc>
                <a:spcPct val="100000"/>
              </a:lnSpc>
              <a:spcBef>
                <a:spcPts val="0"/>
              </a:spcBef>
              <a:spcAft>
                <a:spcPts val="0"/>
              </a:spcAft>
              <a:buClr>
                <a:srgbClr val="2F5496"/>
              </a:buClr>
              <a:buSzPts val="1000"/>
              <a:buFont typeface="Arial" panose="020B0604020202020204" pitchFamily="34" charset="0"/>
              <a:buChar char="•"/>
            </a:pPr>
            <a:r>
              <a:rPr lang="en-IN" sz="1000" b="1" dirty="0">
                <a:latin typeface="Times New Roman" panose="02020603050405020304" pitchFamily="18" charset="0"/>
                <a:cs typeface="Times New Roman" panose="02020603050405020304" pitchFamily="18" charset="0"/>
              </a:rPr>
              <a:t>Synthesis Process: </a:t>
            </a:r>
            <a:r>
              <a:rPr lang="en-IN" sz="1000" dirty="0">
                <a:latin typeface="Times New Roman" panose="02020603050405020304" pitchFamily="18" charset="0"/>
                <a:cs typeface="Times New Roman" panose="02020603050405020304" pitchFamily="18" charset="0"/>
              </a:rPr>
              <a:t>Use the MAX78000 synthesizer tool to generate optimized C code from ONNX files, YAML model description, and input data. The tool generates C code for loading weights, performing inference, and validating results.</a:t>
            </a:r>
            <a:endParaRPr sz="1000" dirty="0">
              <a:latin typeface="Times New Roman" panose="02020603050405020304" pitchFamily="18" charset="0"/>
              <a:cs typeface="Times New Roman" panose="02020603050405020304" pitchFamily="18" charset="0"/>
            </a:endParaRPr>
          </a:p>
        </p:txBody>
      </p:sp>
      <p:sp>
        <p:nvSpPr>
          <p:cNvPr id="56" name="Google Shape;296;p21"/>
          <p:cNvSpPr/>
          <p:nvPr/>
        </p:nvSpPr>
        <p:spPr>
          <a:xfrm>
            <a:off x="6902795" y="2731008"/>
            <a:ext cx="2208000" cy="2342646"/>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900"/>
              <a:buFont typeface="Book Antiqua"/>
              <a:buNone/>
            </a:pPr>
            <a:endParaRPr sz="900" b="0" i="0" u="none" strike="noStrike" cap="none" dirty="0">
              <a:solidFill>
                <a:srgbClr val="FF0000"/>
              </a:solidFill>
              <a:latin typeface="Book Antiqua"/>
              <a:ea typeface="Book Antiqua"/>
              <a:cs typeface="Times New Roman" panose="02020603050405020304" pitchFamily="18" charset="0"/>
              <a:sym typeface="Book Antiqua"/>
            </a:endParaRPr>
          </a:p>
        </p:txBody>
      </p:sp>
      <p:sp>
        <p:nvSpPr>
          <p:cNvPr id="58" name="Google Shape;301;p21"/>
          <p:cNvSpPr txBox="1"/>
          <p:nvPr/>
        </p:nvSpPr>
        <p:spPr>
          <a:xfrm>
            <a:off x="1107271" y="-26132"/>
            <a:ext cx="6280232" cy="530884"/>
          </a:xfrm>
          <a:prstGeom prst="rect">
            <a:avLst/>
          </a:prstGeom>
          <a:noFill/>
          <a:ln>
            <a:noFill/>
          </a:ln>
        </p:spPr>
        <p:txBody>
          <a:bodyPr spcFirstLastPara="1" wrap="square" lIns="34275" tIns="34275" rIns="34275" bIns="34275" anchor="t" anchorCtr="0">
            <a:spAutoFit/>
          </a:bodyPr>
          <a:lstStyle/>
          <a:p>
            <a:pPr marL="0" marR="0" lvl="0" indent="0" algn="ctr" rtl="0">
              <a:lnSpc>
                <a:spcPct val="100000"/>
              </a:lnSpc>
              <a:spcBef>
                <a:spcPts val="0"/>
              </a:spcBef>
              <a:spcAft>
                <a:spcPts val="0"/>
              </a:spcAft>
              <a:buClr>
                <a:srgbClr val="FFFFFF"/>
              </a:buClr>
              <a:buSzPts val="1200"/>
              <a:buFont typeface="Book Antiqua"/>
              <a:buNone/>
            </a:pPr>
            <a:r>
              <a:rPr lang="en-US" sz="1000" b="1" dirty="0">
                <a:solidFill>
                  <a:schemeClr val="bg1"/>
                </a:solidFill>
                <a:latin typeface="Book Antiqua" panose="02040602050305030304" pitchFamily="18" charset="0"/>
              </a:rPr>
              <a:t>FACIAL EMOTION RECOGNITION SYSTEM</a:t>
            </a:r>
          </a:p>
          <a:p>
            <a:pPr marL="0" marR="0" lvl="0" indent="0" algn="ctr" rtl="0">
              <a:lnSpc>
                <a:spcPct val="100000"/>
              </a:lnSpc>
              <a:spcBef>
                <a:spcPts val="0"/>
              </a:spcBef>
              <a:spcAft>
                <a:spcPts val="0"/>
              </a:spcAft>
              <a:buClr>
                <a:srgbClr val="FFFFFF"/>
              </a:buClr>
              <a:buSzPts val="1200"/>
              <a:buFont typeface="Book Antiqua"/>
              <a:buNone/>
            </a:pPr>
            <a:r>
              <a:rPr lang="en-IN" sz="1000" dirty="0">
                <a:solidFill>
                  <a:schemeClr val="bg1"/>
                </a:solidFill>
                <a:latin typeface="Book Antiqua" panose="02040602050305030304" pitchFamily="18" charset="0"/>
              </a:rPr>
              <a:t>Maanasi Shastri, Swarna Patil, Ananya Kulkarni, Amrutha Beedikar</a:t>
            </a:r>
          </a:p>
          <a:p>
            <a:pPr marL="0" marR="0" lvl="0" indent="0" algn="ctr" rtl="0">
              <a:lnSpc>
                <a:spcPct val="100000"/>
              </a:lnSpc>
              <a:spcBef>
                <a:spcPts val="0"/>
              </a:spcBef>
              <a:spcAft>
                <a:spcPts val="0"/>
              </a:spcAft>
              <a:buClr>
                <a:srgbClr val="FFFFFF"/>
              </a:buClr>
              <a:buSzPts val="1200"/>
              <a:buFont typeface="Book Antiqua"/>
              <a:buNone/>
            </a:pPr>
            <a:r>
              <a:rPr lang="en-US" sz="1000" dirty="0">
                <a:solidFill>
                  <a:schemeClr val="bg1"/>
                </a:solidFill>
                <a:latin typeface="Book Antiqua" panose="02040602050305030304" pitchFamily="18" charset="0"/>
              </a:rPr>
              <a:t>Guide: Dr. Sujatha C </a:t>
            </a:r>
          </a:p>
        </p:txBody>
      </p:sp>
      <p:sp>
        <p:nvSpPr>
          <p:cNvPr id="59" name="Google Shape;303;p21"/>
          <p:cNvSpPr txBox="1"/>
          <p:nvPr/>
        </p:nvSpPr>
        <p:spPr>
          <a:xfrm>
            <a:off x="2674173" y="501505"/>
            <a:ext cx="1562400" cy="3387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2F5496"/>
              </a:buClr>
              <a:buSzPts val="1000"/>
              <a:buFont typeface="Times New Roman"/>
              <a:buNone/>
            </a:pPr>
            <a:r>
              <a:rPr lang="en-US" sz="1000" b="1" i="0" u="none" strike="noStrike" cap="none" dirty="0">
                <a:solidFill>
                  <a:srgbClr val="2F5496"/>
                </a:solidFill>
                <a:latin typeface="Times New Roman"/>
                <a:ea typeface="Times New Roman"/>
                <a:cs typeface="Times New Roman"/>
                <a:sym typeface="Times New Roman"/>
              </a:rPr>
              <a:t>Architecture:</a:t>
            </a:r>
            <a:endParaRPr dirty="0"/>
          </a:p>
        </p:txBody>
      </p:sp>
      <p:sp>
        <p:nvSpPr>
          <p:cNvPr id="60" name="Google Shape;298;p21"/>
          <p:cNvSpPr txBox="1"/>
          <p:nvPr/>
        </p:nvSpPr>
        <p:spPr>
          <a:xfrm>
            <a:off x="6574554" y="483766"/>
            <a:ext cx="2375368" cy="49236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2F5496"/>
              </a:buClr>
              <a:buSzPts val="1000"/>
              <a:buFont typeface="Times New Roman"/>
              <a:buNone/>
            </a:pPr>
            <a:r>
              <a:rPr lang="en-IN" sz="1000" b="1" dirty="0">
                <a:solidFill>
                  <a:srgbClr val="2F5496"/>
                </a:solidFill>
                <a:latin typeface="Times New Roman"/>
                <a:cs typeface="Times New Roman"/>
              </a:rPr>
              <a:t>Development Board -  MAXIM78000 FTHR BOARD:</a:t>
            </a:r>
            <a:endParaRPr sz="1000" b="1" dirty="0">
              <a:solidFill>
                <a:srgbClr val="2F5496"/>
              </a:solidFill>
              <a:latin typeface="Times New Roman"/>
              <a:cs typeface="Times New Roman"/>
            </a:endParaRPr>
          </a:p>
        </p:txBody>
      </p:sp>
      <p:sp>
        <p:nvSpPr>
          <p:cNvPr id="61" name="Google Shape;301;p21"/>
          <p:cNvSpPr txBox="1"/>
          <p:nvPr/>
        </p:nvSpPr>
        <p:spPr>
          <a:xfrm>
            <a:off x="7907162" y="-7177"/>
            <a:ext cx="1265228" cy="438551"/>
          </a:xfrm>
          <a:prstGeom prst="rect">
            <a:avLst/>
          </a:prstGeom>
          <a:noFill/>
          <a:ln>
            <a:noFill/>
          </a:ln>
        </p:spPr>
        <p:txBody>
          <a:bodyPr spcFirstLastPara="1" wrap="square" lIns="34275" tIns="34275" rIns="34275" bIns="34275" anchor="t" anchorCtr="0">
            <a:spAutoFit/>
          </a:bodyPr>
          <a:lstStyle/>
          <a:p>
            <a:pPr marL="0" marR="0" lvl="0" indent="0" rtl="0">
              <a:lnSpc>
                <a:spcPct val="100000"/>
              </a:lnSpc>
              <a:spcBef>
                <a:spcPts val="0"/>
              </a:spcBef>
              <a:spcAft>
                <a:spcPts val="0"/>
              </a:spcAft>
              <a:buClr>
                <a:srgbClr val="FFFFFF"/>
              </a:buClr>
              <a:buSzPts val="1200"/>
              <a:buFont typeface="Book Antiqua"/>
              <a:buNone/>
            </a:pPr>
            <a:r>
              <a:rPr lang="en-IN" sz="1200" b="0" i="0" u="none" strike="noStrike" cap="none" dirty="0">
                <a:solidFill>
                  <a:srgbClr val="FFFFFF"/>
                </a:solidFill>
                <a:latin typeface="Book Antiqua"/>
                <a:ea typeface="Book Antiqua"/>
                <a:cs typeface="Book Antiqua"/>
                <a:sym typeface="Book Antiqua"/>
              </a:rPr>
              <a:t>Minor Project -2</a:t>
            </a:r>
          </a:p>
          <a:p>
            <a:pPr marL="0" marR="0" lvl="0" indent="0" rtl="0">
              <a:lnSpc>
                <a:spcPct val="100000"/>
              </a:lnSpc>
              <a:spcBef>
                <a:spcPts val="0"/>
              </a:spcBef>
              <a:spcAft>
                <a:spcPts val="0"/>
              </a:spcAft>
              <a:buClr>
                <a:srgbClr val="FFFFFF"/>
              </a:buClr>
              <a:buSzPts val="1200"/>
              <a:buFont typeface="Book Antiqua"/>
              <a:buNone/>
            </a:pPr>
            <a:r>
              <a:rPr lang="en-IN" sz="1200" dirty="0">
                <a:solidFill>
                  <a:srgbClr val="FFFFFF"/>
                </a:solidFill>
                <a:latin typeface="Book Antiqua"/>
                <a:sym typeface="Book Antiqua"/>
              </a:rPr>
              <a:t>23ECSW304</a:t>
            </a:r>
            <a:endParaRPr dirty="0"/>
          </a:p>
        </p:txBody>
      </p:sp>
      <p:sp>
        <p:nvSpPr>
          <p:cNvPr id="62" name="Rectangle 61"/>
          <p:cNvSpPr/>
          <p:nvPr/>
        </p:nvSpPr>
        <p:spPr>
          <a:xfrm>
            <a:off x="6931093" y="2710848"/>
            <a:ext cx="873957" cy="253916"/>
          </a:xfrm>
          <a:prstGeom prst="rect">
            <a:avLst/>
          </a:prstGeom>
        </p:spPr>
        <p:txBody>
          <a:bodyPr wrap="none">
            <a:spAutoFit/>
          </a:bodyPr>
          <a:lstStyle/>
          <a:p>
            <a:pPr lvl="0">
              <a:buClr>
                <a:srgbClr val="2F5496"/>
              </a:buClr>
              <a:buSzPts val="1000"/>
            </a:pPr>
            <a:r>
              <a:rPr lang="en-US" sz="1050" b="1" dirty="0">
                <a:solidFill>
                  <a:srgbClr val="2F5496"/>
                </a:solidFill>
                <a:latin typeface="Times New Roman"/>
                <a:ea typeface="Times New Roman"/>
                <a:cs typeface="Times New Roman"/>
                <a:sym typeface="Times New Roman"/>
              </a:rPr>
              <a:t>Conclusion:</a:t>
            </a:r>
            <a:endParaRPr lang="en-US" sz="1000" b="1" dirty="0">
              <a:solidFill>
                <a:srgbClr val="2F5496"/>
              </a:solidFill>
              <a:latin typeface="Times New Roman"/>
              <a:ea typeface="Times New Roman"/>
              <a:cs typeface="Times New Roman"/>
            </a:endParaRPr>
          </a:p>
        </p:txBody>
      </p:sp>
      <p:pic>
        <p:nvPicPr>
          <p:cNvPr id="3" name="Picture 2">
            <a:extLst>
              <a:ext uri="{FF2B5EF4-FFF2-40B4-BE49-F238E27FC236}">
                <a16:creationId xmlns:a16="http://schemas.microsoft.com/office/drawing/2014/main" id="{9F3D5026-C0FB-8486-C213-8E434E426FFB}"/>
              </a:ext>
            </a:extLst>
          </p:cNvPr>
          <p:cNvPicPr>
            <a:picLocks noChangeAspect="1"/>
          </p:cNvPicPr>
          <p:nvPr/>
        </p:nvPicPr>
        <p:blipFill>
          <a:blip r:embed="rId4"/>
          <a:stretch>
            <a:fillRect/>
          </a:stretch>
        </p:blipFill>
        <p:spPr>
          <a:xfrm>
            <a:off x="6638208" y="918115"/>
            <a:ext cx="2439982" cy="1646692"/>
          </a:xfrm>
          <a:prstGeom prst="rect">
            <a:avLst/>
          </a:prstGeom>
        </p:spPr>
      </p:pic>
      <p:sp>
        <p:nvSpPr>
          <p:cNvPr id="7" name="TextBox 6">
            <a:extLst>
              <a:ext uri="{FF2B5EF4-FFF2-40B4-BE49-F238E27FC236}">
                <a16:creationId xmlns:a16="http://schemas.microsoft.com/office/drawing/2014/main" id="{6628A872-CED6-B983-821C-35D40DEF9FC3}"/>
              </a:ext>
            </a:extLst>
          </p:cNvPr>
          <p:cNvSpPr txBox="1"/>
          <p:nvPr/>
        </p:nvSpPr>
        <p:spPr>
          <a:xfrm>
            <a:off x="6919814" y="2896731"/>
            <a:ext cx="2180933" cy="2246769"/>
          </a:xfrm>
          <a:prstGeom prst="rect">
            <a:avLst/>
          </a:prstGeom>
          <a:noFill/>
        </p:spPr>
        <p:txBody>
          <a:bodyPr wrap="square" rtlCol="0">
            <a:spAutoFit/>
          </a:bodyPr>
          <a:lstStyle/>
          <a:p>
            <a:pPr algn="just"/>
            <a:r>
              <a:rPr lang="en-US" sz="1000" dirty="0">
                <a:latin typeface="Times New Roman" panose="02020603050405020304" pitchFamily="18" charset="0"/>
                <a:cs typeface="Times New Roman" panose="02020603050405020304" pitchFamily="18" charset="0"/>
              </a:rPr>
              <a:t>The project successfully developed a Facial Emotion Recognition (FER) system, leveraging the MAX78000 microcontroller for optimized performance and energy efficiency. By integrating quantization techniques and utilizing a streamlined deployment flow, the model achieved impressive accuracy while maintaining low power consumption, making it suitable for IoT applications. The results underscore the potential of the MAX78000 for advanced embedded AI applications.</a:t>
            </a:r>
            <a:endParaRPr lang="en-IN" sz="1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4E91B3B-A068-B5E4-FD5E-652D436036CD}"/>
              </a:ext>
            </a:extLst>
          </p:cNvPr>
          <p:cNvPicPr>
            <a:picLocks noChangeAspect="1"/>
          </p:cNvPicPr>
          <p:nvPr/>
        </p:nvPicPr>
        <p:blipFill rotWithShape="1">
          <a:blip r:embed="rId5"/>
          <a:srcRect l="1673" r="36"/>
          <a:stretch/>
        </p:blipFill>
        <p:spPr>
          <a:xfrm>
            <a:off x="2760041" y="804156"/>
            <a:ext cx="3686245" cy="776424"/>
          </a:xfrm>
          <a:prstGeom prst="rect">
            <a:avLst/>
          </a:prstGeom>
        </p:spPr>
      </p:pic>
      <p:sp>
        <p:nvSpPr>
          <p:cNvPr id="2" name="Google Shape;286;p21">
            <a:extLst>
              <a:ext uri="{FF2B5EF4-FFF2-40B4-BE49-F238E27FC236}">
                <a16:creationId xmlns:a16="http://schemas.microsoft.com/office/drawing/2014/main" id="{854F2E86-227D-D496-4FE3-54C7CCB8EE6B}"/>
              </a:ext>
            </a:extLst>
          </p:cNvPr>
          <p:cNvSpPr/>
          <p:nvPr/>
        </p:nvSpPr>
        <p:spPr>
          <a:xfrm>
            <a:off x="4721043" y="2731008"/>
            <a:ext cx="2170059" cy="2342646"/>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a:ea typeface="Arial"/>
              <a:cs typeface="Arial"/>
              <a:sym typeface="Arial"/>
            </a:endParaRPr>
          </a:p>
        </p:txBody>
      </p:sp>
      <p:pic>
        <p:nvPicPr>
          <p:cNvPr id="12" name="Picture 11">
            <a:extLst>
              <a:ext uri="{FF2B5EF4-FFF2-40B4-BE49-F238E27FC236}">
                <a16:creationId xmlns:a16="http://schemas.microsoft.com/office/drawing/2014/main" id="{57A9205D-1186-4F4A-C7BC-C7940D41271F}"/>
              </a:ext>
            </a:extLst>
          </p:cNvPr>
          <p:cNvPicPr>
            <a:picLocks noChangeAspect="1"/>
          </p:cNvPicPr>
          <p:nvPr/>
        </p:nvPicPr>
        <p:blipFill rotWithShape="1">
          <a:blip r:embed="rId6"/>
          <a:srcRect l="3744" t="4537" r="279" b="281"/>
          <a:stretch/>
        </p:blipFill>
        <p:spPr>
          <a:xfrm>
            <a:off x="2698705" y="3211754"/>
            <a:ext cx="1990149" cy="1692995"/>
          </a:xfrm>
          <a:prstGeom prst="rect">
            <a:avLst/>
          </a:prstGeom>
        </p:spPr>
      </p:pic>
      <p:pic>
        <p:nvPicPr>
          <p:cNvPr id="8" name="Picture 7">
            <a:extLst>
              <a:ext uri="{FF2B5EF4-FFF2-40B4-BE49-F238E27FC236}">
                <a16:creationId xmlns:a16="http://schemas.microsoft.com/office/drawing/2014/main" id="{F00D3E45-5319-595A-D2AC-A4335981A371}"/>
              </a:ext>
            </a:extLst>
          </p:cNvPr>
          <p:cNvPicPr>
            <a:picLocks noChangeAspect="1"/>
          </p:cNvPicPr>
          <p:nvPr/>
        </p:nvPicPr>
        <p:blipFill>
          <a:blip r:embed="rId7"/>
          <a:stretch>
            <a:fillRect/>
          </a:stretch>
        </p:blipFill>
        <p:spPr>
          <a:xfrm>
            <a:off x="2760041" y="1668667"/>
            <a:ext cx="3539409" cy="910467"/>
          </a:xfrm>
          <a:prstGeom prst="rect">
            <a:avLst/>
          </a:prstGeom>
        </p:spPr>
      </p:pic>
      <p:cxnSp>
        <p:nvCxnSpPr>
          <p:cNvPr id="20" name="Straight Arrow Connector 19">
            <a:extLst>
              <a:ext uri="{FF2B5EF4-FFF2-40B4-BE49-F238E27FC236}">
                <a16:creationId xmlns:a16="http://schemas.microsoft.com/office/drawing/2014/main" id="{AA8FC605-D3B2-6570-EFAA-59F51CA59397}"/>
              </a:ext>
            </a:extLst>
          </p:cNvPr>
          <p:cNvCxnSpPr>
            <a:cxnSpLocks/>
          </p:cNvCxnSpPr>
          <p:nvPr/>
        </p:nvCxnSpPr>
        <p:spPr>
          <a:xfrm flipH="1">
            <a:off x="2760041" y="1452536"/>
            <a:ext cx="1080439" cy="21613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65E1AEFA-319D-B344-824F-E8D0625090B2}"/>
              </a:ext>
            </a:extLst>
          </p:cNvPr>
          <p:cNvCxnSpPr/>
          <p:nvPr/>
        </p:nvCxnSpPr>
        <p:spPr>
          <a:xfrm>
            <a:off x="3752427" y="1452553"/>
            <a:ext cx="2500033" cy="19080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6" name="Google Shape;298;p21">
            <a:extLst>
              <a:ext uri="{FF2B5EF4-FFF2-40B4-BE49-F238E27FC236}">
                <a16:creationId xmlns:a16="http://schemas.microsoft.com/office/drawing/2014/main" id="{58BAADA0-EBEF-10B3-598E-C4B2C7FC7183}"/>
              </a:ext>
            </a:extLst>
          </p:cNvPr>
          <p:cNvSpPr txBox="1"/>
          <p:nvPr/>
        </p:nvSpPr>
        <p:spPr>
          <a:xfrm>
            <a:off x="4688853" y="2667899"/>
            <a:ext cx="1832003" cy="34616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2F5496"/>
              </a:buClr>
              <a:buSzPts val="1000"/>
              <a:buFont typeface="Times New Roman"/>
              <a:buNone/>
            </a:pPr>
            <a:r>
              <a:rPr lang="en-US" sz="1050" b="1" i="0" u="none" strike="noStrike" cap="none" dirty="0">
                <a:solidFill>
                  <a:srgbClr val="2F5496"/>
                </a:solidFill>
                <a:latin typeface="Times New Roman"/>
                <a:ea typeface="Times New Roman"/>
                <a:cs typeface="Times New Roman"/>
                <a:sym typeface="Times New Roman"/>
              </a:rPr>
              <a:t>Results &amp; Discussions:</a:t>
            </a:r>
            <a:endParaRPr sz="1600" dirty="0"/>
          </a:p>
        </p:txBody>
      </p:sp>
      <p:sp>
        <p:nvSpPr>
          <p:cNvPr id="27" name="TextBox 26">
            <a:extLst>
              <a:ext uri="{FF2B5EF4-FFF2-40B4-BE49-F238E27FC236}">
                <a16:creationId xmlns:a16="http://schemas.microsoft.com/office/drawing/2014/main" id="{5544D904-6C04-1724-CFD6-9FE842CDE1AA}"/>
              </a:ext>
            </a:extLst>
          </p:cNvPr>
          <p:cNvSpPr txBox="1"/>
          <p:nvPr/>
        </p:nvSpPr>
        <p:spPr>
          <a:xfrm>
            <a:off x="4710995" y="2890773"/>
            <a:ext cx="2170059" cy="1154162"/>
          </a:xfrm>
          <a:prstGeom prst="rect">
            <a:avLst/>
          </a:prstGeom>
          <a:noFill/>
        </p:spPr>
        <p:txBody>
          <a:bodyPr wrap="square" rtlCol="0">
            <a:spAutoFit/>
          </a:bodyPr>
          <a:lstStyle/>
          <a:p>
            <a:pPr algn="just"/>
            <a:r>
              <a:rPr lang="en-US" sz="900" b="1" dirty="0">
                <a:latin typeface="Times New Roman" panose="02020603050405020304" pitchFamily="18" charset="0"/>
                <a:cs typeface="Times New Roman" panose="02020603050405020304" pitchFamily="18" charset="0"/>
              </a:rPr>
              <a:t>Results of CNN model for FER:</a:t>
            </a:r>
            <a:r>
              <a:rPr lang="en-US" sz="900" dirty="0">
                <a:latin typeface="Times New Roman" panose="02020603050405020304" pitchFamily="18" charset="0"/>
                <a:cs typeface="Times New Roman" panose="02020603050405020304" pitchFamily="18" charset="0"/>
              </a:rPr>
              <a:t> </a:t>
            </a:r>
          </a:p>
          <a:p>
            <a:pPr algn="just"/>
            <a:r>
              <a:rPr lang="en-US" sz="1000" dirty="0">
                <a:latin typeface="Times New Roman" panose="02020603050405020304" pitchFamily="18" charset="0"/>
                <a:cs typeface="Times New Roman" panose="02020603050405020304" pitchFamily="18" charset="0"/>
              </a:rPr>
              <a:t>Overall Accuracy: 56.52% , No. of epochs: 50 </a:t>
            </a:r>
          </a:p>
          <a:p>
            <a:pPr algn="just"/>
            <a:r>
              <a:rPr lang="en-US" sz="1000" dirty="0">
                <a:latin typeface="Times New Roman" panose="02020603050405020304" pitchFamily="18" charset="0"/>
                <a:cs typeface="Times New Roman" panose="02020603050405020304" pitchFamily="18" charset="0"/>
              </a:rPr>
              <a:t>Class-wise Accuracy: Angry: 50.73%, Disgust: 53.15%, Fear: 39.84%, Happy: 77.00%, Neutral: 47.04%, Sad: 44.59%, Surprise: 72.44%</a:t>
            </a:r>
            <a:endParaRPr lang="en-IN" sz="10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02DA27AF-A1D4-EDDB-7051-632E5FAE3781}"/>
              </a:ext>
            </a:extLst>
          </p:cNvPr>
          <p:cNvSpPr txBox="1"/>
          <p:nvPr/>
        </p:nvSpPr>
        <p:spPr>
          <a:xfrm>
            <a:off x="4727908" y="4042975"/>
            <a:ext cx="2160011" cy="877163"/>
          </a:xfrm>
          <a:prstGeom prst="rect">
            <a:avLst/>
          </a:prstGeom>
          <a:noFill/>
        </p:spPr>
        <p:txBody>
          <a:bodyPr wrap="square">
            <a:spAutoFit/>
          </a:bodyPr>
          <a:lstStyle/>
          <a:p>
            <a:pPr algn="just"/>
            <a:r>
              <a:rPr lang="en-US" sz="1000" b="1" dirty="0">
                <a:latin typeface="Times New Roman" panose="02020603050405020304" pitchFamily="18" charset="0"/>
                <a:cs typeface="Times New Roman" panose="02020603050405020304" pitchFamily="18" charset="0"/>
              </a:rPr>
              <a:t>Performance Metrics: </a:t>
            </a:r>
          </a:p>
          <a:p>
            <a:pPr algn="just"/>
            <a:r>
              <a:rPr lang="en-US" sz="1000" dirty="0">
                <a:latin typeface="Times New Roman" panose="02020603050405020304" pitchFamily="18" charset="0"/>
                <a:cs typeface="Times New Roman" panose="02020603050405020304" pitchFamily="18" charset="0"/>
              </a:rPr>
              <a:t>Inference Time =1516 </a:t>
            </a:r>
            <a:r>
              <a:rPr lang="el-GR" sz="1100" b="0" i="0" dirty="0">
                <a:solidFill>
                  <a:srgbClr val="4D5156"/>
                </a:solidFill>
                <a:effectLst/>
                <a:highlight>
                  <a:srgbClr val="FFFFFF"/>
                </a:highlight>
                <a:latin typeface="Roboto" panose="02000000000000000000" pitchFamily="2" charset="0"/>
              </a:rPr>
              <a:t>μ</a:t>
            </a:r>
            <a:r>
              <a:rPr lang="en-US" sz="1000" dirty="0">
                <a:latin typeface="Times New Roman" panose="02020603050405020304" pitchFamily="18" charset="0"/>
                <a:cs typeface="Times New Roman" panose="02020603050405020304" pitchFamily="18" charset="0"/>
              </a:rPr>
              <a:t>s.</a:t>
            </a:r>
          </a:p>
          <a:p>
            <a:pPr algn="just"/>
            <a:r>
              <a:rPr lang="en-US" sz="1000" dirty="0">
                <a:latin typeface="Times New Roman" panose="02020603050405020304" pitchFamily="18" charset="0"/>
                <a:cs typeface="Times New Roman" panose="02020603050405020304" pitchFamily="18" charset="0"/>
              </a:rPr>
              <a:t>Inference Energy = </a:t>
            </a:r>
          </a:p>
          <a:p>
            <a:pPr algn="just"/>
            <a:r>
              <a:rPr lang="en-US" sz="1000" dirty="0">
                <a:latin typeface="Times New Roman" panose="02020603050405020304" pitchFamily="18" charset="0"/>
                <a:cs typeface="Times New Roman" panose="02020603050405020304" pitchFamily="18" charset="0"/>
              </a:rPr>
              <a:t>I * V * inference time =0.0237mJ.</a:t>
            </a:r>
          </a:p>
          <a:p>
            <a:pPr algn="just"/>
            <a:r>
              <a:rPr lang="en-US" sz="1000" dirty="0">
                <a:latin typeface="Times New Roman" panose="02020603050405020304" pitchFamily="18" charset="0"/>
                <a:cs typeface="Times New Roman" panose="02020603050405020304" pitchFamily="18" charset="0"/>
              </a:rPr>
              <a:t>Where, Current (mA),  V: Voltage (V) </a:t>
            </a:r>
            <a:endParaRPr lang="en-IN" sz="1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8920E02-D87B-7303-7F27-C613397B807F}"/>
              </a:ext>
            </a:extLst>
          </p:cNvPr>
          <p:cNvSpPr txBox="1"/>
          <p:nvPr/>
        </p:nvSpPr>
        <p:spPr>
          <a:xfrm>
            <a:off x="2722440" y="2737610"/>
            <a:ext cx="1727125" cy="400110"/>
          </a:xfrm>
          <a:prstGeom prst="rect">
            <a:avLst/>
          </a:prstGeom>
          <a:noFill/>
        </p:spPr>
        <p:txBody>
          <a:bodyPr wrap="square" rtlCol="0">
            <a:spAutoFit/>
          </a:bodyPr>
          <a:lstStyle/>
          <a:p>
            <a:r>
              <a:rPr lang="en-IN" sz="1000" b="1" dirty="0">
                <a:solidFill>
                  <a:srgbClr val="2F5496"/>
                </a:solidFill>
                <a:latin typeface="Times New Roman"/>
                <a:cs typeface="Times New Roman"/>
              </a:rPr>
              <a:t>Development process flow diagram:</a:t>
            </a:r>
          </a:p>
        </p:txBody>
      </p:sp>
    </p:spTree>
    <p:extLst>
      <p:ext uri="{BB962C8B-B14F-4D97-AF65-F5344CB8AC3E}">
        <p14:creationId xmlns:p14="http://schemas.microsoft.com/office/powerpoint/2010/main" val="4208698794"/>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1369</TotalTime>
  <Words>323</Words>
  <Application>Microsoft Office PowerPoint</Application>
  <PresentationFormat>On-screen Show (16:9)</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 Antiqua</vt:lpstr>
      <vt:lpstr>Roboto</vt:lpstr>
      <vt:lpstr>Times New Roman</vt:lpstr>
      <vt:lpstr>Trebuchet MS</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uday</dc:creator>
  <cp:lastModifiedBy>Maanasi Shastri</cp:lastModifiedBy>
  <cp:revision>86</cp:revision>
  <dcterms:modified xsi:type="dcterms:W3CDTF">2024-06-27T06:16:08Z</dcterms:modified>
</cp:coreProperties>
</file>