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2"/>
  </p:notesMasterIdLst>
  <p:sldIdLst>
    <p:sldId id="256" r:id="rId3"/>
    <p:sldId id="257" r:id="rId4"/>
    <p:sldId id="258" r:id="rId5"/>
    <p:sldId id="259" r:id="rId6"/>
    <p:sldId id="260" r:id="rId7"/>
    <p:sldId id="261" r:id="rId8"/>
    <p:sldId id="262" r:id="rId9"/>
    <p:sldId id="263" r:id="rId10"/>
    <p:sldId id="296" r:id="rId11"/>
    <p:sldId id="265" r:id="rId12"/>
    <p:sldId id="297" r:id="rId13"/>
    <p:sldId id="266" r:id="rId14"/>
    <p:sldId id="267" r:id="rId15"/>
    <p:sldId id="268" r:id="rId16"/>
    <p:sldId id="269" r:id="rId17"/>
    <p:sldId id="270" r:id="rId18"/>
    <p:sldId id="271" r:id="rId19"/>
    <p:sldId id="273" r:id="rId20"/>
    <p:sldId id="274" r:id="rId21"/>
    <p:sldId id="275" r:id="rId22"/>
    <p:sldId id="276"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78" r:id="rId40"/>
    <p:sldId id="27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09C65-8EF3-484E-AE28-10A99B3DC63F}" v="235" dt="2023-07-23T14:36:11.692"/>
    <p1510:client id="{8908B01C-FDD6-48B8-978D-D1DFE53601B0}" v="1127" dt="2023-07-23T15:27:26.924"/>
    <p1510:client id="{9535E9CB-594F-4502-8F12-4DBF8A65B4DF}" v="853" dt="2023-07-23T14:34:35.940"/>
    <p1510:client id="{9DF24F3A-03FD-4D13-A155-AF0C20921A6E}" v="1338" dt="2023-07-23T16:19:02.087"/>
    <p1510:client id="{ABBAFB16-DF23-4DBC-A29E-6091080CB8E5}" v="4867" dt="2023-07-26T14:42:18.286"/>
    <p1510:client id="{B3D255A7-4747-43E3-AE7E-E910A33EDE7D}" v="574" dt="2023-07-24T04:21:15.182"/>
    <p1510:client id="{B54A2599-151E-4C83-9C50-F1D7B9F49379}" v="118" dt="2023-07-25T15:03:52.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Garamond"/>
              </a:rPr>
              <a:t>Click to move the slide</a:t>
            </a:r>
          </a:p>
        </p:txBody>
      </p:sp>
      <p:sp>
        <p:nvSpPr>
          <p:cNvPr id="9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98"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9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0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0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44094B3-9DCB-4D18-A115-AB0152682C2C}"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1371600" y="1143000"/>
            <a:ext cx="4114800" cy="3086100"/>
          </a:xfrm>
          <a:prstGeom prst="rect">
            <a:avLst/>
          </a:prstGeom>
        </p:spPr>
      </p:sp>
      <p:sp>
        <p:nvSpPr>
          <p:cNvPr id="154"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15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DB5608B7-CFDF-446B-82FA-ABDED094E882}" type="slidenum">
              <a:rPr lang="en-IN" sz="1200" b="0" strike="noStrike" spc="-1">
                <a:latin typeface="Times New Roman"/>
              </a:rPr>
              <a:t>8</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37" name="PlaceHolder 2"/>
          <p:cNvSpPr>
            <a:spLocks noGrp="1"/>
          </p:cNvSpPr>
          <p:nvPr>
            <p:ph type="body"/>
          </p:nvPr>
        </p:nvSpPr>
        <p:spPr>
          <a:xfrm>
            <a:off x="457200" y="1481400"/>
            <a:ext cx="822924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38" name="PlaceHolder 3"/>
          <p:cNvSpPr>
            <a:spLocks noGrp="1"/>
          </p:cNvSpPr>
          <p:nvPr>
            <p:ph type="body"/>
          </p:nvPr>
        </p:nvSpPr>
        <p:spPr>
          <a:xfrm>
            <a:off x="457200" y="3845520"/>
            <a:ext cx="822924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40" name="PlaceHolder 2"/>
          <p:cNvSpPr>
            <a:spLocks noGrp="1"/>
          </p:cNvSpPr>
          <p:nvPr>
            <p:ph type="body"/>
          </p:nvPr>
        </p:nvSpPr>
        <p:spPr>
          <a:xfrm>
            <a:off x="457200" y="148140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41" name="PlaceHolder 3"/>
          <p:cNvSpPr>
            <a:spLocks noGrp="1"/>
          </p:cNvSpPr>
          <p:nvPr>
            <p:ph type="body"/>
          </p:nvPr>
        </p:nvSpPr>
        <p:spPr>
          <a:xfrm>
            <a:off x="4674240" y="148140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42" name="PlaceHolder 4"/>
          <p:cNvSpPr>
            <a:spLocks noGrp="1"/>
          </p:cNvSpPr>
          <p:nvPr>
            <p:ph type="body"/>
          </p:nvPr>
        </p:nvSpPr>
        <p:spPr>
          <a:xfrm>
            <a:off x="457200" y="384552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43" name="PlaceHolder 5"/>
          <p:cNvSpPr>
            <a:spLocks noGrp="1"/>
          </p:cNvSpPr>
          <p:nvPr>
            <p:ph type="body"/>
          </p:nvPr>
        </p:nvSpPr>
        <p:spPr>
          <a:xfrm>
            <a:off x="4674240" y="384552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45" name="PlaceHolder 2"/>
          <p:cNvSpPr>
            <a:spLocks noGrp="1"/>
          </p:cNvSpPr>
          <p:nvPr>
            <p:ph type="body"/>
          </p:nvPr>
        </p:nvSpPr>
        <p:spPr>
          <a:xfrm>
            <a:off x="457200" y="1481400"/>
            <a:ext cx="26496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46" name="PlaceHolder 3"/>
          <p:cNvSpPr>
            <a:spLocks noGrp="1"/>
          </p:cNvSpPr>
          <p:nvPr>
            <p:ph type="body"/>
          </p:nvPr>
        </p:nvSpPr>
        <p:spPr>
          <a:xfrm>
            <a:off x="3239640" y="1481400"/>
            <a:ext cx="26496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47" name="PlaceHolder 4"/>
          <p:cNvSpPr>
            <a:spLocks noGrp="1"/>
          </p:cNvSpPr>
          <p:nvPr>
            <p:ph type="body"/>
          </p:nvPr>
        </p:nvSpPr>
        <p:spPr>
          <a:xfrm>
            <a:off x="6022080" y="1481400"/>
            <a:ext cx="26496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48" name="PlaceHolder 5"/>
          <p:cNvSpPr>
            <a:spLocks noGrp="1"/>
          </p:cNvSpPr>
          <p:nvPr>
            <p:ph type="body"/>
          </p:nvPr>
        </p:nvSpPr>
        <p:spPr>
          <a:xfrm>
            <a:off x="457200" y="3845520"/>
            <a:ext cx="26496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49" name="PlaceHolder 6"/>
          <p:cNvSpPr>
            <a:spLocks noGrp="1"/>
          </p:cNvSpPr>
          <p:nvPr>
            <p:ph type="body"/>
          </p:nvPr>
        </p:nvSpPr>
        <p:spPr>
          <a:xfrm>
            <a:off x="3239640" y="3845520"/>
            <a:ext cx="26496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50" name="PlaceHolder 7"/>
          <p:cNvSpPr>
            <a:spLocks noGrp="1"/>
          </p:cNvSpPr>
          <p:nvPr>
            <p:ph type="body"/>
          </p:nvPr>
        </p:nvSpPr>
        <p:spPr>
          <a:xfrm>
            <a:off x="6022080" y="3845520"/>
            <a:ext cx="26496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61" name="PlaceHolder 2"/>
          <p:cNvSpPr>
            <a:spLocks noGrp="1"/>
          </p:cNvSpPr>
          <p:nvPr>
            <p:ph type="subTitle"/>
          </p:nvPr>
        </p:nvSpPr>
        <p:spPr>
          <a:xfrm>
            <a:off x="457200" y="1481400"/>
            <a:ext cx="8229240" cy="45255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63" name="PlaceHolder 2"/>
          <p:cNvSpPr>
            <a:spLocks noGrp="1"/>
          </p:cNvSpPr>
          <p:nvPr>
            <p:ph type="body"/>
          </p:nvPr>
        </p:nvSpPr>
        <p:spPr>
          <a:xfrm>
            <a:off x="457200" y="1481400"/>
            <a:ext cx="8229240" cy="4525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65" name="PlaceHolder 2"/>
          <p:cNvSpPr>
            <a:spLocks noGrp="1"/>
          </p:cNvSpPr>
          <p:nvPr>
            <p:ph type="body"/>
          </p:nvPr>
        </p:nvSpPr>
        <p:spPr>
          <a:xfrm>
            <a:off x="457200" y="1481400"/>
            <a:ext cx="4015800" cy="4525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66" name="PlaceHolder 3"/>
          <p:cNvSpPr>
            <a:spLocks noGrp="1"/>
          </p:cNvSpPr>
          <p:nvPr>
            <p:ph type="body"/>
          </p:nvPr>
        </p:nvSpPr>
        <p:spPr>
          <a:xfrm>
            <a:off x="4674240" y="1481400"/>
            <a:ext cx="4015800" cy="4525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70" name="PlaceHolder 2"/>
          <p:cNvSpPr>
            <a:spLocks noGrp="1"/>
          </p:cNvSpPr>
          <p:nvPr>
            <p:ph type="body"/>
          </p:nvPr>
        </p:nvSpPr>
        <p:spPr>
          <a:xfrm>
            <a:off x="457200" y="148140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71" name="PlaceHolder 3"/>
          <p:cNvSpPr>
            <a:spLocks noGrp="1"/>
          </p:cNvSpPr>
          <p:nvPr>
            <p:ph type="body"/>
          </p:nvPr>
        </p:nvSpPr>
        <p:spPr>
          <a:xfrm>
            <a:off x="4674240" y="1481400"/>
            <a:ext cx="4015800" cy="4525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72" name="PlaceHolder 4"/>
          <p:cNvSpPr>
            <a:spLocks noGrp="1"/>
          </p:cNvSpPr>
          <p:nvPr>
            <p:ph type="body"/>
          </p:nvPr>
        </p:nvSpPr>
        <p:spPr>
          <a:xfrm>
            <a:off x="457200" y="384552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16" name="PlaceHolder 2"/>
          <p:cNvSpPr>
            <a:spLocks noGrp="1"/>
          </p:cNvSpPr>
          <p:nvPr>
            <p:ph type="subTitle"/>
          </p:nvPr>
        </p:nvSpPr>
        <p:spPr>
          <a:xfrm>
            <a:off x="457200" y="1481400"/>
            <a:ext cx="8229240" cy="45255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74" name="PlaceHolder 2"/>
          <p:cNvSpPr>
            <a:spLocks noGrp="1"/>
          </p:cNvSpPr>
          <p:nvPr>
            <p:ph type="body"/>
          </p:nvPr>
        </p:nvSpPr>
        <p:spPr>
          <a:xfrm>
            <a:off x="457200" y="1481400"/>
            <a:ext cx="4015800" cy="4525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75" name="PlaceHolder 3"/>
          <p:cNvSpPr>
            <a:spLocks noGrp="1"/>
          </p:cNvSpPr>
          <p:nvPr>
            <p:ph type="body"/>
          </p:nvPr>
        </p:nvSpPr>
        <p:spPr>
          <a:xfrm>
            <a:off x="4674240" y="148140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76" name="PlaceHolder 4"/>
          <p:cNvSpPr>
            <a:spLocks noGrp="1"/>
          </p:cNvSpPr>
          <p:nvPr>
            <p:ph type="body"/>
          </p:nvPr>
        </p:nvSpPr>
        <p:spPr>
          <a:xfrm>
            <a:off x="4674240" y="384552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78" name="PlaceHolder 2"/>
          <p:cNvSpPr>
            <a:spLocks noGrp="1"/>
          </p:cNvSpPr>
          <p:nvPr>
            <p:ph type="body"/>
          </p:nvPr>
        </p:nvSpPr>
        <p:spPr>
          <a:xfrm>
            <a:off x="457200" y="148140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79" name="PlaceHolder 3"/>
          <p:cNvSpPr>
            <a:spLocks noGrp="1"/>
          </p:cNvSpPr>
          <p:nvPr>
            <p:ph type="body"/>
          </p:nvPr>
        </p:nvSpPr>
        <p:spPr>
          <a:xfrm>
            <a:off x="4674240" y="148140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80" name="PlaceHolder 4"/>
          <p:cNvSpPr>
            <a:spLocks noGrp="1"/>
          </p:cNvSpPr>
          <p:nvPr>
            <p:ph type="body"/>
          </p:nvPr>
        </p:nvSpPr>
        <p:spPr>
          <a:xfrm>
            <a:off x="457200" y="3845520"/>
            <a:ext cx="822924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82" name="PlaceHolder 2"/>
          <p:cNvSpPr>
            <a:spLocks noGrp="1"/>
          </p:cNvSpPr>
          <p:nvPr>
            <p:ph type="body"/>
          </p:nvPr>
        </p:nvSpPr>
        <p:spPr>
          <a:xfrm>
            <a:off x="457200" y="1481400"/>
            <a:ext cx="822924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83" name="PlaceHolder 3"/>
          <p:cNvSpPr>
            <a:spLocks noGrp="1"/>
          </p:cNvSpPr>
          <p:nvPr>
            <p:ph type="body"/>
          </p:nvPr>
        </p:nvSpPr>
        <p:spPr>
          <a:xfrm>
            <a:off x="457200" y="3845520"/>
            <a:ext cx="822924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85" name="PlaceHolder 2"/>
          <p:cNvSpPr>
            <a:spLocks noGrp="1"/>
          </p:cNvSpPr>
          <p:nvPr>
            <p:ph type="body"/>
          </p:nvPr>
        </p:nvSpPr>
        <p:spPr>
          <a:xfrm>
            <a:off x="457200" y="148140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86" name="PlaceHolder 3"/>
          <p:cNvSpPr>
            <a:spLocks noGrp="1"/>
          </p:cNvSpPr>
          <p:nvPr>
            <p:ph type="body"/>
          </p:nvPr>
        </p:nvSpPr>
        <p:spPr>
          <a:xfrm>
            <a:off x="4674240" y="148140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87" name="PlaceHolder 4"/>
          <p:cNvSpPr>
            <a:spLocks noGrp="1"/>
          </p:cNvSpPr>
          <p:nvPr>
            <p:ph type="body"/>
          </p:nvPr>
        </p:nvSpPr>
        <p:spPr>
          <a:xfrm>
            <a:off x="457200" y="384552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88" name="PlaceHolder 5"/>
          <p:cNvSpPr>
            <a:spLocks noGrp="1"/>
          </p:cNvSpPr>
          <p:nvPr>
            <p:ph type="body"/>
          </p:nvPr>
        </p:nvSpPr>
        <p:spPr>
          <a:xfrm>
            <a:off x="4674240" y="384552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90" name="PlaceHolder 2"/>
          <p:cNvSpPr>
            <a:spLocks noGrp="1"/>
          </p:cNvSpPr>
          <p:nvPr>
            <p:ph type="body"/>
          </p:nvPr>
        </p:nvSpPr>
        <p:spPr>
          <a:xfrm>
            <a:off x="457200" y="1481400"/>
            <a:ext cx="26496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91" name="PlaceHolder 3"/>
          <p:cNvSpPr>
            <a:spLocks noGrp="1"/>
          </p:cNvSpPr>
          <p:nvPr>
            <p:ph type="body"/>
          </p:nvPr>
        </p:nvSpPr>
        <p:spPr>
          <a:xfrm>
            <a:off x="3239640" y="1481400"/>
            <a:ext cx="26496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92" name="PlaceHolder 4"/>
          <p:cNvSpPr>
            <a:spLocks noGrp="1"/>
          </p:cNvSpPr>
          <p:nvPr>
            <p:ph type="body"/>
          </p:nvPr>
        </p:nvSpPr>
        <p:spPr>
          <a:xfrm>
            <a:off x="6022080" y="1481400"/>
            <a:ext cx="26496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93" name="PlaceHolder 5"/>
          <p:cNvSpPr>
            <a:spLocks noGrp="1"/>
          </p:cNvSpPr>
          <p:nvPr>
            <p:ph type="body"/>
          </p:nvPr>
        </p:nvSpPr>
        <p:spPr>
          <a:xfrm>
            <a:off x="457200" y="3845520"/>
            <a:ext cx="26496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94" name="PlaceHolder 6"/>
          <p:cNvSpPr>
            <a:spLocks noGrp="1"/>
          </p:cNvSpPr>
          <p:nvPr>
            <p:ph type="body"/>
          </p:nvPr>
        </p:nvSpPr>
        <p:spPr>
          <a:xfrm>
            <a:off x="3239640" y="3845520"/>
            <a:ext cx="26496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95" name="PlaceHolder 7"/>
          <p:cNvSpPr>
            <a:spLocks noGrp="1"/>
          </p:cNvSpPr>
          <p:nvPr>
            <p:ph type="body"/>
          </p:nvPr>
        </p:nvSpPr>
        <p:spPr>
          <a:xfrm>
            <a:off x="6022080" y="3845520"/>
            <a:ext cx="26496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18" name="PlaceHolder 2"/>
          <p:cNvSpPr>
            <a:spLocks noGrp="1"/>
          </p:cNvSpPr>
          <p:nvPr>
            <p:ph type="body"/>
          </p:nvPr>
        </p:nvSpPr>
        <p:spPr>
          <a:xfrm>
            <a:off x="457200" y="1481400"/>
            <a:ext cx="8229240" cy="4525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20" name="PlaceHolder 2"/>
          <p:cNvSpPr>
            <a:spLocks noGrp="1"/>
          </p:cNvSpPr>
          <p:nvPr>
            <p:ph type="body"/>
          </p:nvPr>
        </p:nvSpPr>
        <p:spPr>
          <a:xfrm>
            <a:off x="457200" y="1481400"/>
            <a:ext cx="4015800" cy="4525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21" name="PlaceHolder 3"/>
          <p:cNvSpPr>
            <a:spLocks noGrp="1"/>
          </p:cNvSpPr>
          <p:nvPr>
            <p:ph type="body"/>
          </p:nvPr>
        </p:nvSpPr>
        <p:spPr>
          <a:xfrm>
            <a:off x="4674240" y="1481400"/>
            <a:ext cx="4015800" cy="4525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25" name="PlaceHolder 2"/>
          <p:cNvSpPr>
            <a:spLocks noGrp="1"/>
          </p:cNvSpPr>
          <p:nvPr>
            <p:ph type="body"/>
          </p:nvPr>
        </p:nvSpPr>
        <p:spPr>
          <a:xfrm>
            <a:off x="457200" y="148140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26" name="PlaceHolder 3"/>
          <p:cNvSpPr>
            <a:spLocks noGrp="1"/>
          </p:cNvSpPr>
          <p:nvPr>
            <p:ph type="body"/>
          </p:nvPr>
        </p:nvSpPr>
        <p:spPr>
          <a:xfrm>
            <a:off x="4674240" y="1481400"/>
            <a:ext cx="4015800" cy="4525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27" name="PlaceHolder 4"/>
          <p:cNvSpPr>
            <a:spLocks noGrp="1"/>
          </p:cNvSpPr>
          <p:nvPr>
            <p:ph type="body"/>
          </p:nvPr>
        </p:nvSpPr>
        <p:spPr>
          <a:xfrm>
            <a:off x="457200" y="384552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29" name="PlaceHolder 2"/>
          <p:cNvSpPr>
            <a:spLocks noGrp="1"/>
          </p:cNvSpPr>
          <p:nvPr>
            <p:ph type="body"/>
          </p:nvPr>
        </p:nvSpPr>
        <p:spPr>
          <a:xfrm>
            <a:off x="457200" y="1481400"/>
            <a:ext cx="4015800" cy="4525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30" name="PlaceHolder 3"/>
          <p:cNvSpPr>
            <a:spLocks noGrp="1"/>
          </p:cNvSpPr>
          <p:nvPr>
            <p:ph type="body"/>
          </p:nvPr>
        </p:nvSpPr>
        <p:spPr>
          <a:xfrm>
            <a:off x="4674240" y="148140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31" name="PlaceHolder 4"/>
          <p:cNvSpPr>
            <a:spLocks noGrp="1"/>
          </p:cNvSpPr>
          <p:nvPr>
            <p:ph type="body"/>
          </p:nvPr>
        </p:nvSpPr>
        <p:spPr>
          <a:xfrm>
            <a:off x="4674240" y="384552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Garamond"/>
            </a:endParaRPr>
          </a:p>
        </p:txBody>
      </p:sp>
      <p:sp>
        <p:nvSpPr>
          <p:cNvPr id="33" name="PlaceHolder 2"/>
          <p:cNvSpPr>
            <a:spLocks noGrp="1"/>
          </p:cNvSpPr>
          <p:nvPr>
            <p:ph type="body"/>
          </p:nvPr>
        </p:nvSpPr>
        <p:spPr>
          <a:xfrm>
            <a:off x="457200" y="148140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34" name="PlaceHolder 3"/>
          <p:cNvSpPr>
            <a:spLocks noGrp="1"/>
          </p:cNvSpPr>
          <p:nvPr>
            <p:ph type="body"/>
          </p:nvPr>
        </p:nvSpPr>
        <p:spPr>
          <a:xfrm>
            <a:off x="4674240" y="1481400"/>
            <a:ext cx="401580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
        <p:nvSpPr>
          <p:cNvPr id="35" name="PlaceHolder 4"/>
          <p:cNvSpPr>
            <a:spLocks noGrp="1"/>
          </p:cNvSpPr>
          <p:nvPr>
            <p:ph type="body"/>
          </p:nvPr>
        </p:nvSpPr>
        <p:spPr>
          <a:xfrm>
            <a:off x="457200" y="3845520"/>
            <a:ext cx="8229240" cy="2158560"/>
          </a:xfrm>
          <a:prstGeom prst="rect">
            <a:avLst/>
          </a:prstGeom>
        </p:spPr>
        <p:txBody>
          <a:bodyPr lIns="0" tIns="0" rIns="0" bIns="0">
            <a:normAutofit/>
          </a:bodyPr>
          <a:lstStyle/>
          <a:p>
            <a:endParaRPr lang="en-US" sz="2700" b="0" strike="noStrike" spc="-1">
              <a:solidFill>
                <a:srgbClr val="000000"/>
              </a:solidFill>
              <a:latin typeface="Garamo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CustomShape 1" hidden="1"/>
          <p:cNvSpPr/>
          <p:nvPr/>
        </p:nvSpPr>
        <p:spPr>
          <a:xfrm>
            <a:off x="499320" y="5945040"/>
            <a:ext cx="4940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16" name="CustomShape 2" hidden="1"/>
          <p:cNvSpPr/>
          <p:nvPr/>
        </p:nvSpPr>
        <p:spPr>
          <a:xfrm>
            <a:off x="485640" y="5938920"/>
            <a:ext cx="369000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2" name="CustomShape 3" hidden="1"/>
          <p:cNvSpPr/>
          <p:nvPr/>
        </p:nvSpPr>
        <p:spPr>
          <a:xfrm>
            <a:off x="-6120" y="5791320"/>
            <a:ext cx="3402000" cy="1080360"/>
          </a:xfrm>
          <a:prstGeom prst="rtTriangle">
            <a:avLst/>
          </a:prstGeom>
          <a:blipFill rotWithShape="0">
            <a:blip r:embed="rId14">
              <a:alphaModFix amt="50000"/>
            </a:blip>
            <a:tile/>
          </a:blipFill>
          <a:ln w="12600">
            <a:noFill/>
          </a:ln>
          <a:effectLst>
            <a:outerShdw blurRad="50800" dist="3816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4" name="CustomShape 5"/>
          <p:cNvSpPr/>
          <p:nvPr/>
        </p:nvSpPr>
        <p:spPr>
          <a:xfrm>
            <a:off x="0" y="4664160"/>
            <a:ext cx="9150840" cy="360"/>
          </a:xfrm>
          <a:prstGeom prst="rtTriangle">
            <a:avLst/>
          </a:prstGeom>
          <a:gradFill rotWithShape="0">
            <a:gsLst>
              <a:gs pos="0">
                <a:srgbClr val="007795"/>
              </a:gs>
              <a:gs pos="100000">
                <a:srgbClr val="4BBADE"/>
              </a:gs>
            </a:gsLst>
            <a:lin ang="3000000"/>
          </a:gradFill>
          <a:ln w="12600">
            <a:noFill/>
          </a:ln>
          <a:effectLst>
            <a:outerShdw blurRad="50800" dist="3816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5" name="PlaceHolder 6"/>
          <p:cNvSpPr>
            <a:spLocks noGrp="1"/>
          </p:cNvSpPr>
          <p:nvPr>
            <p:ph type="title"/>
          </p:nvPr>
        </p:nvSpPr>
        <p:spPr>
          <a:xfrm>
            <a:off x="685800" y="1752480"/>
            <a:ext cx="7772040" cy="1829520"/>
          </a:xfrm>
          <a:prstGeom prst="rect">
            <a:avLst/>
          </a:prstGeom>
        </p:spPr>
        <p:txBody>
          <a:bodyPr lIns="90000" tIns="45000" rIns="90000" bIns="45000" anchor="b">
            <a:normAutofit/>
          </a:bodyPr>
          <a:lstStyle/>
          <a:p>
            <a:pPr algn="r">
              <a:lnSpc>
                <a:spcPct val="100000"/>
              </a:lnSpc>
            </a:pPr>
            <a:r>
              <a:rPr lang="en-US" sz="4800" b="1" strike="noStrike" spc="-1">
                <a:solidFill>
                  <a:srgbClr val="464646"/>
                </a:solidFill>
                <a:latin typeface="Garamond"/>
              </a:rPr>
              <a:t>Click to edit Master title style</a:t>
            </a:r>
            <a:endParaRPr lang="en-US" sz="4800" b="0" strike="noStrike" spc="-1">
              <a:solidFill>
                <a:srgbClr val="000000"/>
              </a:solidFill>
              <a:latin typeface="Garamond"/>
            </a:endParaRPr>
          </a:p>
        </p:txBody>
      </p:sp>
      <p:grpSp>
        <p:nvGrpSpPr>
          <p:cNvPr id="6" name="Group 7"/>
          <p:cNvGrpSpPr/>
          <p:nvPr/>
        </p:nvGrpSpPr>
        <p:grpSpPr>
          <a:xfrm>
            <a:off x="-3600" y="4952880"/>
            <a:ext cx="9147600" cy="1911960"/>
            <a:chOff x="-3600" y="4952880"/>
            <a:chExt cx="9147600" cy="1911960"/>
          </a:xfrm>
        </p:grpSpPr>
        <p:sp>
          <p:nvSpPr>
            <p:cNvPr id="7" name="CustomShape 8"/>
            <p:cNvSpPr/>
            <p:nvPr/>
          </p:nvSpPr>
          <p:spPr>
            <a:xfrm>
              <a:off x="1687680" y="4952880"/>
              <a:ext cx="7455960" cy="487800"/>
            </a:xfrm>
            <a:custGeom>
              <a:avLst/>
              <a:gdLst/>
              <a:ahLst/>
              <a:cxnLst/>
              <a:rect l="l" t="t" r="r" b="b"/>
              <a:pathLst>
                <a:path w="4697" h="367">
                  <a:moveTo>
                    <a:pt x="4697" y="0"/>
                  </a:moveTo>
                  <a:lnTo>
                    <a:pt x="4697" y="367"/>
                  </a:lnTo>
                  <a:lnTo>
                    <a:pt x="0" y="218"/>
                  </a:lnTo>
                  <a:lnTo>
                    <a:pt x="4697" y="0"/>
                  </a:lnTo>
                  <a:close/>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8" name="CustomShape 9"/>
            <p:cNvSpPr/>
            <p:nvPr/>
          </p:nvSpPr>
          <p:spPr>
            <a:xfrm>
              <a:off x="35280" y="5237640"/>
              <a:ext cx="9108360" cy="788400"/>
            </a:xfrm>
            <a:custGeom>
              <a:avLst/>
              <a:gdLst/>
              <a:ahLst/>
              <a:cxnLst/>
              <a:rect l="l" t="t" r="r" b="b"/>
              <a:pathLst>
                <a:path w="5760" h="528">
                  <a:moveTo>
                    <a:pt x="0" y="0"/>
                  </a:moveTo>
                  <a:lnTo>
                    <a:pt x="5760" y="0"/>
                  </a:lnTo>
                  <a:lnTo>
                    <a:pt x="5760" y="528"/>
                  </a:lnTo>
                  <a:lnTo>
                    <a:pt x="48" y="0"/>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9" name="CustomShape 10"/>
            <p:cNvSpPr/>
            <p:nvPr/>
          </p:nvSpPr>
          <p:spPr>
            <a:xfrm>
              <a:off x="0" y="5001120"/>
              <a:ext cx="9143640" cy="1863720"/>
            </a:xfrm>
            <a:custGeom>
              <a:avLst/>
              <a:gdLst/>
              <a:ahLst/>
              <a:cxnLst/>
              <a:rect l="l" t="t" r="r" b="b"/>
              <a:pathLst>
                <a:path w="5760" h="1248">
                  <a:moveTo>
                    <a:pt x="0" y="0"/>
                  </a:moveTo>
                  <a:lnTo>
                    <a:pt x="0" y="1248"/>
                  </a:lnTo>
                  <a:lnTo>
                    <a:pt x="5760" y="1248"/>
                  </a:lnTo>
                  <a:lnTo>
                    <a:pt x="5760" y="528"/>
                  </a:lnTo>
                  <a:lnTo>
                    <a:pt x="0" y="0"/>
                  </a:lnTo>
                  <a:close/>
                </a:path>
              </a:pathLst>
            </a:custGeom>
            <a:blipFill rotWithShape="0">
              <a:blip r:embed="rId14">
                <a:alphaModFix amt="50000"/>
              </a:blip>
              <a:tile/>
            </a:blipFill>
            <a:ln w="12600">
              <a:noFill/>
            </a:ln>
            <a:effectLst>
              <a:outerShdw blurRad="50800" dist="3816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10" name="Line 11"/>
            <p:cNvSpPr/>
            <p:nvPr/>
          </p:nvSpPr>
          <p:spPr>
            <a:xfrm>
              <a:off x="-3600" y="4997520"/>
              <a:ext cx="9147600" cy="79020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grpSp>
      <p:sp>
        <p:nvSpPr>
          <p:cNvPr id="11" name="PlaceHolder 12"/>
          <p:cNvSpPr>
            <a:spLocks noGrp="1"/>
          </p:cNvSpPr>
          <p:nvPr>
            <p:ph type="dt"/>
          </p:nvPr>
        </p:nvSpPr>
        <p:spPr>
          <a:xfrm>
            <a:off x="6726960" y="6408000"/>
            <a:ext cx="1919880" cy="365400"/>
          </a:xfrm>
          <a:prstGeom prst="rect">
            <a:avLst/>
          </a:prstGeom>
        </p:spPr>
        <p:txBody>
          <a:bodyPr lIns="90000" tIns="45000" rIns="90000" bIns="45000" anchor="b">
            <a:noAutofit/>
          </a:bodyPr>
          <a:lstStyle/>
          <a:p>
            <a:pPr>
              <a:lnSpc>
                <a:spcPct val="100000"/>
              </a:lnSpc>
            </a:pPr>
            <a:fld id="{9CF485CD-936A-42C0-A27C-38120EE3EC9F}" type="datetime">
              <a:rPr lang="en-IN" sz="1000" b="0" strike="noStrike" spc="-1">
                <a:solidFill>
                  <a:srgbClr val="FFFFFF"/>
                </a:solidFill>
                <a:latin typeface="Garamond"/>
              </a:rPr>
              <a:t>27-07-2023</a:t>
            </a:fld>
            <a:endParaRPr lang="en-IN" sz="1000" b="0" strike="noStrike" spc="-1">
              <a:latin typeface="Times New Roman"/>
            </a:endParaRPr>
          </a:p>
        </p:txBody>
      </p:sp>
      <p:sp>
        <p:nvSpPr>
          <p:cNvPr id="12" name="PlaceHolder 13"/>
          <p:cNvSpPr>
            <a:spLocks noGrp="1"/>
          </p:cNvSpPr>
          <p:nvPr>
            <p:ph type="ftr"/>
          </p:nvPr>
        </p:nvSpPr>
        <p:spPr>
          <a:xfrm>
            <a:off x="4380120" y="6408000"/>
            <a:ext cx="2350440" cy="364680"/>
          </a:xfrm>
          <a:prstGeom prst="rect">
            <a:avLst/>
          </a:prstGeom>
        </p:spPr>
        <p:txBody>
          <a:bodyPr lIns="90000" tIns="45000" rIns="90000" bIns="45000" anchor="b">
            <a:noAutofit/>
          </a:bodyPr>
          <a:lstStyle/>
          <a:p>
            <a:endParaRPr lang="en-IN" sz="2400" b="0" strike="noStrike" spc="-1">
              <a:latin typeface="Times New Roman"/>
            </a:endParaRPr>
          </a:p>
        </p:txBody>
      </p:sp>
      <p:sp>
        <p:nvSpPr>
          <p:cNvPr id="13" name="PlaceHolder 14"/>
          <p:cNvSpPr>
            <a:spLocks noGrp="1"/>
          </p:cNvSpPr>
          <p:nvPr>
            <p:ph type="sldNum"/>
          </p:nvPr>
        </p:nvSpPr>
        <p:spPr>
          <a:xfrm>
            <a:off x="8647200" y="6408000"/>
            <a:ext cx="365400" cy="364680"/>
          </a:xfrm>
          <a:prstGeom prst="rect">
            <a:avLst/>
          </a:prstGeom>
        </p:spPr>
        <p:txBody>
          <a:bodyPr lIns="90000" tIns="45000" rIns="90000" bIns="45000" anchor="b">
            <a:noAutofit/>
          </a:bodyPr>
          <a:lstStyle/>
          <a:p>
            <a:pPr algn="r">
              <a:lnSpc>
                <a:spcPct val="100000"/>
              </a:lnSpc>
            </a:pPr>
            <a:fld id="{144CF6F6-578B-4806-A07C-084B8D4E97F6}" type="slidenum">
              <a:rPr lang="en-IN" sz="1000" b="0" strike="noStrike" spc="-1">
                <a:solidFill>
                  <a:srgbClr val="FFFFFF"/>
                </a:solidFill>
                <a:latin typeface="Garamond"/>
              </a:rPr>
              <a:t>‹#›</a:t>
            </a:fld>
            <a:endParaRPr lang="en-IN" sz="1000" b="0" strike="noStrike" spc="-1">
              <a:latin typeface="Times New Roman"/>
            </a:endParaRPr>
          </a:p>
        </p:txBody>
      </p:sp>
      <p:sp>
        <p:nvSpPr>
          <p:cNvPr id="14" name="PlaceHolder 1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700" b="0" strike="noStrike" spc="-1">
                <a:solidFill>
                  <a:srgbClr val="000000"/>
                </a:solidFill>
                <a:latin typeface="Garamond"/>
              </a:rPr>
              <a:t>Click to edit the outline text format</a:t>
            </a:r>
          </a:p>
          <a:p>
            <a:pPr marL="864000" lvl="1" indent="-324000">
              <a:spcBef>
                <a:spcPts val="1134"/>
              </a:spcBef>
              <a:buClr>
                <a:srgbClr val="000000"/>
              </a:buClr>
              <a:buSzPct val="75000"/>
              <a:buFont typeface="Symbol" charset="2"/>
              <a:buChar char=""/>
            </a:pPr>
            <a:r>
              <a:rPr lang="en-US" sz="2100" b="0" strike="noStrike" spc="-1">
                <a:solidFill>
                  <a:srgbClr val="000000"/>
                </a:solidFill>
                <a:latin typeface="Garamond"/>
              </a:rPr>
              <a:t>Second Outline Level</a:t>
            </a:r>
          </a:p>
          <a:p>
            <a:pPr marL="1296000" lvl="2" indent="-288000">
              <a:spcBef>
                <a:spcPts val="850"/>
              </a:spcBef>
              <a:buClr>
                <a:srgbClr val="000000"/>
              </a:buClr>
              <a:buSzPct val="45000"/>
              <a:buFont typeface="Wingdings" charset="2"/>
              <a:buChar char=""/>
            </a:pPr>
            <a:r>
              <a:rPr lang="en-US" sz="1900" b="0" strike="noStrike" spc="-1">
                <a:solidFill>
                  <a:srgbClr val="000000"/>
                </a:solidFill>
                <a:latin typeface="Garamond"/>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Garamond"/>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aramond"/>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aramond"/>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aramond"/>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499320" y="5945040"/>
            <a:ext cx="4940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52" name="CustomShape 2"/>
          <p:cNvSpPr/>
          <p:nvPr/>
        </p:nvSpPr>
        <p:spPr>
          <a:xfrm>
            <a:off x="485640" y="5938920"/>
            <a:ext cx="369000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53" name="CustomShape 3"/>
          <p:cNvSpPr/>
          <p:nvPr/>
        </p:nvSpPr>
        <p:spPr>
          <a:xfrm>
            <a:off x="-6120" y="5791320"/>
            <a:ext cx="3402000" cy="1080360"/>
          </a:xfrm>
          <a:prstGeom prst="rtTriangle">
            <a:avLst/>
          </a:prstGeom>
          <a:blipFill rotWithShape="0">
            <a:blip r:embed="rId14">
              <a:alphaModFix amt="50000"/>
            </a:blip>
            <a:tile/>
          </a:blipFill>
          <a:ln w="12600">
            <a:noFill/>
          </a:ln>
          <a:effectLst>
            <a:outerShdw blurRad="50800" dist="3816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54"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55" name="PlaceHolder 5"/>
          <p:cNvSpPr>
            <a:spLocks noGrp="1"/>
          </p:cNvSpPr>
          <p:nvPr>
            <p:ph type="body"/>
          </p:nvPr>
        </p:nvSpPr>
        <p:spPr>
          <a:xfrm>
            <a:off x="457200" y="1481400"/>
            <a:ext cx="8229240" cy="4525560"/>
          </a:xfrm>
          <a:prstGeom prst="rect">
            <a:avLst/>
          </a:prstGeom>
        </p:spPr>
        <p:txBody>
          <a:bodyPr lIns="90000" tIns="45000" rIns="90000" bIns="45000">
            <a:noAutofit/>
          </a:bodyPr>
          <a:lstStyle/>
          <a:p>
            <a:pPr marL="365760" indent="-255600">
              <a:lnSpc>
                <a:spcPct val="100000"/>
              </a:lnSpc>
              <a:spcBef>
                <a:spcPts val="400"/>
              </a:spcBef>
              <a:buClr>
                <a:srgbClr val="2DA2BF"/>
              </a:buClr>
              <a:buSzPct val="68000"/>
              <a:buFont typeface="Wingdings 3" charset="2"/>
              <a:buChar char=""/>
            </a:pPr>
            <a:r>
              <a:rPr lang="en-US" sz="2700" b="0" strike="noStrike" spc="-1">
                <a:solidFill>
                  <a:srgbClr val="000000"/>
                </a:solidFill>
                <a:latin typeface="Garamond"/>
              </a:rPr>
              <a:t>Click to edit Master text styles</a:t>
            </a:r>
          </a:p>
          <a:p>
            <a:pPr marL="621720" lvl="1" indent="-228240">
              <a:lnSpc>
                <a:spcPct val="100000"/>
              </a:lnSpc>
              <a:spcBef>
                <a:spcPts val="323"/>
              </a:spcBef>
              <a:buClr>
                <a:srgbClr val="2DA2BF"/>
              </a:buClr>
              <a:buFont typeface="Verdana"/>
              <a:buChar char="◦"/>
            </a:pPr>
            <a:r>
              <a:rPr lang="en-US" sz="2300" b="0" strike="noStrike" spc="-1">
                <a:solidFill>
                  <a:srgbClr val="000000"/>
                </a:solidFill>
                <a:latin typeface="Garamond"/>
              </a:rPr>
              <a:t>Second level</a:t>
            </a:r>
          </a:p>
          <a:p>
            <a:pPr marL="859680" lvl="2" indent="-228240">
              <a:lnSpc>
                <a:spcPct val="100000"/>
              </a:lnSpc>
              <a:spcBef>
                <a:spcPts val="349"/>
              </a:spcBef>
              <a:buClr>
                <a:srgbClr val="DA1F28"/>
              </a:buClr>
              <a:buFont typeface="Wingdings 2" charset="2"/>
              <a:buChar char=""/>
            </a:pPr>
            <a:r>
              <a:rPr lang="en-US" sz="2100" b="0" strike="noStrike" spc="-1">
                <a:solidFill>
                  <a:srgbClr val="000000"/>
                </a:solidFill>
                <a:latin typeface="Garamond"/>
              </a:rPr>
              <a:t>Third level</a:t>
            </a:r>
          </a:p>
          <a:p>
            <a:pPr marL="1143000" lvl="3" indent="-228240">
              <a:lnSpc>
                <a:spcPct val="100000"/>
              </a:lnSpc>
              <a:spcBef>
                <a:spcPts val="349"/>
              </a:spcBef>
              <a:buClr>
                <a:srgbClr val="DA1F28"/>
              </a:buClr>
              <a:buFont typeface="Wingdings 2" charset="2"/>
              <a:buChar char=""/>
            </a:pPr>
            <a:r>
              <a:rPr lang="en-US" sz="1900" b="0" strike="noStrike" spc="-1">
                <a:solidFill>
                  <a:srgbClr val="000000"/>
                </a:solidFill>
                <a:latin typeface="Garamond"/>
              </a:rPr>
              <a:t>Fourth level</a:t>
            </a:r>
          </a:p>
          <a:p>
            <a:pPr marL="1371600" lvl="4" indent="-228240">
              <a:lnSpc>
                <a:spcPct val="100000"/>
              </a:lnSpc>
              <a:spcBef>
                <a:spcPts val="349"/>
              </a:spcBef>
              <a:buClr>
                <a:srgbClr val="DA1F28"/>
              </a:buClr>
              <a:buFont typeface="Wingdings 2" charset="2"/>
              <a:buChar char=""/>
            </a:pPr>
            <a:r>
              <a:rPr lang="en-US" sz="1800" b="0" strike="noStrike" spc="-1">
                <a:solidFill>
                  <a:srgbClr val="000000"/>
                </a:solidFill>
                <a:latin typeface="Garamond"/>
              </a:rPr>
              <a:t>Fifth level</a:t>
            </a:r>
          </a:p>
        </p:txBody>
      </p:sp>
      <p:sp>
        <p:nvSpPr>
          <p:cNvPr id="56" name="PlaceHolder 6"/>
          <p:cNvSpPr>
            <a:spLocks noGrp="1"/>
          </p:cNvSpPr>
          <p:nvPr>
            <p:ph type="dt"/>
          </p:nvPr>
        </p:nvSpPr>
        <p:spPr>
          <a:xfrm>
            <a:off x="6726960" y="6408000"/>
            <a:ext cx="1919880" cy="365400"/>
          </a:xfrm>
          <a:prstGeom prst="rect">
            <a:avLst/>
          </a:prstGeom>
        </p:spPr>
        <p:txBody>
          <a:bodyPr lIns="90000" tIns="45000" rIns="90000" bIns="45000" anchor="b">
            <a:noAutofit/>
          </a:bodyPr>
          <a:lstStyle/>
          <a:p>
            <a:pPr>
              <a:lnSpc>
                <a:spcPct val="100000"/>
              </a:lnSpc>
            </a:pPr>
            <a:fld id="{C4F71C38-FBFE-4F7F-A210-BB5B97B7D1B5}" type="datetime">
              <a:rPr lang="en-IN" sz="1000" b="0" strike="noStrike" spc="-1">
                <a:solidFill>
                  <a:srgbClr val="000000"/>
                </a:solidFill>
                <a:latin typeface="Garamond"/>
              </a:rPr>
              <a:t>27-07-2023</a:t>
            </a:fld>
            <a:endParaRPr lang="en-IN" sz="1000" b="0" strike="noStrike" spc="-1">
              <a:latin typeface="Times New Roman"/>
            </a:endParaRPr>
          </a:p>
        </p:txBody>
      </p:sp>
      <p:sp>
        <p:nvSpPr>
          <p:cNvPr id="57" name="PlaceHolder 7"/>
          <p:cNvSpPr>
            <a:spLocks noGrp="1"/>
          </p:cNvSpPr>
          <p:nvPr>
            <p:ph type="ftr"/>
          </p:nvPr>
        </p:nvSpPr>
        <p:spPr>
          <a:xfrm>
            <a:off x="4380120" y="6408000"/>
            <a:ext cx="2350440" cy="364680"/>
          </a:xfrm>
          <a:prstGeom prst="rect">
            <a:avLst/>
          </a:prstGeom>
        </p:spPr>
        <p:txBody>
          <a:bodyPr lIns="90000" tIns="45000" rIns="90000" bIns="45000" anchor="b">
            <a:noAutofit/>
          </a:bodyPr>
          <a:lstStyle/>
          <a:p>
            <a:endParaRPr lang="en-IN" sz="2400" b="0" strike="noStrike" spc="-1">
              <a:latin typeface="Times New Roman"/>
            </a:endParaRPr>
          </a:p>
        </p:txBody>
      </p:sp>
      <p:sp>
        <p:nvSpPr>
          <p:cNvPr id="58" name="PlaceHolder 8"/>
          <p:cNvSpPr>
            <a:spLocks noGrp="1"/>
          </p:cNvSpPr>
          <p:nvPr>
            <p:ph type="sldNum"/>
          </p:nvPr>
        </p:nvSpPr>
        <p:spPr>
          <a:xfrm>
            <a:off x="8647200" y="6408000"/>
            <a:ext cx="365400" cy="364680"/>
          </a:xfrm>
          <a:prstGeom prst="rect">
            <a:avLst/>
          </a:prstGeom>
        </p:spPr>
        <p:txBody>
          <a:bodyPr lIns="90000" tIns="45000" rIns="90000" bIns="45000" anchor="b">
            <a:noAutofit/>
          </a:bodyPr>
          <a:lstStyle/>
          <a:p>
            <a:pPr algn="r">
              <a:lnSpc>
                <a:spcPct val="100000"/>
              </a:lnSpc>
            </a:pPr>
            <a:fld id="{7332FFBE-5AA4-42DF-8F1C-356F0BC8AAE4}" type="slidenum">
              <a:rPr lang="en-IN" sz="1000" b="0" strike="noStrike" spc="-1">
                <a:solidFill>
                  <a:srgbClr val="000000"/>
                </a:solidFill>
                <a:latin typeface="Garamond"/>
              </a:rPr>
              <a:t>‹#›</a:t>
            </a:fld>
            <a:endParaRPr lang="en-IN" sz="1000" b="0" strike="noStrike" spc="-1">
              <a:latin typeface="Times New Roman"/>
            </a:endParaRPr>
          </a:p>
        </p:txBody>
      </p:sp>
      <p:sp>
        <p:nvSpPr>
          <p:cNvPr id="59" name="PlaceHolder 9"/>
          <p:cNvSpPr>
            <a:spLocks noGrp="1"/>
          </p:cNvSpPr>
          <p:nvPr>
            <p:ph type="title"/>
          </p:nvPr>
        </p:nvSpPr>
        <p:spPr>
          <a:xfrm>
            <a:off x="457200" y="274680"/>
            <a:ext cx="8229240" cy="1142640"/>
          </a:xfrm>
          <a:prstGeom prst="rect">
            <a:avLst/>
          </a:prstGeom>
        </p:spPr>
        <p:txBody>
          <a:bodyPr lIns="90000" tIns="45000" rIns="90000" bIns="45000" anchor="ctr">
            <a:noAutofit/>
          </a:bodyPr>
          <a:lstStyle/>
          <a:p>
            <a:pPr>
              <a:lnSpc>
                <a:spcPct val="100000"/>
              </a:lnSpc>
            </a:pPr>
            <a:r>
              <a:rPr lang="en-US" sz="4100" b="1" strike="noStrike" spc="-1">
                <a:solidFill>
                  <a:srgbClr val="464646"/>
                </a:solidFill>
                <a:latin typeface="Garamond"/>
              </a:rPr>
              <a:t>Click to edit Master title style</a:t>
            </a:r>
            <a:endParaRPr lang="en-US" sz="4100" b="0" strike="noStrike" spc="-1">
              <a:solidFill>
                <a:srgbClr val="000000"/>
              </a:solidFill>
              <a:latin typeface="Garamon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hyperlink" Target="https://imgur.com/a/3odvaVT" TargetMode="External"/><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imgur.com/a/U5f94nP" TargetMode="External"/><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playlist?list=PLZoTAELRMXVPzj1D0i_6ajJ6gyD22b3jh" TargetMode="External"/><Relationship Id="rId2" Type="http://schemas.openxmlformats.org/officeDocument/2006/relationships/hyperlink" Target="https://www.the-learning-agency-lab.com/" TargetMode="External"/><Relationship Id="rId1" Type="http://schemas.openxmlformats.org/officeDocument/2006/relationships/slideLayout" Target="../slideLayouts/slideLayout13.xml"/><Relationship Id="rId5" Type="http://schemas.openxmlformats.org/officeDocument/2006/relationships/hyperlink" Target="https://scikit-learn.org/stable/" TargetMode="External"/><Relationship Id="rId4" Type="http://schemas.openxmlformats.org/officeDocument/2006/relationships/hyperlink" Target="https://www.youtube.com/@codebasic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251640" y="692640"/>
            <a:ext cx="84247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IN" sz="3600" b="1" strike="noStrike" spc="-1">
                <a:solidFill>
                  <a:srgbClr val="343434"/>
                </a:solidFill>
                <a:latin typeface="Arial"/>
              </a:rPr>
              <a:t>EXPLORATORY DATA ANALYSIS COURSE PROJECT</a:t>
            </a:r>
            <a:endParaRPr lang="en-IN" sz="3600" b="0" strike="noStrike" spc="-1">
              <a:latin typeface="Arial"/>
            </a:endParaRPr>
          </a:p>
        </p:txBody>
      </p:sp>
      <p:sp>
        <p:nvSpPr>
          <p:cNvPr id="103" name="TextShape 2"/>
          <p:cNvSpPr txBox="1"/>
          <p:nvPr/>
        </p:nvSpPr>
        <p:spPr>
          <a:xfrm>
            <a:off x="981663" y="3188331"/>
            <a:ext cx="6962400" cy="940680"/>
          </a:xfrm>
          <a:prstGeom prst="rect">
            <a:avLst/>
          </a:prstGeom>
          <a:noFill/>
          <a:ln>
            <a:noFill/>
          </a:ln>
        </p:spPr>
        <p:txBody>
          <a:bodyPr lIns="90000" tIns="45000" rIns="90000" bIns="45000" anchor="t">
            <a:noAutofit/>
          </a:bodyPr>
          <a:lstStyle/>
          <a:p>
            <a:r>
              <a:rPr lang="en-IN" sz="3000" strike="noStrike" spc="-1">
                <a:latin typeface="Arial"/>
              </a:rPr>
              <a:t>PREDICT STUDENT PERFORMANCE</a:t>
            </a:r>
            <a:r>
              <a:rPr lang="en-IN" sz="3000" spc="-1">
                <a:latin typeface="Arial"/>
              </a:rPr>
              <a:t> </a:t>
            </a:r>
            <a:endParaRPr lang="en-IN" sz="3000" b="0" strike="noStrike" spc="-1">
              <a:latin typeface="Arial"/>
            </a:endParaRPr>
          </a:p>
          <a:p>
            <a:r>
              <a:rPr lang="en-IN" sz="3000" spc="-1">
                <a:latin typeface="Arial"/>
              </a:rPr>
              <a:t>              </a:t>
            </a:r>
            <a:r>
              <a:rPr lang="en-IN" sz="3000" strike="noStrike" spc="-1">
                <a:latin typeface="Arial"/>
              </a:rPr>
              <a:t> FROM GAME 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697230" y="161280"/>
            <a:ext cx="8170740" cy="732690"/>
          </a:xfrm>
          <a:prstGeom prst="rect">
            <a:avLst/>
          </a:prstGeom>
          <a:noFill/>
          <a:ln>
            <a:noFill/>
          </a:ln>
        </p:spPr>
        <p:txBody>
          <a:bodyPr lIns="0" tIns="0" rIns="0" bIns="0" anchor="ctr">
            <a:noAutofit/>
          </a:bodyPr>
          <a:lstStyle/>
          <a:p>
            <a:r>
              <a:rPr lang="en-US" sz="3000" b="1" u="sng" strike="noStrike" spc="-1">
                <a:solidFill>
                  <a:srgbClr val="000000"/>
                </a:solidFill>
                <a:latin typeface="Arial"/>
              </a:rPr>
              <a:t>NULL Value Counts</a:t>
            </a:r>
            <a:r>
              <a:rPr lang="en-US" sz="3000" b="1" u="sng" spc="-1">
                <a:solidFill>
                  <a:srgbClr val="000000"/>
                </a:solidFill>
                <a:latin typeface="Arial"/>
              </a:rPr>
              <a:t> in the Training Dataset</a:t>
            </a:r>
            <a:endParaRPr lang="en-US" sz="3000" b="1" u="sng" strike="noStrike" spc="-1">
              <a:solidFill>
                <a:srgbClr val="000000"/>
              </a:solidFill>
              <a:latin typeface="Arial"/>
            </a:endParaRPr>
          </a:p>
        </p:txBody>
      </p:sp>
      <p:graphicFrame>
        <p:nvGraphicFramePr>
          <p:cNvPr id="5" name="Table 4">
            <a:extLst>
              <a:ext uri="{FF2B5EF4-FFF2-40B4-BE49-F238E27FC236}">
                <a16:creationId xmlns:a16="http://schemas.microsoft.com/office/drawing/2014/main" id="{E49489EE-9C19-2CDC-56B6-D916CD5E35BC}"/>
              </a:ext>
            </a:extLst>
          </p:cNvPr>
          <p:cNvGraphicFramePr>
            <a:graphicFrameLocks noGrp="1"/>
          </p:cNvGraphicFramePr>
          <p:nvPr>
            <p:extLst>
              <p:ext uri="{D42A27DB-BD31-4B8C-83A1-F6EECF244321}">
                <p14:modId xmlns:p14="http://schemas.microsoft.com/office/powerpoint/2010/main" val="3205172503"/>
              </p:ext>
            </p:extLst>
          </p:nvPr>
        </p:nvGraphicFramePr>
        <p:xfrm>
          <a:off x="1302067" y="1131570"/>
          <a:ext cx="6791400" cy="4663440"/>
        </p:xfrm>
        <a:graphic>
          <a:graphicData uri="http://schemas.openxmlformats.org/drawingml/2006/table">
            <a:tbl>
              <a:tblPr firstRow="1" bandRow="1">
                <a:tableStyleId>{5C22544A-7EE6-4342-B048-85BDC9FD1C3A}</a:tableStyleId>
              </a:tblPr>
              <a:tblGrid>
                <a:gridCol w="2263800">
                  <a:extLst>
                    <a:ext uri="{9D8B030D-6E8A-4147-A177-3AD203B41FA5}">
                      <a16:colId xmlns:a16="http://schemas.microsoft.com/office/drawing/2014/main" val="1925269196"/>
                    </a:ext>
                  </a:extLst>
                </a:gridCol>
                <a:gridCol w="2263800">
                  <a:extLst>
                    <a:ext uri="{9D8B030D-6E8A-4147-A177-3AD203B41FA5}">
                      <a16:colId xmlns:a16="http://schemas.microsoft.com/office/drawing/2014/main" val="1067716240"/>
                    </a:ext>
                  </a:extLst>
                </a:gridCol>
                <a:gridCol w="2263800">
                  <a:extLst>
                    <a:ext uri="{9D8B030D-6E8A-4147-A177-3AD203B41FA5}">
                      <a16:colId xmlns:a16="http://schemas.microsoft.com/office/drawing/2014/main" val="665209654"/>
                    </a:ext>
                  </a:extLst>
                </a:gridCol>
              </a:tblGrid>
              <a:tr h="0">
                <a:tc>
                  <a:txBody>
                    <a:bodyPr/>
                    <a:lstStyle/>
                    <a:p>
                      <a:pPr algn="ctr" fontAlgn="b"/>
                      <a:r>
                        <a:rPr lang="en-US">
                          <a:effectLst/>
                        </a:rPr>
                        <a:t>Column Name</a:t>
                      </a:r>
                    </a:p>
                  </a:txBody>
                  <a:tcPr anchor="ctr"/>
                </a:tc>
                <a:tc>
                  <a:txBody>
                    <a:bodyPr/>
                    <a:lstStyle/>
                    <a:p>
                      <a:pPr lvl="0" algn="ctr">
                        <a:buNone/>
                      </a:pPr>
                      <a:r>
                        <a:rPr lang="en-US">
                          <a:effectLst/>
                        </a:rPr>
                        <a:t>Missing Values Count</a:t>
                      </a:r>
                    </a:p>
                  </a:txBody>
                  <a:tcPr anchor="ctr"/>
                </a:tc>
                <a:tc>
                  <a:txBody>
                    <a:bodyPr/>
                    <a:lstStyle/>
                    <a:p>
                      <a:pPr lvl="0" algn="ctr">
                        <a:buNone/>
                      </a:pPr>
                      <a:r>
                        <a:rPr lang="en-US">
                          <a:effectLst/>
                        </a:rPr>
                        <a:t>Percentage (%) of Missing Values</a:t>
                      </a:r>
                      <a:endParaRPr lang="en-US"/>
                    </a:p>
                  </a:txBody>
                  <a:tcPr anchor="ctr"/>
                </a:tc>
                <a:extLst>
                  <a:ext uri="{0D108BD9-81ED-4DB2-BD59-A6C34878D82A}">
                    <a16:rowId xmlns:a16="http://schemas.microsoft.com/office/drawing/2014/main" val="2086438128"/>
                  </a:ext>
                </a:extLst>
              </a:tr>
              <a:tr h="0">
                <a:tc>
                  <a:txBody>
                    <a:bodyPr/>
                    <a:lstStyle/>
                    <a:p>
                      <a:pPr algn="ctr" fontAlgn="base"/>
                      <a:r>
                        <a:rPr lang="en-US" err="1">
                          <a:effectLst/>
                        </a:rPr>
                        <a:t>session_id</a:t>
                      </a:r>
                    </a:p>
                  </a:txBody>
                  <a:tcPr anchor="ctr"/>
                </a:tc>
                <a:tc>
                  <a:txBody>
                    <a:bodyPr/>
                    <a:lstStyle/>
                    <a:p>
                      <a:pPr algn="ctr" fontAlgn="base"/>
                      <a:r>
                        <a:rPr lang="en-US">
                          <a:effectLst/>
                        </a:rPr>
                        <a:t>0</a:t>
                      </a:r>
                    </a:p>
                  </a:txBody>
                  <a:tcPr anchor="ctr"/>
                </a:tc>
                <a:tc>
                  <a:txBody>
                    <a:bodyPr/>
                    <a:lstStyle/>
                    <a:p>
                      <a:pPr algn="ctr" fontAlgn="base"/>
                      <a:r>
                        <a:rPr lang="en-US">
                          <a:effectLst/>
                        </a:rPr>
                        <a:t>0.000000</a:t>
                      </a:r>
                    </a:p>
                  </a:txBody>
                  <a:tcPr anchor="ctr"/>
                </a:tc>
                <a:extLst>
                  <a:ext uri="{0D108BD9-81ED-4DB2-BD59-A6C34878D82A}">
                    <a16:rowId xmlns:a16="http://schemas.microsoft.com/office/drawing/2014/main" val="1588666080"/>
                  </a:ext>
                </a:extLst>
              </a:tr>
              <a:tr h="0">
                <a:tc>
                  <a:txBody>
                    <a:bodyPr/>
                    <a:lstStyle/>
                    <a:p>
                      <a:pPr algn="ctr" fontAlgn="base"/>
                      <a:r>
                        <a:rPr lang="en-US">
                          <a:effectLst/>
                        </a:rPr>
                        <a:t>index</a:t>
                      </a:r>
                    </a:p>
                  </a:txBody>
                  <a:tcPr anchor="ctr"/>
                </a:tc>
                <a:tc>
                  <a:txBody>
                    <a:bodyPr/>
                    <a:lstStyle/>
                    <a:p>
                      <a:pPr algn="ctr" fontAlgn="base"/>
                      <a:r>
                        <a:rPr lang="en-US">
                          <a:effectLst/>
                        </a:rPr>
                        <a:t>0</a:t>
                      </a:r>
                    </a:p>
                  </a:txBody>
                  <a:tcPr anchor="ctr"/>
                </a:tc>
                <a:tc>
                  <a:txBody>
                    <a:bodyPr/>
                    <a:lstStyle/>
                    <a:p>
                      <a:pPr algn="ctr" fontAlgn="base"/>
                      <a:r>
                        <a:rPr lang="en-US">
                          <a:effectLst/>
                        </a:rPr>
                        <a:t>0.000000</a:t>
                      </a:r>
                    </a:p>
                  </a:txBody>
                  <a:tcPr anchor="ctr"/>
                </a:tc>
                <a:extLst>
                  <a:ext uri="{0D108BD9-81ED-4DB2-BD59-A6C34878D82A}">
                    <a16:rowId xmlns:a16="http://schemas.microsoft.com/office/drawing/2014/main" val="2711976208"/>
                  </a:ext>
                </a:extLst>
              </a:tr>
              <a:tr h="0">
                <a:tc>
                  <a:txBody>
                    <a:bodyPr/>
                    <a:lstStyle/>
                    <a:p>
                      <a:pPr algn="ctr" fontAlgn="base"/>
                      <a:r>
                        <a:rPr lang="en-US" err="1">
                          <a:effectLst/>
                        </a:rPr>
                        <a:t>elapsed_time</a:t>
                      </a:r>
                    </a:p>
                  </a:txBody>
                  <a:tcPr anchor="ctr"/>
                </a:tc>
                <a:tc>
                  <a:txBody>
                    <a:bodyPr/>
                    <a:lstStyle/>
                    <a:p>
                      <a:pPr algn="ctr" fontAlgn="base"/>
                      <a:r>
                        <a:rPr lang="en-US">
                          <a:effectLst/>
                        </a:rPr>
                        <a:t>0</a:t>
                      </a:r>
                    </a:p>
                  </a:txBody>
                  <a:tcPr anchor="ctr"/>
                </a:tc>
                <a:tc>
                  <a:txBody>
                    <a:bodyPr/>
                    <a:lstStyle/>
                    <a:p>
                      <a:pPr algn="ctr" fontAlgn="base"/>
                      <a:r>
                        <a:rPr lang="en-US">
                          <a:effectLst/>
                        </a:rPr>
                        <a:t>0.000000</a:t>
                      </a:r>
                    </a:p>
                  </a:txBody>
                  <a:tcPr anchor="ctr"/>
                </a:tc>
                <a:extLst>
                  <a:ext uri="{0D108BD9-81ED-4DB2-BD59-A6C34878D82A}">
                    <a16:rowId xmlns:a16="http://schemas.microsoft.com/office/drawing/2014/main" val="3579647308"/>
                  </a:ext>
                </a:extLst>
              </a:tr>
              <a:tr h="0">
                <a:tc>
                  <a:txBody>
                    <a:bodyPr/>
                    <a:lstStyle/>
                    <a:p>
                      <a:pPr algn="ctr" fontAlgn="base"/>
                      <a:r>
                        <a:rPr lang="en-US" err="1">
                          <a:effectLst/>
                        </a:rPr>
                        <a:t>event_name</a:t>
                      </a:r>
                    </a:p>
                  </a:txBody>
                  <a:tcPr anchor="ctr"/>
                </a:tc>
                <a:tc>
                  <a:txBody>
                    <a:bodyPr/>
                    <a:lstStyle/>
                    <a:p>
                      <a:pPr algn="ctr" fontAlgn="base"/>
                      <a:r>
                        <a:rPr lang="en-US">
                          <a:effectLst/>
                        </a:rPr>
                        <a:t>0</a:t>
                      </a:r>
                    </a:p>
                  </a:txBody>
                  <a:tcPr anchor="ctr"/>
                </a:tc>
                <a:tc>
                  <a:txBody>
                    <a:bodyPr/>
                    <a:lstStyle/>
                    <a:p>
                      <a:pPr algn="ctr" fontAlgn="base"/>
                      <a:r>
                        <a:rPr lang="en-US">
                          <a:effectLst/>
                        </a:rPr>
                        <a:t>0.000000</a:t>
                      </a:r>
                    </a:p>
                  </a:txBody>
                  <a:tcPr anchor="ctr"/>
                </a:tc>
                <a:extLst>
                  <a:ext uri="{0D108BD9-81ED-4DB2-BD59-A6C34878D82A}">
                    <a16:rowId xmlns:a16="http://schemas.microsoft.com/office/drawing/2014/main" val="2147331742"/>
                  </a:ext>
                </a:extLst>
              </a:tr>
              <a:tr h="0">
                <a:tc>
                  <a:txBody>
                    <a:bodyPr/>
                    <a:lstStyle/>
                    <a:p>
                      <a:pPr algn="ctr" fontAlgn="base"/>
                      <a:r>
                        <a:rPr lang="en-US">
                          <a:effectLst/>
                        </a:rPr>
                        <a:t>name</a:t>
                      </a:r>
                    </a:p>
                  </a:txBody>
                  <a:tcPr anchor="ctr"/>
                </a:tc>
                <a:tc>
                  <a:txBody>
                    <a:bodyPr/>
                    <a:lstStyle/>
                    <a:p>
                      <a:pPr algn="ctr" fontAlgn="base"/>
                      <a:r>
                        <a:rPr lang="en-US">
                          <a:effectLst/>
                        </a:rPr>
                        <a:t>0</a:t>
                      </a:r>
                    </a:p>
                  </a:txBody>
                  <a:tcPr anchor="ctr"/>
                </a:tc>
                <a:tc>
                  <a:txBody>
                    <a:bodyPr/>
                    <a:lstStyle/>
                    <a:p>
                      <a:pPr algn="ctr" fontAlgn="base"/>
                      <a:r>
                        <a:rPr lang="en-US">
                          <a:effectLst/>
                        </a:rPr>
                        <a:t>0.000000</a:t>
                      </a:r>
                    </a:p>
                  </a:txBody>
                  <a:tcPr anchor="ctr"/>
                </a:tc>
                <a:extLst>
                  <a:ext uri="{0D108BD9-81ED-4DB2-BD59-A6C34878D82A}">
                    <a16:rowId xmlns:a16="http://schemas.microsoft.com/office/drawing/2014/main" val="1146605754"/>
                  </a:ext>
                </a:extLst>
              </a:tr>
              <a:tr h="0">
                <a:tc>
                  <a:txBody>
                    <a:bodyPr/>
                    <a:lstStyle/>
                    <a:p>
                      <a:pPr algn="ctr" fontAlgn="base"/>
                      <a:r>
                        <a:rPr lang="en-US">
                          <a:effectLst/>
                        </a:rPr>
                        <a:t>level</a:t>
                      </a:r>
                    </a:p>
                  </a:txBody>
                  <a:tcPr anchor="ctr"/>
                </a:tc>
                <a:tc>
                  <a:txBody>
                    <a:bodyPr/>
                    <a:lstStyle/>
                    <a:p>
                      <a:pPr algn="ctr" fontAlgn="base"/>
                      <a:r>
                        <a:rPr lang="en-US">
                          <a:effectLst/>
                        </a:rPr>
                        <a:t>0</a:t>
                      </a:r>
                    </a:p>
                  </a:txBody>
                  <a:tcPr anchor="ctr"/>
                </a:tc>
                <a:tc>
                  <a:txBody>
                    <a:bodyPr/>
                    <a:lstStyle/>
                    <a:p>
                      <a:pPr algn="ctr" fontAlgn="base"/>
                      <a:r>
                        <a:rPr lang="en-US">
                          <a:effectLst/>
                        </a:rPr>
                        <a:t>0.000000</a:t>
                      </a:r>
                    </a:p>
                  </a:txBody>
                  <a:tcPr anchor="ctr"/>
                </a:tc>
                <a:extLst>
                  <a:ext uri="{0D108BD9-81ED-4DB2-BD59-A6C34878D82A}">
                    <a16:rowId xmlns:a16="http://schemas.microsoft.com/office/drawing/2014/main" val="2904275688"/>
                  </a:ext>
                </a:extLst>
              </a:tr>
              <a:tr h="0">
                <a:tc>
                  <a:txBody>
                    <a:bodyPr/>
                    <a:lstStyle/>
                    <a:p>
                      <a:pPr algn="ctr" fontAlgn="base"/>
                      <a:r>
                        <a:rPr lang="en-US">
                          <a:effectLst/>
                        </a:rPr>
                        <a:t>page</a:t>
                      </a:r>
                    </a:p>
                  </a:txBody>
                  <a:tcPr anchor="ctr"/>
                </a:tc>
                <a:tc>
                  <a:txBody>
                    <a:bodyPr/>
                    <a:lstStyle/>
                    <a:p>
                      <a:pPr algn="ctr" fontAlgn="base"/>
                      <a:r>
                        <a:rPr lang="en-US">
                          <a:effectLst/>
                        </a:rPr>
                        <a:t>25,732,402</a:t>
                      </a:r>
                    </a:p>
                  </a:txBody>
                  <a:tcPr anchor="ctr"/>
                </a:tc>
                <a:tc>
                  <a:txBody>
                    <a:bodyPr/>
                    <a:lstStyle/>
                    <a:p>
                      <a:pPr algn="ctr" fontAlgn="base"/>
                      <a:r>
                        <a:rPr lang="en-US">
                          <a:effectLst/>
                        </a:rPr>
                        <a:t>97.676567</a:t>
                      </a:r>
                    </a:p>
                  </a:txBody>
                  <a:tcPr anchor="ctr"/>
                </a:tc>
                <a:extLst>
                  <a:ext uri="{0D108BD9-81ED-4DB2-BD59-A6C34878D82A}">
                    <a16:rowId xmlns:a16="http://schemas.microsoft.com/office/drawing/2014/main" val="3419953353"/>
                  </a:ext>
                </a:extLst>
              </a:tr>
              <a:tr h="0">
                <a:tc>
                  <a:txBody>
                    <a:bodyPr/>
                    <a:lstStyle/>
                    <a:p>
                      <a:pPr algn="ctr" fontAlgn="base"/>
                      <a:r>
                        <a:rPr lang="en-US" err="1">
                          <a:effectLst/>
                        </a:rPr>
                        <a:t>room_coor_x</a:t>
                      </a:r>
                    </a:p>
                  </a:txBody>
                  <a:tcPr anchor="ctr"/>
                </a:tc>
                <a:tc>
                  <a:txBody>
                    <a:bodyPr/>
                    <a:lstStyle/>
                    <a:p>
                      <a:pPr algn="ctr" fontAlgn="base"/>
                      <a:r>
                        <a:rPr lang="en-US">
                          <a:effectLst/>
                        </a:rPr>
                        <a:t>2,073,272</a:t>
                      </a:r>
                    </a:p>
                  </a:txBody>
                  <a:tcPr anchor="ctr"/>
                </a:tc>
                <a:tc>
                  <a:txBody>
                    <a:bodyPr/>
                    <a:lstStyle/>
                    <a:p>
                      <a:pPr algn="ctr" fontAlgn="base"/>
                      <a:r>
                        <a:rPr lang="en-US">
                          <a:effectLst/>
                        </a:rPr>
                        <a:t>7.880900</a:t>
                      </a:r>
                    </a:p>
                  </a:txBody>
                  <a:tcPr anchor="ctr"/>
                </a:tc>
                <a:extLst>
                  <a:ext uri="{0D108BD9-81ED-4DB2-BD59-A6C34878D82A}">
                    <a16:rowId xmlns:a16="http://schemas.microsoft.com/office/drawing/2014/main" val="2187225564"/>
                  </a:ext>
                </a:extLst>
              </a:tr>
              <a:tr h="0">
                <a:tc>
                  <a:txBody>
                    <a:bodyPr/>
                    <a:lstStyle/>
                    <a:p>
                      <a:pPr algn="ctr" fontAlgn="base"/>
                      <a:r>
                        <a:rPr lang="en-US" err="1">
                          <a:effectLst/>
                        </a:rPr>
                        <a:t>room_coor_y</a:t>
                      </a:r>
                    </a:p>
                  </a:txBody>
                  <a:tcPr anchor="ctr"/>
                </a:tc>
                <a:tc>
                  <a:txBody>
                    <a:bodyPr/>
                    <a:lstStyle/>
                    <a:p>
                      <a:pPr algn="ctr" fontAlgn="base"/>
                      <a:r>
                        <a:rPr lang="en-US">
                          <a:effectLst/>
                        </a:rPr>
                        <a:t>2,073,272</a:t>
                      </a:r>
                    </a:p>
                  </a:txBody>
                  <a:tcPr anchor="ctr"/>
                </a:tc>
                <a:tc>
                  <a:txBody>
                    <a:bodyPr/>
                    <a:lstStyle/>
                    <a:p>
                      <a:pPr algn="ctr" fontAlgn="base"/>
                      <a:r>
                        <a:rPr lang="en-US">
                          <a:effectLst/>
                        </a:rPr>
                        <a:t>7.880900</a:t>
                      </a:r>
                    </a:p>
                  </a:txBody>
                  <a:tcPr anchor="ctr"/>
                </a:tc>
                <a:extLst>
                  <a:ext uri="{0D108BD9-81ED-4DB2-BD59-A6C34878D82A}">
                    <a16:rowId xmlns:a16="http://schemas.microsoft.com/office/drawing/2014/main" val="2810685026"/>
                  </a:ext>
                </a:extLst>
              </a:tr>
              <a:tr h="0">
                <a:tc>
                  <a:txBody>
                    <a:bodyPr/>
                    <a:lstStyle/>
                    <a:p>
                      <a:pPr algn="ctr" fontAlgn="base"/>
                      <a:r>
                        <a:rPr lang="en-US" err="1">
                          <a:effectLst/>
                        </a:rPr>
                        <a:t>screen_coor_x</a:t>
                      </a:r>
                    </a:p>
                  </a:txBody>
                  <a:tcPr anchor="ctr"/>
                </a:tc>
                <a:tc>
                  <a:txBody>
                    <a:bodyPr/>
                    <a:lstStyle/>
                    <a:p>
                      <a:pPr algn="ctr" fontAlgn="base"/>
                      <a:r>
                        <a:rPr lang="en-US">
                          <a:effectLst/>
                        </a:rPr>
                        <a:t>2,073,272</a:t>
                      </a:r>
                    </a:p>
                  </a:txBody>
                  <a:tcPr anchor="ctr"/>
                </a:tc>
                <a:tc>
                  <a:txBody>
                    <a:bodyPr/>
                    <a:lstStyle/>
                    <a:p>
                      <a:pPr algn="ctr" fontAlgn="base"/>
                      <a:r>
                        <a:rPr lang="en-US">
                          <a:effectLst/>
                        </a:rPr>
                        <a:t>7.880900</a:t>
                      </a:r>
                    </a:p>
                  </a:txBody>
                  <a:tcPr anchor="ctr"/>
                </a:tc>
                <a:extLst>
                  <a:ext uri="{0D108BD9-81ED-4DB2-BD59-A6C34878D82A}">
                    <a16:rowId xmlns:a16="http://schemas.microsoft.com/office/drawing/2014/main" val="1338693038"/>
                  </a:ext>
                </a:extLst>
              </a:tr>
              <a:tr h="0">
                <a:tc>
                  <a:txBody>
                    <a:bodyPr/>
                    <a:lstStyle/>
                    <a:p>
                      <a:pPr algn="ctr" fontAlgn="base"/>
                      <a:r>
                        <a:rPr lang="en-US" err="1">
                          <a:effectLst/>
                        </a:rPr>
                        <a:t>screen_coor_y</a:t>
                      </a:r>
                    </a:p>
                  </a:txBody>
                  <a:tcPr anchor="ctr"/>
                </a:tc>
                <a:tc>
                  <a:txBody>
                    <a:bodyPr/>
                    <a:lstStyle/>
                    <a:p>
                      <a:pPr algn="ctr" fontAlgn="base"/>
                      <a:r>
                        <a:rPr lang="en-US">
                          <a:effectLst/>
                        </a:rPr>
                        <a:t>2,073,272</a:t>
                      </a:r>
                    </a:p>
                  </a:txBody>
                  <a:tcPr anchor="ctr"/>
                </a:tc>
                <a:tc>
                  <a:txBody>
                    <a:bodyPr/>
                    <a:lstStyle/>
                    <a:p>
                      <a:pPr algn="ctr" fontAlgn="base"/>
                      <a:r>
                        <a:rPr lang="en-US">
                          <a:effectLst/>
                        </a:rPr>
                        <a:t>7.880900</a:t>
                      </a:r>
                    </a:p>
                  </a:txBody>
                  <a:tcPr anchor="ctr"/>
                </a:tc>
                <a:extLst>
                  <a:ext uri="{0D108BD9-81ED-4DB2-BD59-A6C34878D82A}">
                    <a16:rowId xmlns:a16="http://schemas.microsoft.com/office/drawing/2014/main" val="418012889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C76C86A-E7CA-C65E-1190-676804608BBD}"/>
              </a:ext>
            </a:extLst>
          </p:cNvPr>
          <p:cNvGraphicFramePr>
            <a:graphicFrameLocks noGrp="1"/>
          </p:cNvGraphicFramePr>
          <p:nvPr>
            <p:extLst>
              <p:ext uri="{D42A27DB-BD31-4B8C-83A1-F6EECF244321}">
                <p14:modId xmlns:p14="http://schemas.microsoft.com/office/powerpoint/2010/main" val="2591771521"/>
              </p:ext>
            </p:extLst>
          </p:nvPr>
        </p:nvGraphicFramePr>
        <p:xfrm>
          <a:off x="1302067" y="1165860"/>
          <a:ext cx="6465627" cy="3931920"/>
        </p:xfrm>
        <a:graphic>
          <a:graphicData uri="http://schemas.openxmlformats.org/drawingml/2006/table">
            <a:tbl>
              <a:tblPr firstRow="1" bandRow="1">
                <a:tableStyleId>{5C22544A-7EE6-4342-B048-85BDC9FD1C3A}</a:tableStyleId>
              </a:tblPr>
              <a:tblGrid>
                <a:gridCol w="2155209">
                  <a:extLst>
                    <a:ext uri="{9D8B030D-6E8A-4147-A177-3AD203B41FA5}">
                      <a16:colId xmlns:a16="http://schemas.microsoft.com/office/drawing/2014/main" val="69289725"/>
                    </a:ext>
                  </a:extLst>
                </a:gridCol>
                <a:gridCol w="2155209">
                  <a:extLst>
                    <a:ext uri="{9D8B030D-6E8A-4147-A177-3AD203B41FA5}">
                      <a16:colId xmlns:a16="http://schemas.microsoft.com/office/drawing/2014/main" val="4177561788"/>
                    </a:ext>
                  </a:extLst>
                </a:gridCol>
                <a:gridCol w="2155209">
                  <a:extLst>
                    <a:ext uri="{9D8B030D-6E8A-4147-A177-3AD203B41FA5}">
                      <a16:colId xmlns:a16="http://schemas.microsoft.com/office/drawing/2014/main" val="3616207883"/>
                    </a:ext>
                  </a:extLst>
                </a:gridCol>
              </a:tblGrid>
              <a:tr h="0">
                <a:tc>
                  <a:txBody>
                    <a:bodyPr/>
                    <a:lstStyle/>
                    <a:p>
                      <a:pPr lvl="0" algn="ctr">
                        <a:buNone/>
                      </a:pPr>
                      <a:r>
                        <a:rPr lang="en-US">
                          <a:effectLst/>
                        </a:rPr>
                        <a:t>Column Name</a:t>
                      </a:r>
                    </a:p>
                  </a:txBody>
                  <a:tcPr anchor="ctr"/>
                </a:tc>
                <a:tc>
                  <a:txBody>
                    <a:bodyPr/>
                    <a:lstStyle/>
                    <a:p>
                      <a:pPr lvl="0" algn="ctr">
                        <a:buNone/>
                      </a:pPr>
                      <a:r>
                        <a:rPr lang="en-US">
                          <a:effectLst/>
                        </a:rPr>
                        <a:t>Missing Values Count</a:t>
                      </a:r>
                    </a:p>
                  </a:txBody>
                  <a:tcPr anchor="ctr"/>
                </a:tc>
                <a:tc>
                  <a:txBody>
                    <a:bodyPr/>
                    <a:lstStyle/>
                    <a:p>
                      <a:pPr lvl="0" algn="ctr">
                        <a:buNone/>
                      </a:pPr>
                      <a:r>
                        <a:rPr lang="en-US" sz="1800" b="1" i="0" u="none" strike="noStrike" noProof="0">
                          <a:solidFill>
                            <a:srgbClr val="FFFFFF"/>
                          </a:solidFill>
                          <a:effectLst/>
                          <a:latin typeface="Arial"/>
                        </a:rPr>
                        <a:t>Percentage (%) of Missing Values</a:t>
                      </a:r>
                    </a:p>
                  </a:txBody>
                  <a:tcPr anchor="ctr"/>
                </a:tc>
                <a:extLst>
                  <a:ext uri="{0D108BD9-81ED-4DB2-BD59-A6C34878D82A}">
                    <a16:rowId xmlns:a16="http://schemas.microsoft.com/office/drawing/2014/main" val="662115779"/>
                  </a:ext>
                </a:extLst>
              </a:tr>
              <a:tr h="0">
                <a:tc>
                  <a:txBody>
                    <a:bodyPr/>
                    <a:lstStyle/>
                    <a:p>
                      <a:pPr algn="ctr" fontAlgn="base"/>
                      <a:r>
                        <a:rPr lang="en-US" err="1">
                          <a:effectLst/>
                        </a:rPr>
                        <a:t>hover_duration</a:t>
                      </a:r>
                    </a:p>
                  </a:txBody>
                  <a:tcPr anchor="ctr"/>
                </a:tc>
                <a:tc>
                  <a:txBody>
                    <a:bodyPr/>
                    <a:lstStyle/>
                    <a:p>
                      <a:pPr algn="ctr" fontAlgn="base"/>
                      <a:r>
                        <a:rPr lang="en-US">
                          <a:effectLst/>
                        </a:rPr>
                        <a:t>24,294,702</a:t>
                      </a:r>
                    </a:p>
                  </a:txBody>
                  <a:tcPr anchor="ctr"/>
                </a:tc>
                <a:tc>
                  <a:txBody>
                    <a:bodyPr/>
                    <a:lstStyle/>
                    <a:p>
                      <a:pPr algn="ctr" fontAlgn="base"/>
                      <a:r>
                        <a:rPr lang="en-US">
                          <a:effectLst/>
                        </a:rPr>
                        <a:t>92.232693</a:t>
                      </a:r>
                    </a:p>
                  </a:txBody>
                  <a:tcPr anchor="ctr"/>
                </a:tc>
                <a:extLst>
                  <a:ext uri="{0D108BD9-81ED-4DB2-BD59-A6C34878D82A}">
                    <a16:rowId xmlns:a16="http://schemas.microsoft.com/office/drawing/2014/main" val="2218814650"/>
                  </a:ext>
                </a:extLst>
              </a:tr>
              <a:tr h="0">
                <a:tc>
                  <a:txBody>
                    <a:bodyPr/>
                    <a:lstStyle/>
                    <a:p>
                      <a:pPr algn="ctr" fontAlgn="base"/>
                      <a:r>
                        <a:rPr lang="en-US">
                          <a:effectLst/>
                        </a:rPr>
                        <a:t>text</a:t>
                      </a:r>
                    </a:p>
                  </a:txBody>
                  <a:tcPr anchor="ctr"/>
                </a:tc>
                <a:tc>
                  <a:txBody>
                    <a:bodyPr/>
                    <a:lstStyle/>
                    <a:p>
                      <a:pPr algn="ctr" fontAlgn="base"/>
                      <a:r>
                        <a:rPr lang="en-US">
                          <a:effectLst/>
                        </a:rPr>
                        <a:t>16,679,807</a:t>
                      </a:r>
                    </a:p>
                  </a:txBody>
                  <a:tcPr anchor="ctr"/>
                </a:tc>
                <a:tc>
                  <a:txBody>
                    <a:bodyPr/>
                    <a:lstStyle/>
                    <a:p>
                      <a:pPr algn="ctr" fontAlgn="base"/>
                      <a:r>
                        <a:rPr lang="en-US">
                          <a:effectLst/>
                        </a:rPr>
                        <a:t>63.387401</a:t>
                      </a:r>
                    </a:p>
                  </a:txBody>
                  <a:tcPr anchor="ctr"/>
                </a:tc>
                <a:extLst>
                  <a:ext uri="{0D108BD9-81ED-4DB2-BD59-A6C34878D82A}">
                    <a16:rowId xmlns:a16="http://schemas.microsoft.com/office/drawing/2014/main" val="3659041261"/>
                  </a:ext>
                </a:extLst>
              </a:tr>
              <a:tr h="0">
                <a:tc>
                  <a:txBody>
                    <a:bodyPr/>
                    <a:lstStyle/>
                    <a:p>
                      <a:pPr algn="ctr" fontAlgn="base"/>
                      <a:r>
                        <a:rPr lang="en-US" err="1">
                          <a:effectLst/>
                        </a:rPr>
                        <a:t>fqid</a:t>
                      </a:r>
                    </a:p>
                  </a:txBody>
                  <a:tcPr anchor="ctr"/>
                </a:tc>
                <a:tc>
                  <a:txBody>
                    <a:bodyPr/>
                    <a:lstStyle/>
                    <a:p>
                      <a:pPr algn="ctr" fontAlgn="base"/>
                      <a:r>
                        <a:rPr lang="en-US">
                          <a:effectLst/>
                        </a:rPr>
                        <a:t>8,274,415</a:t>
                      </a:r>
                    </a:p>
                  </a:txBody>
                  <a:tcPr anchor="ctr"/>
                </a:tc>
                <a:tc>
                  <a:txBody>
                    <a:bodyPr/>
                    <a:lstStyle/>
                    <a:p>
                      <a:pPr algn="ctr" fontAlgn="base"/>
                      <a:r>
                        <a:rPr lang="en-US">
                          <a:effectLst/>
                        </a:rPr>
                        <a:t>31.429399</a:t>
                      </a:r>
                    </a:p>
                  </a:txBody>
                  <a:tcPr anchor="ctr"/>
                </a:tc>
                <a:extLst>
                  <a:ext uri="{0D108BD9-81ED-4DB2-BD59-A6C34878D82A}">
                    <a16:rowId xmlns:a16="http://schemas.microsoft.com/office/drawing/2014/main" val="401738166"/>
                  </a:ext>
                </a:extLst>
              </a:tr>
              <a:tr h="0">
                <a:tc>
                  <a:txBody>
                    <a:bodyPr/>
                    <a:lstStyle/>
                    <a:p>
                      <a:pPr algn="ctr" fontAlgn="base"/>
                      <a:r>
                        <a:rPr lang="en-US" err="1">
                          <a:effectLst/>
                        </a:rPr>
                        <a:t>room_fqid</a:t>
                      </a:r>
                    </a:p>
                  </a:txBody>
                  <a:tcPr anchor="ctr"/>
                </a:tc>
                <a:tc>
                  <a:txBody>
                    <a:bodyPr/>
                    <a:lstStyle/>
                    <a:p>
                      <a:pPr algn="ctr" fontAlgn="base"/>
                      <a:r>
                        <a:rPr lang="en-US">
                          <a:effectLst/>
                        </a:rPr>
                        <a:t>0</a:t>
                      </a:r>
                    </a:p>
                  </a:txBody>
                  <a:tcPr anchor="ctr"/>
                </a:tc>
                <a:tc>
                  <a:txBody>
                    <a:bodyPr/>
                    <a:lstStyle/>
                    <a:p>
                      <a:pPr algn="ctr" fontAlgn="base"/>
                      <a:r>
                        <a:rPr lang="en-US">
                          <a:effectLst/>
                        </a:rPr>
                        <a:t>0.000000</a:t>
                      </a:r>
                    </a:p>
                  </a:txBody>
                  <a:tcPr anchor="ctr"/>
                </a:tc>
                <a:extLst>
                  <a:ext uri="{0D108BD9-81ED-4DB2-BD59-A6C34878D82A}">
                    <a16:rowId xmlns:a16="http://schemas.microsoft.com/office/drawing/2014/main" val="184480637"/>
                  </a:ext>
                </a:extLst>
              </a:tr>
              <a:tr h="0">
                <a:tc>
                  <a:txBody>
                    <a:bodyPr/>
                    <a:lstStyle/>
                    <a:p>
                      <a:pPr algn="ctr" fontAlgn="base"/>
                      <a:r>
                        <a:rPr lang="en-US" err="1">
                          <a:effectLst/>
                        </a:rPr>
                        <a:t>text_fqid</a:t>
                      </a:r>
                    </a:p>
                  </a:txBody>
                  <a:tcPr anchor="ctr"/>
                </a:tc>
                <a:tc>
                  <a:txBody>
                    <a:bodyPr/>
                    <a:lstStyle/>
                    <a:p>
                      <a:pPr algn="ctr" fontAlgn="base"/>
                      <a:r>
                        <a:rPr lang="en-US">
                          <a:effectLst/>
                        </a:rPr>
                        <a:t>16,679,702</a:t>
                      </a:r>
                    </a:p>
                  </a:txBody>
                  <a:tcPr anchor="ctr"/>
                </a:tc>
                <a:tc>
                  <a:txBody>
                    <a:bodyPr/>
                    <a:lstStyle/>
                    <a:p>
                      <a:pPr algn="ctr" fontAlgn="base"/>
                      <a:r>
                        <a:rPr lang="en-US">
                          <a:effectLst/>
                        </a:rPr>
                        <a:t>63.386836</a:t>
                      </a:r>
                    </a:p>
                  </a:txBody>
                  <a:tcPr anchor="ctr"/>
                </a:tc>
                <a:extLst>
                  <a:ext uri="{0D108BD9-81ED-4DB2-BD59-A6C34878D82A}">
                    <a16:rowId xmlns:a16="http://schemas.microsoft.com/office/drawing/2014/main" val="756159765"/>
                  </a:ext>
                </a:extLst>
              </a:tr>
              <a:tr h="0">
                <a:tc>
                  <a:txBody>
                    <a:bodyPr/>
                    <a:lstStyle/>
                    <a:p>
                      <a:pPr algn="ctr" fontAlgn="base"/>
                      <a:r>
                        <a:rPr lang="en-US" err="1">
                          <a:effectLst/>
                        </a:rPr>
                        <a:t>fullscreen</a:t>
                      </a:r>
                    </a:p>
                  </a:txBody>
                  <a:tcPr anchor="ctr"/>
                </a:tc>
                <a:tc>
                  <a:txBody>
                    <a:bodyPr/>
                    <a:lstStyle/>
                    <a:p>
                      <a:pPr algn="ctr" fontAlgn="base"/>
                      <a:r>
                        <a:rPr lang="en-US">
                          <a:effectLst/>
                        </a:rPr>
                        <a:t>0</a:t>
                      </a:r>
                    </a:p>
                  </a:txBody>
                  <a:tcPr anchor="ctr"/>
                </a:tc>
                <a:tc>
                  <a:txBody>
                    <a:bodyPr/>
                    <a:lstStyle/>
                    <a:p>
                      <a:pPr algn="ctr" fontAlgn="base"/>
                      <a:r>
                        <a:rPr lang="en-US">
                          <a:effectLst/>
                        </a:rPr>
                        <a:t>0.000000</a:t>
                      </a:r>
                    </a:p>
                  </a:txBody>
                  <a:tcPr anchor="ctr"/>
                </a:tc>
                <a:extLst>
                  <a:ext uri="{0D108BD9-81ED-4DB2-BD59-A6C34878D82A}">
                    <a16:rowId xmlns:a16="http://schemas.microsoft.com/office/drawing/2014/main" val="963436671"/>
                  </a:ext>
                </a:extLst>
              </a:tr>
              <a:tr h="0">
                <a:tc>
                  <a:txBody>
                    <a:bodyPr/>
                    <a:lstStyle/>
                    <a:p>
                      <a:pPr algn="ctr" fontAlgn="base"/>
                      <a:r>
                        <a:rPr lang="en-US" err="1">
                          <a:effectLst/>
                        </a:rPr>
                        <a:t>hq</a:t>
                      </a:r>
                    </a:p>
                  </a:txBody>
                  <a:tcPr anchor="ctr"/>
                </a:tc>
                <a:tc>
                  <a:txBody>
                    <a:bodyPr/>
                    <a:lstStyle/>
                    <a:p>
                      <a:pPr algn="ctr" fontAlgn="base"/>
                      <a:r>
                        <a:rPr lang="en-US">
                          <a:effectLst/>
                        </a:rPr>
                        <a:t>0</a:t>
                      </a:r>
                    </a:p>
                  </a:txBody>
                  <a:tcPr anchor="ctr"/>
                </a:tc>
                <a:tc>
                  <a:txBody>
                    <a:bodyPr/>
                    <a:lstStyle/>
                    <a:p>
                      <a:pPr algn="ctr" fontAlgn="base"/>
                      <a:r>
                        <a:rPr lang="en-US">
                          <a:effectLst/>
                        </a:rPr>
                        <a:t>0.000000</a:t>
                      </a:r>
                    </a:p>
                  </a:txBody>
                  <a:tcPr anchor="ctr"/>
                </a:tc>
                <a:extLst>
                  <a:ext uri="{0D108BD9-81ED-4DB2-BD59-A6C34878D82A}">
                    <a16:rowId xmlns:a16="http://schemas.microsoft.com/office/drawing/2014/main" val="3263127914"/>
                  </a:ext>
                </a:extLst>
              </a:tr>
              <a:tr h="0">
                <a:tc>
                  <a:txBody>
                    <a:bodyPr/>
                    <a:lstStyle/>
                    <a:p>
                      <a:pPr algn="ctr" fontAlgn="base"/>
                      <a:r>
                        <a:rPr lang="en-US">
                          <a:effectLst/>
                        </a:rPr>
                        <a:t>music</a:t>
                      </a:r>
                    </a:p>
                  </a:txBody>
                  <a:tcPr anchor="ctr"/>
                </a:tc>
                <a:tc>
                  <a:txBody>
                    <a:bodyPr/>
                    <a:lstStyle/>
                    <a:p>
                      <a:pPr algn="ctr" fontAlgn="base"/>
                      <a:r>
                        <a:rPr lang="en-US">
                          <a:effectLst/>
                        </a:rPr>
                        <a:t>0</a:t>
                      </a:r>
                    </a:p>
                  </a:txBody>
                  <a:tcPr anchor="ctr"/>
                </a:tc>
                <a:tc>
                  <a:txBody>
                    <a:bodyPr/>
                    <a:lstStyle/>
                    <a:p>
                      <a:pPr algn="ctr" fontAlgn="base"/>
                      <a:r>
                        <a:rPr lang="en-US">
                          <a:effectLst/>
                        </a:rPr>
                        <a:t>0.000000</a:t>
                      </a:r>
                    </a:p>
                  </a:txBody>
                  <a:tcPr anchor="ctr"/>
                </a:tc>
                <a:extLst>
                  <a:ext uri="{0D108BD9-81ED-4DB2-BD59-A6C34878D82A}">
                    <a16:rowId xmlns:a16="http://schemas.microsoft.com/office/drawing/2014/main" val="3061167402"/>
                  </a:ext>
                </a:extLst>
              </a:tr>
              <a:tr h="0">
                <a:tc>
                  <a:txBody>
                    <a:bodyPr/>
                    <a:lstStyle/>
                    <a:p>
                      <a:pPr algn="ctr" fontAlgn="base"/>
                      <a:r>
                        <a:rPr lang="en-US" err="1">
                          <a:effectLst/>
                        </a:rPr>
                        <a:t>level_group</a:t>
                      </a:r>
                    </a:p>
                  </a:txBody>
                  <a:tcPr anchor="ctr"/>
                </a:tc>
                <a:tc>
                  <a:txBody>
                    <a:bodyPr/>
                    <a:lstStyle/>
                    <a:p>
                      <a:pPr algn="ctr" fontAlgn="base"/>
                      <a:r>
                        <a:rPr lang="en-US">
                          <a:effectLst/>
                        </a:rPr>
                        <a:t>0</a:t>
                      </a:r>
                    </a:p>
                  </a:txBody>
                  <a:tcPr anchor="ctr"/>
                </a:tc>
                <a:tc>
                  <a:txBody>
                    <a:bodyPr/>
                    <a:lstStyle/>
                    <a:p>
                      <a:pPr algn="ctr" fontAlgn="base"/>
                      <a:r>
                        <a:rPr lang="en-US">
                          <a:effectLst/>
                        </a:rPr>
                        <a:t>0.000000</a:t>
                      </a:r>
                    </a:p>
                  </a:txBody>
                  <a:tcPr anchor="ctr"/>
                </a:tc>
                <a:extLst>
                  <a:ext uri="{0D108BD9-81ED-4DB2-BD59-A6C34878D82A}">
                    <a16:rowId xmlns:a16="http://schemas.microsoft.com/office/drawing/2014/main" val="829401861"/>
                  </a:ext>
                </a:extLst>
              </a:tr>
            </a:tbl>
          </a:graphicData>
        </a:graphic>
      </p:graphicFrame>
    </p:spTree>
    <p:extLst>
      <p:ext uri="{BB962C8B-B14F-4D97-AF65-F5344CB8AC3E}">
        <p14:creationId xmlns:p14="http://schemas.microsoft.com/office/powerpoint/2010/main" val="2605320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79640" y="1412640"/>
            <a:ext cx="8640720" cy="4525560"/>
          </a:xfrm>
          <a:prstGeom prst="rect">
            <a:avLst/>
          </a:prstGeom>
          <a:noFill/>
          <a:ln>
            <a:noFill/>
          </a:ln>
        </p:spPr>
        <p:txBody>
          <a:bodyPr lIns="90000" tIns="45000" rIns="90000" bIns="45000">
            <a:normAutofit fontScale="52000"/>
          </a:bodyPr>
          <a:lstStyle/>
          <a:p>
            <a:pPr marL="365760" indent="-255600">
              <a:lnSpc>
                <a:spcPct val="100000"/>
              </a:lnSpc>
              <a:spcBef>
                <a:spcPts val="400"/>
              </a:spcBef>
              <a:buClr>
                <a:srgbClr val="2DA2BF"/>
              </a:buClr>
              <a:buSzPct val="68000"/>
              <a:buFont typeface="Wingdings 3" charset="2"/>
              <a:buChar char=""/>
            </a:pPr>
            <a:r>
              <a:rPr lang="en-IN" sz="2700" b="0" strike="noStrike" spc="-1">
                <a:solidFill>
                  <a:srgbClr val="000000"/>
                </a:solidFill>
                <a:latin typeface="Garamond"/>
              </a:rPr>
              <a:t> </a:t>
            </a:r>
            <a:r>
              <a:rPr lang="en-US" sz="2700" b="1" strike="noStrike" spc="-1">
                <a:solidFill>
                  <a:srgbClr val="000000"/>
                </a:solidFill>
                <a:latin typeface="Garamond"/>
              </a:rPr>
              <a:t>Data loading: </a:t>
            </a:r>
            <a:r>
              <a:rPr lang="en-US" sz="2700" b="0" strike="noStrike" spc="-1">
                <a:solidFill>
                  <a:srgbClr val="000000"/>
                </a:solidFill>
                <a:latin typeface="Garamond"/>
              </a:rPr>
              <a:t>Loading the </a:t>
            </a:r>
            <a:r>
              <a:rPr lang="en-US" sz="2700" b="1" strike="noStrike" spc="-1">
                <a:solidFill>
                  <a:srgbClr val="000000"/>
                </a:solidFill>
                <a:latin typeface="Garamond"/>
              </a:rPr>
              <a:t>student performance</a:t>
            </a:r>
            <a:r>
              <a:rPr lang="en-US" sz="2700" b="0" strike="noStrike" spc="-1">
                <a:solidFill>
                  <a:srgbClr val="000000"/>
                </a:solidFill>
                <a:latin typeface="Garamond"/>
              </a:rPr>
              <a:t> prediction dataset into a suitable analysis environment.</a:t>
            </a:r>
          </a:p>
          <a:p>
            <a:pPr marL="109800">
              <a:lnSpc>
                <a:spcPct val="100000"/>
              </a:lnSpc>
              <a:spcBef>
                <a:spcPts val="400"/>
              </a:spcBef>
              <a:tabLst>
                <a:tab pos="0" algn="l"/>
              </a:tabLst>
            </a:pPr>
            <a:endParaRPr lang="en-US" sz="2700" b="0" strike="noStrike" spc="-1">
              <a:solidFill>
                <a:srgbClr val="000000"/>
              </a:solidFill>
              <a:latin typeface="Garamond"/>
            </a:endParaRPr>
          </a:p>
          <a:p>
            <a:pPr marL="365760" indent="-255600">
              <a:lnSpc>
                <a:spcPct val="100000"/>
              </a:lnSpc>
              <a:spcBef>
                <a:spcPts val="400"/>
              </a:spcBef>
              <a:buClr>
                <a:srgbClr val="2DA2BF"/>
              </a:buClr>
              <a:buSzPct val="68000"/>
              <a:buFont typeface="Wingdings 3" charset="2"/>
              <a:buChar char=""/>
              <a:tabLst>
                <a:tab pos="0" algn="l"/>
              </a:tabLst>
            </a:pPr>
            <a:r>
              <a:rPr lang="en-US" sz="2700" b="1" strike="noStrike" spc="-1">
                <a:solidFill>
                  <a:srgbClr val="000000"/>
                </a:solidFill>
                <a:latin typeface="Garamond"/>
              </a:rPr>
              <a:t>Data cleaning: </a:t>
            </a:r>
            <a:r>
              <a:rPr lang="en-US" sz="2700" b="0" strike="noStrike" spc="-1">
                <a:solidFill>
                  <a:srgbClr val="000000"/>
                </a:solidFill>
                <a:latin typeface="Garamond"/>
              </a:rPr>
              <a:t>Handle </a:t>
            </a:r>
            <a:r>
              <a:rPr lang="en-US" sz="2700" b="1" strike="noStrike" spc="-1">
                <a:solidFill>
                  <a:srgbClr val="000000"/>
                </a:solidFill>
                <a:latin typeface="Garamond"/>
              </a:rPr>
              <a:t>missing values</a:t>
            </a:r>
            <a:r>
              <a:rPr lang="en-US" sz="2700" b="0" strike="noStrike" spc="-1">
                <a:solidFill>
                  <a:srgbClr val="000000"/>
                </a:solidFill>
                <a:latin typeface="Garamond"/>
              </a:rPr>
              <a:t>, </a:t>
            </a:r>
            <a:r>
              <a:rPr lang="en-US" sz="2700" b="1" strike="noStrike" spc="-1">
                <a:solidFill>
                  <a:srgbClr val="000000"/>
                </a:solidFill>
                <a:latin typeface="Garamond"/>
              </a:rPr>
              <a:t>duplicates</a:t>
            </a:r>
            <a:r>
              <a:rPr lang="en-US" sz="2700" b="0" strike="noStrike" spc="-1">
                <a:solidFill>
                  <a:srgbClr val="000000"/>
                </a:solidFill>
                <a:latin typeface="Garamond"/>
              </a:rPr>
              <a:t>, and </a:t>
            </a:r>
            <a:r>
              <a:rPr lang="en-US" sz="2700" b="1" strike="noStrike" spc="-1">
                <a:solidFill>
                  <a:srgbClr val="000000"/>
                </a:solidFill>
                <a:latin typeface="Garamond"/>
              </a:rPr>
              <a:t>inconsistencies</a:t>
            </a:r>
            <a:r>
              <a:rPr lang="en-US" sz="2700" b="0" strike="noStrike" spc="-1">
                <a:solidFill>
                  <a:srgbClr val="000000"/>
                </a:solidFill>
                <a:latin typeface="Garamond"/>
              </a:rPr>
              <a:t> in the dataset. Also finding </a:t>
            </a:r>
            <a:r>
              <a:rPr lang="en-US" sz="2700" b="1" strike="noStrike" spc="-1">
                <a:solidFill>
                  <a:srgbClr val="000000"/>
                </a:solidFill>
                <a:latin typeface="Garamond"/>
              </a:rPr>
              <a:t>unnecessary </a:t>
            </a:r>
            <a:r>
              <a:rPr lang="en-US" sz="2700" b="0" strike="noStrike" spc="-1">
                <a:solidFill>
                  <a:srgbClr val="000000"/>
                </a:solidFill>
                <a:latin typeface="Garamond"/>
              </a:rPr>
              <a:t>attributes, and cleaning them.</a:t>
            </a:r>
          </a:p>
          <a:p>
            <a:pPr marL="109800">
              <a:lnSpc>
                <a:spcPct val="100000"/>
              </a:lnSpc>
              <a:spcBef>
                <a:spcPts val="400"/>
              </a:spcBef>
              <a:tabLst>
                <a:tab pos="0" algn="l"/>
              </a:tabLst>
            </a:pPr>
            <a:endParaRPr lang="en-US" sz="2700" b="0" strike="noStrike" spc="-1">
              <a:solidFill>
                <a:srgbClr val="000000"/>
              </a:solidFill>
              <a:latin typeface="Garamond"/>
            </a:endParaRPr>
          </a:p>
          <a:p>
            <a:pPr marL="365760" indent="-255600">
              <a:lnSpc>
                <a:spcPct val="100000"/>
              </a:lnSpc>
              <a:spcBef>
                <a:spcPts val="400"/>
              </a:spcBef>
              <a:buClr>
                <a:srgbClr val="2DA2BF"/>
              </a:buClr>
              <a:buSzPct val="68000"/>
              <a:buFont typeface="Wingdings 3" charset="2"/>
              <a:buChar char=""/>
              <a:tabLst>
                <a:tab pos="0" algn="l"/>
              </a:tabLst>
            </a:pPr>
            <a:r>
              <a:rPr lang="en-US" sz="2700" b="1" strike="noStrike" spc="-1">
                <a:solidFill>
                  <a:srgbClr val="000000"/>
                </a:solidFill>
                <a:latin typeface="Garamond"/>
              </a:rPr>
              <a:t>Descriptive statistics: </a:t>
            </a:r>
            <a:r>
              <a:rPr lang="en-US" sz="2700" b="0" strike="noStrike" spc="-1">
                <a:solidFill>
                  <a:srgbClr val="000000"/>
                </a:solidFill>
                <a:latin typeface="Garamond"/>
              </a:rPr>
              <a:t>Calculate summary statistics for numerical variables. To be able to make </a:t>
            </a:r>
            <a:r>
              <a:rPr lang="en-US" sz="2700" b="1" strike="noStrike" spc="-1">
                <a:solidFill>
                  <a:srgbClr val="000000"/>
                </a:solidFill>
                <a:latin typeface="Garamond"/>
              </a:rPr>
              <a:t>predictions </a:t>
            </a:r>
            <a:r>
              <a:rPr lang="en-US" sz="2700" b="0" strike="noStrike" spc="-1">
                <a:solidFill>
                  <a:srgbClr val="000000"/>
                </a:solidFill>
                <a:latin typeface="Garamond"/>
              </a:rPr>
              <a:t>to the nearest accuracy.</a:t>
            </a:r>
          </a:p>
          <a:p>
            <a:pPr>
              <a:lnSpc>
                <a:spcPct val="100000"/>
              </a:lnSpc>
              <a:spcBef>
                <a:spcPts val="400"/>
              </a:spcBef>
              <a:tabLst>
                <a:tab pos="0" algn="l"/>
              </a:tabLst>
            </a:pPr>
            <a:endParaRPr lang="en-US" sz="2700" b="0" strike="noStrike" spc="-1">
              <a:solidFill>
                <a:srgbClr val="000000"/>
              </a:solidFill>
              <a:latin typeface="Garamond"/>
            </a:endParaRPr>
          </a:p>
          <a:p>
            <a:pPr marL="365760" indent="-255600">
              <a:lnSpc>
                <a:spcPct val="100000"/>
              </a:lnSpc>
              <a:spcBef>
                <a:spcPts val="400"/>
              </a:spcBef>
              <a:buClr>
                <a:srgbClr val="2DA2BF"/>
              </a:buClr>
              <a:buSzPct val="68000"/>
              <a:buFont typeface="Wingdings 3" charset="2"/>
              <a:buChar char=""/>
              <a:tabLst>
                <a:tab pos="0" algn="l"/>
              </a:tabLst>
            </a:pPr>
            <a:r>
              <a:rPr lang="en-US" sz="2700" b="1" strike="noStrike" spc="-1">
                <a:solidFill>
                  <a:srgbClr val="000000"/>
                </a:solidFill>
                <a:latin typeface="Garamond"/>
              </a:rPr>
              <a:t>Visualization:</a:t>
            </a:r>
            <a:r>
              <a:rPr lang="en-US" sz="2700" b="0" strike="noStrike" spc="-1">
                <a:solidFill>
                  <a:srgbClr val="000000"/>
                </a:solidFill>
                <a:latin typeface="Garamond"/>
              </a:rPr>
              <a:t> Create visual representations to explore distributions, relationships, and trends.</a:t>
            </a:r>
          </a:p>
          <a:p>
            <a:pPr marL="109800">
              <a:lnSpc>
                <a:spcPct val="100000"/>
              </a:lnSpc>
              <a:spcBef>
                <a:spcPts val="400"/>
              </a:spcBef>
              <a:tabLst>
                <a:tab pos="0" algn="l"/>
              </a:tabLst>
            </a:pPr>
            <a:endParaRPr lang="en-US" sz="2700" b="0" strike="noStrike" spc="-1">
              <a:solidFill>
                <a:srgbClr val="000000"/>
              </a:solidFill>
              <a:latin typeface="Garamond"/>
            </a:endParaRPr>
          </a:p>
          <a:p>
            <a:pPr>
              <a:lnSpc>
                <a:spcPct val="100000"/>
              </a:lnSpc>
              <a:spcBef>
                <a:spcPts val="400"/>
              </a:spcBef>
              <a:tabLst>
                <a:tab pos="0" algn="l"/>
              </a:tabLst>
            </a:pPr>
            <a:endParaRPr lang="en-US" sz="2700" b="0" strike="noStrike" spc="-1">
              <a:solidFill>
                <a:srgbClr val="000000"/>
              </a:solidFill>
              <a:latin typeface="Garamond"/>
            </a:endParaRPr>
          </a:p>
        </p:txBody>
      </p:sp>
      <p:sp>
        <p:nvSpPr>
          <p:cNvPr id="123" name="TextShape 2"/>
          <p:cNvSpPr txBox="1"/>
          <p:nvPr/>
        </p:nvSpPr>
        <p:spPr>
          <a:xfrm>
            <a:off x="457200" y="274680"/>
            <a:ext cx="5463180" cy="822600"/>
          </a:xfrm>
          <a:prstGeom prst="rect">
            <a:avLst/>
          </a:prstGeom>
          <a:noFill/>
          <a:ln>
            <a:noFill/>
          </a:ln>
        </p:spPr>
        <p:txBody>
          <a:bodyPr lIns="90000" tIns="45000" rIns="90000" bIns="45000" anchor="ctr">
            <a:noAutofit/>
          </a:bodyPr>
          <a:lstStyle/>
          <a:p>
            <a:pPr>
              <a:lnSpc>
                <a:spcPct val="100000"/>
              </a:lnSpc>
            </a:pPr>
            <a:r>
              <a:rPr lang="en-IN" sz="4000" b="1" u="sng" strike="noStrike" spc="-1">
                <a:solidFill>
                  <a:srgbClr val="464646"/>
                </a:solidFill>
                <a:latin typeface="Arial"/>
              </a:rPr>
              <a:t>Basic Requirements</a:t>
            </a:r>
            <a:endParaRPr lang="en-US" sz="4000" b="0" u="sng"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179640" y="1481400"/>
            <a:ext cx="8712720" cy="4525560"/>
          </a:xfrm>
          <a:prstGeom prst="rect">
            <a:avLst/>
          </a:prstGeom>
          <a:noFill/>
          <a:ln>
            <a:noFill/>
          </a:ln>
        </p:spPr>
        <p:txBody>
          <a:bodyPr lIns="90000" tIns="45000" rIns="90000" bIns="45000">
            <a:normAutofit fontScale="56000"/>
          </a:bodyPr>
          <a:lstStyle/>
          <a:p>
            <a:pPr marL="365760" indent="-255600">
              <a:lnSpc>
                <a:spcPct val="100000"/>
              </a:lnSpc>
              <a:spcBef>
                <a:spcPts val="400"/>
              </a:spcBef>
              <a:buClr>
                <a:srgbClr val="2DA2BF"/>
              </a:buClr>
              <a:buSzPct val="68000"/>
              <a:buFont typeface="Wingdings 3" charset="2"/>
              <a:buChar char=""/>
            </a:pPr>
            <a:r>
              <a:rPr lang="en-US" sz="2700" b="1" strike="noStrike" spc="-1">
                <a:solidFill>
                  <a:srgbClr val="000000"/>
                </a:solidFill>
                <a:latin typeface="Garamond"/>
              </a:rPr>
              <a:t>Efficiency:</a:t>
            </a:r>
            <a:r>
              <a:rPr lang="en-US" sz="2700" b="0" strike="noStrike" spc="-1">
                <a:solidFill>
                  <a:srgbClr val="000000"/>
                </a:solidFill>
                <a:latin typeface="Garamond"/>
              </a:rPr>
              <a:t> Conduct EDA tasks efficiently without excessive resource consumption. We are allowed to use </a:t>
            </a:r>
            <a:r>
              <a:rPr lang="en-US" sz="2700" b="1" strike="noStrike" spc="-1">
                <a:solidFill>
                  <a:srgbClr val="000000"/>
                </a:solidFill>
                <a:latin typeface="Garamond"/>
              </a:rPr>
              <a:t>2 </a:t>
            </a:r>
            <a:r>
              <a:rPr lang="en-US" sz="2700" b="0" strike="noStrike" spc="-1">
                <a:solidFill>
                  <a:srgbClr val="000000"/>
                </a:solidFill>
                <a:latin typeface="Garamond"/>
              </a:rPr>
              <a:t>CPU’s, </a:t>
            </a:r>
            <a:r>
              <a:rPr lang="en-US" sz="2700" b="1" strike="noStrike" spc="-1">
                <a:solidFill>
                  <a:srgbClr val="000000"/>
                </a:solidFill>
                <a:latin typeface="Garamond"/>
              </a:rPr>
              <a:t>8 GB </a:t>
            </a:r>
            <a:r>
              <a:rPr lang="en-US" sz="2700" b="0" strike="noStrike" spc="-1">
                <a:solidFill>
                  <a:srgbClr val="000000"/>
                </a:solidFill>
                <a:latin typeface="Garamond"/>
              </a:rPr>
              <a:t>RAM and no GPU </a:t>
            </a:r>
            <a:r>
              <a:rPr lang="en-US" sz="2700" b="1" strike="noStrike" spc="-1">
                <a:solidFill>
                  <a:srgbClr val="000000"/>
                </a:solidFill>
                <a:latin typeface="Garamond"/>
              </a:rPr>
              <a:t>virtually</a:t>
            </a:r>
            <a:r>
              <a:rPr lang="en-US" sz="2700" b="0" strike="noStrike" spc="-1">
                <a:solidFill>
                  <a:srgbClr val="000000"/>
                </a:solidFill>
                <a:latin typeface="Garamond"/>
              </a:rPr>
              <a:t>, as per the competition rules.</a:t>
            </a:r>
          </a:p>
          <a:p>
            <a:pPr marL="109800">
              <a:lnSpc>
                <a:spcPct val="100000"/>
              </a:lnSpc>
              <a:spcBef>
                <a:spcPts val="400"/>
              </a:spcBef>
              <a:tabLst>
                <a:tab pos="0" algn="l"/>
              </a:tabLst>
            </a:pPr>
            <a:endParaRPr lang="en-US" sz="2700" b="0" strike="noStrike" spc="-1">
              <a:solidFill>
                <a:srgbClr val="000000"/>
              </a:solidFill>
              <a:latin typeface="Garamond"/>
            </a:endParaRPr>
          </a:p>
          <a:p>
            <a:pPr marL="365760" indent="-255600">
              <a:lnSpc>
                <a:spcPct val="100000"/>
              </a:lnSpc>
              <a:spcBef>
                <a:spcPts val="400"/>
              </a:spcBef>
              <a:buClr>
                <a:srgbClr val="2DA2BF"/>
              </a:buClr>
              <a:buSzPct val="68000"/>
              <a:buFont typeface="Wingdings 3" charset="2"/>
              <a:buChar char=""/>
              <a:tabLst>
                <a:tab pos="0" algn="l"/>
              </a:tabLst>
            </a:pPr>
            <a:r>
              <a:rPr lang="en-US" sz="2700" b="1" strike="noStrike" spc="-1">
                <a:solidFill>
                  <a:srgbClr val="000000"/>
                </a:solidFill>
                <a:latin typeface="Garamond"/>
              </a:rPr>
              <a:t>Accuracy:</a:t>
            </a:r>
            <a:r>
              <a:rPr lang="en-US" sz="2700" b="0" strike="noStrike" spc="-1">
                <a:solidFill>
                  <a:srgbClr val="000000"/>
                </a:solidFill>
                <a:latin typeface="Garamond"/>
              </a:rPr>
              <a:t> Ensure accuracy through data validation and thorough checks.</a:t>
            </a:r>
          </a:p>
          <a:p>
            <a:pPr>
              <a:lnSpc>
                <a:spcPct val="100000"/>
              </a:lnSpc>
              <a:spcBef>
                <a:spcPts val="400"/>
              </a:spcBef>
              <a:tabLst>
                <a:tab pos="0" algn="l"/>
              </a:tabLst>
            </a:pPr>
            <a:endParaRPr lang="en-US" sz="2700" b="0" strike="noStrike" spc="-1">
              <a:solidFill>
                <a:srgbClr val="000000"/>
              </a:solidFill>
              <a:latin typeface="Garamond"/>
            </a:endParaRPr>
          </a:p>
          <a:p>
            <a:pPr marL="365760" indent="-255600">
              <a:lnSpc>
                <a:spcPct val="100000"/>
              </a:lnSpc>
              <a:spcBef>
                <a:spcPts val="400"/>
              </a:spcBef>
              <a:buClr>
                <a:srgbClr val="2DA2BF"/>
              </a:buClr>
              <a:buSzPct val="68000"/>
              <a:buFont typeface="Wingdings 3" charset="2"/>
              <a:buChar char=""/>
              <a:tabLst>
                <a:tab pos="0" algn="l"/>
              </a:tabLst>
            </a:pPr>
            <a:r>
              <a:rPr lang="en-US" sz="2700" b="1" strike="noStrike" spc="-1">
                <a:solidFill>
                  <a:srgbClr val="000000"/>
                </a:solidFill>
                <a:latin typeface="Garamond"/>
              </a:rPr>
              <a:t>Interpretability: </a:t>
            </a:r>
            <a:r>
              <a:rPr lang="en-US" sz="2700" b="0" strike="noStrike" spc="-1">
                <a:solidFill>
                  <a:srgbClr val="000000"/>
                </a:solidFill>
                <a:latin typeface="Garamond"/>
              </a:rPr>
              <a:t>Present findings in a clear and interpretable manner using appropriate visualizations and explanations.</a:t>
            </a:r>
          </a:p>
          <a:p>
            <a:pPr>
              <a:lnSpc>
                <a:spcPct val="100000"/>
              </a:lnSpc>
              <a:spcBef>
                <a:spcPts val="400"/>
              </a:spcBef>
              <a:tabLst>
                <a:tab pos="0" algn="l"/>
              </a:tabLst>
            </a:pPr>
            <a:endParaRPr lang="en-US" sz="2700" b="0" strike="noStrike" spc="-1">
              <a:solidFill>
                <a:srgbClr val="000000"/>
              </a:solidFill>
              <a:latin typeface="Garamond"/>
            </a:endParaRPr>
          </a:p>
          <a:p>
            <a:pPr marL="365760" indent="-255600">
              <a:lnSpc>
                <a:spcPct val="100000"/>
              </a:lnSpc>
              <a:spcBef>
                <a:spcPts val="400"/>
              </a:spcBef>
              <a:buClr>
                <a:srgbClr val="2DA2BF"/>
              </a:buClr>
              <a:buSzPct val="68000"/>
              <a:buFont typeface="Wingdings 3" charset="2"/>
              <a:buChar char=""/>
              <a:tabLst>
                <a:tab pos="0" algn="l"/>
              </a:tabLst>
            </a:pPr>
            <a:r>
              <a:rPr lang="en-US" sz="2700" b="1" strike="noStrike" spc="-1">
                <a:solidFill>
                  <a:srgbClr val="000000"/>
                </a:solidFill>
                <a:latin typeface="Garamond"/>
              </a:rPr>
              <a:t>Documentation:</a:t>
            </a:r>
            <a:r>
              <a:rPr lang="en-US" sz="2700" b="0" strike="noStrike" spc="-1">
                <a:solidFill>
                  <a:srgbClr val="000000"/>
                </a:solidFill>
                <a:latin typeface="Garamond"/>
              </a:rPr>
              <a:t> Document the EDA steps, assumptions, and findings for future reference and reproducibility.</a:t>
            </a:r>
          </a:p>
        </p:txBody>
      </p:sp>
      <p:sp>
        <p:nvSpPr>
          <p:cNvPr id="125" name="TextShape 2"/>
          <p:cNvSpPr txBox="1"/>
          <p:nvPr/>
        </p:nvSpPr>
        <p:spPr>
          <a:xfrm>
            <a:off x="457200" y="274680"/>
            <a:ext cx="8229240" cy="1142640"/>
          </a:xfrm>
          <a:prstGeom prst="rect">
            <a:avLst/>
          </a:prstGeom>
          <a:noFill/>
          <a:ln>
            <a:noFill/>
          </a:ln>
        </p:spPr>
        <p:txBody>
          <a:bodyPr lIns="90000" tIns="45000" rIns="90000" bIns="45000" anchor="ctr">
            <a:noAutofit/>
          </a:bodyPr>
          <a:lstStyle/>
          <a:p>
            <a:pPr>
              <a:lnSpc>
                <a:spcPct val="100000"/>
              </a:lnSpc>
            </a:pPr>
            <a:r>
              <a:rPr lang="en-IN" sz="3500" b="1" strike="noStrike" spc="-1">
                <a:solidFill>
                  <a:srgbClr val="464646"/>
                </a:solidFill>
                <a:latin typeface="Garamond"/>
              </a:rPr>
              <a:t>Non-Functional Requirements</a:t>
            </a:r>
            <a:endParaRPr lang="en-US" sz="3500" b="0" strike="noStrike" spc="-1">
              <a:solidFill>
                <a:srgbClr val="000000"/>
              </a:solidFill>
              <a:latin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a:noFill/>
          <a:ln>
            <a:noFill/>
          </a:ln>
        </p:spPr>
        <p:txBody>
          <a:bodyPr lIns="0" tIns="0" rIns="0" bIns="0" anchor="ctr">
            <a:noAutofit/>
          </a:bodyPr>
          <a:lstStyle/>
          <a:p>
            <a:pPr>
              <a:lnSpc>
                <a:spcPct val="100000"/>
              </a:lnSpc>
            </a:pPr>
            <a:r>
              <a:rPr lang="en-IN" sz="4100" b="1" strike="noStrike" spc="-1">
                <a:solidFill>
                  <a:srgbClr val="464646"/>
                </a:solidFill>
                <a:latin typeface="Garamond"/>
              </a:rPr>
              <a:t>Functional Requirements</a:t>
            </a:r>
            <a:endParaRPr lang="en-US" sz="4100" b="0" strike="noStrike" spc="-1">
              <a:solidFill>
                <a:srgbClr val="000000"/>
              </a:solidFill>
              <a:latin typeface="Garamond"/>
            </a:endParaRPr>
          </a:p>
        </p:txBody>
      </p:sp>
      <p:sp>
        <p:nvSpPr>
          <p:cNvPr id="127" name="TextShape 2"/>
          <p:cNvSpPr txBox="1"/>
          <p:nvPr/>
        </p:nvSpPr>
        <p:spPr>
          <a:xfrm>
            <a:off x="288000" y="1440000"/>
            <a:ext cx="8424000" cy="4530240"/>
          </a:xfrm>
          <a:prstGeom prst="rect">
            <a:avLst/>
          </a:prstGeom>
          <a:noFill/>
          <a:ln>
            <a:noFill/>
          </a:ln>
        </p:spPr>
        <p:txBody>
          <a:bodyPr lIns="90000" tIns="45000" rIns="90000" bIns="45000">
            <a:noAutofit/>
          </a:bodyPr>
          <a:lstStyle/>
          <a:p>
            <a:r>
              <a:rPr lang="en-US" sz="2000" b="1" strike="noStrike" spc="-1">
                <a:solidFill>
                  <a:srgbClr val="000000"/>
                </a:solidFill>
                <a:latin typeface="Garamond"/>
              </a:rPr>
              <a:t>Real-time Prediction</a:t>
            </a:r>
            <a:r>
              <a:rPr lang="en-US" sz="2000" b="0" strike="noStrike" spc="-1">
                <a:solidFill>
                  <a:srgbClr val="000000"/>
                </a:solidFill>
                <a:latin typeface="Garamond"/>
              </a:rPr>
              <a:t>: The model should be capable of making predictions in real-time as students interact with the educational game. It needs to analyze the students performance data as they progress through the game and provide predictions as to whether or not they will answer</a:t>
            </a:r>
            <a:endParaRPr lang="en-IN" sz="2000" b="0" strike="noStrike" spc="-1">
              <a:latin typeface="Arial"/>
            </a:endParaRPr>
          </a:p>
          <a:p>
            <a:r>
              <a:rPr lang="en-US" sz="2000" b="0" strike="noStrike" spc="-1">
                <a:solidFill>
                  <a:srgbClr val="000000"/>
                </a:solidFill>
                <a:latin typeface="Garamond"/>
              </a:rPr>
              <a:t>the questions correctly.</a:t>
            </a:r>
            <a:endParaRPr lang="en-IN" sz="2000" b="0" strike="noStrike" spc="-1">
              <a:latin typeface="Arial"/>
            </a:endParaRPr>
          </a:p>
          <a:p>
            <a:endParaRPr lang="en-IN" sz="2000" b="0" strike="noStrike" spc="-1">
              <a:latin typeface="Arial"/>
            </a:endParaRPr>
          </a:p>
          <a:p>
            <a:r>
              <a:rPr lang="en-US" sz="2000" b="1" strike="noStrike" spc="-1">
                <a:solidFill>
                  <a:srgbClr val="000000"/>
                </a:solidFill>
                <a:latin typeface="Garamond"/>
              </a:rPr>
              <a:t>Understanding Students Behavior</a:t>
            </a:r>
            <a:r>
              <a:rPr lang="en-US" sz="2000" b="0" strike="noStrike" spc="-1">
                <a:solidFill>
                  <a:srgbClr val="000000"/>
                </a:solidFill>
                <a:latin typeface="Garamond"/>
              </a:rPr>
              <a:t>: The model should implement knowledge tracing methods to track the knowledge and learning progress of individual students. It should be able to assess the students understanding of the educational content and update its predictions accordingly.</a:t>
            </a:r>
            <a:endParaRPr lang="en-IN" sz="2000" b="0" strike="noStrike" spc="-1">
              <a:latin typeface="Arial"/>
            </a:endParaRPr>
          </a:p>
          <a:p>
            <a:endParaRPr lang="en-IN" sz="2000" b="0" strike="noStrike" spc="-1">
              <a:latin typeface="Arial"/>
            </a:endParaRPr>
          </a:p>
          <a:p>
            <a:endParaRPr lang="en-IN" sz="2000" b="0" strike="noStrike" spc="-1">
              <a:latin typeface="Arial"/>
            </a:endParaRPr>
          </a:p>
          <a:p>
            <a:endParaRPr lang="en-IN" sz="20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800" y="432000"/>
            <a:ext cx="9070200" cy="6222600"/>
          </a:xfrm>
          <a:prstGeom prst="rect">
            <a:avLst/>
          </a:prstGeom>
          <a:noFill/>
          <a:ln>
            <a:noFill/>
          </a:ln>
        </p:spPr>
        <p:txBody>
          <a:bodyPr lIns="90000" tIns="45000" rIns="90000" bIns="45000">
            <a:noAutofit/>
          </a:bodyPr>
          <a:lstStyle/>
          <a:p>
            <a:r>
              <a:rPr lang="en-US" sz="2300" b="1" strike="noStrike" spc="-1">
                <a:solidFill>
                  <a:srgbClr val="000000"/>
                </a:solidFill>
                <a:latin typeface="Garamond"/>
              </a:rPr>
              <a:t>Game-based Learning Integration</a:t>
            </a:r>
            <a:r>
              <a:rPr lang="en-US" sz="2300" b="0" strike="noStrike" spc="-1">
                <a:solidFill>
                  <a:srgbClr val="000000"/>
                </a:solidFill>
                <a:latin typeface="Garamond"/>
              </a:rPr>
              <a:t>: The model should be specifically designed to work with game-based learning data. It should effectively capture the learning patterns and behavior unique to game-based educational settings.</a:t>
            </a:r>
            <a:endParaRPr lang="en-IN" sz="2300" b="0" strike="noStrike" spc="-1">
              <a:latin typeface="Arial"/>
            </a:endParaRPr>
          </a:p>
          <a:p>
            <a:endParaRPr lang="en-IN" sz="2300" b="0" strike="noStrike" spc="-1">
              <a:latin typeface="Arial"/>
            </a:endParaRPr>
          </a:p>
          <a:p>
            <a:r>
              <a:rPr lang="en-US" sz="2300" b="1" strike="noStrike" spc="-1">
                <a:solidFill>
                  <a:srgbClr val="000000"/>
                </a:solidFill>
                <a:latin typeface="Garamond"/>
              </a:rPr>
              <a:t>Scalability</a:t>
            </a:r>
            <a:r>
              <a:rPr lang="en-US" sz="2300" b="0" strike="noStrike" spc="-1">
                <a:solidFill>
                  <a:srgbClr val="000000"/>
                </a:solidFill>
                <a:latin typeface="Garamond"/>
              </a:rPr>
              <a:t>: The model should be scalable to handle large-scale datasets of game logs, as the competition is based on one of the largest open datasets of game logs.</a:t>
            </a:r>
            <a:endParaRPr lang="en-IN" sz="2300" b="0" strike="noStrike" spc="-1">
              <a:latin typeface="Arial"/>
            </a:endParaRPr>
          </a:p>
          <a:p>
            <a:endParaRPr lang="en-IN" sz="2300" b="0" strike="noStrike" spc="-1">
              <a:latin typeface="Arial"/>
            </a:endParaRPr>
          </a:p>
          <a:p>
            <a:r>
              <a:rPr lang="en-US" sz="2300" b="1" strike="noStrike" spc="-1">
                <a:solidFill>
                  <a:srgbClr val="000000"/>
                </a:solidFill>
                <a:latin typeface="Garamond"/>
              </a:rPr>
              <a:t>Support for Collaboration</a:t>
            </a:r>
            <a:r>
              <a:rPr lang="en-US" sz="2300" b="0" strike="noStrike" spc="-1">
                <a:solidFill>
                  <a:srgbClr val="000000"/>
                </a:solidFill>
                <a:latin typeface="Garamond"/>
              </a:rPr>
              <a:t>: The model should enable collaboration with non-profits like The Learning Agency Lab, which focuses on developing science of learning-based tools and programs for the social good.</a:t>
            </a:r>
            <a:endParaRPr lang="en-IN" sz="2300" b="0" strike="noStrike" spc="-1">
              <a:latin typeface="Arial"/>
            </a:endParaRPr>
          </a:p>
          <a:p>
            <a:endParaRPr lang="en-IN" sz="2300" b="0" strike="noStrike" spc="-1">
              <a:latin typeface="Arial"/>
            </a:endParaRPr>
          </a:p>
          <a:p>
            <a:endParaRPr lang="en-IN" sz="2300" b="0" strike="noStrike" spc="-1">
              <a:latin typeface="Arial"/>
            </a:endParaRPr>
          </a:p>
          <a:p>
            <a:endParaRPr lang="en-IN" sz="2300" b="0" strike="noStrike" spc="-1">
              <a:latin typeface="Arial"/>
            </a:endParaRPr>
          </a:p>
          <a:p>
            <a:endParaRPr lang="en-IN" sz="2300" b="0" strike="noStrike" spc="-1">
              <a:latin typeface="Arial"/>
            </a:endParaRPr>
          </a:p>
          <a:p>
            <a:endParaRPr lang="en-IN" sz="23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2920" y="274680"/>
            <a:ext cx="4331610" cy="834030"/>
          </a:xfrm>
          <a:prstGeom prst="rect">
            <a:avLst/>
          </a:prstGeom>
          <a:noFill/>
          <a:ln>
            <a:noFill/>
          </a:ln>
        </p:spPr>
        <p:txBody>
          <a:bodyPr lIns="90000" tIns="45000" rIns="90000" bIns="45000" anchor="ctr">
            <a:noAutofit/>
          </a:bodyPr>
          <a:lstStyle/>
          <a:p>
            <a:pPr>
              <a:lnSpc>
                <a:spcPct val="100000"/>
              </a:lnSpc>
            </a:pPr>
            <a:r>
              <a:rPr lang="en-IN" sz="4000" b="1" u="sng" strike="noStrike" spc="-1">
                <a:solidFill>
                  <a:srgbClr val="464646"/>
                </a:solidFill>
                <a:latin typeface="Arial"/>
              </a:rPr>
              <a:t>Data </a:t>
            </a:r>
            <a:r>
              <a:rPr lang="en-IN" sz="4000" b="1" u="sng" spc="-1">
                <a:solidFill>
                  <a:srgbClr val="464646"/>
                </a:solidFill>
                <a:latin typeface="Arial"/>
              </a:rPr>
              <a:t>Analysis</a:t>
            </a:r>
            <a:endParaRPr lang="en-US" sz="4000" b="0" u="sng" strike="noStrike" spc="-1">
              <a:solidFill>
                <a:srgbClr val="000000"/>
              </a:solidFill>
              <a:latin typeface="Arial"/>
            </a:endParaRPr>
          </a:p>
        </p:txBody>
      </p:sp>
      <p:sp>
        <p:nvSpPr>
          <p:cNvPr id="130" name="TextShape 2"/>
          <p:cNvSpPr txBox="1"/>
          <p:nvPr/>
        </p:nvSpPr>
        <p:spPr>
          <a:xfrm>
            <a:off x="501120" y="1263960"/>
            <a:ext cx="8066880" cy="4069440"/>
          </a:xfrm>
          <a:prstGeom prst="rect">
            <a:avLst/>
          </a:prstGeom>
          <a:solidFill>
            <a:srgbClr val="FFFFFF"/>
          </a:solidFill>
          <a:ln>
            <a:noFill/>
          </a:ln>
        </p:spPr>
        <p:txBody>
          <a:bodyPr lIns="91440" tIns="45720" rIns="91440" bIns="45720" anchor="ctr">
            <a:noAutofit/>
          </a:bodyPr>
          <a:lstStyle/>
          <a:p>
            <a:pPr marL="342900" indent="-342900">
              <a:buFont typeface="Arial"/>
              <a:buChar char="•"/>
              <a:tabLst>
                <a:tab pos="0" algn="l"/>
              </a:tabLst>
            </a:pPr>
            <a:r>
              <a:rPr lang="en-US" sz="2000" spc="-1">
                <a:latin typeface="Calibri"/>
                <a:ea typeface="+mn-lt"/>
                <a:cs typeface="+mn-lt"/>
              </a:rPr>
              <a:t>Each record </a:t>
            </a:r>
            <a:r>
              <a:rPr lang="en-US" sz="2000" b="1" spc="-1">
                <a:latin typeface="Calibri"/>
                <a:ea typeface="+mn-lt"/>
                <a:cs typeface="+mn-lt"/>
              </a:rPr>
              <a:t>should </a:t>
            </a:r>
            <a:r>
              <a:rPr lang="en-US" sz="2000" b="1" strike="noStrike" spc="-1">
                <a:latin typeface="Calibri"/>
                <a:ea typeface="+mn-lt"/>
                <a:cs typeface="+mn-lt"/>
              </a:rPr>
              <a:t>be </a:t>
            </a:r>
            <a:r>
              <a:rPr lang="en-US" sz="2000" b="1" spc="-1">
                <a:latin typeface="Calibri"/>
                <a:ea typeface="+mn-lt"/>
                <a:cs typeface="+mn-lt"/>
              </a:rPr>
              <a:t>uniquely identifiable</a:t>
            </a:r>
            <a:r>
              <a:rPr lang="en-US" sz="2000" spc="-1">
                <a:latin typeface="Calibri"/>
                <a:ea typeface="+mn-lt"/>
                <a:cs typeface="+mn-lt"/>
              </a:rPr>
              <a:t> by </a:t>
            </a:r>
            <a:r>
              <a:rPr lang="en-US" sz="2000" b="0" strike="noStrike" spc="-1">
                <a:latin typeface="Calibri"/>
                <a:ea typeface="+mn-lt"/>
                <a:cs typeface="+mn-lt"/>
              </a:rPr>
              <a:t>the </a:t>
            </a:r>
            <a:r>
              <a:rPr lang="en-US" sz="2000" spc="-1">
                <a:latin typeface="Calibri"/>
                <a:ea typeface="+mn-lt"/>
                <a:cs typeface="+mn-lt"/>
              </a:rPr>
              <a:t>pair </a:t>
            </a:r>
            <a:r>
              <a:rPr lang="en-US" sz="2000" b="0" strike="noStrike" spc="-1">
                <a:latin typeface="Calibri"/>
                <a:ea typeface="+mn-lt"/>
                <a:cs typeface="+mn-lt"/>
              </a:rPr>
              <a:t>(</a:t>
            </a:r>
            <a:r>
              <a:rPr lang="en-US" sz="2000" b="1" strike="noStrike" spc="-1" err="1">
                <a:latin typeface="Calibri"/>
                <a:ea typeface="+mn-lt"/>
                <a:cs typeface="+mn-lt"/>
              </a:rPr>
              <a:t>session_id</a:t>
            </a:r>
            <a:r>
              <a:rPr lang="en-US" sz="2000" b="1" strike="noStrike" spc="-1">
                <a:latin typeface="Calibri"/>
                <a:ea typeface="+mn-lt"/>
                <a:cs typeface="+mn-lt"/>
              </a:rPr>
              <a:t>, index</a:t>
            </a:r>
            <a:r>
              <a:rPr lang="en-US" sz="2000" spc="-1">
                <a:latin typeface="Calibri"/>
                <a:ea typeface="+mn-lt"/>
                <a:cs typeface="+mn-lt"/>
              </a:rPr>
              <a:t>). This is because, having a duplicate would mean that there were 2 instances at the same time, which does not make any sense, logically speaking. But this </a:t>
            </a:r>
            <a:r>
              <a:rPr lang="en-US" sz="2000" b="1" spc="-1">
                <a:latin typeface="Calibri"/>
                <a:ea typeface="+mn-lt"/>
                <a:cs typeface="+mn-lt"/>
              </a:rPr>
              <a:t>DOES</a:t>
            </a:r>
            <a:r>
              <a:rPr lang="en-US" sz="2000" spc="-1">
                <a:latin typeface="Calibri"/>
                <a:ea typeface="+mn-lt"/>
                <a:cs typeface="+mn-lt"/>
              </a:rPr>
              <a:t> </a:t>
            </a:r>
            <a:r>
              <a:rPr lang="en-US" sz="2000" b="1" spc="-1">
                <a:latin typeface="Calibri"/>
                <a:ea typeface="+mn-lt"/>
                <a:cs typeface="+mn-lt"/>
              </a:rPr>
              <a:t>NOT </a:t>
            </a:r>
            <a:r>
              <a:rPr lang="en-US" sz="2000" spc="-1">
                <a:latin typeface="Calibri"/>
                <a:ea typeface="+mn-lt"/>
                <a:cs typeface="+mn-lt"/>
              </a:rPr>
              <a:t>hold true for all the records in </a:t>
            </a:r>
            <a:r>
              <a:rPr lang="en-US" sz="2000" b="0" strike="noStrike" spc="-1">
                <a:latin typeface="Calibri"/>
                <a:ea typeface="+mn-lt"/>
                <a:cs typeface="+mn-lt"/>
              </a:rPr>
              <a:t>the </a:t>
            </a:r>
            <a:r>
              <a:rPr lang="en-US" sz="2000" spc="-1">
                <a:latin typeface="Calibri"/>
                <a:ea typeface="+mn-lt"/>
                <a:cs typeface="+mn-lt"/>
              </a:rPr>
              <a:t>data-set</a:t>
            </a:r>
            <a:r>
              <a:rPr lang="en-US" sz="2000" b="0" strike="noStrike" spc="-1">
                <a:latin typeface="Calibri"/>
                <a:ea typeface="+mn-lt"/>
                <a:cs typeface="+mn-lt"/>
              </a:rPr>
              <a:t>.</a:t>
            </a:r>
            <a:endParaRPr lang="en-US" sz="2000">
              <a:latin typeface="Calibri"/>
            </a:endParaRPr>
          </a:p>
          <a:p>
            <a:pPr marL="342900" indent="-342900">
              <a:buFont typeface="Arial"/>
              <a:buChar char="•"/>
              <a:tabLst>
                <a:tab pos="0" algn="l"/>
              </a:tabLst>
            </a:pPr>
            <a:endParaRPr lang="en-US" sz="2000" b="0" strike="noStrike" spc="-1">
              <a:solidFill>
                <a:srgbClr val="000000"/>
              </a:solidFill>
              <a:latin typeface="Calibri"/>
            </a:endParaRPr>
          </a:p>
          <a:p>
            <a:pPr marL="342900" indent="-342900">
              <a:buFont typeface="Arial"/>
              <a:buChar char="•"/>
              <a:tabLst>
                <a:tab pos="0" algn="l"/>
              </a:tabLst>
            </a:pPr>
            <a:r>
              <a:rPr lang="en-US" sz="2000" b="0" strike="noStrike" spc="-1">
                <a:solidFill>
                  <a:srgbClr val="000000"/>
                </a:solidFill>
                <a:latin typeface="Calibri"/>
              </a:rPr>
              <a:t>As the general game progresses</a:t>
            </a:r>
            <a:r>
              <a:rPr lang="en-US" sz="2000" spc="-1">
                <a:solidFill>
                  <a:srgbClr val="000000"/>
                </a:solidFill>
                <a:latin typeface="Calibri"/>
              </a:rPr>
              <a:t>, </a:t>
            </a:r>
            <a:r>
              <a:rPr lang="en-US" sz="2000" b="0" strike="noStrike" spc="-1">
                <a:solidFill>
                  <a:srgbClr val="000000"/>
                </a:solidFill>
                <a:latin typeface="Calibri"/>
              </a:rPr>
              <a:t>for a given </a:t>
            </a:r>
            <a:r>
              <a:rPr lang="en-US" sz="2000" b="1" strike="noStrike" spc="-1" err="1">
                <a:solidFill>
                  <a:srgbClr val="000000"/>
                </a:solidFill>
                <a:latin typeface="Calibri"/>
              </a:rPr>
              <a:t>session_</a:t>
            </a:r>
            <a:r>
              <a:rPr lang="en-US" sz="2000" b="1" spc="-1" err="1">
                <a:solidFill>
                  <a:srgbClr val="000000"/>
                </a:solidFill>
                <a:latin typeface="Calibri"/>
              </a:rPr>
              <a:t>id</a:t>
            </a:r>
            <a:r>
              <a:rPr lang="en-US" sz="2000" spc="-1">
                <a:solidFill>
                  <a:srgbClr val="000000"/>
                </a:solidFill>
                <a:latin typeface="Calibri"/>
              </a:rPr>
              <a:t> the index</a:t>
            </a:r>
            <a:r>
              <a:rPr lang="en-US" sz="2000" b="0" strike="noStrike" spc="-1">
                <a:solidFill>
                  <a:srgbClr val="000000"/>
                </a:solidFill>
                <a:latin typeface="Calibri"/>
              </a:rPr>
              <a:t> should be </a:t>
            </a:r>
            <a:r>
              <a:rPr lang="en-US" sz="2000" i="1" strike="noStrike" spc="-1">
                <a:solidFill>
                  <a:srgbClr val="000000"/>
                </a:solidFill>
                <a:latin typeface="Calibri"/>
              </a:rPr>
              <a:t>monotonically increasing</a:t>
            </a:r>
            <a:r>
              <a:rPr lang="en-US" sz="2000" b="0" strike="noStrike" spc="-1">
                <a:solidFill>
                  <a:srgbClr val="000000"/>
                </a:solidFill>
                <a:latin typeface="Calibri"/>
              </a:rPr>
              <a:t>, which preserves the </a:t>
            </a:r>
            <a:r>
              <a:rPr lang="en-US" sz="2000" b="1" strike="noStrike" spc="-1">
                <a:solidFill>
                  <a:srgbClr val="000000"/>
                </a:solidFill>
                <a:latin typeface="Calibri"/>
              </a:rPr>
              <a:t>ordering nature</a:t>
            </a:r>
            <a:r>
              <a:rPr lang="en-US" sz="2000" b="0" strike="noStrike" spc="-1">
                <a:solidFill>
                  <a:srgbClr val="000000"/>
                </a:solidFill>
                <a:latin typeface="Calibri"/>
              </a:rPr>
              <a:t> of the events. </a:t>
            </a:r>
            <a:r>
              <a:rPr lang="en-US" sz="2000" spc="-1">
                <a:solidFill>
                  <a:srgbClr val="000000"/>
                </a:solidFill>
                <a:latin typeface="Calibri"/>
              </a:rPr>
              <a:t>But again, this</a:t>
            </a:r>
            <a:r>
              <a:rPr lang="en-US" sz="2000" b="0" strike="noStrike" spc="-1">
                <a:solidFill>
                  <a:srgbClr val="000000"/>
                </a:solidFill>
                <a:latin typeface="Calibri"/>
              </a:rPr>
              <a:t> property doesn't always hold true for all the records.</a:t>
            </a:r>
            <a:r>
              <a:rPr lang="en-US" sz="2000" spc="-1">
                <a:solidFill>
                  <a:srgbClr val="000000"/>
                </a:solidFill>
                <a:latin typeface="Calibri"/>
              </a:rPr>
              <a:t> This </a:t>
            </a:r>
            <a:r>
              <a:rPr lang="en-US" sz="2000" i="1" spc="-1">
                <a:solidFill>
                  <a:srgbClr val="000000"/>
                </a:solidFill>
                <a:latin typeface="Calibri"/>
              </a:rPr>
              <a:t>non-increasing</a:t>
            </a:r>
            <a:r>
              <a:rPr lang="en-US" sz="2000" spc="-1">
                <a:solidFill>
                  <a:srgbClr val="000000"/>
                </a:solidFill>
                <a:latin typeface="Calibri"/>
              </a:rPr>
              <a:t> nature of "index" is termed as "</a:t>
            </a:r>
            <a:r>
              <a:rPr lang="en-US" sz="2000" b="1" spc="-1">
                <a:solidFill>
                  <a:srgbClr val="000000"/>
                </a:solidFill>
                <a:latin typeface="Calibri"/>
              </a:rPr>
              <a:t>reversed index</a:t>
            </a:r>
            <a:r>
              <a:rPr lang="en-US" sz="2000" spc="-1">
                <a:solidFill>
                  <a:srgbClr val="000000"/>
                </a:solidFill>
                <a:latin typeface="Calibri"/>
              </a:rPr>
              <a:t>" phenomenon.</a:t>
            </a:r>
            <a:endParaRPr lang="en-US" sz="2000" b="0" strike="noStrike" spc="-1">
              <a:solidFill>
                <a:srgbClr val="000000"/>
              </a:solidFill>
              <a:latin typeface="Calibri"/>
            </a:endParaRPr>
          </a:p>
          <a:p>
            <a:pPr marL="342900" indent="-342900">
              <a:lnSpc>
                <a:spcPct val="100000"/>
              </a:lnSpc>
              <a:buFont typeface="Arial"/>
              <a:buChar char="•"/>
              <a:tabLst>
                <a:tab pos="0" algn="l"/>
              </a:tabLst>
            </a:pPr>
            <a:endParaRPr lang="en-US" sz="2000" b="0" strike="noStrike" spc="-1">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2"/>
          <p:cNvSpPr txBox="1"/>
          <p:nvPr/>
        </p:nvSpPr>
        <p:spPr>
          <a:xfrm>
            <a:off x="313560" y="492480"/>
            <a:ext cx="8523000" cy="2439360"/>
          </a:xfrm>
          <a:prstGeom prst="rect">
            <a:avLst/>
          </a:prstGeom>
          <a:noFill/>
          <a:ln>
            <a:noFill/>
          </a:ln>
        </p:spPr>
        <p:txBody>
          <a:bodyPr lIns="90000" tIns="45000" rIns="90000" bIns="45000" anchor="t">
            <a:noAutofit/>
          </a:bodyPr>
          <a:lstStyle/>
          <a:p>
            <a:pPr marL="285750" indent="-285750">
              <a:buFont typeface="Arial"/>
              <a:buChar char="•"/>
            </a:pPr>
            <a:r>
              <a:rPr lang="en-IN" spc="-1">
                <a:latin typeface="Arial"/>
              </a:rPr>
              <a:t>So, after going through the data-set we found that there are </a:t>
            </a:r>
            <a:r>
              <a:rPr lang="en-IN" b="1" spc="-1">
                <a:latin typeface="Arial"/>
              </a:rPr>
              <a:t>258</a:t>
            </a:r>
            <a:r>
              <a:rPr lang="en-IN" spc="-1">
                <a:latin typeface="Arial"/>
              </a:rPr>
              <a:t> sessions that have this "</a:t>
            </a:r>
            <a:r>
              <a:rPr lang="en-IN" b="1" spc="-1">
                <a:latin typeface="Arial"/>
              </a:rPr>
              <a:t>reversed index</a:t>
            </a:r>
            <a:r>
              <a:rPr lang="en-IN" spc="-1">
                <a:latin typeface="Arial"/>
              </a:rPr>
              <a:t>" phenomenon. And there are </a:t>
            </a:r>
            <a:r>
              <a:rPr lang="en-IN" b="1" spc="-1">
                <a:latin typeface="Arial"/>
              </a:rPr>
              <a:t>142 </a:t>
            </a:r>
            <a:r>
              <a:rPr lang="en-IN" spc="-1">
                <a:latin typeface="Arial"/>
              </a:rPr>
              <a:t>among them that have the duplicate pairs of (</a:t>
            </a:r>
            <a:r>
              <a:rPr lang="en-IN" b="1" spc="-1" err="1">
                <a:latin typeface="Arial"/>
              </a:rPr>
              <a:t>session_id</a:t>
            </a:r>
            <a:r>
              <a:rPr lang="en-IN" b="1" spc="-1">
                <a:latin typeface="Arial"/>
              </a:rPr>
              <a:t>, index</a:t>
            </a:r>
            <a:r>
              <a:rPr lang="en-IN" spc="-1">
                <a:latin typeface="Arial"/>
              </a:rPr>
              <a:t>).</a:t>
            </a:r>
            <a:endParaRPr lang="en-US" b="1"/>
          </a:p>
          <a:p>
            <a:pPr marL="285750" indent="-285750">
              <a:buFont typeface="Arial"/>
              <a:buChar char="•"/>
            </a:pPr>
            <a:endParaRPr lang="en-IN" sz="1800" b="0" strike="noStrike" spc="-1">
              <a:latin typeface="Arial"/>
            </a:endParaRPr>
          </a:p>
          <a:p>
            <a:pPr marL="285750" indent="-285750">
              <a:buFont typeface="Arial"/>
              <a:buChar char="•"/>
            </a:pPr>
            <a:r>
              <a:rPr lang="en-IN" spc="-1">
                <a:latin typeface="Arial"/>
              </a:rPr>
              <a:t>So to summarise, there are </a:t>
            </a:r>
            <a:r>
              <a:rPr lang="en-IN" b="1" spc="-1">
                <a:latin typeface="Arial"/>
              </a:rPr>
              <a:t>258</a:t>
            </a:r>
            <a:r>
              <a:rPr lang="en-IN" spc="-1">
                <a:latin typeface="Arial"/>
              </a:rPr>
              <a:t> sessions with the "</a:t>
            </a:r>
            <a:r>
              <a:rPr lang="en-IN" b="1" spc="-1">
                <a:latin typeface="Arial"/>
              </a:rPr>
              <a:t>reversed index</a:t>
            </a:r>
            <a:r>
              <a:rPr lang="en-IN" spc="-1">
                <a:latin typeface="Arial"/>
              </a:rPr>
              <a:t>" phenomenon, of which there are:</a:t>
            </a:r>
            <a:endParaRPr lang="en-IN" spc="-1"/>
          </a:p>
          <a:p>
            <a:pPr marL="800100" lvl="1" indent="-342900">
              <a:buFont typeface="Arial,Sans-Serif"/>
              <a:buChar char="•"/>
            </a:pPr>
            <a:r>
              <a:rPr lang="en-IN" b="1" spc="-1">
                <a:latin typeface="Arial"/>
                <a:cs typeface="Arial"/>
              </a:rPr>
              <a:t>142</a:t>
            </a:r>
            <a:r>
              <a:rPr lang="en-IN" spc="-1">
                <a:latin typeface="Arial"/>
                <a:cs typeface="Arial"/>
              </a:rPr>
              <a:t> with duplicate pairs of (</a:t>
            </a:r>
            <a:r>
              <a:rPr lang="en-IN" spc="-1" err="1">
                <a:latin typeface="Arial"/>
                <a:cs typeface="Arial"/>
              </a:rPr>
              <a:t>session_id</a:t>
            </a:r>
            <a:r>
              <a:rPr lang="en-IN" spc="-1">
                <a:latin typeface="Arial"/>
                <a:cs typeface="Arial"/>
              </a:rPr>
              <a:t>, index)</a:t>
            </a:r>
            <a:endParaRPr lang="en-US" spc="-1">
              <a:latin typeface="Arial"/>
              <a:cs typeface="Arial"/>
            </a:endParaRPr>
          </a:p>
          <a:p>
            <a:pPr marL="800100" lvl="1" indent="-342900">
              <a:buFont typeface="Arial,Sans-Serif"/>
              <a:buChar char="•"/>
            </a:pPr>
            <a:r>
              <a:rPr lang="en-IN" b="1" spc="-1">
                <a:latin typeface="Arial"/>
                <a:cs typeface="Arial"/>
              </a:rPr>
              <a:t>116</a:t>
            </a:r>
            <a:r>
              <a:rPr lang="en-IN" spc="-1">
                <a:latin typeface="Arial"/>
                <a:cs typeface="Arial"/>
              </a:rPr>
              <a:t> without duplicate pairs of (</a:t>
            </a:r>
            <a:r>
              <a:rPr lang="en-IN" spc="-1" err="1">
                <a:latin typeface="Arial"/>
                <a:cs typeface="Arial"/>
              </a:rPr>
              <a:t>session_id</a:t>
            </a:r>
            <a:r>
              <a:rPr lang="en-IN" spc="-1">
                <a:latin typeface="Arial"/>
                <a:cs typeface="Arial"/>
              </a:rPr>
              <a:t>, index)</a:t>
            </a:r>
            <a:endParaRPr lang="en-IN"/>
          </a:p>
          <a:p>
            <a:pPr marL="800100" lvl="1" indent="-342900">
              <a:buFont typeface="Arial"/>
              <a:buChar char="•"/>
            </a:pPr>
            <a:endParaRPr lang="en-IN" spc="-1">
              <a:latin typeface="Arial"/>
              <a:cs typeface="Arial"/>
            </a:endParaRPr>
          </a:p>
          <a:p>
            <a:pPr marL="285750" indent="-285750">
              <a:buFont typeface="Arial"/>
              <a:buChar char="•"/>
            </a:pPr>
            <a:endParaRPr lang="en-IN" spc="-1">
              <a:latin typeface="Arial"/>
              <a:cs typeface="Arial"/>
            </a:endParaRPr>
          </a:p>
        </p:txBody>
      </p:sp>
      <p:pic>
        <p:nvPicPr>
          <p:cNvPr id="2" name="Picture 2" descr="A group of graphs showing the different types of data&#10;&#10;Description automatically generated">
            <a:extLst>
              <a:ext uri="{FF2B5EF4-FFF2-40B4-BE49-F238E27FC236}">
                <a16:creationId xmlns:a16="http://schemas.microsoft.com/office/drawing/2014/main" id="{5EC58CD8-5162-ED55-3990-386C024832C7}"/>
              </a:ext>
            </a:extLst>
          </p:cNvPr>
          <p:cNvPicPr>
            <a:picLocks noChangeAspect="1"/>
          </p:cNvPicPr>
          <p:nvPr/>
        </p:nvPicPr>
        <p:blipFill>
          <a:blip r:embed="rId2"/>
          <a:stretch>
            <a:fillRect/>
          </a:stretch>
        </p:blipFill>
        <p:spPr>
          <a:xfrm>
            <a:off x="80010" y="3015818"/>
            <a:ext cx="9063990" cy="2197965"/>
          </a:xfrm>
          <a:prstGeom prst="rect">
            <a:avLst/>
          </a:prstGeom>
        </p:spPr>
      </p:pic>
      <p:sp>
        <p:nvSpPr>
          <p:cNvPr id="3" name="TextBox 2">
            <a:extLst>
              <a:ext uri="{FF2B5EF4-FFF2-40B4-BE49-F238E27FC236}">
                <a16:creationId xmlns:a16="http://schemas.microsoft.com/office/drawing/2014/main" id="{98FD63CA-70FE-3211-6406-8EB52240E6BF}"/>
              </a:ext>
            </a:extLst>
          </p:cNvPr>
          <p:cNvSpPr txBox="1"/>
          <p:nvPr/>
        </p:nvSpPr>
        <p:spPr>
          <a:xfrm>
            <a:off x="2063115" y="5377815"/>
            <a:ext cx="69894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t>The above picture showcases the phenomenon we talked about. They are just a fraction of the </a:t>
            </a:r>
            <a:r>
              <a:rPr lang="en-US" b="1" i="1"/>
              <a:t>258 </a:t>
            </a:r>
            <a:r>
              <a:rPr lang="en-US" i="1"/>
              <a:t>sessions' that exist.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95540" y="3266100"/>
            <a:ext cx="7977600" cy="1422810"/>
          </a:xfrm>
          <a:prstGeom prst="rect">
            <a:avLst/>
          </a:prstGeom>
          <a:noFill/>
          <a:ln>
            <a:noFill/>
          </a:ln>
        </p:spPr>
        <p:txBody>
          <a:bodyPr lIns="90000" tIns="45000" rIns="90000" bIns="45000" anchor="t">
            <a:noAutofit/>
          </a:bodyPr>
          <a:lstStyle/>
          <a:p>
            <a:r>
              <a:rPr lang="en-IN" sz="1800" b="0" strike="noStrike" spc="-1">
                <a:latin typeface="Arial"/>
              </a:rPr>
              <a:t>The </a:t>
            </a:r>
            <a:r>
              <a:rPr lang="en-IN" sz="1800" b="1" strike="noStrike" spc="-1">
                <a:latin typeface="Arial"/>
              </a:rPr>
              <a:t>blue line</a:t>
            </a:r>
            <a:r>
              <a:rPr lang="en-IN" sz="1800" b="0" strike="noStrike" spc="-1">
                <a:latin typeface="Arial"/>
              </a:rPr>
              <a:t> indicates the previous, </a:t>
            </a:r>
            <a:r>
              <a:rPr lang="en-IN" sz="1800" b="0" i="1" strike="noStrike" spc="-1">
                <a:latin typeface="Arial"/>
              </a:rPr>
              <a:t>abrupt increase and decrease</a:t>
            </a:r>
            <a:r>
              <a:rPr lang="en-IN" sz="1800" b="0" strike="noStrike" spc="-1">
                <a:latin typeface="Arial"/>
              </a:rPr>
              <a:t> in the</a:t>
            </a:r>
            <a:r>
              <a:rPr lang="en-IN" spc="-1">
                <a:latin typeface="Arial"/>
              </a:rPr>
              <a:t> </a:t>
            </a:r>
            <a:endParaRPr lang="en-IN" sz="1800" b="0" strike="noStrike" spc="-1">
              <a:latin typeface="Arial"/>
            </a:endParaRPr>
          </a:p>
          <a:p>
            <a:r>
              <a:rPr lang="en-IN" sz="1800" b="0" strike="noStrike" spc="-1">
                <a:latin typeface="Arial"/>
              </a:rPr>
              <a:t>index column for a given </a:t>
            </a:r>
            <a:r>
              <a:rPr lang="en-IN" sz="1800" b="0" strike="noStrike" spc="-1" err="1">
                <a:latin typeface="Arial"/>
              </a:rPr>
              <a:t>session_id</a:t>
            </a:r>
            <a:r>
              <a:rPr lang="en-IN" sz="1800" b="0" strike="noStrike" spc="-1">
                <a:latin typeface="Arial"/>
              </a:rPr>
              <a:t>. We fit a </a:t>
            </a:r>
            <a:r>
              <a:rPr lang="en-IN" sz="1800" b="1" strike="noStrike" spc="-1">
                <a:latin typeface="Arial"/>
              </a:rPr>
              <a:t>red line</a:t>
            </a:r>
            <a:r>
              <a:rPr lang="en-IN" sz="1800" b="0" strike="noStrike" spc="-1">
                <a:latin typeface="Arial"/>
              </a:rPr>
              <a:t>, that is near </a:t>
            </a:r>
            <a:r>
              <a:rPr lang="en-IN" spc="-1">
                <a:latin typeface="Arial"/>
              </a:rPr>
              <a:t>continuous for</a:t>
            </a:r>
            <a:r>
              <a:rPr lang="en-IN" sz="1800" b="0" strike="noStrike" spc="-1">
                <a:latin typeface="Arial"/>
              </a:rPr>
              <a:t> all these sessions with reversed index phenomenon. Again, only a </a:t>
            </a:r>
            <a:r>
              <a:rPr lang="en-IN" spc="-1">
                <a:latin typeface="Arial"/>
              </a:rPr>
              <a:t>fraction of</a:t>
            </a:r>
            <a:r>
              <a:rPr lang="en-IN" sz="1800" b="0" strike="noStrike" spc="-1">
                <a:latin typeface="Arial"/>
              </a:rPr>
              <a:t> the result is shown above.</a:t>
            </a:r>
          </a:p>
        </p:txBody>
      </p:sp>
      <p:sp>
        <p:nvSpPr>
          <p:cNvPr id="2" name="TextBox 1">
            <a:extLst>
              <a:ext uri="{FF2B5EF4-FFF2-40B4-BE49-F238E27FC236}">
                <a16:creationId xmlns:a16="http://schemas.microsoft.com/office/drawing/2014/main" id="{732AFAC2-3703-A1C8-D57D-789D07C5FAF4}"/>
              </a:ext>
            </a:extLst>
          </p:cNvPr>
          <p:cNvSpPr txBox="1"/>
          <p:nvPr/>
        </p:nvSpPr>
        <p:spPr>
          <a:xfrm>
            <a:off x="634364" y="274320"/>
            <a:ext cx="494347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t>How do we fix this issue?</a:t>
            </a:r>
          </a:p>
        </p:txBody>
      </p:sp>
      <p:pic>
        <p:nvPicPr>
          <p:cNvPr id="3" name="Picture 3" descr="A screenshot of a graph&#10;&#10;Description automatically generated">
            <a:extLst>
              <a:ext uri="{FF2B5EF4-FFF2-40B4-BE49-F238E27FC236}">
                <a16:creationId xmlns:a16="http://schemas.microsoft.com/office/drawing/2014/main" id="{A3CA58FD-5D4F-4B17-7BE0-F0C525DD7E64}"/>
              </a:ext>
            </a:extLst>
          </p:cNvPr>
          <p:cNvPicPr>
            <a:picLocks noChangeAspect="1"/>
          </p:cNvPicPr>
          <p:nvPr/>
        </p:nvPicPr>
        <p:blipFill>
          <a:blip r:embed="rId2"/>
          <a:stretch>
            <a:fillRect/>
          </a:stretch>
        </p:blipFill>
        <p:spPr>
          <a:xfrm>
            <a:off x="365760" y="934811"/>
            <a:ext cx="8241030" cy="19137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619560" y="1008000"/>
            <a:ext cx="8236440" cy="2394000"/>
          </a:xfrm>
          <a:prstGeom prst="rect">
            <a:avLst/>
          </a:prstGeom>
          <a:noFill/>
          <a:ln>
            <a:noFill/>
          </a:ln>
        </p:spPr>
        <p:txBody>
          <a:bodyPr lIns="90000" tIns="45000" rIns="90000" bIns="45000" anchor="t">
            <a:noAutofit/>
          </a:bodyPr>
          <a:lstStyle/>
          <a:p>
            <a:r>
              <a:rPr lang="en-IN" sz="1900" b="0" strike="noStrike" spc="-1">
                <a:latin typeface="Calibri"/>
              </a:rPr>
              <a:t>Now, as the game progresses, we should see that the student’s </a:t>
            </a:r>
            <a:r>
              <a:rPr lang="en-IN" sz="1900" spc="-1">
                <a:latin typeface="Calibri"/>
              </a:rPr>
              <a:t>current gameplay level</a:t>
            </a:r>
            <a:r>
              <a:rPr lang="en-IN" sz="1900" b="0" strike="noStrike" spc="-1">
                <a:latin typeface="Calibri"/>
              </a:rPr>
              <a:t> should</a:t>
            </a:r>
            <a:r>
              <a:rPr lang="en-IN" sz="1900" spc="-1">
                <a:latin typeface="Calibri"/>
              </a:rPr>
              <a:t> </a:t>
            </a:r>
            <a:r>
              <a:rPr lang="en-IN" sz="1900" b="0" strike="noStrike" spc="-1">
                <a:latin typeface="Calibri"/>
              </a:rPr>
              <a:t>also </a:t>
            </a:r>
            <a:r>
              <a:rPr lang="en-IN" sz="1900" b="1" strike="noStrike" spc="-1">
                <a:latin typeface="Calibri"/>
              </a:rPr>
              <a:t>increase / remain the same</a:t>
            </a:r>
            <a:r>
              <a:rPr lang="en-IN" sz="1900" b="0" strike="noStrike" spc="-1">
                <a:latin typeface="Calibri"/>
              </a:rPr>
              <a:t>. But there are instances where the level</a:t>
            </a:r>
            <a:r>
              <a:rPr lang="en-IN" sz="1900" spc="-1">
                <a:latin typeface="Calibri"/>
              </a:rPr>
              <a:t> </a:t>
            </a:r>
            <a:r>
              <a:rPr lang="en-IN" sz="1900" b="0" strike="noStrike" spc="-1">
                <a:latin typeface="Calibri"/>
              </a:rPr>
              <a:t>just </a:t>
            </a:r>
            <a:r>
              <a:rPr lang="en-IN" sz="1900" b="0" i="1" strike="noStrike" spc="-1">
                <a:latin typeface="Calibri"/>
              </a:rPr>
              <a:t>falls abruptly</a:t>
            </a:r>
            <a:r>
              <a:rPr lang="en-IN" sz="1900" i="1" spc="-1">
                <a:latin typeface="Calibri"/>
              </a:rPr>
              <a:t> and then rises</a:t>
            </a:r>
            <a:r>
              <a:rPr lang="en-IN" sz="1900" spc="-1">
                <a:latin typeface="Calibri"/>
              </a:rPr>
              <a:t> </a:t>
            </a:r>
            <a:r>
              <a:rPr lang="en-IN" sz="1900" b="0" strike="noStrike" spc="-1">
                <a:latin typeface="Calibri"/>
              </a:rPr>
              <a:t>in between the game</a:t>
            </a:r>
            <a:r>
              <a:rPr lang="en-IN" sz="1900" spc="-1">
                <a:latin typeface="Calibri"/>
              </a:rPr>
              <a:t>.</a:t>
            </a:r>
            <a:endParaRPr lang="en-IN" sz="1900" b="0" strike="noStrike" spc="-1">
              <a:latin typeface="Calibri"/>
            </a:endParaRPr>
          </a:p>
          <a:p>
            <a:endParaRPr lang="en-IN" sz="1900" b="0" strike="noStrike" spc="-1">
              <a:latin typeface="Calibri"/>
            </a:endParaRPr>
          </a:p>
          <a:p>
            <a:r>
              <a:rPr lang="en-IN" sz="1900" b="0" strike="noStrike" spc="-1">
                <a:latin typeface="Calibri"/>
              </a:rPr>
              <a:t>We can see this in the below figure. The horizontal </a:t>
            </a:r>
            <a:r>
              <a:rPr lang="en-IN" sz="1900" spc="-1">
                <a:latin typeface="Calibri"/>
              </a:rPr>
              <a:t>coloured</a:t>
            </a:r>
            <a:r>
              <a:rPr lang="en-IN" sz="1900" b="0" strike="noStrike" spc="-1">
                <a:latin typeface="Calibri"/>
              </a:rPr>
              <a:t> lines indicate one of</a:t>
            </a:r>
            <a:r>
              <a:rPr lang="en-IN" sz="1900" spc="-1">
                <a:latin typeface="Calibri"/>
              </a:rPr>
              <a:t> </a:t>
            </a:r>
            <a:r>
              <a:rPr lang="en-IN" sz="1900" b="0" strike="noStrike" spc="-1">
                <a:latin typeface="Calibri"/>
              </a:rPr>
              <a:t>the 22 levels, and as the game progresses, the student’s level falls down</a:t>
            </a:r>
            <a:r>
              <a:rPr lang="en-IN" sz="1900" spc="-1">
                <a:latin typeface="Calibri"/>
              </a:rPr>
              <a:t>. This might indicate that the student is playing the game for the second time, but we are not entirely sure.</a:t>
            </a:r>
            <a:endParaRPr lang="en-IN" sz="1900" b="0" strike="noStrike" spc="-1">
              <a:latin typeface="Calibri"/>
            </a:endParaRPr>
          </a:p>
        </p:txBody>
      </p:sp>
      <p:sp>
        <p:nvSpPr>
          <p:cNvPr id="142" name="TextShape 2"/>
          <p:cNvSpPr txBox="1"/>
          <p:nvPr/>
        </p:nvSpPr>
        <p:spPr>
          <a:xfrm>
            <a:off x="580140" y="282510"/>
            <a:ext cx="7527960" cy="620640"/>
          </a:xfrm>
          <a:prstGeom prst="rect">
            <a:avLst/>
          </a:prstGeom>
          <a:noFill/>
          <a:ln>
            <a:noFill/>
          </a:ln>
        </p:spPr>
        <p:txBody>
          <a:bodyPr lIns="90000" tIns="45000" rIns="90000" bIns="45000" anchor="t">
            <a:noAutofit/>
          </a:bodyPr>
          <a:lstStyle/>
          <a:p>
            <a:r>
              <a:rPr lang="en-IN" sz="4000" b="1" u="sng" strike="noStrike" spc="-1">
                <a:latin typeface="Arial"/>
              </a:rPr>
              <a:t>Reversed Level Phenomenon</a:t>
            </a:r>
            <a:endParaRPr lang="en-IN" sz="4000" b="0" u="sng" strike="noStrike" spc="-1">
              <a:latin typeface="Arial"/>
            </a:endParaRPr>
          </a:p>
        </p:txBody>
      </p:sp>
      <p:pic>
        <p:nvPicPr>
          <p:cNvPr id="2" name="Picture 2" descr="A group of graphs showing different types of data&#10;&#10;Description automatically generated">
            <a:extLst>
              <a:ext uri="{FF2B5EF4-FFF2-40B4-BE49-F238E27FC236}">
                <a16:creationId xmlns:a16="http://schemas.microsoft.com/office/drawing/2014/main" id="{862C6ABD-2B98-95A5-C14B-226E08CA90F6}"/>
              </a:ext>
            </a:extLst>
          </p:cNvPr>
          <p:cNvPicPr>
            <a:picLocks noChangeAspect="1"/>
          </p:cNvPicPr>
          <p:nvPr/>
        </p:nvPicPr>
        <p:blipFill>
          <a:blip r:embed="rId2"/>
          <a:stretch>
            <a:fillRect/>
          </a:stretch>
        </p:blipFill>
        <p:spPr>
          <a:xfrm>
            <a:off x="480060" y="3560000"/>
            <a:ext cx="8183880" cy="20697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457200" y="1481400"/>
            <a:ext cx="8229240" cy="4525560"/>
          </a:xfrm>
          <a:prstGeom prst="rect">
            <a:avLst/>
          </a:prstGeom>
          <a:noFill/>
          <a:ln>
            <a:noFill/>
          </a:ln>
        </p:spPr>
        <p:txBody>
          <a:bodyPr lIns="90000" tIns="45000" rIns="90000" bIns="45000" anchor="t">
            <a:noAutofit/>
          </a:bodyPr>
          <a:lstStyle/>
          <a:p>
            <a:pPr marL="109220" algn="ctr">
              <a:lnSpc>
                <a:spcPct val="100000"/>
              </a:lnSpc>
              <a:spcBef>
                <a:spcPts val="400"/>
              </a:spcBef>
              <a:tabLst>
                <a:tab pos="0" algn="l"/>
              </a:tabLst>
            </a:pPr>
            <a:r>
              <a:rPr lang="en-US" sz="3000" b="1" u="sng" strike="noStrike" spc="-1">
                <a:solidFill>
                  <a:srgbClr val="000000"/>
                </a:solidFill>
                <a:latin typeface="Calibri"/>
              </a:rPr>
              <a:t>C Division</a:t>
            </a:r>
            <a:endParaRPr lang="en-US" sz="3000"/>
          </a:p>
          <a:p>
            <a:pPr marL="109220" algn="ctr">
              <a:lnSpc>
                <a:spcPct val="100000"/>
              </a:lnSpc>
              <a:spcBef>
                <a:spcPts val="400"/>
              </a:spcBef>
              <a:tabLst>
                <a:tab pos="0" algn="l"/>
              </a:tabLst>
            </a:pPr>
            <a:r>
              <a:rPr lang="en-US" sz="3000" b="1" u="sng" strike="noStrike" spc="-1">
                <a:solidFill>
                  <a:srgbClr val="000000"/>
                </a:solidFill>
                <a:latin typeface="Calibri"/>
              </a:rPr>
              <a:t>Team Number</a:t>
            </a:r>
            <a:r>
              <a:rPr lang="en-US" sz="3000" b="1" strike="noStrike" spc="-1">
                <a:solidFill>
                  <a:srgbClr val="000000"/>
                </a:solidFill>
                <a:latin typeface="Calibri"/>
              </a:rPr>
              <a:t> </a:t>
            </a:r>
            <a:r>
              <a:rPr lang="en-US" sz="3000" b="0" strike="noStrike" spc="-1">
                <a:solidFill>
                  <a:srgbClr val="000000"/>
                </a:solidFill>
                <a:latin typeface="Garamond"/>
              </a:rPr>
              <a:t>– </a:t>
            </a:r>
            <a:r>
              <a:rPr lang="en-US" sz="3000" b="1" u="sng" strike="noStrike" spc="-1">
                <a:solidFill>
                  <a:srgbClr val="000000"/>
                </a:solidFill>
                <a:latin typeface="Calibri"/>
              </a:rPr>
              <a:t>4</a:t>
            </a:r>
          </a:p>
          <a:p>
            <a:pPr marL="109220">
              <a:lnSpc>
                <a:spcPct val="100000"/>
              </a:lnSpc>
              <a:spcBef>
                <a:spcPts val="400"/>
              </a:spcBef>
              <a:tabLst>
                <a:tab pos="0" algn="l"/>
              </a:tabLst>
            </a:pPr>
            <a:endParaRPr lang="en-US" sz="2700" b="0" strike="noStrike" spc="-1">
              <a:solidFill>
                <a:srgbClr val="000000"/>
              </a:solidFill>
              <a:latin typeface="Garamond"/>
            </a:endParaRPr>
          </a:p>
          <a:p>
            <a:pPr marL="109220" algn="ctr">
              <a:lnSpc>
                <a:spcPct val="100000"/>
              </a:lnSpc>
              <a:spcBef>
                <a:spcPts val="400"/>
              </a:spcBef>
              <a:tabLst>
                <a:tab pos="0" algn="l"/>
              </a:tabLst>
            </a:pPr>
            <a:r>
              <a:rPr lang="en-US" sz="3000" b="1" u="sng" strike="noStrike" spc="-1">
                <a:solidFill>
                  <a:srgbClr val="000000"/>
                </a:solidFill>
                <a:latin typeface="Calibri"/>
              </a:rPr>
              <a:t>Team Members</a:t>
            </a:r>
            <a:endParaRPr lang="en-US" sz="3000" b="0" u="sng" strike="noStrike" spc="-1">
              <a:solidFill>
                <a:srgbClr val="000000"/>
              </a:solidFill>
              <a:latin typeface="Calibri"/>
            </a:endParaRPr>
          </a:p>
          <a:p>
            <a:pPr marL="365760" indent="-255270" algn="just">
              <a:spcBef>
                <a:spcPts val="400"/>
              </a:spcBef>
              <a:buClr>
                <a:srgbClr val="2DA2BF"/>
              </a:buClr>
              <a:buSzPct val="68000"/>
              <a:buFont typeface="Wingdings 3" charset="2"/>
              <a:buChar char=""/>
              <a:tabLst>
                <a:tab pos="0" algn="l"/>
              </a:tabLst>
            </a:pPr>
            <a:endParaRPr lang="en-US" sz="2700" strike="noStrike" spc="-1">
              <a:solidFill>
                <a:srgbClr val="000000"/>
              </a:solidFill>
              <a:latin typeface="Calibri"/>
            </a:endParaRPr>
          </a:p>
        </p:txBody>
      </p:sp>
      <p:sp>
        <p:nvSpPr>
          <p:cNvPr id="105" name="TextShape 2"/>
          <p:cNvSpPr txBox="1"/>
          <p:nvPr/>
        </p:nvSpPr>
        <p:spPr>
          <a:xfrm>
            <a:off x="2875547" y="443122"/>
            <a:ext cx="3380514" cy="1034356"/>
          </a:xfrm>
          <a:prstGeom prst="rect">
            <a:avLst/>
          </a:prstGeom>
          <a:noFill/>
          <a:ln>
            <a:noFill/>
          </a:ln>
        </p:spPr>
        <p:txBody>
          <a:bodyPr lIns="90000" tIns="45000" rIns="90000" bIns="45000" anchor="ctr">
            <a:noAutofit/>
          </a:bodyPr>
          <a:lstStyle/>
          <a:p>
            <a:pPr algn="r">
              <a:lnSpc>
                <a:spcPct val="100000"/>
              </a:lnSpc>
            </a:pPr>
            <a:r>
              <a:rPr lang="en-US" sz="4100" b="1" strike="noStrike" spc="-1">
                <a:solidFill>
                  <a:srgbClr val="464646"/>
                </a:solidFill>
                <a:latin typeface="Arial"/>
              </a:rPr>
              <a:t>Team Details</a:t>
            </a:r>
            <a:endParaRPr lang="en-US" sz="4100" b="1" strike="noStrike" spc="-1">
              <a:solidFill>
                <a:srgbClr val="000000"/>
              </a:solidFill>
              <a:latin typeface="Arial"/>
            </a:endParaRPr>
          </a:p>
        </p:txBody>
      </p:sp>
      <p:graphicFrame>
        <p:nvGraphicFramePr>
          <p:cNvPr id="4" name="Table 3">
            <a:extLst>
              <a:ext uri="{FF2B5EF4-FFF2-40B4-BE49-F238E27FC236}">
                <a16:creationId xmlns:a16="http://schemas.microsoft.com/office/drawing/2014/main" id="{4F8007C6-D73B-8F29-ED27-D95453D0E36B}"/>
              </a:ext>
            </a:extLst>
          </p:cNvPr>
          <p:cNvGraphicFramePr>
            <a:graphicFrameLocks noGrp="1"/>
          </p:cNvGraphicFramePr>
          <p:nvPr>
            <p:extLst>
              <p:ext uri="{D42A27DB-BD31-4B8C-83A1-F6EECF244321}">
                <p14:modId xmlns:p14="http://schemas.microsoft.com/office/powerpoint/2010/main" val="3833620373"/>
              </p:ext>
            </p:extLst>
          </p:nvPr>
        </p:nvGraphicFramePr>
        <p:xfrm>
          <a:off x="1124953" y="3546810"/>
          <a:ext cx="6749622" cy="2266950"/>
        </p:xfrm>
        <a:graphic>
          <a:graphicData uri="http://schemas.openxmlformats.org/drawingml/2006/table">
            <a:tbl>
              <a:tblPr firstRow="1" bandRow="1">
                <a:tableStyleId>{5C22544A-7EE6-4342-B048-85BDC9FD1C3A}</a:tableStyleId>
              </a:tblPr>
              <a:tblGrid>
                <a:gridCol w="2247282">
                  <a:extLst>
                    <a:ext uri="{9D8B030D-6E8A-4147-A177-3AD203B41FA5}">
                      <a16:colId xmlns:a16="http://schemas.microsoft.com/office/drawing/2014/main" val="3762852308"/>
                    </a:ext>
                  </a:extLst>
                </a:gridCol>
                <a:gridCol w="2255058">
                  <a:extLst>
                    <a:ext uri="{9D8B030D-6E8A-4147-A177-3AD203B41FA5}">
                      <a16:colId xmlns:a16="http://schemas.microsoft.com/office/drawing/2014/main" val="1383458851"/>
                    </a:ext>
                  </a:extLst>
                </a:gridCol>
                <a:gridCol w="2247282">
                  <a:extLst>
                    <a:ext uri="{9D8B030D-6E8A-4147-A177-3AD203B41FA5}">
                      <a16:colId xmlns:a16="http://schemas.microsoft.com/office/drawing/2014/main" val="691080605"/>
                    </a:ext>
                  </a:extLst>
                </a:gridCol>
              </a:tblGrid>
              <a:tr h="399592">
                <a:tc>
                  <a:txBody>
                    <a:bodyPr/>
                    <a:lstStyle/>
                    <a:p>
                      <a:pPr algn="ctr"/>
                      <a:r>
                        <a:rPr lang="en-US" sz="1600">
                          <a:effectLst/>
                        </a:rPr>
                        <a:t>Roll. No</a:t>
                      </a:r>
                      <a:endParaRPr lang="en-US">
                        <a:effectLst/>
                      </a:endParaRPr>
                    </a:p>
                  </a:txBody>
                  <a:tcPr marL="104775" marR="104775" marT="104775" marB="104775"/>
                </a:tc>
                <a:tc>
                  <a:txBody>
                    <a:bodyPr/>
                    <a:lstStyle/>
                    <a:p>
                      <a:pPr algn="ctr"/>
                      <a:r>
                        <a:rPr lang="en-US" sz="1600">
                          <a:effectLst/>
                        </a:rPr>
                        <a:t>Name</a:t>
                      </a:r>
                      <a:endParaRPr lang="en-US">
                        <a:effectLst/>
                      </a:endParaRPr>
                    </a:p>
                  </a:txBody>
                  <a:tcPr marL="104775" marR="104775" marT="104775" marB="104775"/>
                </a:tc>
                <a:tc>
                  <a:txBody>
                    <a:bodyPr/>
                    <a:lstStyle/>
                    <a:p>
                      <a:pPr algn="ctr"/>
                      <a:r>
                        <a:rPr lang="en-US" sz="1600">
                          <a:effectLst/>
                        </a:rPr>
                        <a:t>SRN</a:t>
                      </a:r>
                      <a:endParaRPr lang="en-US">
                        <a:effectLst/>
                      </a:endParaRPr>
                    </a:p>
                  </a:txBody>
                  <a:tcPr marL="104775" marR="104775" marT="104775" marB="104775"/>
                </a:tc>
                <a:extLst>
                  <a:ext uri="{0D108BD9-81ED-4DB2-BD59-A6C34878D82A}">
                    <a16:rowId xmlns:a16="http://schemas.microsoft.com/office/drawing/2014/main" val="130173750"/>
                  </a:ext>
                </a:extLst>
              </a:tr>
              <a:tr h="399592">
                <a:tc>
                  <a:txBody>
                    <a:bodyPr/>
                    <a:lstStyle/>
                    <a:p>
                      <a:pPr algn="ctr"/>
                      <a:r>
                        <a:rPr lang="en-US" sz="1600">
                          <a:effectLst/>
                        </a:rPr>
                        <a:t>319</a:t>
                      </a:r>
                      <a:endParaRPr lang="en-US">
                        <a:effectLst/>
                      </a:endParaRPr>
                    </a:p>
                  </a:txBody>
                  <a:tcPr marL="104775" marR="104775" marT="104775" marB="104775"/>
                </a:tc>
                <a:tc>
                  <a:txBody>
                    <a:bodyPr/>
                    <a:lstStyle/>
                    <a:p>
                      <a:pPr algn="ctr"/>
                      <a:r>
                        <a:rPr lang="en-US" sz="1600">
                          <a:effectLst/>
                        </a:rPr>
                        <a:t>Neha R Shanbhog</a:t>
                      </a:r>
                      <a:endParaRPr lang="en-US">
                        <a:effectLst/>
                      </a:endParaRPr>
                    </a:p>
                  </a:txBody>
                  <a:tcPr marL="104775" marR="104775" marT="104775" marB="104775"/>
                </a:tc>
                <a:tc>
                  <a:txBody>
                    <a:bodyPr/>
                    <a:lstStyle/>
                    <a:p>
                      <a:pPr algn="ctr"/>
                      <a:r>
                        <a:rPr lang="en-US" sz="1600">
                          <a:effectLst/>
                        </a:rPr>
                        <a:t>01FE21BCS138</a:t>
                      </a:r>
                      <a:endParaRPr lang="en-US">
                        <a:effectLst/>
                      </a:endParaRPr>
                    </a:p>
                  </a:txBody>
                  <a:tcPr marL="104775" marR="104775" marT="104775" marB="104775"/>
                </a:tc>
                <a:extLst>
                  <a:ext uri="{0D108BD9-81ED-4DB2-BD59-A6C34878D82A}">
                    <a16:rowId xmlns:a16="http://schemas.microsoft.com/office/drawing/2014/main" val="1087713548"/>
                  </a:ext>
                </a:extLst>
              </a:tr>
              <a:tr h="399592">
                <a:tc>
                  <a:txBody>
                    <a:bodyPr/>
                    <a:lstStyle/>
                    <a:p>
                      <a:pPr algn="ctr"/>
                      <a:r>
                        <a:rPr lang="en-US" sz="1600">
                          <a:effectLst/>
                        </a:rPr>
                        <a:t>327</a:t>
                      </a:r>
                      <a:endParaRPr lang="en-US">
                        <a:effectLst/>
                      </a:endParaRPr>
                    </a:p>
                  </a:txBody>
                  <a:tcPr marL="104775" marR="104775" marT="104775" marB="104775"/>
                </a:tc>
                <a:tc>
                  <a:txBody>
                    <a:bodyPr/>
                    <a:lstStyle/>
                    <a:p>
                      <a:pPr algn="ctr"/>
                      <a:r>
                        <a:rPr lang="en-US" sz="1600">
                          <a:effectLst/>
                        </a:rPr>
                        <a:t>Amrutha Beedikar</a:t>
                      </a:r>
                      <a:endParaRPr lang="en-US">
                        <a:effectLst/>
                      </a:endParaRPr>
                    </a:p>
                  </a:txBody>
                  <a:tcPr marL="104775" marR="104775" marT="104775" marB="104775"/>
                </a:tc>
                <a:tc>
                  <a:txBody>
                    <a:bodyPr/>
                    <a:lstStyle/>
                    <a:p>
                      <a:pPr algn="ctr"/>
                      <a:r>
                        <a:rPr lang="en-US" sz="1600">
                          <a:effectLst/>
                        </a:rPr>
                        <a:t>01FE21BCS198</a:t>
                      </a:r>
                      <a:endParaRPr lang="en-US">
                        <a:effectLst/>
                      </a:endParaRPr>
                    </a:p>
                  </a:txBody>
                  <a:tcPr marL="104775" marR="104775" marT="104775" marB="104775"/>
                </a:tc>
                <a:extLst>
                  <a:ext uri="{0D108BD9-81ED-4DB2-BD59-A6C34878D82A}">
                    <a16:rowId xmlns:a16="http://schemas.microsoft.com/office/drawing/2014/main" val="4064028092"/>
                  </a:ext>
                </a:extLst>
              </a:tr>
              <a:tr h="399592">
                <a:tc>
                  <a:txBody>
                    <a:bodyPr/>
                    <a:lstStyle/>
                    <a:p>
                      <a:pPr algn="ctr"/>
                      <a:r>
                        <a:rPr lang="en-US" sz="1600">
                          <a:effectLst/>
                        </a:rPr>
                        <a:t>328</a:t>
                      </a:r>
                      <a:endParaRPr lang="en-US">
                        <a:effectLst/>
                      </a:endParaRPr>
                    </a:p>
                  </a:txBody>
                  <a:tcPr marL="104775" marR="104775" marT="104775" marB="104775"/>
                </a:tc>
                <a:tc>
                  <a:txBody>
                    <a:bodyPr/>
                    <a:lstStyle/>
                    <a:p>
                      <a:pPr algn="ctr"/>
                      <a:r>
                        <a:rPr lang="en-US" sz="1600">
                          <a:effectLst/>
                        </a:rPr>
                        <a:t>Shrihari Hampiholi</a:t>
                      </a:r>
                      <a:endParaRPr lang="en-US">
                        <a:effectLst/>
                      </a:endParaRPr>
                    </a:p>
                  </a:txBody>
                  <a:tcPr marL="104775" marR="104775" marT="104775" marB="104775"/>
                </a:tc>
                <a:tc>
                  <a:txBody>
                    <a:bodyPr/>
                    <a:lstStyle/>
                    <a:p>
                      <a:pPr algn="ctr"/>
                      <a:r>
                        <a:rPr lang="en-US" sz="1600">
                          <a:effectLst/>
                        </a:rPr>
                        <a:t>01FE21BCS204</a:t>
                      </a:r>
                      <a:endParaRPr lang="en-US">
                        <a:effectLst/>
                      </a:endParaRPr>
                    </a:p>
                  </a:txBody>
                  <a:tcPr marL="104775" marR="104775" marT="104775" marB="104775"/>
                </a:tc>
                <a:extLst>
                  <a:ext uri="{0D108BD9-81ED-4DB2-BD59-A6C34878D82A}">
                    <a16:rowId xmlns:a16="http://schemas.microsoft.com/office/drawing/2014/main" val="2729501759"/>
                  </a:ext>
                </a:extLst>
              </a:tr>
              <a:tr h="399592">
                <a:tc>
                  <a:txBody>
                    <a:bodyPr/>
                    <a:lstStyle/>
                    <a:p>
                      <a:pPr algn="ctr"/>
                      <a:r>
                        <a:rPr lang="en-US" sz="1600">
                          <a:effectLst/>
                        </a:rPr>
                        <a:t>330</a:t>
                      </a:r>
                      <a:endParaRPr lang="en-US">
                        <a:effectLst/>
                      </a:endParaRPr>
                    </a:p>
                  </a:txBody>
                  <a:tcPr marL="104775" marR="104775" marT="104775" marB="104775"/>
                </a:tc>
                <a:tc>
                  <a:txBody>
                    <a:bodyPr/>
                    <a:lstStyle/>
                    <a:p>
                      <a:pPr algn="ctr"/>
                      <a:r>
                        <a:rPr lang="en-US" sz="1600">
                          <a:effectLst/>
                        </a:rPr>
                        <a:t>Maanasi Shastri</a:t>
                      </a:r>
                      <a:endParaRPr lang="en-US">
                        <a:effectLst/>
                      </a:endParaRPr>
                    </a:p>
                  </a:txBody>
                  <a:tcPr marL="104775" marR="104775" marT="104775" marB="104775"/>
                </a:tc>
                <a:tc>
                  <a:txBody>
                    <a:bodyPr/>
                    <a:lstStyle/>
                    <a:p>
                      <a:pPr algn="ctr"/>
                      <a:r>
                        <a:rPr lang="en-US" sz="1600">
                          <a:effectLst/>
                        </a:rPr>
                        <a:t>01FE21BCS210</a:t>
                      </a:r>
                      <a:endParaRPr lang="en-US">
                        <a:effectLst/>
                      </a:endParaRPr>
                    </a:p>
                  </a:txBody>
                  <a:tcPr marL="104775" marR="104775" marT="104775" marB="104775"/>
                </a:tc>
                <a:extLst>
                  <a:ext uri="{0D108BD9-81ED-4DB2-BD59-A6C34878D82A}">
                    <a16:rowId xmlns:a16="http://schemas.microsoft.com/office/drawing/2014/main" val="139770016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Content Placeholder 4"/>
          <p:cNvPicPr/>
          <p:nvPr/>
        </p:nvPicPr>
        <p:blipFill>
          <a:blip r:embed="rId2"/>
          <a:stretch/>
        </p:blipFill>
        <p:spPr>
          <a:xfrm>
            <a:off x="2437920" y="2592000"/>
            <a:ext cx="5842080" cy="3816000"/>
          </a:xfrm>
          <a:prstGeom prst="rect">
            <a:avLst/>
          </a:prstGeom>
          <a:ln>
            <a:noFill/>
          </a:ln>
        </p:spPr>
      </p:pic>
      <p:sp>
        <p:nvSpPr>
          <p:cNvPr id="144" name="TextShape 1"/>
          <p:cNvSpPr txBox="1"/>
          <p:nvPr/>
        </p:nvSpPr>
        <p:spPr>
          <a:xfrm>
            <a:off x="452160" y="1149840"/>
            <a:ext cx="7829010" cy="1438740"/>
          </a:xfrm>
          <a:prstGeom prst="rect">
            <a:avLst/>
          </a:prstGeom>
          <a:noFill/>
          <a:ln>
            <a:noFill/>
          </a:ln>
        </p:spPr>
        <p:txBody>
          <a:bodyPr lIns="90000" tIns="45000" rIns="90000" bIns="45000" anchor="t">
            <a:noAutofit/>
          </a:bodyPr>
          <a:lstStyle/>
          <a:p>
            <a:r>
              <a:rPr lang="en-IN" sz="1800" b="0" strike="noStrike" spc="-1">
                <a:latin typeface="Arial"/>
              </a:rPr>
              <a:t>Nearly all of the jumped index phenomena occur right after checkpoint.</a:t>
            </a:r>
            <a:r>
              <a:rPr lang="en-IN" spc="-1">
                <a:latin typeface="Arial"/>
              </a:rPr>
              <a:t> </a:t>
            </a:r>
            <a:endParaRPr lang="en-IN" sz="1800" b="0" strike="noStrike" spc="-1">
              <a:latin typeface="Arial"/>
            </a:endParaRPr>
          </a:p>
          <a:p>
            <a:r>
              <a:rPr lang="en-IN" sz="1800" b="0" strike="noStrike" spc="-1">
                <a:latin typeface="Arial"/>
              </a:rPr>
              <a:t>As we know that index indicates the ordering of events and jumped index</a:t>
            </a:r>
            <a:r>
              <a:rPr lang="en-IN" spc="-1">
                <a:latin typeface="Arial"/>
              </a:rPr>
              <a:t> </a:t>
            </a:r>
            <a:r>
              <a:rPr lang="en-IN" sz="1800" b="0" strike="noStrike" spc="-1">
                <a:latin typeface="Arial"/>
              </a:rPr>
              <a:t>also preserves the ordering nature.</a:t>
            </a:r>
            <a:r>
              <a:rPr lang="en-IN" spc="-1">
                <a:latin typeface="Arial"/>
              </a:rPr>
              <a:t> </a:t>
            </a:r>
            <a:endParaRPr lang="en-IN" sz="1800" b="0" strike="noStrike" spc="-1">
              <a:latin typeface="Arial"/>
            </a:endParaRPr>
          </a:p>
          <a:p>
            <a:endParaRPr lang="en-IN" sz="1800" b="0" strike="noStrike" spc="-1">
              <a:latin typeface="Arial"/>
            </a:endParaRPr>
          </a:p>
          <a:p>
            <a:r>
              <a:rPr lang="en-IN" sz="1800" b="0" strike="noStrike" spc="-1">
                <a:latin typeface="Arial"/>
              </a:rPr>
              <a:t>The below pie chart proves the above statement.</a:t>
            </a:r>
          </a:p>
        </p:txBody>
      </p:sp>
      <p:sp>
        <p:nvSpPr>
          <p:cNvPr id="145" name="TextShape 2"/>
          <p:cNvSpPr txBox="1"/>
          <p:nvPr/>
        </p:nvSpPr>
        <p:spPr>
          <a:xfrm>
            <a:off x="451530" y="445680"/>
            <a:ext cx="8261910" cy="643500"/>
          </a:xfrm>
          <a:prstGeom prst="rect">
            <a:avLst/>
          </a:prstGeom>
          <a:noFill/>
          <a:ln>
            <a:noFill/>
          </a:ln>
        </p:spPr>
        <p:txBody>
          <a:bodyPr lIns="90000" tIns="45000" rIns="90000" bIns="45000" anchor="t">
            <a:noAutofit/>
          </a:bodyPr>
          <a:lstStyle/>
          <a:p>
            <a:r>
              <a:rPr lang="en-IN" sz="2500" b="1" u="sng" strike="noStrike" spc="-1">
                <a:latin typeface="Arial"/>
              </a:rPr>
              <a:t>Analysing where the “index” jumps / drops abruptly.</a:t>
            </a:r>
            <a:endParaRPr lang="en-IN" sz="2500" b="0" u="sng"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Content Placeholder 4"/>
          <p:cNvPicPr/>
          <p:nvPr/>
        </p:nvPicPr>
        <p:blipFill>
          <a:blip r:embed="rId2"/>
          <a:stretch/>
        </p:blipFill>
        <p:spPr>
          <a:xfrm>
            <a:off x="1181856" y="2436347"/>
            <a:ext cx="6916590" cy="3456630"/>
          </a:xfrm>
          <a:prstGeom prst="rect">
            <a:avLst/>
          </a:prstGeom>
          <a:ln>
            <a:noFill/>
          </a:ln>
        </p:spPr>
      </p:pic>
      <p:sp>
        <p:nvSpPr>
          <p:cNvPr id="147" name="TextShape 1"/>
          <p:cNvSpPr txBox="1"/>
          <p:nvPr/>
        </p:nvSpPr>
        <p:spPr>
          <a:xfrm>
            <a:off x="720000" y="445680"/>
            <a:ext cx="5507265" cy="458032"/>
          </a:xfrm>
          <a:prstGeom prst="rect">
            <a:avLst/>
          </a:prstGeom>
          <a:noFill/>
          <a:ln>
            <a:noFill/>
          </a:ln>
        </p:spPr>
        <p:txBody>
          <a:bodyPr lIns="90000" tIns="45000" rIns="90000" bIns="45000" anchor="t">
            <a:noAutofit/>
          </a:bodyPr>
          <a:lstStyle/>
          <a:p>
            <a:r>
              <a:rPr lang="en-IN" sz="3000" b="1" u="sng" spc="-1">
                <a:latin typeface="Arial"/>
              </a:rPr>
              <a:t>Analysing Checkpoints</a:t>
            </a:r>
            <a:endParaRPr lang="en-IN" sz="3000" b="0" u="sng" strike="noStrike" spc="-1">
              <a:latin typeface="Arial"/>
            </a:endParaRPr>
          </a:p>
        </p:txBody>
      </p:sp>
      <p:sp>
        <p:nvSpPr>
          <p:cNvPr id="148" name="TextShape 2"/>
          <p:cNvSpPr txBox="1"/>
          <p:nvPr/>
        </p:nvSpPr>
        <p:spPr>
          <a:xfrm>
            <a:off x="720000" y="1152000"/>
            <a:ext cx="7980480" cy="1114200"/>
          </a:xfrm>
          <a:prstGeom prst="rect">
            <a:avLst/>
          </a:prstGeom>
          <a:noFill/>
          <a:ln>
            <a:noFill/>
          </a:ln>
        </p:spPr>
        <p:txBody>
          <a:bodyPr lIns="90000" tIns="45000" rIns="90000" bIns="45000" anchor="t">
            <a:noAutofit/>
          </a:bodyPr>
          <a:lstStyle/>
          <a:p>
            <a:r>
              <a:rPr lang="en-IN" sz="1800" b="0" strike="noStrike" spc="-1">
                <a:latin typeface="Arial"/>
              </a:rPr>
              <a:t>According to the data description, each session should have </a:t>
            </a:r>
            <a:r>
              <a:rPr lang="en-IN" sz="1800" b="1" strike="noStrike" spc="-1">
                <a:latin typeface="Arial"/>
              </a:rPr>
              <a:t>3</a:t>
            </a:r>
            <a:r>
              <a:rPr lang="en-IN" sz="1800" b="0" strike="noStrike" spc="-1">
                <a:latin typeface="Arial"/>
              </a:rPr>
              <a:t> checkpoints.</a:t>
            </a:r>
          </a:p>
          <a:p>
            <a:r>
              <a:rPr lang="en-IN" sz="1800" b="0" strike="noStrike" spc="-1">
                <a:latin typeface="Arial"/>
              </a:rPr>
              <a:t>But, it </a:t>
            </a:r>
            <a:r>
              <a:rPr lang="en-IN" sz="1800" b="1" strike="noStrike" spc="-1">
                <a:latin typeface="Arial"/>
              </a:rPr>
              <a:t>DOES NOT </a:t>
            </a:r>
            <a:r>
              <a:rPr lang="en-IN" sz="1800" b="0" strike="noStrike" spc="-1">
                <a:latin typeface="Arial"/>
              </a:rPr>
              <a:t>hold true for all the sessions. The below histogram shows</a:t>
            </a:r>
            <a:r>
              <a:rPr lang="en-IN" spc="-1">
                <a:latin typeface="Arial"/>
              </a:rPr>
              <a:t> </a:t>
            </a:r>
            <a:endParaRPr lang="en-IN" sz="1800" b="0" strike="noStrike" spc="-1">
              <a:latin typeface="Arial"/>
            </a:endParaRPr>
          </a:p>
          <a:p>
            <a:r>
              <a:rPr lang="en-IN" sz="1800" b="0" strike="noStrike" spc="-1">
                <a:latin typeface="Arial"/>
              </a:rPr>
              <a:t>that there are</a:t>
            </a:r>
            <a:r>
              <a:rPr lang="en-IN" sz="1800" b="1" strike="noStrike" spc="-1">
                <a:latin typeface="Arial"/>
              </a:rPr>
              <a:t> 168 </a:t>
            </a:r>
            <a:r>
              <a:rPr lang="en-IN" sz="1800" b="0" strike="noStrike" spc="-1">
                <a:latin typeface="Arial"/>
              </a:rPr>
              <a:t>sessions that </a:t>
            </a:r>
            <a:r>
              <a:rPr lang="en-IN" sz="1800" i="1" strike="noStrike" spc="-1">
                <a:latin typeface="Arial"/>
              </a:rPr>
              <a:t>DO NOT have 3</a:t>
            </a:r>
            <a:r>
              <a:rPr lang="en-IN" sz="1800" b="1" strike="noStrike" spc="-1">
                <a:latin typeface="Arial"/>
              </a:rPr>
              <a:t> </a:t>
            </a:r>
            <a:r>
              <a:rPr lang="en-IN" sz="1800" b="0" strike="noStrike" spc="-1">
                <a:latin typeface="Arial"/>
              </a:rPr>
              <a:t>checkpoints, but are having</a:t>
            </a:r>
            <a:r>
              <a:rPr lang="en-IN" spc="-1">
                <a:latin typeface="Arial"/>
              </a:rPr>
              <a:t> </a:t>
            </a:r>
            <a:r>
              <a:rPr lang="en-IN" sz="1800" b="0" strike="noStrike" spc="-1">
                <a:latin typeface="Arial"/>
              </a:rPr>
              <a:t>anywhere from [2, 9] except 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CA44-DF6F-2E8E-A80C-2A582798F7FF}"/>
              </a:ext>
            </a:extLst>
          </p:cNvPr>
          <p:cNvSpPr>
            <a:spLocks noGrp="1"/>
          </p:cNvSpPr>
          <p:nvPr>
            <p:ph type="title"/>
          </p:nvPr>
        </p:nvSpPr>
        <p:spPr>
          <a:xfrm>
            <a:off x="457200" y="274680"/>
            <a:ext cx="7131960" cy="799740"/>
          </a:xfrm>
        </p:spPr>
        <p:txBody>
          <a:bodyPr/>
          <a:lstStyle/>
          <a:p>
            <a:r>
              <a:rPr lang="en-US" sz="3500" b="1" u="sng"/>
              <a:t>Reflecting on the data processed</a:t>
            </a:r>
          </a:p>
        </p:txBody>
      </p:sp>
      <p:sp>
        <p:nvSpPr>
          <p:cNvPr id="4" name="TextBox 3">
            <a:extLst>
              <a:ext uri="{FF2B5EF4-FFF2-40B4-BE49-F238E27FC236}">
                <a16:creationId xmlns:a16="http://schemas.microsoft.com/office/drawing/2014/main" id="{F1E59C02-2513-6F9A-7349-AB8ED75082D3}"/>
              </a:ext>
            </a:extLst>
          </p:cNvPr>
          <p:cNvSpPr txBox="1"/>
          <p:nvPr/>
        </p:nvSpPr>
        <p:spPr>
          <a:xfrm>
            <a:off x="915001" y="1171877"/>
            <a:ext cx="730316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After seeing the Exploratory Data Analysis we have done till this point, especially the "</a:t>
            </a:r>
            <a:r>
              <a:rPr lang="en-US" b="1"/>
              <a:t>reversed index</a:t>
            </a:r>
            <a:r>
              <a:rPr lang="en-US"/>
              <a:t>", "</a:t>
            </a:r>
            <a:r>
              <a:rPr lang="en-US" b="1"/>
              <a:t>reversed level</a:t>
            </a:r>
            <a:r>
              <a:rPr lang="en-US"/>
              <a:t>" phenomenon, we thought of looking back as to </a:t>
            </a:r>
            <a:r>
              <a:rPr lang="en-US" i="1"/>
              <a:t>how much value</a:t>
            </a:r>
            <a:r>
              <a:rPr lang="en-US"/>
              <a:t> do these analysis provide us moving forward with the model building. </a:t>
            </a:r>
            <a:br>
              <a:rPr lang="en-US"/>
            </a:br>
            <a:endParaRPr lang="en-US"/>
          </a:p>
          <a:p>
            <a:pPr marL="285750" indent="-285750">
              <a:buFont typeface="Arial"/>
              <a:buChar char="•"/>
            </a:pPr>
            <a:r>
              <a:rPr lang="en-US"/>
              <a:t>To explain what we mean to say, there were </a:t>
            </a:r>
            <a:r>
              <a:rPr lang="en-US" b="1"/>
              <a:t>258 sessions</a:t>
            </a:r>
            <a:r>
              <a:rPr lang="en-US"/>
              <a:t> with the </a:t>
            </a:r>
            <a:r>
              <a:rPr lang="en-US" b="1"/>
              <a:t>reversed index</a:t>
            </a:r>
            <a:r>
              <a:rPr lang="en-US"/>
              <a:t> phenomenon as we claimed and showed you before. BUT, in the whole dataset, we have </a:t>
            </a:r>
            <a:r>
              <a:rPr lang="en-US" b="1"/>
              <a:t>23562 </a:t>
            </a:r>
            <a:r>
              <a:rPr lang="en-US"/>
              <a:t>sessions in total!</a:t>
            </a:r>
          </a:p>
          <a:p>
            <a:pPr marL="285750" indent="-285750">
              <a:buFont typeface="Arial"/>
              <a:buChar char="•"/>
            </a:pPr>
            <a:endParaRPr lang="en-US"/>
          </a:p>
          <a:p>
            <a:pPr marL="285750" indent="-285750">
              <a:buFont typeface="Arial"/>
              <a:buChar char="•"/>
            </a:pPr>
            <a:r>
              <a:rPr lang="en-US"/>
              <a:t>Also, there were only </a:t>
            </a:r>
            <a:r>
              <a:rPr lang="en-US" b="1"/>
              <a:t>6 instances</a:t>
            </a:r>
            <a:r>
              <a:rPr lang="en-US"/>
              <a:t> where the "</a:t>
            </a:r>
            <a:r>
              <a:rPr lang="en-US" b="1"/>
              <a:t>reversed level</a:t>
            </a:r>
            <a:r>
              <a:rPr lang="en-US"/>
              <a:t>" phenomenon was observed, but there are again, </a:t>
            </a:r>
            <a:r>
              <a:rPr lang="en-US" b="1"/>
              <a:t>23562</a:t>
            </a:r>
            <a:r>
              <a:rPr lang="en-US"/>
              <a:t> sessions in total.</a:t>
            </a:r>
          </a:p>
          <a:p>
            <a:pPr marL="285750" indent="-285750">
              <a:buFont typeface="Arial"/>
              <a:buChar char="•"/>
            </a:pPr>
            <a:endParaRPr lang="en-US"/>
          </a:p>
          <a:p>
            <a:pPr marL="285750" indent="-285750">
              <a:buFont typeface="Arial"/>
              <a:buChar char="•"/>
            </a:pPr>
            <a:r>
              <a:rPr lang="en-US"/>
              <a:t>So, we decided to think and then stop proceeding further in this direction. We further decided to try out a different approach, that we start from the next slide. This experience taught us to rely on the majority of the data, and that </a:t>
            </a:r>
            <a:r>
              <a:rPr lang="en-US" i="1"/>
              <a:t>sometimes, </a:t>
            </a:r>
            <a:r>
              <a:rPr lang="en-US"/>
              <a:t>just </a:t>
            </a:r>
            <a:r>
              <a:rPr lang="en-US" i="1"/>
              <a:t>sometimes </a:t>
            </a:r>
            <a:r>
              <a:rPr lang="en-US"/>
              <a:t>we have to choose to neglect the minority in the data.</a:t>
            </a:r>
          </a:p>
        </p:txBody>
      </p:sp>
    </p:spTree>
    <p:extLst>
      <p:ext uri="{BB962C8B-B14F-4D97-AF65-F5344CB8AC3E}">
        <p14:creationId xmlns:p14="http://schemas.microsoft.com/office/powerpoint/2010/main" val="3789886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227F-D97A-FB2C-73AA-DB05AD8D54D5}"/>
              </a:ext>
            </a:extLst>
          </p:cNvPr>
          <p:cNvSpPr>
            <a:spLocks noGrp="1"/>
          </p:cNvSpPr>
          <p:nvPr>
            <p:ph type="title"/>
          </p:nvPr>
        </p:nvSpPr>
        <p:spPr>
          <a:xfrm>
            <a:off x="457200" y="274680"/>
            <a:ext cx="4285890" cy="902610"/>
          </a:xfrm>
        </p:spPr>
        <p:txBody>
          <a:bodyPr/>
          <a:lstStyle/>
          <a:p>
            <a:r>
              <a:rPr lang="en-US" sz="4000" b="1" u="sng"/>
              <a:t>A new approach</a:t>
            </a:r>
          </a:p>
        </p:txBody>
      </p:sp>
      <p:sp>
        <p:nvSpPr>
          <p:cNvPr id="7" name="TextBox 6">
            <a:extLst>
              <a:ext uri="{FF2B5EF4-FFF2-40B4-BE49-F238E27FC236}">
                <a16:creationId xmlns:a16="http://schemas.microsoft.com/office/drawing/2014/main" id="{E6A947E3-66DF-6A71-6ECE-94A48289EBA9}"/>
              </a:ext>
            </a:extLst>
          </p:cNvPr>
          <p:cNvSpPr txBox="1"/>
          <p:nvPr/>
        </p:nvSpPr>
        <p:spPr>
          <a:xfrm>
            <a:off x="451485" y="1337310"/>
            <a:ext cx="810387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Arial"/>
              </a:rPr>
              <a:t>We loaded the </a:t>
            </a:r>
            <a:r>
              <a:rPr lang="en-US" b="1" dirty="0">
                <a:cs typeface="Arial"/>
              </a:rPr>
              <a:t>Train Dataset</a:t>
            </a:r>
            <a:r>
              <a:rPr lang="en-US" dirty="0">
                <a:cs typeface="Arial"/>
              </a:rPr>
              <a:t> the same way we had the last time.</a:t>
            </a:r>
            <a:endParaRPr lang="en-US" i="1" dirty="0">
              <a:cs typeface="Arial"/>
            </a:endParaRPr>
          </a:p>
          <a:p>
            <a:pPr marL="285750" indent="-285750">
              <a:buFont typeface="Arial"/>
              <a:buChar char="•"/>
            </a:pPr>
            <a:endParaRPr lang="en-US" dirty="0">
              <a:cs typeface="Arial"/>
            </a:endParaRPr>
          </a:p>
          <a:p>
            <a:pPr marL="285750" indent="-285750">
              <a:buFont typeface="Arial"/>
              <a:buChar char="•"/>
            </a:pPr>
            <a:r>
              <a:rPr lang="en-US" dirty="0">
                <a:cs typeface="Arial"/>
              </a:rPr>
              <a:t>But we now loaded the </a:t>
            </a:r>
            <a:r>
              <a:rPr lang="en-US" b="1" dirty="0">
                <a:cs typeface="Arial"/>
              </a:rPr>
              <a:t>Labelled Dataset </a:t>
            </a:r>
            <a:r>
              <a:rPr lang="en-US" dirty="0">
                <a:cs typeface="Arial"/>
              </a:rPr>
              <a:t>differently. This dataset had 2 columns, one which indicated the</a:t>
            </a:r>
            <a:r>
              <a:rPr lang="en-US" b="1" dirty="0">
                <a:cs typeface="Arial"/>
              </a:rPr>
              <a:t> </a:t>
            </a:r>
            <a:r>
              <a:rPr lang="en-US" b="1" err="1">
                <a:cs typeface="Arial"/>
              </a:rPr>
              <a:t>session_id</a:t>
            </a:r>
            <a:r>
              <a:rPr lang="en-US" dirty="0">
                <a:cs typeface="Arial"/>
              </a:rPr>
              <a:t> concatenated with the </a:t>
            </a:r>
            <a:r>
              <a:rPr lang="en-US" b="1" dirty="0">
                <a:cs typeface="Arial"/>
              </a:rPr>
              <a:t>question number</a:t>
            </a:r>
            <a:r>
              <a:rPr lang="en-US" dirty="0">
                <a:cs typeface="Arial"/>
              </a:rPr>
              <a:t>, and the other was </a:t>
            </a:r>
            <a:r>
              <a:rPr lang="en-US" i="1" dirty="0">
                <a:cs typeface="Arial"/>
              </a:rPr>
              <a:t>whether the answer to the question given by the student was correct or not</a:t>
            </a:r>
            <a:r>
              <a:rPr lang="en-US" dirty="0">
                <a:cs typeface="Arial"/>
              </a:rPr>
              <a:t>. </a:t>
            </a:r>
            <a:endParaRPr lang="en-US" b="1" i="1" dirty="0">
              <a:cs typeface="Arial"/>
            </a:endParaRPr>
          </a:p>
          <a:p>
            <a:pPr marL="285750" indent="-285750">
              <a:buFont typeface="Arial"/>
              <a:buChar char="•"/>
            </a:pPr>
            <a:endParaRPr lang="en-US" dirty="0">
              <a:cs typeface="Arial"/>
            </a:endParaRPr>
          </a:p>
          <a:p>
            <a:pPr marL="285750" indent="-285750">
              <a:buFont typeface="Arial"/>
              <a:buChar char="•"/>
            </a:pPr>
            <a:r>
              <a:rPr lang="en-US" dirty="0">
                <a:cs typeface="Arial"/>
              </a:rPr>
              <a:t>Below is a demonstration showcased:</a:t>
            </a:r>
            <a:endParaRPr lang="en-US" b="1" i="1" dirty="0">
              <a:cs typeface="Arial"/>
            </a:endParaRPr>
          </a:p>
        </p:txBody>
      </p:sp>
      <p:pic>
        <p:nvPicPr>
          <p:cNvPr id="9" name="Picture 9" descr="A screenshot of a computer&#10;&#10;Description automatically generated">
            <a:extLst>
              <a:ext uri="{FF2B5EF4-FFF2-40B4-BE49-F238E27FC236}">
                <a16:creationId xmlns:a16="http://schemas.microsoft.com/office/drawing/2014/main" id="{EF88A3E5-6C42-D285-9ABF-70BBF2430482}"/>
              </a:ext>
            </a:extLst>
          </p:cNvPr>
          <p:cNvPicPr>
            <a:picLocks noChangeAspect="1"/>
          </p:cNvPicPr>
          <p:nvPr/>
        </p:nvPicPr>
        <p:blipFill>
          <a:blip r:embed="rId2"/>
          <a:stretch>
            <a:fillRect/>
          </a:stretch>
        </p:blipFill>
        <p:spPr>
          <a:xfrm>
            <a:off x="2423160" y="3648535"/>
            <a:ext cx="4160520" cy="2669890"/>
          </a:xfrm>
          <a:prstGeom prst="rect">
            <a:avLst/>
          </a:prstGeom>
        </p:spPr>
      </p:pic>
    </p:spTree>
    <p:extLst>
      <p:ext uri="{BB962C8B-B14F-4D97-AF65-F5344CB8AC3E}">
        <p14:creationId xmlns:p14="http://schemas.microsoft.com/office/powerpoint/2010/main" val="224234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B3FADE9-1558-BF01-9084-7DCCE06AC8EA}"/>
              </a:ext>
            </a:extLst>
          </p:cNvPr>
          <p:cNvSpPr>
            <a:spLocks noGrp="1"/>
          </p:cNvSpPr>
          <p:nvPr>
            <p:ph type="body"/>
          </p:nvPr>
        </p:nvSpPr>
        <p:spPr>
          <a:xfrm>
            <a:off x="448176" y="660244"/>
            <a:ext cx="8193146" cy="4790256"/>
          </a:xfrm>
        </p:spPr>
        <p:txBody>
          <a:bodyPr lIns="0" tIns="0" rIns="0" bIns="0" anchor="t">
            <a:normAutofit/>
          </a:bodyPr>
          <a:lstStyle/>
          <a:p>
            <a:pPr marL="0" indent="0">
              <a:buNone/>
            </a:pPr>
            <a:endParaRPr lang="en-US" sz="1800" dirty="0"/>
          </a:p>
          <a:p>
            <a:pPr marL="0" indent="0">
              <a:buNone/>
            </a:pPr>
            <a:endParaRPr lang="en-US" sz="1800"/>
          </a:p>
          <a:p>
            <a:pPr marL="0" indent="0">
              <a:buNone/>
            </a:pPr>
            <a:endParaRPr lang="en-US" sz="1800"/>
          </a:p>
        </p:txBody>
      </p:sp>
      <p:pic>
        <p:nvPicPr>
          <p:cNvPr id="5" name="Picture 5" descr="A screenshot of a computer&#10;&#10;Description automatically generated">
            <a:extLst>
              <a:ext uri="{FF2B5EF4-FFF2-40B4-BE49-F238E27FC236}">
                <a16:creationId xmlns:a16="http://schemas.microsoft.com/office/drawing/2014/main" id="{0190D914-1FBB-68BF-27F0-787466066F62}"/>
              </a:ext>
            </a:extLst>
          </p:cNvPr>
          <p:cNvPicPr>
            <a:picLocks noChangeAspect="1"/>
          </p:cNvPicPr>
          <p:nvPr/>
        </p:nvPicPr>
        <p:blipFill>
          <a:blip r:embed="rId2"/>
          <a:stretch>
            <a:fillRect/>
          </a:stretch>
        </p:blipFill>
        <p:spPr>
          <a:xfrm>
            <a:off x="1351146" y="2493237"/>
            <a:ext cx="6124073" cy="3128826"/>
          </a:xfrm>
          <a:prstGeom prst="rect">
            <a:avLst/>
          </a:prstGeom>
        </p:spPr>
      </p:pic>
      <p:sp>
        <p:nvSpPr>
          <p:cNvPr id="4" name="TextBox 3">
            <a:extLst>
              <a:ext uri="{FF2B5EF4-FFF2-40B4-BE49-F238E27FC236}">
                <a16:creationId xmlns:a16="http://schemas.microsoft.com/office/drawing/2014/main" id="{EE72EF8E-8C97-C16A-B503-C535CC776E89}"/>
              </a:ext>
            </a:extLst>
          </p:cNvPr>
          <p:cNvSpPr txBox="1"/>
          <p:nvPr/>
        </p:nvSpPr>
        <p:spPr>
          <a:xfrm>
            <a:off x="651510" y="514350"/>
            <a:ext cx="778383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rPr>
              <a:t>We decided to split the </a:t>
            </a:r>
            <a:r>
              <a:rPr lang="en-US" sz="2000" i="1" err="1">
                <a:latin typeface="Calibri"/>
              </a:rPr>
              <a:t>session_id</a:t>
            </a:r>
            <a:r>
              <a:rPr lang="en-US" sz="2000" i="1" dirty="0">
                <a:latin typeface="Calibri"/>
              </a:rPr>
              <a:t> concatenated with the </a:t>
            </a:r>
            <a:r>
              <a:rPr lang="en-US" sz="2000" i="1" err="1">
                <a:latin typeface="Calibri"/>
              </a:rPr>
              <a:t>q_no</a:t>
            </a:r>
            <a:r>
              <a:rPr lang="en-US" sz="2000" dirty="0">
                <a:latin typeface="Calibri"/>
              </a:rPr>
              <a:t> as </a:t>
            </a:r>
            <a:r>
              <a:rPr lang="en-US" sz="2000" b="1" dirty="0">
                <a:latin typeface="Calibri"/>
              </a:rPr>
              <a:t>2 separate attributes</a:t>
            </a:r>
            <a:r>
              <a:rPr lang="en-US" sz="2000" dirty="0">
                <a:latin typeface="Calibri"/>
              </a:rPr>
              <a:t>. We also for the ease of merging, decided to</a:t>
            </a:r>
            <a:r>
              <a:rPr lang="en-US" sz="2000" i="1" dirty="0">
                <a:latin typeface="Calibri"/>
              </a:rPr>
              <a:t> index</a:t>
            </a:r>
            <a:r>
              <a:rPr lang="en-US" sz="2000" dirty="0">
                <a:latin typeface="Calibri"/>
              </a:rPr>
              <a:t> the Labelled </a:t>
            </a:r>
            <a:r>
              <a:rPr lang="en-US" sz="2000" err="1">
                <a:latin typeface="Calibri"/>
              </a:rPr>
              <a:t>Dataframe</a:t>
            </a:r>
            <a:r>
              <a:rPr lang="en-US" sz="2000" dirty="0">
                <a:latin typeface="Calibri"/>
              </a:rPr>
              <a:t> with the </a:t>
            </a:r>
            <a:r>
              <a:rPr lang="en-US" sz="2000" err="1">
                <a:latin typeface="Calibri"/>
              </a:rPr>
              <a:t>session_id</a:t>
            </a:r>
            <a:r>
              <a:rPr lang="en-US" sz="2000" dirty="0">
                <a:latin typeface="Calibri"/>
              </a:rPr>
              <a:t> itself. </a:t>
            </a:r>
          </a:p>
          <a:p>
            <a:endParaRPr lang="en-US" sz="2000" dirty="0">
              <a:latin typeface="Calibri"/>
            </a:endParaRPr>
          </a:p>
          <a:p>
            <a:r>
              <a:rPr lang="en-US" sz="2000" dirty="0">
                <a:latin typeface="Calibri"/>
              </a:rPr>
              <a:t>We did it as below:</a:t>
            </a:r>
          </a:p>
        </p:txBody>
      </p:sp>
    </p:spTree>
    <p:extLst>
      <p:ext uri="{BB962C8B-B14F-4D97-AF65-F5344CB8AC3E}">
        <p14:creationId xmlns:p14="http://schemas.microsoft.com/office/powerpoint/2010/main" val="1897653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35D9-250E-84F1-78E7-7CD2C1920C9E}"/>
              </a:ext>
            </a:extLst>
          </p:cNvPr>
          <p:cNvSpPr>
            <a:spLocks noGrp="1"/>
          </p:cNvSpPr>
          <p:nvPr>
            <p:ph type="title"/>
          </p:nvPr>
        </p:nvSpPr>
        <p:spPr>
          <a:xfrm>
            <a:off x="457200" y="274680"/>
            <a:ext cx="5417460" cy="868320"/>
          </a:xfrm>
        </p:spPr>
        <p:txBody>
          <a:bodyPr/>
          <a:lstStyle/>
          <a:p>
            <a:r>
              <a:rPr lang="en-US" sz="4000" b="1" u="sng" dirty="0"/>
              <a:t>Feature Engineering</a:t>
            </a:r>
          </a:p>
        </p:txBody>
      </p:sp>
      <p:sp>
        <p:nvSpPr>
          <p:cNvPr id="3" name="Text Placeholder 2">
            <a:extLst>
              <a:ext uri="{FF2B5EF4-FFF2-40B4-BE49-F238E27FC236}">
                <a16:creationId xmlns:a16="http://schemas.microsoft.com/office/drawing/2014/main" id="{E3BC8EF9-986C-3C22-771F-02FA9A999EB3}"/>
              </a:ext>
            </a:extLst>
          </p:cNvPr>
          <p:cNvSpPr>
            <a:spLocks noGrp="1"/>
          </p:cNvSpPr>
          <p:nvPr>
            <p:ph type="body"/>
          </p:nvPr>
        </p:nvSpPr>
        <p:spPr>
          <a:xfrm>
            <a:off x="651510" y="1469416"/>
            <a:ext cx="8229240" cy="1575776"/>
          </a:xfrm>
        </p:spPr>
        <p:txBody>
          <a:bodyPr lIns="0" tIns="0" rIns="0" bIns="0" anchor="t">
            <a:normAutofit/>
          </a:bodyPr>
          <a:lstStyle/>
          <a:p>
            <a:pPr marL="342900" indent="-342900">
              <a:buFont typeface="Arial"/>
              <a:buChar char="•"/>
            </a:pPr>
            <a:r>
              <a:rPr lang="en-US" sz="2000" dirty="0">
                <a:latin typeface="Calibri"/>
              </a:rPr>
              <a:t>We now are going to show how we extracted the needful features that we thought would allow for a better model training process.</a:t>
            </a:r>
            <a:endParaRPr lang="en-US"/>
          </a:p>
          <a:p>
            <a:pPr marL="342900" indent="-342900">
              <a:buFont typeface="Arial"/>
              <a:buChar char="•"/>
            </a:pPr>
            <a:endParaRPr lang="en-US" sz="2000" dirty="0">
              <a:latin typeface="Calibri"/>
            </a:endParaRPr>
          </a:p>
          <a:p>
            <a:pPr marL="342900" indent="-342900">
              <a:buFont typeface="Arial"/>
              <a:buChar char="•"/>
            </a:pPr>
            <a:r>
              <a:rPr lang="en-US" sz="2000" dirty="0">
                <a:latin typeface="Calibri"/>
              </a:rPr>
              <a:t>We split the attributes as "CATS", "NUMS" and "EVENTS", indicating "Categorical", "Numerical" and "Event Driven (textual)" attributes. </a:t>
            </a:r>
          </a:p>
          <a:p>
            <a:pPr marL="342900" indent="-342900">
              <a:buFont typeface="Arial"/>
              <a:buChar char="•"/>
            </a:pPr>
            <a:endParaRPr lang="en-US" sz="2000" dirty="0">
              <a:latin typeface="Calibri"/>
            </a:endParaRPr>
          </a:p>
          <a:p>
            <a:pPr marL="342900" indent="-342900">
              <a:buFont typeface="Arial"/>
              <a:buChar char="•"/>
            </a:pPr>
            <a:endParaRPr lang="en-US" sz="2000" dirty="0">
              <a:latin typeface="Calibri"/>
            </a:endParaRPr>
          </a:p>
          <a:p>
            <a:pPr marL="342900" indent="-342900">
              <a:buFont typeface="Arial"/>
              <a:buChar char="•"/>
            </a:pPr>
            <a:endParaRPr lang="en-US" sz="2000" dirty="0">
              <a:latin typeface="Calibri"/>
            </a:endParaRPr>
          </a:p>
          <a:p>
            <a:pPr marL="342900" indent="-342900">
              <a:buFont typeface="Arial"/>
              <a:buChar char="•"/>
            </a:pPr>
            <a:endParaRPr lang="en-US" sz="2000" dirty="0">
              <a:latin typeface="Calibri"/>
            </a:endParaRPr>
          </a:p>
        </p:txBody>
      </p:sp>
      <p:pic>
        <p:nvPicPr>
          <p:cNvPr id="6" name="Picture 6" descr="A computer code with red text&#10;&#10;Description automatically generated">
            <a:extLst>
              <a:ext uri="{FF2B5EF4-FFF2-40B4-BE49-F238E27FC236}">
                <a16:creationId xmlns:a16="http://schemas.microsoft.com/office/drawing/2014/main" id="{8FC8892C-103B-20D6-179E-3EE2033B0117}"/>
              </a:ext>
            </a:extLst>
          </p:cNvPr>
          <p:cNvPicPr>
            <a:picLocks noChangeAspect="1"/>
          </p:cNvPicPr>
          <p:nvPr/>
        </p:nvPicPr>
        <p:blipFill>
          <a:blip r:embed="rId2"/>
          <a:stretch>
            <a:fillRect/>
          </a:stretch>
        </p:blipFill>
        <p:spPr>
          <a:xfrm>
            <a:off x="857250" y="2922240"/>
            <a:ext cx="7832557" cy="1656004"/>
          </a:xfrm>
          <a:prstGeom prst="rect">
            <a:avLst/>
          </a:prstGeom>
        </p:spPr>
      </p:pic>
      <p:sp>
        <p:nvSpPr>
          <p:cNvPr id="4" name="TextBox 3">
            <a:extLst>
              <a:ext uri="{FF2B5EF4-FFF2-40B4-BE49-F238E27FC236}">
                <a16:creationId xmlns:a16="http://schemas.microsoft.com/office/drawing/2014/main" id="{96F733D1-A95C-BD5A-54FA-EF53ECCD6BB1}"/>
              </a:ext>
            </a:extLst>
          </p:cNvPr>
          <p:cNvSpPr txBox="1"/>
          <p:nvPr/>
        </p:nvSpPr>
        <p:spPr>
          <a:xfrm>
            <a:off x="742949" y="4669154"/>
            <a:ext cx="766381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rPr>
              <a:t>Our plan was to </a:t>
            </a:r>
            <a:r>
              <a:rPr lang="en-US" sz="2000" i="1" dirty="0">
                <a:latin typeface="Calibri"/>
              </a:rPr>
              <a:t>extract the </a:t>
            </a:r>
            <a:r>
              <a:rPr lang="en-US" sz="2000" i="1" u="sng" dirty="0">
                <a:latin typeface="Calibri"/>
              </a:rPr>
              <a:t>number of unique instances</a:t>
            </a:r>
            <a:r>
              <a:rPr lang="en-US" sz="2000" dirty="0">
                <a:latin typeface="Calibri"/>
              </a:rPr>
              <a:t> that had occurred with-in different level groups while a Player was engaging a session. We realized that doing this would give a good measure to predicting the further questions.</a:t>
            </a:r>
          </a:p>
        </p:txBody>
      </p:sp>
    </p:spTree>
    <p:extLst>
      <p:ext uri="{BB962C8B-B14F-4D97-AF65-F5344CB8AC3E}">
        <p14:creationId xmlns:p14="http://schemas.microsoft.com/office/powerpoint/2010/main" val="1671163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85483E7-352A-7626-F3C3-167F596AEF20}"/>
              </a:ext>
            </a:extLst>
          </p:cNvPr>
          <p:cNvSpPr>
            <a:spLocks noGrp="1"/>
          </p:cNvSpPr>
          <p:nvPr>
            <p:ph type="body"/>
          </p:nvPr>
        </p:nvSpPr>
        <p:spPr>
          <a:xfrm>
            <a:off x="228600" y="434653"/>
            <a:ext cx="8229240" cy="616500"/>
          </a:xfrm>
        </p:spPr>
        <p:txBody>
          <a:bodyPr lIns="0" tIns="0" rIns="0" bIns="0" anchor="t">
            <a:normAutofit/>
          </a:bodyPr>
          <a:lstStyle/>
          <a:p>
            <a:pPr marL="0" indent="0">
              <a:buNone/>
            </a:pPr>
            <a:r>
              <a:rPr lang="en-US" sz="2000" dirty="0">
                <a:latin typeface="Calibri"/>
              </a:rPr>
              <a:t>The plan was to find the unique number of each variable's instance for a specific </a:t>
            </a:r>
            <a:r>
              <a:rPr lang="en-US" sz="2000" b="1" dirty="0">
                <a:latin typeface="Calibri"/>
              </a:rPr>
              <a:t>(</a:t>
            </a:r>
            <a:r>
              <a:rPr lang="en-US" sz="2000" b="1" err="1">
                <a:latin typeface="Calibri"/>
              </a:rPr>
              <a:t>session_id</a:t>
            </a:r>
            <a:r>
              <a:rPr lang="en-US" sz="2000" b="1" dirty="0">
                <a:latin typeface="Calibri"/>
              </a:rPr>
              <a:t>, </a:t>
            </a:r>
            <a:r>
              <a:rPr lang="en-US" sz="2000" b="1" err="1">
                <a:latin typeface="Calibri"/>
              </a:rPr>
              <a:t>level_group</a:t>
            </a:r>
            <a:r>
              <a:rPr lang="en-US" sz="2000" b="1" dirty="0">
                <a:latin typeface="Calibri"/>
              </a:rPr>
              <a:t>)</a:t>
            </a:r>
            <a:r>
              <a:rPr lang="en-US" sz="2000" dirty="0">
                <a:latin typeface="Calibri"/>
              </a:rPr>
              <a:t>.</a:t>
            </a:r>
          </a:p>
          <a:p>
            <a:pPr marL="0" indent="0">
              <a:buNone/>
            </a:pPr>
            <a:endParaRPr lang="en-US" sz="2000" dirty="0">
              <a:latin typeface="Calibri"/>
            </a:endParaRPr>
          </a:p>
          <a:p>
            <a:pPr marL="0" indent="0">
              <a:buNone/>
            </a:pPr>
            <a:endParaRPr lang="en-US" sz="2000" dirty="0">
              <a:latin typeface="Calibri"/>
            </a:endParaRPr>
          </a:p>
        </p:txBody>
      </p:sp>
      <p:pic>
        <p:nvPicPr>
          <p:cNvPr id="4" name="Picture 4" descr="A screenshot of a computer program&#10;&#10;Description automatically generated">
            <a:extLst>
              <a:ext uri="{FF2B5EF4-FFF2-40B4-BE49-F238E27FC236}">
                <a16:creationId xmlns:a16="http://schemas.microsoft.com/office/drawing/2014/main" id="{57AB3BC4-9493-68BC-C324-3060BC4D3A29}"/>
              </a:ext>
            </a:extLst>
          </p:cNvPr>
          <p:cNvPicPr>
            <a:picLocks noChangeAspect="1"/>
          </p:cNvPicPr>
          <p:nvPr/>
        </p:nvPicPr>
        <p:blipFill rotWithShape="1">
          <a:blip r:embed="rId2"/>
          <a:srcRect b="20354"/>
          <a:stretch/>
        </p:blipFill>
        <p:spPr>
          <a:xfrm>
            <a:off x="2039352" y="1226841"/>
            <a:ext cx="4596062" cy="3599966"/>
          </a:xfrm>
          <a:prstGeom prst="rect">
            <a:avLst/>
          </a:prstGeom>
        </p:spPr>
      </p:pic>
      <p:sp>
        <p:nvSpPr>
          <p:cNvPr id="5" name="TextBox 4">
            <a:extLst>
              <a:ext uri="{FF2B5EF4-FFF2-40B4-BE49-F238E27FC236}">
                <a16:creationId xmlns:a16="http://schemas.microsoft.com/office/drawing/2014/main" id="{CFBFD046-F372-AEBA-7EF0-27DB12A78881}"/>
              </a:ext>
            </a:extLst>
          </p:cNvPr>
          <p:cNvSpPr txBox="1"/>
          <p:nvPr/>
        </p:nvSpPr>
        <p:spPr>
          <a:xfrm>
            <a:off x="834390" y="4914298"/>
            <a:ext cx="702463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rPr>
              <a:t>This process makes 30 features. Each row is segregated, and </a:t>
            </a:r>
            <a:r>
              <a:rPr lang="en-US" sz="2000" dirty="0">
                <a:latin typeface="Calibri"/>
              </a:rPr>
              <a:t>uniquely identifiable based on the (</a:t>
            </a:r>
            <a:r>
              <a:rPr lang="en-US" sz="2000" b="1" dirty="0" err="1">
                <a:latin typeface="Calibri"/>
              </a:rPr>
              <a:t>session_id</a:t>
            </a:r>
            <a:r>
              <a:rPr lang="en-US" sz="2000" b="1" dirty="0">
                <a:latin typeface="Calibri"/>
              </a:rPr>
              <a:t>, </a:t>
            </a:r>
            <a:r>
              <a:rPr lang="en-US" sz="2000" b="1" dirty="0" err="1">
                <a:latin typeface="Calibri"/>
              </a:rPr>
              <a:t>level_group</a:t>
            </a:r>
            <a:r>
              <a:rPr lang="en-US" sz="2000" dirty="0">
                <a:latin typeface="Calibri"/>
              </a:rPr>
              <a:t>).</a:t>
            </a:r>
          </a:p>
        </p:txBody>
      </p:sp>
    </p:spTree>
    <p:extLst>
      <p:ext uri="{BB962C8B-B14F-4D97-AF65-F5344CB8AC3E}">
        <p14:creationId xmlns:p14="http://schemas.microsoft.com/office/powerpoint/2010/main" val="1112702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0A6619-622B-1247-471E-5524812BD4DC}"/>
              </a:ext>
            </a:extLst>
          </p:cNvPr>
          <p:cNvSpPr>
            <a:spLocks noGrp="1"/>
          </p:cNvSpPr>
          <p:nvPr>
            <p:ph type="body"/>
          </p:nvPr>
        </p:nvSpPr>
        <p:spPr>
          <a:xfrm>
            <a:off x="274320" y="615127"/>
            <a:ext cx="8412120" cy="5391833"/>
          </a:xfrm>
        </p:spPr>
        <p:txBody>
          <a:bodyPr lIns="0" tIns="0" rIns="0" bIns="0" anchor="t">
            <a:normAutofit/>
          </a:bodyPr>
          <a:lstStyle/>
          <a:p>
            <a:r>
              <a:rPr lang="en-US" sz="2000" dirty="0">
                <a:latin typeface="Calibri"/>
              </a:rPr>
              <a:t>The head rows are retrieved below of the </a:t>
            </a:r>
            <a:r>
              <a:rPr lang="en-US" sz="2000" i="1" dirty="0">
                <a:latin typeface="Calibri"/>
              </a:rPr>
              <a:t>Feature Engineered Dataset</a:t>
            </a:r>
            <a:r>
              <a:rPr lang="en-US" sz="2000" dirty="0">
                <a:latin typeface="Calibri"/>
              </a:rPr>
              <a:t>.</a:t>
            </a:r>
          </a:p>
          <a:p>
            <a:endParaRPr lang="en-US" sz="2000" dirty="0">
              <a:latin typeface="Calibri"/>
            </a:endParaRPr>
          </a:p>
          <a:p>
            <a:endParaRPr lang="en-US" sz="2000" dirty="0">
              <a:latin typeface="Calibri"/>
            </a:endParaRPr>
          </a:p>
          <a:p>
            <a:endParaRPr lang="en-US" sz="2000" dirty="0">
              <a:latin typeface="Calibri"/>
            </a:endParaRPr>
          </a:p>
          <a:p>
            <a:endParaRPr lang="en-US" sz="2000" dirty="0">
              <a:latin typeface="Calibri"/>
            </a:endParaRPr>
          </a:p>
          <a:p>
            <a:endParaRPr lang="en-US" sz="2000" dirty="0">
              <a:latin typeface="Calibri"/>
            </a:endParaRPr>
          </a:p>
          <a:p>
            <a:endParaRPr lang="en-US" sz="2000" dirty="0">
              <a:latin typeface="Calibri"/>
            </a:endParaRPr>
          </a:p>
          <a:p>
            <a:endParaRPr lang="en-US" sz="2000" dirty="0">
              <a:latin typeface="Calibri"/>
            </a:endParaRPr>
          </a:p>
          <a:p>
            <a:r>
              <a:rPr lang="en-US" sz="2000" dirty="0">
                <a:latin typeface="Calibri"/>
              </a:rPr>
              <a:t>We now have </a:t>
            </a:r>
            <a:r>
              <a:rPr lang="en-US" sz="2000" b="1" dirty="0">
                <a:latin typeface="Calibri"/>
              </a:rPr>
              <a:t>three</a:t>
            </a:r>
            <a:r>
              <a:rPr lang="en-US" sz="2000" dirty="0">
                <a:latin typeface="Calibri"/>
              </a:rPr>
              <a:t> (</a:t>
            </a:r>
            <a:r>
              <a:rPr lang="en-US" sz="2000" err="1">
                <a:latin typeface="Calibri"/>
              </a:rPr>
              <a:t>session_id</a:t>
            </a:r>
            <a:r>
              <a:rPr lang="en-US" sz="2000" dirty="0">
                <a:latin typeface="Calibri"/>
              </a:rPr>
              <a:t>, </a:t>
            </a:r>
            <a:r>
              <a:rPr lang="en-US" sz="2000" err="1">
                <a:latin typeface="Calibri"/>
              </a:rPr>
              <a:t>level_group</a:t>
            </a:r>
            <a:r>
              <a:rPr lang="en-US" sz="2000" dirty="0">
                <a:latin typeface="Calibri"/>
              </a:rPr>
              <a:t>) pairs for each </a:t>
            </a:r>
            <a:r>
              <a:rPr lang="en-US" sz="2000" err="1">
                <a:latin typeface="Calibri"/>
              </a:rPr>
              <a:t>session_id</a:t>
            </a:r>
            <a:r>
              <a:rPr lang="en-US" sz="2000" dirty="0">
                <a:latin typeface="Calibri"/>
              </a:rPr>
              <a:t>. </a:t>
            </a:r>
          </a:p>
          <a:p>
            <a:r>
              <a:rPr lang="en-US" sz="2000" dirty="0">
                <a:latin typeface="Calibri"/>
              </a:rPr>
              <a:t>This helps us simplify things, in the sense that we can now train our model on the condition that:</a:t>
            </a:r>
          </a:p>
          <a:p>
            <a:endParaRPr lang="en-US" sz="2000" dirty="0">
              <a:latin typeface="Calibri"/>
            </a:endParaRPr>
          </a:p>
          <a:p>
            <a:pPr marL="457200" indent="-457200">
              <a:buFont typeface="Arial"/>
              <a:buChar char="•"/>
            </a:pPr>
            <a:r>
              <a:rPr lang="en-US" sz="2000" dirty="0">
                <a:latin typeface="Calibri"/>
              </a:rPr>
              <a:t>Questions 1 to 3 are asked during the (0-4) LG.</a:t>
            </a:r>
          </a:p>
          <a:p>
            <a:pPr marL="457200" indent="-457200">
              <a:buFont typeface="Arial"/>
              <a:buChar char="•"/>
            </a:pPr>
            <a:r>
              <a:rPr lang="en-US" sz="2000" dirty="0">
                <a:latin typeface="Calibri"/>
              </a:rPr>
              <a:t>Questions from 4 to 14 are asked during the (5-12) LG.</a:t>
            </a:r>
          </a:p>
          <a:p>
            <a:pPr marL="457200" indent="-457200">
              <a:buFont typeface="Arial"/>
              <a:buChar char="•"/>
            </a:pPr>
            <a:r>
              <a:rPr lang="en-US" sz="2000" dirty="0">
                <a:latin typeface="Calibri"/>
              </a:rPr>
              <a:t>Questions from 15 to 18 are asked during the (13-22) LG.</a:t>
            </a:r>
          </a:p>
          <a:p>
            <a:pPr marL="457200" indent="-457200">
              <a:buFont typeface="Arial"/>
              <a:buChar char="•"/>
            </a:pPr>
            <a:endParaRPr lang="en-US" sz="2000" dirty="0">
              <a:latin typeface="Calibri"/>
            </a:endParaRPr>
          </a:p>
          <a:p>
            <a:r>
              <a:rPr lang="en-US" sz="2000" dirty="0">
                <a:latin typeface="Calibri"/>
              </a:rPr>
              <a:t>The above assumptions are not very robust in reasoning, but we assumed this to be true, as we had given a </a:t>
            </a:r>
            <a:r>
              <a:rPr lang="en-US" sz="2000" b="1" dirty="0">
                <a:latin typeface="Calibri"/>
              </a:rPr>
              <a:t>try to the game.</a:t>
            </a:r>
          </a:p>
          <a:p>
            <a:endParaRPr lang="en-US" sz="2000" dirty="0">
              <a:latin typeface="Calibri"/>
            </a:endParaRPr>
          </a:p>
          <a:p>
            <a:endParaRPr lang="en-US" sz="2000" dirty="0">
              <a:latin typeface="Calibri"/>
            </a:endParaRPr>
          </a:p>
          <a:p>
            <a:pPr>
              <a:buFont typeface="Arial"/>
            </a:pPr>
            <a:endParaRPr lang="en-US" sz="2000" dirty="0">
              <a:latin typeface="Calibri"/>
            </a:endParaRPr>
          </a:p>
        </p:txBody>
      </p:sp>
      <p:pic>
        <p:nvPicPr>
          <p:cNvPr id="4" name="Picture 4" descr="A screenshot of a computer&#10;&#10;Description automatically generated">
            <a:extLst>
              <a:ext uri="{FF2B5EF4-FFF2-40B4-BE49-F238E27FC236}">
                <a16:creationId xmlns:a16="http://schemas.microsoft.com/office/drawing/2014/main" id="{2589BC12-BBFB-61B3-87CA-F32F1A96D436}"/>
              </a:ext>
            </a:extLst>
          </p:cNvPr>
          <p:cNvPicPr>
            <a:picLocks noChangeAspect="1"/>
          </p:cNvPicPr>
          <p:nvPr/>
        </p:nvPicPr>
        <p:blipFill>
          <a:blip r:embed="rId2"/>
          <a:stretch>
            <a:fillRect/>
          </a:stretch>
        </p:blipFill>
        <p:spPr>
          <a:xfrm>
            <a:off x="720090" y="1011658"/>
            <a:ext cx="7532370" cy="1702865"/>
          </a:xfrm>
          <a:prstGeom prst="rect">
            <a:avLst/>
          </a:prstGeom>
        </p:spPr>
      </p:pic>
    </p:spTree>
    <p:extLst>
      <p:ext uri="{BB962C8B-B14F-4D97-AF65-F5344CB8AC3E}">
        <p14:creationId xmlns:p14="http://schemas.microsoft.com/office/powerpoint/2010/main" val="2562822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9D6387-E59E-D561-E2CE-916B89A9D2D1}"/>
              </a:ext>
            </a:extLst>
          </p:cNvPr>
          <p:cNvSpPr>
            <a:spLocks noGrp="1"/>
          </p:cNvSpPr>
          <p:nvPr>
            <p:ph type="body"/>
          </p:nvPr>
        </p:nvSpPr>
        <p:spPr>
          <a:xfrm>
            <a:off x="348916" y="296289"/>
            <a:ext cx="8229240" cy="3462570"/>
          </a:xfrm>
        </p:spPr>
        <p:txBody>
          <a:bodyPr lIns="0" tIns="0" rIns="0" bIns="0" anchor="t">
            <a:noAutofit/>
          </a:bodyPr>
          <a:lstStyle/>
          <a:p>
            <a:pPr marL="342900" indent="-342900">
              <a:buFont typeface="Arial"/>
              <a:buChar char="•"/>
            </a:pPr>
            <a:r>
              <a:rPr lang="en-US" sz="2000" dirty="0">
                <a:latin typeface="Calibri"/>
              </a:rPr>
              <a:t>Now, we have finally reached a state where we can </a:t>
            </a:r>
            <a:r>
              <a:rPr lang="en-US" sz="2000" i="1" dirty="0">
                <a:latin typeface="Calibri"/>
              </a:rPr>
              <a:t>combine</a:t>
            </a:r>
            <a:r>
              <a:rPr lang="en-US" sz="2000" dirty="0">
                <a:latin typeface="Calibri"/>
              </a:rPr>
              <a:t> the labelled data and the analyzed data till now, to make a prediction model.</a:t>
            </a:r>
            <a:endParaRPr lang="en-US"/>
          </a:p>
          <a:p>
            <a:pPr marL="342900" indent="-342900">
              <a:buFont typeface="Arial"/>
              <a:buChar char="•"/>
            </a:pPr>
            <a:endParaRPr lang="en-US" sz="2000" dirty="0">
              <a:latin typeface="Calibri"/>
            </a:endParaRPr>
          </a:p>
          <a:p>
            <a:pPr marL="342900" indent="-342900">
              <a:buFont typeface="Arial"/>
              <a:buChar char="•"/>
            </a:pPr>
            <a:r>
              <a:rPr lang="en-US" sz="2000" dirty="0">
                <a:latin typeface="Calibri"/>
              </a:rPr>
              <a:t>We now, for</a:t>
            </a:r>
            <a:r>
              <a:rPr lang="en-US" sz="2000" b="1" dirty="0">
                <a:latin typeface="Calibri"/>
              </a:rPr>
              <a:t> every </a:t>
            </a:r>
            <a:r>
              <a:rPr lang="en-US" sz="2000" b="1" dirty="0" err="1">
                <a:latin typeface="Calibri"/>
              </a:rPr>
              <a:t>level_group</a:t>
            </a:r>
            <a:r>
              <a:rPr lang="en-US" sz="2000" dirty="0">
                <a:latin typeface="Calibri"/>
              </a:rPr>
              <a:t> (from the </a:t>
            </a:r>
            <a:r>
              <a:rPr lang="en-US" sz="2000" dirty="0" err="1">
                <a:latin typeface="Calibri"/>
              </a:rPr>
              <a:t>df_train_featured</a:t>
            </a:r>
            <a:r>
              <a:rPr lang="en-US" sz="2000" dirty="0">
                <a:latin typeface="Calibri"/>
              </a:rPr>
              <a:t>) and </a:t>
            </a:r>
            <a:r>
              <a:rPr lang="en-US" sz="2000" b="1" dirty="0" err="1">
                <a:latin typeface="Calibri"/>
              </a:rPr>
              <a:t>question_number</a:t>
            </a:r>
            <a:r>
              <a:rPr lang="en-US" sz="2000" dirty="0">
                <a:latin typeface="Calibri"/>
              </a:rPr>
              <a:t> (from the </a:t>
            </a:r>
            <a:r>
              <a:rPr lang="en-US" sz="2000" i="1" dirty="0" err="1">
                <a:latin typeface="Calibri"/>
              </a:rPr>
              <a:t>labelled_df</a:t>
            </a:r>
            <a:r>
              <a:rPr lang="en-US" sz="2000" dirty="0">
                <a:latin typeface="Calibri"/>
              </a:rPr>
              <a:t>) pair, merge the two datasets according to the previously defined rule on the questions being asked on the specific group level.</a:t>
            </a:r>
          </a:p>
          <a:p>
            <a:pPr marL="342900" indent="-342900">
              <a:buFont typeface="Arial"/>
              <a:buChar char="•"/>
            </a:pPr>
            <a:br>
              <a:rPr lang="en-US" sz="2000" dirty="0">
                <a:latin typeface="Calibri"/>
              </a:rPr>
            </a:br>
            <a:r>
              <a:rPr lang="en-US" sz="2000" dirty="0">
                <a:latin typeface="Calibri"/>
              </a:rPr>
              <a:t>This merges the two tables, and then provides a new table that has the </a:t>
            </a:r>
            <a:r>
              <a:rPr lang="en-US" sz="2000" b="1" dirty="0">
                <a:latin typeface="Calibri"/>
              </a:rPr>
              <a:t>(</a:t>
            </a:r>
            <a:r>
              <a:rPr lang="en-US" sz="2000" b="1" dirty="0" err="1">
                <a:latin typeface="Calibri"/>
              </a:rPr>
              <a:t>session_id</a:t>
            </a:r>
            <a:r>
              <a:rPr lang="en-US" sz="2000" b="1" dirty="0">
                <a:latin typeface="Calibri"/>
              </a:rPr>
              <a:t>, </a:t>
            </a:r>
            <a:r>
              <a:rPr lang="en-US" sz="2000" b="1" dirty="0" err="1">
                <a:latin typeface="Calibri"/>
              </a:rPr>
              <a:t>level_group</a:t>
            </a:r>
            <a:r>
              <a:rPr lang="en-US" sz="2000" b="1" dirty="0">
                <a:latin typeface="Calibri"/>
              </a:rPr>
              <a:t>, </a:t>
            </a:r>
            <a:r>
              <a:rPr lang="en-US" sz="2000" b="1" dirty="0" err="1">
                <a:latin typeface="Calibri"/>
              </a:rPr>
              <a:t>q_no</a:t>
            </a:r>
            <a:r>
              <a:rPr lang="en-US" sz="2000" b="1" dirty="0">
                <a:latin typeface="Calibri"/>
              </a:rPr>
              <a:t>, </a:t>
            </a:r>
            <a:r>
              <a:rPr lang="en-US" sz="2000" b="1" dirty="0" err="1">
                <a:latin typeface="Calibri"/>
              </a:rPr>
              <a:t>correct_answer</a:t>
            </a:r>
            <a:r>
              <a:rPr lang="en-US" sz="2000" b="1" dirty="0">
                <a:latin typeface="Calibri"/>
              </a:rPr>
              <a:t>)</a:t>
            </a:r>
            <a:r>
              <a:rPr lang="en-US" sz="2000" dirty="0">
                <a:latin typeface="Calibri"/>
              </a:rPr>
              <a:t> in the proper manner needed to feed the model as input.</a:t>
            </a:r>
          </a:p>
          <a:p>
            <a:pPr marL="342900" indent="-342900">
              <a:buFont typeface="Arial"/>
              <a:buChar char="•"/>
            </a:pPr>
            <a:r>
              <a:rPr lang="en-US" sz="2000" dirty="0">
                <a:latin typeface="Calibri"/>
              </a:rPr>
              <a:t>The head of the resultant data-frame is shown below:</a:t>
            </a:r>
          </a:p>
        </p:txBody>
      </p:sp>
      <p:pic>
        <p:nvPicPr>
          <p:cNvPr id="2" name="Picture 4" descr="A screenshot of a computer&#10;&#10;Description automatically generated">
            <a:extLst>
              <a:ext uri="{FF2B5EF4-FFF2-40B4-BE49-F238E27FC236}">
                <a16:creationId xmlns:a16="http://schemas.microsoft.com/office/drawing/2014/main" id="{C7DED37C-A6BD-8DCB-8BFE-D42CD174992B}"/>
              </a:ext>
            </a:extLst>
          </p:cNvPr>
          <p:cNvPicPr>
            <a:picLocks noChangeAspect="1"/>
          </p:cNvPicPr>
          <p:nvPr/>
        </p:nvPicPr>
        <p:blipFill>
          <a:blip r:embed="rId2"/>
          <a:stretch>
            <a:fillRect/>
          </a:stretch>
        </p:blipFill>
        <p:spPr>
          <a:xfrm>
            <a:off x="560070" y="3808351"/>
            <a:ext cx="8161020" cy="2041647"/>
          </a:xfrm>
          <a:prstGeom prst="rect">
            <a:avLst/>
          </a:prstGeom>
        </p:spPr>
      </p:pic>
    </p:spTree>
    <p:extLst>
      <p:ext uri="{BB962C8B-B14F-4D97-AF65-F5344CB8AC3E}">
        <p14:creationId xmlns:p14="http://schemas.microsoft.com/office/powerpoint/2010/main" val="2163514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F56043-9CDB-AD63-A847-B78099FFA2C9}"/>
              </a:ext>
            </a:extLst>
          </p:cNvPr>
          <p:cNvSpPr>
            <a:spLocks noGrp="1"/>
          </p:cNvSpPr>
          <p:nvPr>
            <p:ph type="body"/>
          </p:nvPr>
        </p:nvSpPr>
        <p:spPr>
          <a:xfrm>
            <a:off x="457200" y="250569"/>
            <a:ext cx="8229240" cy="547920"/>
          </a:xfrm>
        </p:spPr>
        <p:txBody>
          <a:bodyPr lIns="0" tIns="0" rIns="0" bIns="0" anchor="t">
            <a:normAutofit lnSpcReduction="10000"/>
          </a:bodyPr>
          <a:lstStyle/>
          <a:p>
            <a:r>
              <a:rPr lang="en-US" sz="2000" dirty="0">
                <a:latin typeface="Calibri"/>
              </a:rPr>
              <a:t>Now, we will perform</a:t>
            </a:r>
            <a:r>
              <a:rPr lang="en-US" sz="2000" b="1" dirty="0">
                <a:latin typeface="Calibri"/>
              </a:rPr>
              <a:t> correlation</a:t>
            </a:r>
            <a:r>
              <a:rPr lang="en-US" sz="2000" dirty="0">
                <a:latin typeface="Calibri"/>
              </a:rPr>
              <a:t> on all the attributes, with the </a:t>
            </a:r>
            <a:r>
              <a:rPr lang="en-US" sz="2000" i="1" dirty="0">
                <a:latin typeface="Calibri"/>
              </a:rPr>
              <a:t>help of the</a:t>
            </a:r>
            <a:r>
              <a:rPr lang="en-US" sz="2000" dirty="0">
                <a:latin typeface="Calibri"/>
              </a:rPr>
              <a:t> </a:t>
            </a:r>
            <a:r>
              <a:rPr lang="en-US" sz="2000" i="1" dirty="0">
                <a:latin typeface="Calibri"/>
              </a:rPr>
              <a:t>correlation matrix</a:t>
            </a:r>
            <a:r>
              <a:rPr lang="en-US" sz="2000" dirty="0">
                <a:latin typeface="Calibri"/>
              </a:rPr>
              <a:t>. We have represented this in the form of a heat-map.</a:t>
            </a:r>
            <a:endParaRPr lang="en-US" dirty="0">
              <a:latin typeface="Calibri"/>
            </a:endParaRPr>
          </a:p>
          <a:p>
            <a:pPr marL="0" indent="0">
              <a:buNone/>
            </a:pPr>
            <a:endParaRPr lang="en-US" sz="2000" dirty="0">
              <a:latin typeface="Calibri"/>
            </a:endParaRPr>
          </a:p>
          <a:p>
            <a:pPr marL="0" indent="0">
              <a:buNone/>
            </a:pPr>
            <a:endParaRPr lang="en-US" sz="2000" dirty="0">
              <a:latin typeface="Calibri"/>
            </a:endParaRPr>
          </a:p>
          <a:p>
            <a:pPr marL="0" indent="0">
              <a:buNone/>
            </a:pPr>
            <a:endParaRPr lang="en-US" sz="2000" dirty="0">
              <a:latin typeface="Calibri"/>
            </a:endParaRPr>
          </a:p>
        </p:txBody>
      </p:sp>
      <p:pic>
        <p:nvPicPr>
          <p:cNvPr id="4" name="Picture 4" descr="A diagram of a triangle&#10;&#10;Description automatically generated">
            <a:extLst>
              <a:ext uri="{FF2B5EF4-FFF2-40B4-BE49-F238E27FC236}">
                <a16:creationId xmlns:a16="http://schemas.microsoft.com/office/drawing/2014/main" id="{D89058CC-C4CD-FDFB-973F-33E099032618}"/>
              </a:ext>
            </a:extLst>
          </p:cNvPr>
          <p:cNvPicPr>
            <a:picLocks noChangeAspect="1"/>
          </p:cNvPicPr>
          <p:nvPr/>
        </p:nvPicPr>
        <p:blipFill>
          <a:blip r:embed="rId2"/>
          <a:stretch>
            <a:fillRect/>
          </a:stretch>
        </p:blipFill>
        <p:spPr>
          <a:xfrm>
            <a:off x="1241057" y="1299857"/>
            <a:ext cx="7448148" cy="4752181"/>
          </a:xfrm>
          <a:prstGeom prst="rect">
            <a:avLst/>
          </a:prstGeom>
        </p:spPr>
      </p:pic>
      <p:sp>
        <p:nvSpPr>
          <p:cNvPr id="2" name="TextBox 1">
            <a:extLst>
              <a:ext uri="{FF2B5EF4-FFF2-40B4-BE49-F238E27FC236}">
                <a16:creationId xmlns:a16="http://schemas.microsoft.com/office/drawing/2014/main" id="{AAB0EDBA-DC3E-867C-D2E4-9E84653D53A7}"/>
              </a:ext>
            </a:extLst>
          </p:cNvPr>
          <p:cNvSpPr txBox="1"/>
          <p:nvPr/>
        </p:nvSpPr>
        <p:spPr>
          <a:xfrm>
            <a:off x="2811780" y="885825"/>
            <a:ext cx="3394710"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chemeClr val="accent4">
                    <a:lumMod val="50000"/>
                  </a:schemeClr>
                </a:solidFill>
                <a:ea typeface="+mn-lt"/>
                <a:cs typeface="+mn-lt"/>
                <a:hlinkClick r:id="rId3">
                  <a:extLst>
                    <a:ext uri="{A12FA001-AC4F-418D-AE19-62706E023703}">
                      <ahyp:hlinkClr xmlns:ahyp="http://schemas.microsoft.com/office/drawing/2018/hyperlinkcolor" val="tx"/>
                    </a:ext>
                  </a:extLst>
                </a:hlinkClick>
              </a:rPr>
              <a:t>Please click here for a detailed image</a:t>
            </a:r>
            <a:endParaRPr lang="en-US" sz="1500">
              <a:solidFill>
                <a:schemeClr val="accent4">
                  <a:lumMod val="50000"/>
                </a:schemeClr>
              </a:solidFill>
            </a:endParaRPr>
          </a:p>
        </p:txBody>
      </p:sp>
    </p:spTree>
    <p:extLst>
      <p:ext uri="{BB962C8B-B14F-4D97-AF65-F5344CB8AC3E}">
        <p14:creationId xmlns:p14="http://schemas.microsoft.com/office/powerpoint/2010/main" val="298391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653836" y="858277"/>
            <a:ext cx="4860398" cy="5172140"/>
          </a:xfrm>
          <a:prstGeom prst="rect">
            <a:avLst/>
          </a:prstGeom>
          <a:noFill/>
          <a:ln>
            <a:noFill/>
          </a:ln>
        </p:spPr>
        <p:txBody>
          <a:bodyPr lIns="90000" tIns="45000" rIns="90000" bIns="45000" anchor="t">
            <a:noAutofit/>
          </a:bodyPr>
          <a:lstStyle/>
          <a:p>
            <a:pPr marL="109220">
              <a:lnSpc>
                <a:spcPct val="150000"/>
              </a:lnSpc>
              <a:spcBef>
                <a:spcPts val="400"/>
              </a:spcBef>
              <a:tabLst>
                <a:tab pos="0" algn="l"/>
              </a:tabLst>
            </a:pPr>
            <a:endParaRPr lang="en-US" sz="1500" spc="-1">
              <a:solidFill>
                <a:srgbClr val="000000"/>
              </a:solidFill>
              <a:latin typeface="Calibri"/>
            </a:endParaRPr>
          </a:p>
          <a:p>
            <a:pPr marL="365760" indent="-255270">
              <a:lnSpc>
                <a:spcPct val="150000"/>
              </a:lnSpc>
              <a:spcBef>
                <a:spcPts val="400"/>
              </a:spcBef>
              <a:buClr>
                <a:srgbClr val="2DA2BF"/>
              </a:buClr>
              <a:buSzPct val="68000"/>
              <a:buFont typeface="Wingdings 3" charset="2"/>
              <a:buChar char=""/>
              <a:tabLst>
                <a:tab pos="0" algn="l"/>
              </a:tabLst>
            </a:pPr>
            <a:r>
              <a:rPr lang="en-IN" sz="1500" b="0" strike="noStrike" spc="-1">
                <a:solidFill>
                  <a:srgbClr val="000000"/>
                </a:solidFill>
                <a:latin typeface="Calibri"/>
              </a:rPr>
              <a:t>Problem Statement</a:t>
            </a:r>
            <a:endParaRPr lang="en-US" sz="1500" b="0" strike="noStrike" spc="-1">
              <a:solidFill>
                <a:srgbClr val="000000"/>
              </a:solidFill>
              <a:latin typeface="Calibri"/>
            </a:endParaRPr>
          </a:p>
          <a:p>
            <a:pPr marL="365760" indent="-255270">
              <a:lnSpc>
                <a:spcPct val="150000"/>
              </a:lnSpc>
              <a:spcBef>
                <a:spcPts val="400"/>
              </a:spcBef>
              <a:buClr>
                <a:srgbClr val="2DA2BF"/>
              </a:buClr>
              <a:buSzPct val="68000"/>
              <a:buFont typeface="Wingdings 3" charset="2"/>
              <a:buChar char=""/>
              <a:tabLst>
                <a:tab pos="0" algn="l"/>
              </a:tabLst>
            </a:pPr>
            <a:r>
              <a:rPr lang="en-IN" sz="1500" b="0" strike="noStrike" spc="-1">
                <a:solidFill>
                  <a:srgbClr val="000000"/>
                </a:solidFill>
                <a:latin typeface="Calibri"/>
              </a:rPr>
              <a:t>Introduction</a:t>
            </a:r>
            <a:endParaRPr lang="en-US" sz="1500" b="0" strike="noStrike" spc="-1">
              <a:solidFill>
                <a:srgbClr val="000000"/>
              </a:solidFill>
              <a:latin typeface="Calibri"/>
            </a:endParaRPr>
          </a:p>
          <a:p>
            <a:pPr marL="365760" indent="-255270">
              <a:lnSpc>
                <a:spcPct val="150000"/>
              </a:lnSpc>
              <a:spcBef>
                <a:spcPts val="400"/>
              </a:spcBef>
              <a:buClr>
                <a:srgbClr val="2DA2BF"/>
              </a:buClr>
              <a:buSzPct val="68000"/>
              <a:buFont typeface="Wingdings 3" charset="2"/>
              <a:buChar char=""/>
              <a:tabLst>
                <a:tab pos="0" algn="l"/>
              </a:tabLst>
            </a:pPr>
            <a:r>
              <a:rPr lang="en-IN" sz="1500" b="0" strike="noStrike" spc="-1">
                <a:solidFill>
                  <a:srgbClr val="000000"/>
                </a:solidFill>
                <a:latin typeface="Calibri"/>
              </a:rPr>
              <a:t>Objectives</a:t>
            </a:r>
            <a:endParaRPr lang="en-US" sz="1500" b="0" strike="noStrike" spc="-1">
              <a:solidFill>
                <a:srgbClr val="000000"/>
              </a:solidFill>
              <a:latin typeface="Calibri"/>
            </a:endParaRPr>
          </a:p>
          <a:p>
            <a:pPr marL="365760" indent="-255270">
              <a:lnSpc>
                <a:spcPct val="150000"/>
              </a:lnSpc>
              <a:spcBef>
                <a:spcPts val="400"/>
              </a:spcBef>
              <a:buClr>
                <a:srgbClr val="2DA2BF"/>
              </a:buClr>
              <a:buSzPct val="68000"/>
              <a:buFont typeface="Wingdings 3" charset="2"/>
              <a:buChar char=""/>
              <a:tabLst>
                <a:tab pos="0" algn="l"/>
              </a:tabLst>
            </a:pPr>
            <a:r>
              <a:rPr lang="en-IN" sz="1500" b="0" strike="noStrike" spc="-1">
                <a:solidFill>
                  <a:srgbClr val="000000"/>
                </a:solidFill>
                <a:latin typeface="Calibri"/>
              </a:rPr>
              <a:t>Dataset Overview</a:t>
            </a:r>
            <a:endParaRPr lang="en-US" sz="1500" b="0" strike="noStrike" spc="-1">
              <a:solidFill>
                <a:srgbClr val="000000"/>
              </a:solidFill>
              <a:latin typeface="Calibri"/>
            </a:endParaRPr>
          </a:p>
          <a:p>
            <a:pPr marL="365760" indent="-255270">
              <a:lnSpc>
                <a:spcPct val="150000"/>
              </a:lnSpc>
              <a:spcBef>
                <a:spcPts val="400"/>
              </a:spcBef>
              <a:buClr>
                <a:srgbClr val="2DA2BF"/>
              </a:buClr>
              <a:buSzPct val="68000"/>
              <a:buFont typeface="Wingdings 3" charset="2"/>
              <a:buChar char=""/>
              <a:tabLst>
                <a:tab pos="0" algn="l"/>
              </a:tabLst>
            </a:pPr>
            <a:r>
              <a:rPr lang="en-IN" sz="1500" b="0" strike="noStrike" spc="-1">
                <a:solidFill>
                  <a:srgbClr val="000000"/>
                </a:solidFill>
                <a:latin typeface="Calibri"/>
              </a:rPr>
              <a:t>Functional Requirements</a:t>
            </a:r>
            <a:endParaRPr lang="en-US" sz="1500" b="0" strike="noStrike" spc="-1">
              <a:solidFill>
                <a:srgbClr val="000000"/>
              </a:solidFill>
              <a:latin typeface="Calibri"/>
            </a:endParaRPr>
          </a:p>
          <a:p>
            <a:pPr marL="365760" indent="-255270">
              <a:lnSpc>
                <a:spcPct val="150000"/>
              </a:lnSpc>
              <a:spcBef>
                <a:spcPts val="400"/>
              </a:spcBef>
              <a:buClr>
                <a:srgbClr val="2DA2BF"/>
              </a:buClr>
              <a:buSzPct val="68000"/>
              <a:buFont typeface="Wingdings 3" charset="2"/>
              <a:buChar char=""/>
              <a:tabLst>
                <a:tab pos="0" algn="l"/>
              </a:tabLst>
            </a:pPr>
            <a:r>
              <a:rPr lang="en-IN" sz="1500" b="0" strike="noStrike" spc="-1">
                <a:solidFill>
                  <a:srgbClr val="000000"/>
                </a:solidFill>
                <a:latin typeface="Calibri"/>
              </a:rPr>
              <a:t>Non-Functional Requirements</a:t>
            </a:r>
            <a:endParaRPr lang="en-US" sz="1500" b="0" strike="noStrike" spc="-1">
              <a:solidFill>
                <a:srgbClr val="000000"/>
              </a:solidFill>
              <a:latin typeface="Calibri"/>
            </a:endParaRPr>
          </a:p>
          <a:p>
            <a:pPr marL="365760" indent="-255270">
              <a:lnSpc>
                <a:spcPct val="150000"/>
              </a:lnSpc>
              <a:spcBef>
                <a:spcPts val="400"/>
              </a:spcBef>
              <a:buClr>
                <a:srgbClr val="2DA2BF"/>
              </a:buClr>
              <a:buSzPct val="68000"/>
              <a:buFont typeface="Wingdings 3" charset="2"/>
              <a:buChar char=""/>
              <a:tabLst>
                <a:tab pos="0" algn="l"/>
              </a:tabLst>
            </a:pPr>
            <a:r>
              <a:rPr lang="en-IN" sz="1500" spc="-1">
                <a:solidFill>
                  <a:srgbClr val="000000"/>
                </a:solidFill>
                <a:latin typeface="Calibri"/>
              </a:rPr>
              <a:t>Data Cleaning</a:t>
            </a:r>
          </a:p>
          <a:p>
            <a:pPr marL="365760" indent="-255270">
              <a:lnSpc>
                <a:spcPct val="150000"/>
              </a:lnSpc>
              <a:spcBef>
                <a:spcPts val="400"/>
              </a:spcBef>
              <a:buClr>
                <a:srgbClr val="2DA2BF"/>
              </a:buClr>
              <a:buSzPct val="68000"/>
              <a:buFont typeface="Wingdings 3" charset="2"/>
              <a:buChar char=""/>
              <a:tabLst>
                <a:tab pos="0" algn="l"/>
              </a:tabLst>
            </a:pPr>
            <a:r>
              <a:rPr lang="en-IN" sz="1500" spc="-1">
                <a:solidFill>
                  <a:srgbClr val="000000"/>
                </a:solidFill>
                <a:latin typeface="Calibri"/>
              </a:rPr>
              <a:t>Data Visualization</a:t>
            </a:r>
          </a:p>
          <a:p>
            <a:pPr marL="365760" indent="-255270">
              <a:lnSpc>
                <a:spcPct val="150000"/>
              </a:lnSpc>
              <a:spcBef>
                <a:spcPts val="400"/>
              </a:spcBef>
              <a:buClr>
                <a:srgbClr val="2DA2BF"/>
              </a:buClr>
              <a:buSzPct val="68000"/>
              <a:buFont typeface="Wingdings 3" charset="2"/>
              <a:buChar char=""/>
              <a:tabLst>
                <a:tab pos="0" algn="l"/>
              </a:tabLst>
            </a:pPr>
            <a:r>
              <a:rPr lang="en-IN" sz="1500" spc="-1">
                <a:solidFill>
                  <a:srgbClr val="000000"/>
                </a:solidFill>
                <a:latin typeface="Calibri"/>
              </a:rPr>
              <a:t>Feature Engineering</a:t>
            </a:r>
          </a:p>
          <a:p>
            <a:pPr marL="365760" indent="-255270">
              <a:lnSpc>
                <a:spcPct val="150000"/>
              </a:lnSpc>
              <a:spcBef>
                <a:spcPts val="400"/>
              </a:spcBef>
              <a:buClr>
                <a:srgbClr val="2DA2BF"/>
              </a:buClr>
              <a:buSzPct val="68000"/>
              <a:buFont typeface="Wingdings 3" charset="2"/>
              <a:buChar char=""/>
              <a:tabLst>
                <a:tab pos="0" algn="l"/>
              </a:tabLst>
            </a:pPr>
            <a:r>
              <a:rPr lang="en-IN" sz="1500" spc="-1">
                <a:solidFill>
                  <a:srgbClr val="000000"/>
                </a:solidFill>
                <a:latin typeface="Calibri"/>
              </a:rPr>
              <a:t>Model Training</a:t>
            </a:r>
          </a:p>
          <a:p>
            <a:pPr marL="365760" indent="-255270">
              <a:lnSpc>
                <a:spcPct val="150000"/>
              </a:lnSpc>
              <a:spcBef>
                <a:spcPts val="400"/>
              </a:spcBef>
              <a:buClr>
                <a:srgbClr val="2DA2BF"/>
              </a:buClr>
              <a:buSzPct val="68000"/>
              <a:buFont typeface="Wingdings 3" charset="2"/>
              <a:buChar char=""/>
              <a:tabLst>
                <a:tab pos="0" algn="l"/>
              </a:tabLst>
            </a:pPr>
            <a:r>
              <a:rPr lang="en-IN" sz="1500" spc="-1">
                <a:solidFill>
                  <a:srgbClr val="000000"/>
                </a:solidFill>
                <a:latin typeface="Calibri"/>
              </a:rPr>
              <a:t>Conclusion</a:t>
            </a:r>
          </a:p>
          <a:p>
            <a:pPr marL="365760" indent="-255270">
              <a:lnSpc>
                <a:spcPct val="150000"/>
              </a:lnSpc>
              <a:spcBef>
                <a:spcPts val="400"/>
              </a:spcBef>
              <a:buClr>
                <a:srgbClr val="2DA2BF"/>
              </a:buClr>
              <a:buSzPct val="68000"/>
              <a:buFont typeface="Wingdings 3" charset="2"/>
              <a:buChar char=""/>
              <a:tabLst>
                <a:tab pos="0" algn="l"/>
              </a:tabLst>
            </a:pPr>
            <a:r>
              <a:rPr lang="en-IN" sz="1500" b="0" strike="noStrike" spc="-1">
                <a:solidFill>
                  <a:srgbClr val="000000"/>
                </a:solidFill>
                <a:latin typeface="Calibri"/>
              </a:rPr>
              <a:t>References</a:t>
            </a:r>
            <a:endParaRPr lang="en-US" sz="1500" b="0" strike="noStrike" spc="-1">
              <a:solidFill>
                <a:srgbClr val="000000"/>
              </a:solidFill>
              <a:latin typeface="Calibri"/>
            </a:endParaRPr>
          </a:p>
          <a:p>
            <a:pPr>
              <a:lnSpc>
                <a:spcPct val="100000"/>
              </a:lnSpc>
              <a:spcBef>
                <a:spcPts val="400"/>
              </a:spcBef>
              <a:tabLst>
                <a:tab pos="0" algn="l"/>
              </a:tabLst>
            </a:pPr>
            <a:endParaRPr lang="en-US" sz="1500" b="0" strike="noStrike" spc="-1">
              <a:solidFill>
                <a:srgbClr val="000000"/>
              </a:solidFill>
              <a:latin typeface="Calibri"/>
            </a:endParaRPr>
          </a:p>
          <a:p>
            <a:pPr>
              <a:lnSpc>
                <a:spcPct val="100000"/>
              </a:lnSpc>
              <a:spcBef>
                <a:spcPts val="400"/>
              </a:spcBef>
              <a:tabLst>
                <a:tab pos="0" algn="l"/>
              </a:tabLst>
            </a:pPr>
            <a:endParaRPr lang="en-US" sz="1500" b="0" strike="noStrike" spc="-1">
              <a:solidFill>
                <a:srgbClr val="000000"/>
              </a:solidFill>
              <a:latin typeface="Calibri"/>
            </a:endParaRPr>
          </a:p>
          <a:p>
            <a:pPr>
              <a:lnSpc>
                <a:spcPct val="100000"/>
              </a:lnSpc>
              <a:spcBef>
                <a:spcPts val="400"/>
              </a:spcBef>
              <a:tabLst>
                <a:tab pos="0" algn="l"/>
              </a:tabLst>
            </a:pPr>
            <a:endParaRPr lang="en-US" sz="1500" b="0" strike="noStrike" spc="-1">
              <a:solidFill>
                <a:srgbClr val="000000"/>
              </a:solidFill>
              <a:latin typeface="Calibri"/>
            </a:endParaRPr>
          </a:p>
          <a:p>
            <a:pPr>
              <a:lnSpc>
                <a:spcPct val="100000"/>
              </a:lnSpc>
              <a:spcBef>
                <a:spcPts val="400"/>
              </a:spcBef>
              <a:tabLst>
                <a:tab pos="0" algn="l"/>
              </a:tabLst>
            </a:pPr>
            <a:endParaRPr lang="en-US" sz="1500" b="0" strike="noStrike" spc="-1">
              <a:solidFill>
                <a:srgbClr val="000000"/>
              </a:solidFill>
              <a:latin typeface="Calibri"/>
            </a:endParaRPr>
          </a:p>
          <a:p>
            <a:pPr>
              <a:lnSpc>
                <a:spcPct val="100000"/>
              </a:lnSpc>
              <a:spcBef>
                <a:spcPts val="400"/>
              </a:spcBef>
              <a:tabLst>
                <a:tab pos="0" algn="l"/>
              </a:tabLst>
            </a:pPr>
            <a:endParaRPr lang="en-US" sz="1500" b="0" strike="noStrike" spc="-1">
              <a:solidFill>
                <a:srgbClr val="000000"/>
              </a:solidFill>
              <a:latin typeface="Calibri"/>
            </a:endParaRPr>
          </a:p>
          <a:p>
            <a:pPr>
              <a:lnSpc>
                <a:spcPct val="100000"/>
              </a:lnSpc>
              <a:spcBef>
                <a:spcPts val="400"/>
              </a:spcBef>
              <a:tabLst>
                <a:tab pos="0" algn="l"/>
              </a:tabLst>
            </a:pPr>
            <a:endParaRPr lang="en-US" sz="1500" b="0" strike="noStrike" spc="-1">
              <a:solidFill>
                <a:srgbClr val="000000"/>
              </a:solidFill>
              <a:latin typeface="Calibri"/>
            </a:endParaRPr>
          </a:p>
          <a:p>
            <a:pPr>
              <a:lnSpc>
                <a:spcPct val="100000"/>
              </a:lnSpc>
              <a:spcBef>
                <a:spcPts val="400"/>
              </a:spcBef>
              <a:tabLst>
                <a:tab pos="0" algn="l"/>
              </a:tabLst>
            </a:pPr>
            <a:endParaRPr lang="en-US" sz="1500" b="0" strike="noStrike" spc="-1">
              <a:solidFill>
                <a:srgbClr val="000000"/>
              </a:solidFill>
              <a:latin typeface="Calibri"/>
            </a:endParaRPr>
          </a:p>
        </p:txBody>
      </p:sp>
      <p:sp>
        <p:nvSpPr>
          <p:cNvPr id="107" name="TextShape 2"/>
          <p:cNvSpPr txBox="1"/>
          <p:nvPr/>
        </p:nvSpPr>
        <p:spPr>
          <a:xfrm>
            <a:off x="395640" y="188640"/>
            <a:ext cx="2261577" cy="889977"/>
          </a:xfrm>
          <a:prstGeom prst="rect">
            <a:avLst/>
          </a:prstGeom>
          <a:noFill/>
          <a:ln>
            <a:noFill/>
          </a:ln>
        </p:spPr>
        <p:txBody>
          <a:bodyPr lIns="90000" tIns="45000" rIns="90000" bIns="45000" anchor="ctr">
            <a:noAutofit/>
          </a:bodyPr>
          <a:lstStyle/>
          <a:p>
            <a:pPr>
              <a:lnSpc>
                <a:spcPct val="100000"/>
              </a:lnSpc>
            </a:pPr>
            <a:r>
              <a:rPr lang="en-IN" sz="4000" b="1" u="sng" strike="noStrike" spc="-1">
                <a:solidFill>
                  <a:srgbClr val="464646"/>
                </a:solidFill>
                <a:latin typeface="Calibri"/>
              </a:rPr>
              <a:t>Contents</a:t>
            </a:r>
            <a:endParaRPr lang="en-US" sz="4000" b="1" u="sng" strike="noStrike" spc="-1">
              <a:solidFill>
                <a:srgbClr val="000000"/>
              </a:solidFill>
              <a:latin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B04397-616C-9F3F-5502-ED8BDE84C6EC}"/>
              </a:ext>
            </a:extLst>
          </p:cNvPr>
          <p:cNvSpPr>
            <a:spLocks noGrp="1"/>
          </p:cNvSpPr>
          <p:nvPr>
            <p:ph type="body"/>
          </p:nvPr>
        </p:nvSpPr>
        <p:spPr>
          <a:xfrm>
            <a:off x="457200" y="230717"/>
            <a:ext cx="8229240" cy="890820"/>
          </a:xfrm>
        </p:spPr>
        <p:txBody>
          <a:bodyPr lIns="0" tIns="0" rIns="0" bIns="0" anchor="t">
            <a:normAutofit/>
          </a:bodyPr>
          <a:lstStyle/>
          <a:p>
            <a:r>
              <a:rPr lang="en-US" sz="2000" dirty="0">
                <a:latin typeface="Calibri"/>
              </a:rPr>
              <a:t>The previous was an </a:t>
            </a:r>
            <a:r>
              <a:rPr lang="en-US" sz="2000" b="1" dirty="0">
                <a:latin typeface="Calibri"/>
              </a:rPr>
              <a:t>overall heat-map</a:t>
            </a:r>
            <a:r>
              <a:rPr lang="en-US" sz="2000" dirty="0">
                <a:latin typeface="Calibri"/>
              </a:rPr>
              <a:t> for the "</a:t>
            </a:r>
            <a:r>
              <a:rPr lang="en-US" sz="2000" dirty="0" err="1">
                <a:latin typeface="Calibri"/>
              </a:rPr>
              <a:t>df_analysis</a:t>
            </a:r>
            <a:r>
              <a:rPr lang="en-US" sz="2000" dirty="0">
                <a:latin typeface="Calibri"/>
              </a:rPr>
              <a:t>", representing the correlation. But we also were interested in knowing how it would differ </a:t>
            </a:r>
            <a:r>
              <a:rPr lang="en-US" sz="2000" i="1" dirty="0">
                <a:latin typeface="Calibri"/>
              </a:rPr>
              <a:t>with-in</a:t>
            </a:r>
            <a:r>
              <a:rPr lang="en-US" sz="2000" dirty="0">
                <a:latin typeface="Calibri"/>
              </a:rPr>
              <a:t> </a:t>
            </a:r>
            <a:r>
              <a:rPr lang="en-US" sz="2000" b="1" dirty="0" err="1">
                <a:latin typeface="Calibri"/>
              </a:rPr>
              <a:t>level_group</a:t>
            </a:r>
            <a:r>
              <a:rPr lang="en-US" sz="2000" dirty="0">
                <a:latin typeface="Calibri"/>
              </a:rPr>
              <a:t>, so the heat-maps for those are as below.</a:t>
            </a:r>
          </a:p>
          <a:p>
            <a:endParaRPr lang="en-US" sz="2000" dirty="0">
              <a:solidFill>
                <a:srgbClr val="1D314E"/>
              </a:solidFill>
              <a:cs typeface="Arial"/>
            </a:endParaRPr>
          </a:p>
          <a:p>
            <a:pPr marL="0" indent="0">
              <a:buNone/>
            </a:pPr>
            <a:endParaRPr lang="en-US" sz="2000" dirty="0">
              <a:latin typeface="Calibri"/>
            </a:endParaRPr>
          </a:p>
        </p:txBody>
      </p:sp>
      <p:pic>
        <p:nvPicPr>
          <p:cNvPr id="4" name="Picture 4" descr="A diagram of a triangle&#10;&#10;Description automatically generated">
            <a:extLst>
              <a:ext uri="{FF2B5EF4-FFF2-40B4-BE49-F238E27FC236}">
                <a16:creationId xmlns:a16="http://schemas.microsoft.com/office/drawing/2014/main" id="{423D8ABE-ACEC-B0D7-B0D1-F4518388EE06}"/>
              </a:ext>
            </a:extLst>
          </p:cNvPr>
          <p:cNvPicPr>
            <a:picLocks noChangeAspect="1"/>
          </p:cNvPicPr>
          <p:nvPr/>
        </p:nvPicPr>
        <p:blipFill>
          <a:blip r:embed="rId2"/>
          <a:stretch>
            <a:fillRect/>
          </a:stretch>
        </p:blipFill>
        <p:spPr>
          <a:xfrm>
            <a:off x="1348741" y="1501386"/>
            <a:ext cx="6876647" cy="4554863"/>
          </a:xfrm>
          <a:prstGeom prst="rect">
            <a:avLst/>
          </a:prstGeom>
        </p:spPr>
      </p:pic>
      <p:sp>
        <p:nvSpPr>
          <p:cNvPr id="2" name="TextBox 1">
            <a:extLst>
              <a:ext uri="{FF2B5EF4-FFF2-40B4-BE49-F238E27FC236}">
                <a16:creationId xmlns:a16="http://schemas.microsoft.com/office/drawing/2014/main" id="{BFA0EC91-CA58-ECDF-78CC-AA45B8D5318E}"/>
              </a:ext>
            </a:extLst>
          </p:cNvPr>
          <p:cNvSpPr txBox="1"/>
          <p:nvPr/>
        </p:nvSpPr>
        <p:spPr>
          <a:xfrm>
            <a:off x="5394959" y="1605914"/>
            <a:ext cx="18916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Level group 0-4</a:t>
            </a:r>
          </a:p>
        </p:txBody>
      </p:sp>
      <p:sp>
        <p:nvSpPr>
          <p:cNvPr id="5" name="TextBox 4">
            <a:extLst>
              <a:ext uri="{FF2B5EF4-FFF2-40B4-BE49-F238E27FC236}">
                <a16:creationId xmlns:a16="http://schemas.microsoft.com/office/drawing/2014/main" id="{1F99BAD1-1930-6C25-1FF2-607D7E0005FC}"/>
              </a:ext>
            </a:extLst>
          </p:cNvPr>
          <p:cNvSpPr txBox="1"/>
          <p:nvPr/>
        </p:nvSpPr>
        <p:spPr>
          <a:xfrm>
            <a:off x="3326130" y="1074419"/>
            <a:ext cx="2491740"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1D314E"/>
                </a:solidFill>
                <a:latin typeface="Calibri"/>
                <a:cs typeface="Arial"/>
                <a:hlinkClick r:id="rId3">
                  <a:extLst>
                    <a:ext uri="{A12FA001-AC4F-418D-AE19-62706E023703}">
                      <ahyp:hlinkClr xmlns:ahyp="http://schemas.microsoft.com/office/drawing/2018/hyperlinkcolor" val="tx"/>
                    </a:ext>
                  </a:extLst>
                </a:hlinkClick>
              </a:rPr>
              <a:t>Click here for detailed images</a:t>
            </a:r>
            <a:endParaRPr lang="en-US" sz="1500">
              <a:latin typeface="Calibri"/>
            </a:endParaRPr>
          </a:p>
        </p:txBody>
      </p:sp>
    </p:spTree>
    <p:extLst>
      <p:ext uri="{BB962C8B-B14F-4D97-AF65-F5344CB8AC3E}">
        <p14:creationId xmlns:p14="http://schemas.microsoft.com/office/powerpoint/2010/main" val="959460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diagram of a triangle&#10;&#10;Description automatically generated">
            <a:extLst>
              <a:ext uri="{FF2B5EF4-FFF2-40B4-BE49-F238E27FC236}">
                <a16:creationId xmlns:a16="http://schemas.microsoft.com/office/drawing/2014/main" id="{02980A34-D71C-6A68-7D4A-FB3255800C2C}"/>
              </a:ext>
            </a:extLst>
          </p:cNvPr>
          <p:cNvPicPr>
            <a:picLocks noChangeAspect="1"/>
          </p:cNvPicPr>
          <p:nvPr/>
        </p:nvPicPr>
        <p:blipFill>
          <a:blip r:embed="rId2"/>
          <a:stretch>
            <a:fillRect/>
          </a:stretch>
        </p:blipFill>
        <p:spPr>
          <a:xfrm>
            <a:off x="1130969" y="804758"/>
            <a:ext cx="7230978" cy="5128167"/>
          </a:xfrm>
          <a:prstGeom prst="rect">
            <a:avLst/>
          </a:prstGeom>
        </p:spPr>
      </p:pic>
      <p:sp>
        <p:nvSpPr>
          <p:cNvPr id="5" name="TextBox 4">
            <a:extLst>
              <a:ext uri="{FF2B5EF4-FFF2-40B4-BE49-F238E27FC236}">
                <a16:creationId xmlns:a16="http://schemas.microsoft.com/office/drawing/2014/main" id="{35255A78-4051-7511-CA95-5CC03B56BF2D}"/>
              </a:ext>
            </a:extLst>
          </p:cNvPr>
          <p:cNvSpPr txBox="1"/>
          <p:nvPr/>
        </p:nvSpPr>
        <p:spPr>
          <a:xfrm>
            <a:off x="3380271" y="2376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For </a:t>
            </a:r>
            <a:r>
              <a:rPr lang="en-US" b="1" err="1"/>
              <a:t>level_group</a:t>
            </a:r>
            <a:r>
              <a:rPr lang="en-US" b="1"/>
              <a:t> [5-12]</a:t>
            </a:r>
          </a:p>
        </p:txBody>
      </p:sp>
    </p:spTree>
    <p:extLst>
      <p:ext uri="{BB962C8B-B14F-4D97-AF65-F5344CB8AC3E}">
        <p14:creationId xmlns:p14="http://schemas.microsoft.com/office/powerpoint/2010/main" val="1149362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diagram of a triangle&#10;&#10;Description automatically generated">
            <a:extLst>
              <a:ext uri="{FF2B5EF4-FFF2-40B4-BE49-F238E27FC236}">
                <a16:creationId xmlns:a16="http://schemas.microsoft.com/office/drawing/2014/main" id="{38B8F956-52B5-52CB-B91D-90F6A91C6D65}"/>
              </a:ext>
            </a:extLst>
          </p:cNvPr>
          <p:cNvPicPr>
            <a:picLocks noChangeAspect="1"/>
          </p:cNvPicPr>
          <p:nvPr/>
        </p:nvPicPr>
        <p:blipFill>
          <a:blip r:embed="rId2"/>
          <a:stretch>
            <a:fillRect/>
          </a:stretch>
        </p:blipFill>
        <p:spPr>
          <a:xfrm>
            <a:off x="1070810" y="588189"/>
            <a:ext cx="7531768" cy="5465053"/>
          </a:xfrm>
          <a:prstGeom prst="rect">
            <a:avLst/>
          </a:prstGeom>
        </p:spPr>
      </p:pic>
      <p:sp>
        <p:nvSpPr>
          <p:cNvPr id="6" name="TextBox 5">
            <a:extLst>
              <a:ext uri="{FF2B5EF4-FFF2-40B4-BE49-F238E27FC236}">
                <a16:creationId xmlns:a16="http://schemas.microsoft.com/office/drawing/2014/main" id="{A8D21D3D-9E7B-2929-516F-8BB2450F2E30}"/>
              </a:ext>
            </a:extLst>
          </p:cNvPr>
          <p:cNvSpPr txBox="1"/>
          <p:nvPr/>
        </p:nvSpPr>
        <p:spPr>
          <a:xfrm>
            <a:off x="3471110" y="1708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For </a:t>
            </a:r>
            <a:r>
              <a:rPr lang="en-US" b="1" err="1"/>
              <a:t>level_group</a:t>
            </a:r>
            <a:r>
              <a:rPr lang="en-US" b="1"/>
              <a:t> [13-22]</a:t>
            </a:r>
          </a:p>
        </p:txBody>
      </p:sp>
    </p:spTree>
    <p:extLst>
      <p:ext uri="{BB962C8B-B14F-4D97-AF65-F5344CB8AC3E}">
        <p14:creationId xmlns:p14="http://schemas.microsoft.com/office/powerpoint/2010/main" val="3307214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D51F-9F16-43A5-E85B-381097BCD3B4}"/>
              </a:ext>
            </a:extLst>
          </p:cNvPr>
          <p:cNvSpPr>
            <a:spLocks noGrp="1"/>
          </p:cNvSpPr>
          <p:nvPr>
            <p:ph type="title"/>
          </p:nvPr>
        </p:nvSpPr>
        <p:spPr>
          <a:xfrm>
            <a:off x="457200" y="274680"/>
            <a:ext cx="4023000" cy="914040"/>
          </a:xfrm>
        </p:spPr>
        <p:txBody>
          <a:bodyPr/>
          <a:lstStyle/>
          <a:p>
            <a:r>
              <a:rPr lang="en-US" sz="4000" b="1" u="sng" dirty="0"/>
              <a:t>Model Training</a:t>
            </a:r>
          </a:p>
        </p:txBody>
      </p:sp>
      <p:sp>
        <p:nvSpPr>
          <p:cNvPr id="3" name="Text Placeholder 2">
            <a:extLst>
              <a:ext uri="{FF2B5EF4-FFF2-40B4-BE49-F238E27FC236}">
                <a16:creationId xmlns:a16="http://schemas.microsoft.com/office/drawing/2014/main" id="{05F7AFE3-756A-D7BB-9CDA-8BB1790604F8}"/>
              </a:ext>
            </a:extLst>
          </p:cNvPr>
          <p:cNvSpPr>
            <a:spLocks noGrp="1"/>
          </p:cNvSpPr>
          <p:nvPr>
            <p:ph type="body"/>
          </p:nvPr>
        </p:nvSpPr>
        <p:spPr>
          <a:xfrm>
            <a:off x="458403" y="1284731"/>
            <a:ext cx="8228639" cy="2588234"/>
          </a:xfrm>
        </p:spPr>
        <p:txBody>
          <a:bodyPr lIns="0" tIns="0" rIns="0" bIns="0" anchor="t">
            <a:noAutofit/>
          </a:bodyPr>
          <a:lstStyle/>
          <a:p>
            <a:pPr marL="0" indent="0">
              <a:buNone/>
            </a:pPr>
            <a:r>
              <a:rPr lang="en-US" sz="2000" dirty="0">
                <a:latin typeface="Calibri"/>
              </a:rPr>
              <a:t>As we need to predict whether the student will answer the question </a:t>
            </a:r>
            <a:r>
              <a:rPr lang="en-US" sz="2000" i="1" dirty="0">
                <a:latin typeface="Calibri"/>
              </a:rPr>
              <a:t>correctly or not</a:t>
            </a:r>
            <a:r>
              <a:rPr lang="en-US" sz="2000" dirty="0">
                <a:latin typeface="Calibri"/>
              </a:rPr>
              <a:t>, we will use </a:t>
            </a:r>
            <a:r>
              <a:rPr lang="en-US" sz="2000" b="1" dirty="0">
                <a:latin typeface="Calibri"/>
              </a:rPr>
              <a:t>Logistic Regression </a:t>
            </a:r>
            <a:r>
              <a:rPr lang="en-US" sz="2000" dirty="0">
                <a:latin typeface="Calibri"/>
              </a:rPr>
              <a:t>to do this, as it </a:t>
            </a:r>
            <a:r>
              <a:rPr lang="en-US" sz="2000" i="1" dirty="0">
                <a:latin typeface="Calibri"/>
              </a:rPr>
              <a:t>facilities the binary classification easily.</a:t>
            </a:r>
          </a:p>
          <a:p>
            <a:endParaRPr lang="en-US" sz="2000" dirty="0">
              <a:latin typeface="Calibri"/>
            </a:endParaRPr>
          </a:p>
          <a:p>
            <a:pPr marL="0" indent="0">
              <a:buNone/>
            </a:pPr>
            <a:r>
              <a:rPr lang="en-US" sz="2000" b="1" dirty="0">
                <a:latin typeface="Calibri"/>
              </a:rPr>
              <a:t>Q)</a:t>
            </a:r>
            <a:r>
              <a:rPr lang="en-US" sz="2000" dirty="0">
                <a:latin typeface="Calibri"/>
              </a:rPr>
              <a:t> On what features do we train our model?</a:t>
            </a:r>
          </a:p>
          <a:p>
            <a:pPr marL="0" indent="0">
              <a:buNone/>
            </a:pPr>
            <a:r>
              <a:rPr lang="en-US" sz="2000" b="1" dirty="0">
                <a:latin typeface="Calibri"/>
              </a:rPr>
              <a:t>A)</a:t>
            </a:r>
            <a:r>
              <a:rPr lang="en-US" sz="2000" dirty="0">
                <a:latin typeface="Calibri"/>
              </a:rPr>
              <a:t> We will train it on all the 30 features (except the </a:t>
            </a:r>
            <a:r>
              <a:rPr lang="en-US" sz="2000" b="1" err="1">
                <a:latin typeface="Calibri"/>
              </a:rPr>
              <a:t>level_group</a:t>
            </a:r>
            <a:r>
              <a:rPr lang="en-US" sz="2000" dirty="0">
                <a:latin typeface="Calibri"/>
              </a:rPr>
              <a:t> and the </a:t>
            </a:r>
            <a:r>
              <a:rPr lang="en-US" sz="2000" b="1" err="1">
                <a:latin typeface="Calibri"/>
              </a:rPr>
              <a:t>session_id</a:t>
            </a:r>
            <a:r>
              <a:rPr lang="en-US" sz="2000" dirty="0">
                <a:latin typeface="Calibri"/>
              </a:rPr>
              <a:t> as the latter is the index of the data-frame, and the former is not helpful because we have grouped accordingly already in the feature engineering).</a:t>
            </a:r>
          </a:p>
          <a:p>
            <a:pPr marL="0" indent="0">
              <a:buNone/>
            </a:pPr>
            <a:endParaRPr lang="en-US" sz="2000" dirty="0">
              <a:latin typeface="Calibri"/>
            </a:endParaRPr>
          </a:p>
          <a:p>
            <a:pPr marL="0" indent="0">
              <a:buNone/>
            </a:pPr>
            <a:endParaRPr lang="en-US" sz="2000" dirty="0">
              <a:latin typeface="Calibri"/>
            </a:endParaRPr>
          </a:p>
          <a:p>
            <a:pPr marL="0" indent="0">
              <a:buNone/>
            </a:pPr>
            <a:endParaRPr lang="en-US" sz="2000" dirty="0">
              <a:latin typeface="Calibri"/>
            </a:endParaRPr>
          </a:p>
        </p:txBody>
      </p:sp>
      <p:sp>
        <p:nvSpPr>
          <p:cNvPr id="5" name="TextBox 4">
            <a:extLst>
              <a:ext uri="{FF2B5EF4-FFF2-40B4-BE49-F238E27FC236}">
                <a16:creationId xmlns:a16="http://schemas.microsoft.com/office/drawing/2014/main" id="{6D003F41-A4EC-A19D-C880-DC11688F3772}"/>
              </a:ext>
            </a:extLst>
          </p:cNvPr>
          <p:cNvSpPr txBox="1"/>
          <p:nvPr/>
        </p:nvSpPr>
        <p:spPr>
          <a:xfrm>
            <a:off x="451785" y="4279031"/>
            <a:ext cx="288757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rPr>
              <a:t>We have 23562 users (sessions), on which we will train the model.</a:t>
            </a:r>
          </a:p>
        </p:txBody>
      </p:sp>
      <p:pic>
        <p:nvPicPr>
          <p:cNvPr id="6" name="Picture 6" descr="A screenshot of a computer code&#10;&#10;Description automatically generated">
            <a:extLst>
              <a:ext uri="{FF2B5EF4-FFF2-40B4-BE49-F238E27FC236}">
                <a16:creationId xmlns:a16="http://schemas.microsoft.com/office/drawing/2014/main" id="{EF988305-2D22-FE0E-52B1-D5F7C4B7263A}"/>
              </a:ext>
            </a:extLst>
          </p:cNvPr>
          <p:cNvPicPr>
            <a:picLocks noChangeAspect="1"/>
          </p:cNvPicPr>
          <p:nvPr/>
        </p:nvPicPr>
        <p:blipFill rotWithShape="1">
          <a:blip r:embed="rId2"/>
          <a:srcRect r="20238" b="962"/>
          <a:stretch/>
        </p:blipFill>
        <p:spPr>
          <a:xfrm>
            <a:off x="3566160" y="4091799"/>
            <a:ext cx="5132076" cy="1303410"/>
          </a:xfrm>
          <a:prstGeom prst="rect">
            <a:avLst/>
          </a:prstGeom>
        </p:spPr>
      </p:pic>
    </p:spTree>
    <p:extLst>
      <p:ext uri="{BB962C8B-B14F-4D97-AF65-F5344CB8AC3E}">
        <p14:creationId xmlns:p14="http://schemas.microsoft.com/office/powerpoint/2010/main" val="3754230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E113A3-8445-9F8B-4858-A206850758F7}"/>
              </a:ext>
            </a:extLst>
          </p:cNvPr>
          <p:cNvSpPr>
            <a:spLocks noGrp="1"/>
          </p:cNvSpPr>
          <p:nvPr>
            <p:ph type="body"/>
          </p:nvPr>
        </p:nvSpPr>
        <p:spPr>
          <a:xfrm>
            <a:off x="457200" y="542937"/>
            <a:ext cx="8229240" cy="2183011"/>
          </a:xfrm>
        </p:spPr>
        <p:txBody>
          <a:bodyPr lIns="0" tIns="0" rIns="0" bIns="0" anchor="t">
            <a:normAutofit lnSpcReduction="10000"/>
          </a:bodyPr>
          <a:lstStyle/>
          <a:p>
            <a:pPr marL="0" indent="0">
              <a:buNone/>
            </a:pPr>
            <a:r>
              <a:rPr lang="en-US" sz="1800" dirty="0">
                <a:latin typeface="Calibri"/>
              </a:rPr>
              <a:t>We trained the model for each question, so in the end we had </a:t>
            </a:r>
            <a:r>
              <a:rPr lang="en-US" sz="1800" b="1" dirty="0">
                <a:latin typeface="Calibri"/>
              </a:rPr>
              <a:t>18</a:t>
            </a:r>
            <a:r>
              <a:rPr lang="en-US" sz="1800" dirty="0">
                <a:latin typeface="Calibri"/>
              </a:rPr>
              <a:t> models.</a:t>
            </a:r>
          </a:p>
          <a:p>
            <a:endParaRPr lang="en-US" sz="1800" dirty="0">
              <a:latin typeface="Calibri"/>
              <a:ea typeface="+mj-lt"/>
              <a:cs typeface="+mj-lt"/>
            </a:endParaRPr>
          </a:p>
          <a:p>
            <a:r>
              <a:rPr lang="en-US" sz="1800" dirty="0">
                <a:latin typeface="Calibri"/>
                <a:ea typeface="+mj-lt"/>
                <a:cs typeface="+mj-lt"/>
              </a:rPr>
              <a:t>We have opted for a </a:t>
            </a:r>
            <a:r>
              <a:rPr lang="en-US" sz="1800" b="1" dirty="0">
                <a:latin typeface="Calibri"/>
                <a:ea typeface="+mj-lt"/>
                <a:cs typeface="+mj-lt"/>
              </a:rPr>
              <a:t>K-fold Validation Process</a:t>
            </a:r>
            <a:r>
              <a:rPr lang="en-US" sz="1800" dirty="0">
                <a:latin typeface="Calibri"/>
                <a:ea typeface="+mj-lt"/>
                <a:cs typeface="+mj-lt"/>
              </a:rPr>
              <a:t>, where we train the model on the many available sub-sets of data. We have chosen the train sample to be 80% of the data for each sub-set. The model will be trained on the 80%, and then tested on the 20%.</a:t>
            </a:r>
          </a:p>
          <a:p>
            <a:r>
              <a:rPr lang="en-US" sz="1800" dirty="0">
                <a:latin typeface="Calibri"/>
                <a:ea typeface="+mj-lt"/>
                <a:cs typeface="+mj-lt"/>
              </a:rPr>
              <a:t>After training using Logistic Regression on each question, we found that our model, on average, was able to predict 80% of the time correctly for any given data.</a:t>
            </a:r>
          </a:p>
          <a:p>
            <a:endParaRPr lang="en-US" sz="1800" dirty="0">
              <a:latin typeface="Calibri"/>
              <a:ea typeface="+mj-lt"/>
              <a:cs typeface="+mj-lt"/>
            </a:endParaRPr>
          </a:p>
          <a:p>
            <a:r>
              <a:rPr lang="en-US" sz="1800" dirty="0">
                <a:latin typeface="Calibri"/>
                <a:ea typeface="+mj-lt"/>
                <a:cs typeface="+mj-lt"/>
              </a:rPr>
              <a:t>The individual analysis is given below:</a:t>
            </a:r>
          </a:p>
          <a:p>
            <a:endParaRPr lang="en-US" sz="1800" dirty="0">
              <a:latin typeface="Calibri"/>
              <a:ea typeface="+mj-lt"/>
              <a:cs typeface="+mj-lt"/>
            </a:endParaRPr>
          </a:p>
        </p:txBody>
      </p:sp>
      <p:pic>
        <p:nvPicPr>
          <p:cNvPr id="2" name="Picture 3" descr="A screenshot of a computer&#10;&#10;Description automatically generated">
            <a:extLst>
              <a:ext uri="{FF2B5EF4-FFF2-40B4-BE49-F238E27FC236}">
                <a16:creationId xmlns:a16="http://schemas.microsoft.com/office/drawing/2014/main" id="{85DF519B-C6E5-563A-20EB-A54344D92815}"/>
              </a:ext>
            </a:extLst>
          </p:cNvPr>
          <p:cNvPicPr>
            <a:picLocks noChangeAspect="1"/>
          </p:cNvPicPr>
          <p:nvPr/>
        </p:nvPicPr>
        <p:blipFill>
          <a:blip r:embed="rId2"/>
          <a:stretch>
            <a:fillRect/>
          </a:stretch>
        </p:blipFill>
        <p:spPr>
          <a:xfrm>
            <a:off x="1325880" y="2827035"/>
            <a:ext cx="2743200" cy="3084466"/>
          </a:xfrm>
          <a:prstGeom prst="rect">
            <a:avLst/>
          </a:prstGeom>
        </p:spPr>
      </p:pic>
      <p:pic>
        <p:nvPicPr>
          <p:cNvPr id="4" name="Picture 4" descr="A screenshot of a computer&#10;&#10;Description automatically generated">
            <a:extLst>
              <a:ext uri="{FF2B5EF4-FFF2-40B4-BE49-F238E27FC236}">
                <a16:creationId xmlns:a16="http://schemas.microsoft.com/office/drawing/2014/main" id="{6CB0F65D-70F9-A086-A36D-C5C7F979B83A}"/>
              </a:ext>
            </a:extLst>
          </p:cNvPr>
          <p:cNvPicPr>
            <a:picLocks noChangeAspect="1"/>
          </p:cNvPicPr>
          <p:nvPr/>
        </p:nvPicPr>
        <p:blipFill>
          <a:blip r:embed="rId3"/>
          <a:stretch>
            <a:fillRect/>
          </a:stretch>
        </p:blipFill>
        <p:spPr>
          <a:xfrm>
            <a:off x="5639802" y="2813555"/>
            <a:ext cx="2743200" cy="3100598"/>
          </a:xfrm>
          <a:prstGeom prst="rect">
            <a:avLst/>
          </a:prstGeom>
        </p:spPr>
      </p:pic>
    </p:spTree>
    <p:extLst>
      <p:ext uri="{BB962C8B-B14F-4D97-AF65-F5344CB8AC3E}">
        <p14:creationId xmlns:p14="http://schemas.microsoft.com/office/powerpoint/2010/main" val="591823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A3354E-B341-AE0C-B7E0-C2767D517739}"/>
              </a:ext>
            </a:extLst>
          </p:cNvPr>
          <p:cNvSpPr>
            <a:spLocks noGrp="1"/>
          </p:cNvSpPr>
          <p:nvPr>
            <p:ph type="body"/>
          </p:nvPr>
        </p:nvSpPr>
        <p:spPr>
          <a:xfrm>
            <a:off x="457200" y="479770"/>
            <a:ext cx="8229240" cy="4986370"/>
          </a:xfrm>
        </p:spPr>
        <p:txBody>
          <a:bodyPr lIns="0" tIns="0" rIns="0" bIns="0" anchor="t">
            <a:normAutofit/>
          </a:bodyPr>
          <a:lstStyle/>
          <a:p>
            <a:r>
              <a:rPr lang="en-US" sz="2000" b="1" dirty="0">
                <a:latin typeface="Calibri"/>
                <a:cs typeface="Arial"/>
              </a:rPr>
              <a:t>Q)</a:t>
            </a:r>
            <a:r>
              <a:rPr lang="en-US" sz="2000" dirty="0">
                <a:latin typeface="Calibri"/>
                <a:cs typeface="Arial"/>
              </a:rPr>
              <a:t> Why did we choose to have 18 models?</a:t>
            </a:r>
            <a:endParaRPr lang="en-US" sz="2000">
              <a:latin typeface="Calibri"/>
              <a:cs typeface="Arial"/>
            </a:endParaRPr>
          </a:p>
          <a:p>
            <a:endParaRPr lang="en-US" sz="2000" dirty="0">
              <a:latin typeface="Calibri"/>
              <a:cs typeface="Arial"/>
            </a:endParaRPr>
          </a:p>
          <a:p>
            <a:r>
              <a:rPr lang="en-US" sz="2000" b="1" dirty="0">
                <a:latin typeface="Calibri"/>
                <a:cs typeface="Arial"/>
              </a:rPr>
              <a:t>A) </a:t>
            </a:r>
            <a:r>
              <a:rPr lang="en-US" sz="2000" dirty="0">
                <a:latin typeface="Calibri"/>
                <a:cs typeface="Arial"/>
              </a:rPr>
              <a:t>Each question was asked after having followed different kinds of events. So allowing the models to be trained individually allowed the prediction to be much accurate because the model does not have to care about "what events allowed for the answer of the question".</a:t>
            </a:r>
            <a:endParaRPr lang="en-US" sz="2000">
              <a:latin typeface="Calibri"/>
              <a:cs typeface="Arial"/>
            </a:endParaRPr>
          </a:p>
          <a:p>
            <a:endParaRPr lang="en-US" sz="2000" dirty="0">
              <a:latin typeface="Calibri"/>
              <a:cs typeface="Arial"/>
            </a:endParaRPr>
          </a:p>
          <a:p>
            <a:endParaRPr lang="en-US" sz="2000" dirty="0">
              <a:latin typeface="Calibri"/>
              <a:cs typeface="Arial"/>
            </a:endParaRPr>
          </a:p>
          <a:p>
            <a:r>
              <a:rPr lang="en-US" sz="2000" dirty="0">
                <a:latin typeface="Calibri"/>
                <a:cs typeface="Arial"/>
              </a:rPr>
              <a:t>The </a:t>
            </a:r>
            <a:r>
              <a:rPr lang="en-US" sz="2000" b="1" dirty="0">
                <a:latin typeface="Calibri"/>
                <a:cs typeface="Arial"/>
              </a:rPr>
              <a:t>f1 score</a:t>
            </a:r>
            <a:r>
              <a:rPr lang="en-US" sz="2000" dirty="0">
                <a:latin typeface="Calibri"/>
                <a:cs typeface="Arial"/>
              </a:rPr>
              <a:t> is a very good measure for a Classification Model.</a:t>
            </a:r>
            <a:endParaRPr lang="en-US" sz="2000">
              <a:latin typeface="Calibri"/>
            </a:endParaRPr>
          </a:p>
          <a:p>
            <a:pPr marL="0" indent="0">
              <a:buNone/>
            </a:pPr>
            <a:endParaRPr lang="en-US" sz="2000" dirty="0">
              <a:latin typeface="Calibri"/>
              <a:cs typeface="Arial"/>
            </a:endParaRPr>
          </a:p>
          <a:p>
            <a:pPr marL="0" indent="0">
              <a:buNone/>
            </a:pPr>
            <a:r>
              <a:rPr lang="en-US" sz="2000" dirty="0">
                <a:latin typeface="Calibri"/>
              </a:rPr>
              <a:t>The </a:t>
            </a:r>
            <a:r>
              <a:rPr lang="en-US" sz="2000" b="1" dirty="0">
                <a:solidFill>
                  <a:srgbClr val="000000"/>
                </a:solidFill>
                <a:latin typeface="Calibri"/>
                <a:ea typeface="+mn-lt"/>
                <a:cs typeface="+mn-lt"/>
              </a:rPr>
              <a:t>f1 score</a:t>
            </a:r>
            <a:r>
              <a:rPr lang="en-US" sz="2000" dirty="0">
                <a:latin typeface="Calibri"/>
              </a:rPr>
              <a:t> is </a:t>
            </a:r>
            <a:r>
              <a:rPr lang="en-US" sz="2000" dirty="0">
                <a:latin typeface="Calibri"/>
                <a:ea typeface="+mn-lt"/>
                <a:cs typeface="+mn-lt"/>
              </a:rPr>
              <a:t>the</a:t>
            </a:r>
            <a:r>
              <a:rPr lang="en-US" sz="2000" dirty="0">
                <a:latin typeface="Calibri"/>
              </a:rPr>
              <a:t> </a:t>
            </a:r>
            <a:r>
              <a:rPr lang="en-US" sz="2000" b="1" dirty="0">
                <a:latin typeface="Calibri"/>
                <a:ea typeface="+mn-lt"/>
                <a:cs typeface="+mn-lt"/>
              </a:rPr>
              <a:t>weighted harmonic mean</a:t>
            </a:r>
            <a:r>
              <a:rPr lang="en-US" sz="2000" dirty="0">
                <a:latin typeface="Calibri"/>
                <a:ea typeface="+mn-lt"/>
                <a:cs typeface="+mn-lt"/>
              </a:rPr>
              <a:t> of </a:t>
            </a:r>
            <a:r>
              <a:rPr lang="en-US" sz="2000" i="1" dirty="0">
                <a:latin typeface="Calibri"/>
                <a:ea typeface="+mn-lt"/>
                <a:cs typeface="+mn-lt"/>
              </a:rPr>
              <a:t>precision and recall</a:t>
            </a:r>
            <a:r>
              <a:rPr lang="en-US" sz="2000" dirty="0">
                <a:latin typeface="Calibri"/>
                <a:ea typeface="+mn-lt"/>
                <a:cs typeface="+mn-lt"/>
              </a:rPr>
              <a:t>,</a:t>
            </a:r>
            <a:endParaRPr lang="en-US" sz="2000">
              <a:latin typeface="Calibri"/>
              <a:ea typeface="+mn-lt"/>
              <a:cs typeface="+mn-lt"/>
            </a:endParaRPr>
          </a:p>
          <a:p>
            <a:pPr marL="0" indent="0">
              <a:buNone/>
            </a:pPr>
            <a:r>
              <a:rPr lang="en-US" sz="2000" dirty="0">
                <a:latin typeface="Calibri"/>
                <a:ea typeface="+mn-lt"/>
                <a:cs typeface="+mn-lt"/>
              </a:rPr>
              <a:t>where </a:t>
            </a:r>
            <a:r>
              <a:rPr lang="en-US" sz="2000" b="1" dirty="0">
                <a:latin typeface="Calibri"/>
                <a:ea typeface="+mn-lt"/>
                <a:cs typeface="+mn-lt"/>
              </a:rPr>
              <a:t>precision</a:t>
            </a:r>
            <a:r>
              <a:rPr lang="en-US" sz="2000" dirty="0">
                <a:latin typeface="Calibri"/>
                <a:ea typeface="+mn-lt"/>
                <a:cs typeface="+mn-lt"/>
              </a:rPr>
              <a:t> is: </a:t>
            </a:r>
            <a:endParaRPr lang="en-US" sz="2000">
              <a:latin typeface="Calibri"/>
              <a:cs typeface="Arial"/>
            </a:endParaRPr>
          </a:p>
          <a:p>
            <a:endParaRPr lang="en-US" sz="2000" dirty="0">
              <a:solidFill>
                <a:srgbClr val="000000"/>
              </a:solidFill>
              <a:latin typeface="Calibri"/>
              <a:ea typeface="+mn-lt"/>
              <a:cs typeface="+mn-lt"/>
            </a:endParaRPr>
          </a:p>
          <a:p>
            <a:pPr marL="0" indent="0">
              <a:buNone/>
            </a:pPr>
            <a:r>
              <a:rPr lang="en-US" sz="2000" i="1" dirty="0">
                <a:solidFill>
                  <a:srgbClr val="242424"/>
                </a:solidFill>
                <a:latin typeface="Calibri"/>
                <a:ea typeface="+mn-lt"/>
                <a:cs typeface="+mn-lt"/>
              </a:rPr>
              <a:t>"What percent of our predictions were correct?"</a:t>
            </a:r>
            <a:endParaRPr lang="en-US" sz="2000" i="1">
              <a:solidFill>
                <a:srgbClr val="242424"/>
              </a:solidFill>
              <a:latin typeface="Calibri"/>
              <a:cs typeface="Arial"/>
            </a:endParaRPr>
          </a:p>
          <a:p>
            <a:endParaRPr lang="en-US" sz="2000" i="1" dirty="0">
              <a:solidFill>
                <a:srgbClr val="242424"/>
              </a:solidFill>
              <a:latin typeface="Calibri"/>
              <a:ea typeface="+mn-lt"/>
              <a:cs typeface="+mn-lt"/>
            </a:endParaRPr>
          </a:p>
          <a:p>
            <a:pPr marL="0" indent="0">
              <a:buNone/>
            </a:pPr>
            <a:r>
              <a:rPr lang="en-US" sz="2000" dirty="0">
                <a:latin typeface="Calibri"/>
                <a:ea typeface="+mn-lt"/>
                <a:cs typeface="+mn-lt"/>
              </a:rPr>
              <a:t>And </a:t>
            </a:r>
            <a:r>
              <a:rPr lang="en-US" sz="2000" b="1" dirty="0">
                <a:latin typeface="Calibri"/>
                <a:ea typeface="+mn-lt"/>
                <a:cs typeface="+mn-lt"/>
              </a:rPr>
              <a:t>recall</a:t>
            </a:r>
            <a:r>
              <a:rPr lang="en-US" sz="2000" dirty="0">
                <a:latin typeface="Calibri"/>
                <a:ea typeface="+mn-lt"/>
                <a:cs typeface="+mn-lt"/>
              </a:rPr>
              <a:t> is:</a:t>
            </a:r>
            <a:endParaRPr lang="en-US" sz="2000">
              <a:latin typeface="Calibri"/>
              <a:ea typeface="+mn-lt"/>
              <a:cs typeface="+mn-lt"/>
            </a:endParaRPr>
          </a:p>
          <a:p>
            <a:pPr marL="0" indent="0">
              <a:buNone/>
            </a:pPr>
            <a:r>
              <a:rPr lang="en-US" sz="2000" dirty="0">
                <a:latin typeface="Calibri"/>
                <a:ea typeface="+mn-lt"/>
                <a:cs typeface="+mn-lt"/>
              </a:rPr>
              <a:t> "</a:t>
            </a:r>
            <a:r>
              <a:rPr lang="en-US" sz="2000" i="1" dirty="0">
                <a:latin typeface="Calibri"/>
                <a:ea typeface="+mn-lt"/>
                <a:cs typeface="+mn-lt"/>
              </a:rPr>
              <a:t>What percent of the positive cases did we catch?</a:t>
            </a:r>
            <a:r>
              <a:rPr lang="en-US" sz="2000" dirty="0">
                <a:latin typeface="Calibri"/>
                <a:ea typeface="+mn-lt"/>
                <a:cs typeface="+mn-lt"/>
              </a:rPr>
              <a:t>"</a:t>
            </a:r>
            <a:endParaRPr lang="en-US" sz="2000">
              <a:latin typeface="Calibri"/>
              <a:ea typeface="+mn-lt"/>
              <a:cs typeface="+mn-lt"/>
            </a:endParaRPr>
          </a:p>
          <a:p>
            <a:pPr marL="0" indent="0">
              <a:buNone/>
            </a:pPr>
            <a:endParaRPr lang="en-US" sz="2000" dirty="0">
              <a:latin typeface="Calibri"/>
              <a:ea typeface="+mn-lt"/>
              <a:cs typeface="+mn-lt"/>
            </a:endParaRPr>
          </a:p>
          <a:p>
            <a:pPr marL="0" indent="0">
              <a:buNone/>
            </a:pPr>
            <a:endParaRPr lang="en-US" sz="2000" dirty="0">
              <a:latin typeface="Calibri"/>
              <a:cs typeface="Arial"/>
            </a:endParaRPr>
          </a:p>
          <a:p>
            <a:pPr marL="0" indent="0">
              <a:buNone/>
            </a:pPr>
            <a:endParaRPr lang="en-US" sz="2000" dirty="0">
              <a:latin typeface="Calibri"/>
              <a:cs typeface="Arial"/>
            </a:endParaRPr>
          </a:p>
        </p:txBody>
      </p:sp>
    </p:spTree>
    <p:extLst>
      <p:ext uri="{BB962C8B-B14F-4D97-AF65-F5344CB8AC3E}">
        <p14:creationId xmlns:p14="http://schemas.microsoft.com/office/powerpoint/2010/main" val="3741791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789B25-E760-A566-64D8-BF05D29FBD19}"/>
              </a:ext>
            </a:extLst>
          </p:cNvPr>
          <p:cNvSpPr>
            <a:spLocks noGrp="1"/>
          </p:cNvSpPr>
          <p:nvPr>
            <p:ph type="body"/>
          </p:nvPr>
        </p:nvSpPr>
        <p:spPr>
          <a:xfrm>
            <a:off x="457200" y="891853"/>
            <a:ext cx="8229240" cy="1290870"/>
          </a:xfrm>
        </p:spPr>
        <p:txBody>
          <a:bodyPr lIns="0" tIns="0" rIns="0" bIns="0" anchor="t">
            <a:normAutofit/>
          </a:bodyPr>
          <a:lstStyle/>
          <a:p>
            <a:r>
              <a:rPr lang="en-US" sz="1600" dirty="0">
                <a:cs typeface="Arial"/>
              </a:rPr>
              <a:t>After having trained the models, we wanted to know </a:t>
            </a:r>
            <a:r>
              <a:rPr lang="en-US" sz="1600" b="1" dirty="0">
                <a:cs typeface="Arial"/>
              </a:rPr>
              <a:t>what</a:t>
            </a:r>
            <a:r>
              <a:rPr lang="en-US" sz="1600" dirty="0">
                <a:cs typeface="Arial"/>
              </a:rPr>
              <a:t> features were</a:t>
            </a:r>
            <a:r>
              <a:rPr lang="en-US" sz="1600" i="1" dirty="0">
                <a:cs typeface="Arial"/>
              </a:rPr>
              <a:t> important</a:t>
            </a:r>
            <a:r>
              <a:rPr lang="en-US" sz="1600" dirty="0">
                <a:cs typeface="Arial"/>
              </a:rPr>
              <a:t>, and </a:t>
            </a:r>
            <a:r>
              <a:rPr lang="en-US" sz="1600" i="1" dirty="0">
                <a:cs typeface="Arial"/>
              </a:rPr>
              <a:t>what are not </a:t>
            </a:r>
            <a:r>
              <a:rPr lang="en-US" sz="1600" dirty="0">
                <a:cs typeface="Arial"/>
              </a:rPr>
              <a:t>based on the Logistic Regression models that we had trained.</a:t>
            </a:r>
          </a:p>
          <a:p>
            <a:pPr marL="0" indent="0">
              <a:buNone/>
            </a:pPr>
            <a:endParaRPr lang="en-US" sz="1600">
              <a:cs typeface="Arial"/>
            </a:endParaRPr>
          </a:p>
          <a:p>
            <a:pPr marL="0" indent="0">
              <a:buNone/>
            </a:pPr>
            <a:r>
              <a:rPr lang="en-US" sz="1600" dirty="0">
                <a:cs typeface="Arial"/>
              </a:rPr>
              <a:t>An example of 2 models trained on Q1 and Q2 is shown below. The other </a:t>
            </a:r>
            <a:r>
              <a:rPr lang="en-US" sz="1600" b="1" dirty="0">
                <a:cs typeface="Arial"/>
              </a:rPr>
              <a:t>16</a:t>
            </a:r>
            <a:r>
              <a:rPr lang="en-US" sz="1600" dirty="0">
                <a:cs typeface="Arial"/>
              </a:rPr>
              <a:t> graph plots can be found in the Notebook submitted for the competition.</a:t>
            </a:r>
          </a:p>
        </p:txBody>
      </p:sp>
      <p:pic>
        <p:nvPicPr>
          <p:cNvPr id="2" name="Picture 4" descr="A graph with blue squares&#10;&#10;Description automatically generated">
            <a:extLst>
              <a:ext uri="{FF2B5EF4-FFF2-40B4-BE49-F238E27FC236}">
                <a16:creationId xmlns:a16="http://schemas.microsoft.com/office/drawing/2014/main" id="{D854837B-2049-8FBE-46BC-1096D8463432}"/>
              </a:ext>
            </a:extLst>
          </p:cNvPr>
          <p:cNvPicPr>
            <a:picLocks noChangeAspect="1"/>
          </p:cNvPicPr>
          <p:nvPr/>
        </p:nvPicPr>
        <p:blipFill>
          <a:blip r:embed="rId2"/>
          <a:stretch>
            <a:fillRect/>
          </a:stretch>
        </p:blipFill>
        <p:spPr>
          <a:xfrm>
            <a:off x="1177290" y="2309130"/>
            <a:ext cx="6777990" cy="1805400"/>
          </a:xfrm>
          <a:prstGeom prst="rect">
            <a:avLst/>
          </a:prstGeom>
        </p:spPr>
      </p:pic>
      <p:pic>
        <p:nvPicPr>
          <p:cNvPr id="5" name="Picture 5" descr="A graph with blue squares&#10;&#10;Description automatically generated">
            <a:extLst>
              <a:ext uri="{FF2B5EF4-FFF2-40B4-BE49-F238E27FC236}">
                <a16:creationId xmlns:a16="http://schemas.microsoft.com/office/drawing/2014/main" id="{FB547AEA-E046-D004-47AE-67AA4ADFE296}"/>
              </a:ext>
            </a:extLst>
          </p:cNvPr>
          <p:cNvPicPr>
            <a:picLocks noChangeAspect="1"/>
          </p:cNvPicPr>
          <p:nvPr/>
        </p:nvPicPr>
        <p:blipFill>
          <a:blip r:embed="rId3"/>
          <a:stretch>
            <a:fillRect/>
          </a:stretch>
        </p:blipFill>
        <p:spPr>
          <a:xfrm>
            <a:off x="1177290" y="4277340"/>
            <a:ext cx="6777990" cy="1686601"/>
          </a:xfrm>
          <a:prstGeom prst="rect">
            <a:avLst/>
          </a:prstGeom>
        </p:spPr>
      </p:pic>
    </p:spTree>
    <p:extLst>
      <p:ext uri="{BB962C8B-B14F-4D97-AF65-F5344CB8AC3E}">
        <p14:creationId xmlns:p14="http://schemas.microsoft.com/office/powerpoint/2010/main" val="2121418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55CA-0E2D-5A63-2378-A0DF4BA98092}"/>
              </a:ext>
            </a:extLst>
          </p:cNvPr>
          <p:cNvSpPr>
            <a:spLocks noGrp="1"/>
          </p:cNvSpPr>
          <p:nvPr>
            <p:ph type="title"/>
          </p:nvPr>
        </p:nvSpPr>
        <p:spPr>
          <a:xfrm>
            <a:off x="411480" y="103230"/>
            <a:ext cx="3188610" cy="594000"/>
          </a:xfrm>
        </p:spPr>
        <p:txBody>
          <a:bodyPr/>
          <a:lstStyle/>
          <a:p>
            <a:r>
              <a:rPr lang="en-US" sz="4000" b="1" u="sng" dirty="0"/>
              <a:t>Conclusion</a:t>
            </a:r>
          </a:p>
        </p:txBody>
      </p:sp>
      <p:sp>
        <p:nvSpPr>
          <p:cNvPr id="4" name="TextBox 3">
            <a:extLst>
              <a:ext uri="{FF2B5EF4-FFF2-40B4-BE49-F238E27FC236}">
                <a16:creationId xmlns:a16="http://schemas.microsoft.com/office/drawing/2014/main" id="{40B6EE33-93C7-8C34-24D2-AD3099046DC1}"/>
              </a:ext>
            </a:extLst>
          </p:cNvPr>
          <p:cNvSpPr txBox="1"/>
          <p:nvPr/>
        </p:nvSpPr>
        <p:spPr>
          <a:xfrm>
            <a:off x="468630" y="697230"/>
            <a:ext cx="8218170" cy="56477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1850" dirty="0">
                <a:latin typeface="Calibri"/>
                <a:ea typeface="+mn-lt"/>
                <a:cs typeface="+mn-lt"/>
              </a:rPr>
              <a:t>As a part of this project, we were able to make logical decisions as and then necessary.</a:t>
            </a:r>
            <a:endParaRPr lang="en-US" sz="1850" dirty="0">
              <a:latin typeface="Calibri"/>
              <a:cs typeface="Arial"/>
            </a:endParaRPr>
          </a:p>
          <a:p>
            <a:pPr marL="342900" indent="-342900">
              <a:buFont typeface="Arial"/>
              <a:buChar char="•"/>
            </a:pPr>
            <a:endParaRPr lang="en-US" sz="1850" dirty="0">
              <a:latin typeface="Calibri"/>
              <a:ea typeface="+mn-lt"/>
              <a:cs typeface="+mn-lt"/>
            </a:endParaRPr>
          </a:p>
          <a:p>
            <a:pPr marL="342900" indent="-342900">
              <a:buFont typeface="Arial"/>
              <a:buChar char="•"/>
            </a:pPr>
            <a:r>
              <a:rPr lang="en-US" sz="1850" dirty="0">
                <a:latin typeface="Calibri"/>
                <a:ea typeface="+mn-lt"/>
                <a:cs typeface="+mn-lt"/>
              </a:rPr>
              <a:t>Initially when we began with the EDA process of analyzing the “</a:t>
            </a:r>
            <a:r>
              <a:rPr lang="en-US" sz="1850" b="1" i="1" dirty="0">
                <a:latin typeface="Calibri"/>
                <a:ea typeface="+mn-lt"/>
                <a:cs typeface="+mn-lt"/>
              </a:rPr>
              <a:t>reversed index</a:t>
            </a:r>
            <a:r>
              <a:rPr lang="en-US" sz="1850" dirty="0">
                <a:latin typeface="Calibri"/>
                <a:ea typeface="+mn-lt"/>
                <a:cs typeface="+mn-lt"/>
              </a:rPr>
              <a:t>”, “</a:t>
            </a:r>
            <a:r>
              <a:rPr lang="en-US" sz="1850" b="1" i="1" dirty="0">
                <a:latin typeface="Calibri"/>
                <a:ea typeface="+mn-lt"/>
                <a:cs typeface="+mn-lt"/>
              </a:rPr>
              <a:t>reversed level</a:t>
            </a:r>
            <a:r>
              <a:rPr lang="en-US" sz="1850" dirty="0">
                <a:latin typeface="Calibri"/>
                <a:ea typeface="+mn-lt"/>
                <a:cs typeface="+mn-lt"/>
              </a:rPr>
              <a:t>” and “</a:t>
            </a:r>
            <a:r>
              <a:rPr lang="en-US" sz="1850" b="1" i="1" dirty="0">
                <a:latin typeface="Calibri"/>
                <a:ea typeface="+mn-lt"/>
                <a:cs typeface="+mn-lt"/>
              </a:rPr>
              <a:t>duplicate pairs</a:t>
            </a:r>
            <a:r>
              <a:rPr lang="en-US" sz="1850" dirty="0">
                <a:latin typeface="Calibri"/>
                <a:ea typeface="+mn-lt"/>
                <a:cs typeface="+mn-lt"/>
              </a:rPr>
              <a:t> of (</a:t>
            </a:r>
            <a:r>
              <a:rPr lang="en-US" sz="1850" b="1" err="1">
                <a:latin typeface="Calibri"/>
                <a:ea typeface="+mn-lt"/>
                <a:cs typeface="+mn-lt"/>
              </a:rPr>
              <a:t>session_id</a:t>
            </a:r>
            <a:r>
              <a:rPr lang="en-US" sz="1850" b="1" dirty="0">
                <a:latin typeface="Calibri"/>
                <a:ea typeface="+mn-lt"/>
                <a:cs typeface="+mn-lt"/>
              </a:rPr>
              <a:t>, index</a:t>
            </a:r>
            <a:r>
              <a:rPr lang="en-US" sz="1850" dirty="0">
                <a:latin typeface="Calibri"/>
                <a:ea typeface="+mn-lt"/>
                <a:cs typeface="+mn-lt"/>
              </a:rPr>
              <a:t>)”, we were then thrown off-guard because we realized that it was </a:t>
            </a:r>
            <a:r>
              <a:rPr lang="en-US" sz="1850" i="1" dirty="0">
                <a:latin typeface="Calibri"/>
                <a:ea typeface="+mn-lt"/>
                <a:cs typeface="+mn-lt"/>
              </a:rPr>
              <a:t>not going to contribute majorly</a:t>
            </a:r>
            <a:r>
              <a:rPr lang="en-US" sz="1850" dirty="0">
                <a:latin typeface="Calibri"/>
                <a:ea typeface="+mn-lt"/>
                <a:cs typeface="+mn-lt"/>
              </a:rPr>
              <a:t> to the Model that we would be building later-on. But this experience taught us that we needed to look for a lot of angles before moving on, and then accordingly allocate time for each of the paths possible.</a:t>
            </a:r>
            <a:endParaRPr lang="en-US" sz="1850">
              <a:latin typeface="Calibri"/>
            </a:endParaRPr>
          </a:p>
          <a:p>
            <a:pPr marL="342900" indent="-342900">
              <a:buFont typeface="Arial"/>
              <a:buChar char="•"/>
            </a:pPr>
            <a:endParaRPr lang="en-US" sz="1850" dirty="0">
              <a:latin typeface="Calibri"/>
              <a:ea typeface="+mn-lt"/>
              <a:cs typeface="+mn-lt"/>
            </a:endParaRPr>
          </a:p>
          <a:p>
            <a:pPr marL="285750" indent="-285750">
              <a:buFont typeface="Arial"/>
              <a:buChar char="•"/>
            </a:pPr>
            <a:r>
              <a:rPr lang="en-US" sz="1850" dirty="0">
                <a:latin typeface="Calibri"/>
                <a:ea typeface="+mn-lt"/>
                <a:cs typeface="+mn-lt"/>
              </a:rPr>
              <a:t>This course project has engrained in us </a:t>
            </a:r>
            <a:r>
              <a:rPr lang="en-US" sz="1850" b="1" dirty="0">
                <a:latin typeface="Calibri"/>
                <a:ea typeface="+mn-lt"/>
                <a:cs typeface="+mn-lt"/>
              </a:rPr>
              <a:t>deep insights</a:t>
            </a:r>
            <a:r>
              <a:rPr lang="en-US" sz="1850" dirty="0">
                <a:latin typeface="Calibri"/>
                <a:ea typeface="+mn-lt"/>
                <a:cs typeface="+mn-lt"/>
              </a:rPr>
              <a:t> on </a:t>
            </a:r>
            <a:r>
              <a:rPr lang="en-US" sz="1850" i="1" dirty="0">
                <a:latin typeface="Calibri"/>
                <a:ea typeface="+mn-lt"/>
                <a:cs typeface="+mn-lt"/>
              </a:rPr>
              <a:t>how to look</a:t>
            </a:r>
            <a:r>
              <a:rPr lang="en-US" sz="1850" dirty="0">
                <a:latin typeface="Calibri"/>
                <a:ea typeface="+mn-lt"/>
                <a:cs typeface="+mn-lt"/>
              </a:rPr>
              <a:t> at data, </a:t>
            </a:r>
            <a:r>
              <a:rPr lang="en-US" sz="1850" i="1" dirty="0">
                <a:latin typeface="Calibri"/>
                <a:ea typeface="+mn-lt"/>
                <a:cs typeface="+mn-lt"/>
              </a:rPr>
              <a:t>how to visualize</a:t>
            </a:r>
            <a:r>
              <a:rPr lang="en-US" sz="1850" dirty="0">
                <a:latin typeface="Calibri"/>
                <a:ea typeface="+mn-lt"/>
                <a:cs typeface="+mn-lt"/>
              </a:rPr>
              <a:t> it and then </a:t>
            </a:r>
            <a:r>
              <a:rPr lang="en-US" sz="1850" i="1" dirty="0">
                <a:latin typeface="Calibri"/>
                <a:ea typeface="+mn-lt"/>
                <a:cs typeface="+mn-lt"/>
              </a:rPr>
              <a:t>how one can choose to build an efficient model</a:t>
            </a:r>
            <a:r>
              <a:rPr lang="en-US" sz="1850" dirty="0">
                <a:latin typeface="Calibri"/>
                <a:ea typeface="+mn-lt"/>
                <a:cs typeface="+mn-lt"/>
              </a:rPr>
              <a:t>. We are grateful that we were given a Challenging Project. </a:t>
            </a:r>
          </a:p>
          <a:p>
            <a:pPr marL="285750" indent="-285750">
              <a:buFont typeface="Arial"/>
              <a:buChar char="•"/>
            </a:pPr>
            <a:endParaRPr lang="en-US" sz="1850" dirty="0">
              <a:latin typeface="Calibri"/>
              <a:cs typeface="Arial"/>
            </a:endParaRPr>
          </a:p>
          <a:p>
            <a:pPr marL="285750" indent="-285750">
              <a:buFont typeface="Arial"/>
              <a:buChar char="•"/>
            </a:pPr>
            <a:r>
              <a:rPr lang="en-US" sz="1850" dirty="0">
                <a:latin typeface="Calibri"/>
                <a:cs typeface="Arial"/>
              </a:rPr>
              <a:t>We finally would like to thank our Course Instructors, </a:t>
            </a:r>
            <a:r>
              <a:rPr lang="en-US" sz="1850" b="1" dirty="0">
                <a:latin typeface="Calibri"/>
                <a:cs typeface="Arial"/>
              </a:rPr>
              <a:t>Prof. </a:t>
            </a:r>
            <a:r>
              <a:rPr lang="en-US" sz="1850" b="1" dirty="0">
                <a:latin typeface="Calibri"/>
                <a:ea typeface="+mn-lt"/>
                <a:cs typeface="+mn-lt"/>
              </a:rPr>
              <a:t>Karibasappa K G</a:t>
            </a:r>
            <a:r>
              <a:rPr lang="en-US" sz="1850" dirty="0">
                <a:latin typeface="Calibri"/>
                <a:ea typeface="+mn-lt"/>
                <a:cs typeface="+mn-lt"/>
              </a:rPr>
              <a:t> and </a:t>
            </a:r>
            <a:r>
              <a:rPr lang="en-US" sz="1850" b="1" dirty="0">
                <a:latin typeface="Calibri"/>
                <a:ea typeface="+mn-lt"/>
                <a:cs typeface="+mn-lt"/>
              </a:rPr>
              <a:t>Prof. Sunil V G</a:t>
            </a:r>
            <a:r>
              <a:rPr lang="en-US" sz="1850" dirty="0">
                <a:latin typeface="Calibri"/>
                <a:ea typeface="+mn-lt"/>
                <a:cs typeface="+mn-lt"/>
              </a:rPr>
              <a:t> for having been there at all times for the help that we needed. We would also like to thank </a:t>
            </a:r>
            <a:r>
              <a:rPr lang="en-US" sz="1850" b="1" dirty="0">
                <a:latin typeface="Calibri"/>
                <a:ea typeface="+mn-lt"/>
                <a:cs typeface="+mn-lt"/>
              </a:rPr>
              <a:t>Ms. Shilpa Madam</a:t>
            </a:r>
            <a:r>
              <a:rPr lang="en-US" sz="1850" dirty="0">
                <a:latin typeface="Calibri"/>
                <a:ea typeface="+mn-lt"/>
                <a:cs typeface="+mn-lt"/>
              </a:rPr>
              <a:t> for being there at all times and helping us whenever we needed regarding the Course assignments and deadlines.</a:t>
            </a:r>
            <a:endParaRPr lang="en-US" sz="1850" dirty="0">
              <a:latin typeface="Calibri"/>
              <a:cs typeface="Arial"/>
            </a:endParaRPr>
          </a:p>
        </p:txBody>
      </p:sp>
    </p:spTree>
    <p:extLst>
      <p:ext uri="{BB962C8B-B14F-4D97-AF65-F5344CB8AC3E}">
        <p14:creationId xmlns:p14="http://schemas.microsoft.com/office/powerpoint/2010/main" val="1837275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217170" y="297540"/>
            <a:ext cx="8709300" cy="856890"/>
          </a:xfrm>
          <a:prstGeom prst="rect">
            <a:avLst/>
          </a:prstGeom>
          <a:noFill/>
          <a:ln>
            <a:noFill/>
          </a:ln>
        </p:spPr>
        <p:txBody>
          <a:bodyPr lIns="90000" tIns="45000" rIns="90000" bIns="45000" anchor="ctr">
            <a:noAutofit/>
          </a:bodyPr>
          <a:lstStyle/>
          <a:p>
            <a:r>
              <a:rPr lang="en-IN" sz="4100" b="1" u="sng" spc="-1" dirty="0">
                <a:solidFill>
                  <a:srgbClr val="464646"/>
                </a:solidFill>
                <a:latin typeface="Arial"/>
              </a:rPr>
              <a:t>Resources and Acknowledgement</a:t>
            </a:r>
            <a:endParaRPr lang="en-IN" sz="4100" b="1" u="sng" strike="noStrike" spc="-1" dirty="0">
              <a:solidFill>
                <a:srgbClr val="464646"/>
              </a:solidFill>
              <a:latin typeface="Arial"/>
            </a:endParaRPr>
          </a:p>
        </p:txBody>
      </p:sp>
      <p:sp>
        <p:nvSpPr>
          <p:cNvPr id="151" name="CustomShape 2"/>
          <p:cNvSpPr/>
          <p:nvPr/>
        </p:nvSpPr>
        <p:spPr>
          <a:xfrm>
            <a:off x="419220" y="1417320"/>
            <a:ext cx="8305560" cy="313786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750">
              <a:buFont typeface="Arial"/>
              <a:buChar char="•"/>
            </a:pPr>
            <a:r>
              <a:rPr lang="en-US" sz="2200" spc="-1" dirty="0">
                <a:latin typeface="Calibri"/>
                <a:ea typeface="+mn-lt"/>
                <a:cs typeface="+mn-lt"/>
              </a:rPr>
              <a:t>Predict Student Performance from Game Play Dataset </a:t>
            </a:r>
            <a:br>
              <a:rPr lang="en-US" sz="2200" spc="-1" dirty="0">
                <a:latin typeface="Calibri"/>
                <a:ea typeface="+mn-lt"/>
                <a:cs typeface="+mn-lt"/>
              </a:rPr>
            </a:br>
            <a:r>
              <a:rPr lang="en-US" sz="2200" spc="-1" dirty="0">
                <a:latin typeface="Calibri"/>
                <a:ea typeface="+mn-lt"/>
                <a:cs typeface="+mn-lt"/>
              </a:rPr>
              <a:t>[on Kaggle, organized by </a:t>
            </a:r>
            <a:r>
              <a:rPr lang="en-US" sz="2200" u="sng" spc="-1" dirty="0">
                <a:solidFill>
                  <a:srgbClr val="FF8119"/>
                </a:solidFill>
                <a:latin typeface="Calibri"/>
                <a:ea typeface="+mn-lt"/>
                <a:cs typeface="+mn-lt"/>
                <a:hlinkClick r:id="rId2"/>
              </a:rPr>
              <a:t>The Learning Agency Lab</a:t>
            </a:r>
            <a:r>
              <a:rPr lang="en-US" sz="2200" spc="-1" dirty="0">
                <a:latin typeface="Calibri"/>
                <a:ea typeface="+mn-lt"/>
                <a:cs typeface="+mn-lt"/>
              </a:rPr>
              <a:t> ]</a:t>
            </a:r>
            <a:endParaRPr lang="en-US" sz="2200" spc="-1" dirty="0">
              <a:latin typeface="Calibri"/>
              <a:cs typeface="Arial"/>
            </a:endParaRPr>
          </a:p>
          <a:p>
            <a:pPr marL="285750" indent="-285750">
              <a:lnSpc>
                <a:spcPct val="100000"/>
              </a:lnSpc>
              <a:buFont typeface="Arial"/>
              <a:buChar char="•"/>
            </a:pPr>
            <a:endParaRPr lang="en-US" sz="2200" b="0" strike="noStrike" spc="-1" dirty="0">
              <a:latin typeface="Calibri"/>
              <a:cs typeface="Arial"/>
            </a:endParaRPr>
          </a:p>
          <a:p>
            <a:pPr marL="285750" indent="-285750">
              <a:buFont typeface="Arial"/>
              <a:buChar char="•"/>
            </a:pPr>
            <a:r>
              <a:rPr lang="en-US" sz="2200" spc="-1" dirty="0">
                <a:latin typeface="Calibri"/>
                <a:cs typeface="Arial"/>
              </a:rPr>
              <a:t>To learn the required skills to be able to build the Model, perform Analysis, we referred these below channels:</a:t>
            </a:r>
            <a:br>
              <a:rPr lang="en-US" sz="2200" spc="-1" dirty="0">
                <a:latin typeface="Calibri"/>
                <a:cs typeface="Arial"/>
              </a:rPr>
            </a:br>
            <a:r>
              <a:rPr lang="en-US" sz="2200" spc="-1" dirty="0">
                <a:latin typeface="Calibri"/>
                <a:cs typeface="Arial"/>
                <a:hlinkClick r:id="rId3"/>
              </a:rPr>
              <a:t>Krish Naik</a:t>
            </a:r>
            <a:br>
              <a:rPr lang="en-US" sz="2200" spc="-1" dirty="0">
                <a:latin typeface="Calibri"/>
                <a:cs typeface="Arial"/>
              </a:rPr>
            </a:br>
            <a:r>
              <a:rPr lang="en-US" sz="2200" spc="-1" dirty="0">
                <a:latin typeface="Calibri"/>
                <a:cs typeface="Arial"/>
                <a:hlinkClick r:id="rId4"/>
              </a:rPr>
              <a:t>Dhaval Patel (codebasics)</a:t>
            </a:r>
            <a:br>
              <a:rPr lang="en-US" sz="2200" spc="-1" dirty="0">
                <a:latin typeface="Calibri"/>
                <a:cs typeface="Arial"/>
              </a:rPr>
            </a:br>
            <a:r>
              <a:rPr lang="en-US" sz="2200" spc="-1" dirty="0">
                <a:latin typeface="Calibri"/>
                <a:cs typeface="Arial"/>
                <a:hlinkClick r:id="rId5"/>
              </a:rPr>
              <a:t>SciKit Learn</a:t>
            </a:r>
            <a:br>
              <a:rPr lang="en-US" dirty="0">
                <a:latin typeface="Calibri"/>
              </a:rPr>
            </a:br>
            <a:endParaRPr lang="en-IN" sz="2200" b="0" strike="noStrike" spc="-1">
              <a:latin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28800" y="1559520"/>
            <a:ext cx="9282240" cy="2276280"/>
          </a:xfrm>
          <a:prstGeom prst="rect">
            <a:avLst/>
          </a:prstGeom>
          <a:noFill/>
          <a:ln>
            <a:noFill/>
          </a:ln>
        </p:spPr>
        <p:txBody>
          <a:bodyPr lIns="90000" tIns="45000" rIns="90000" bIns="45000" anchor="ctr">
            <a:noAutofit/>
          </a:bodyPr>
          <a:lstStyle/>
          <a:p>
            <a:pPr>
              <a:lnSpc>
                <a:spcPct val="100000"/>
              </a:lnSpc>
            </a:pPr>
            <a:r>
              <a:rPr lang="en-IN" sz="4100" b="1" strike="noStrike" spc="-1">
                <a:solidFill>
                  <a:srgbClr val="464646"/>
                </a:solidFill>
                <a:latin typeface="Garamond"/>
              </a:rPr>
              <a:t>		   </a:t>
            </a:r>
            <a:r>
              <a:rPr lang="en-IN" sz="6000" b="1" strike="noStrike" spc="-1">
                <a:solidFill>
                  <a:srgbClr val="464646"/>
                </a:solidFill>
                <a:latin typeface="Garamond"/>
              </a:rPr>
              <a:t>THANK YOU</a:t>
            </a:r>
            <a:endParaRPr lang="en-US" sz="6000" b="0" strike="noStrike" spc="-1">
              <a:solidFill>
                <a:srgbClr val="000000"/>
              </a:solidFill>
              <a:latin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251640" y="1481400"/>
            <a:ext cx="8640720" cy="4180357"/>
          </a:xfrm>
          <a:prstGeom prst="rect">
            <a:avLst/>
          </a:prstGeom>
          <a:noFill/>
          <a:ln>
            <a:noFill/>
          </a:ln>
        </p:spPr>
        <p:txBody>
          <a:bodyPr lIns="90000" tIns="45000" rIns="90000" bIns="45000" anchor="t">
            <a:noAutofit/>
          </a:bodyPr>
          <a:lstStyle/>
          <a:p>
            <a:pPr marL="342900" indent="-342900">
              <a:buClr>
                <a:srgbClr val="2DA2BF"/>
              </a:buClr>
              <a:buSzPct val="68000"/>
              <a:buFont typeface="Arial"/>
              <a:buChar char="•"/>
            </a:pPr>
            <a:r>
              <a:rPr lang="en-US" sz="2000" spc="-1">
                <a:solidFill>
                  <a:srgbClr val="000000"/>
                </a:solidFill>
                <a:latin typeface="Calibri"/>
                <a:ea typeface="+mn-lt"/>
                <a:cs typeface="+mn-lt"/>
              </a:rPr>
              <a:t>To </a:t>
            </a:r>
            <a:r>
              <a:rPr lang="en-US" sz="2000" b="1" strike="noStrike" spc="-1">
                <a:solidFill>
                  <a:srgbClr val="000000"/>
                </a:solidFill>
                <a:latin typeface="Calibri"/>
                <a:ea typeface="+mn-lt"/>
                <a:cs typeface="+mn-lt"/>
              </a:rPr>
              <a:t>perform</a:t>
            </a:r>
            <a:r>
              <a:rPr lang="en-US" sz="2000" spc="-1">
                <a:solidFill>
                  <a:srgbClr val="000000"/>
                </a:solidFill>
                <a:latin typeface="Calibri"/>
                <a:ea typeface="+mn-lt"/>
                <a:cs typeface="+mn-lt"/>
              </a:rPr>
              <a:t> </a:t>
            </a:r>
            <a:r>
              <a:rPr lang="en-US" sz="2000" b="0" strike="noStrike" spc="-1">
                <a:solidFill>
                  <a:srgbClr val="000000"/>
                </a:solidFill>
                <a:latin typeface="Calibri"/>
                <a:ea typeface="+mn-lt"/>
                <a:cs typeface="+mn-lt"/>
              </a:rPr>
              <a:t>Exploratory Data Analysis</a:t>
            </a:r>
            <a:r>
              <a:rPr lang="en-US" sz="2000" spc="-1">
                <a:solidFill>
                  <a:srgbClr val="000000"/>
                </a:solidFill>
                <a:latin typeface="Calibri"/>
                <a:ea typeface="+mn-lt"/>
                <a:cs typeface="+mn-lt"/>
              </a:rPr>
              <a:t>,</a:t>
            </a:r>
            <a:r>
              <a:rPr lang="en-US" sz="2000" b="0" strike="noStrike" spc="-1">
                <a:solidFill>
                  <a:srgbClr val="000000"/>
                </a:solidFill>
                <a:latin typeface="Calibri"/>
                <a:ea typeface="+mn-lt"/>
                <a:cs typeface="+mn-lt"/>
              </a:rPr>
              <a:t> and to</a:t>
            </a:r>
            <a:r>
              <a:rPr lang="en-US" sz="2000" spc="-1">
                <a:solidFill>
                  <a:srgbClr val="000000"/>
                </a:solidFill>
                <a:latin typeface="Calibri"/>
                <a:ea typeface="+mn-lt"/>
                <a:cs typeface="+mn-lt"/>
              </a:rPr>
              <a:t> </a:t>
            </a:r>
            <a:r>
              <a:rPr lang="en-US" sz="2000" b="1" strike="noStrike" spc="-1">
                <a:solidFill>
                  <a:srgbClr val="000000"/>
                </a:solidFill>
                <a:latin typeface="Calibri"/>
                <a:ea typeface="+mn-lt"/>
                <a:cs typeface="+mn-lt"/>
              </a:rPr>
              <a:t>build a model</a:t>
            </a:r>
            <a:r>
              <a:rPr lang="en-US" sz="2000" spc="-1">
                <a:solidFill>
                  <a:srgbClr val="000000"/>
                </a:solidFill>
                <a:latin typeface="Calibri"/>
                <a:ea typeface="+mn-lt"/>
                <a:cs typeface="+mn-lt"/>
              </a:rPr>
              <a:t> that is capable of performing </a:t>
            </a:r>
            <a:r>
              <a:rPr lang="en-US" sz="2000" b="1" spc="-1">
                <a:solidFill>
                  <a:srgbClr val="000000"/>
                </a:solidFill>
                <a:latin typeface="Calibri"/>
                <a:ea typeface="+mn-lt"/>
                <a:cs typeface="+mn-lt"/>
              </a:rPr>
              <a:t>predictions</a:t>
            </a:r>
            <a:r>
              <a:rPr lang="en-US" sz="2000" spc="-1">
                <a:solidFill>
                  <a:srgbClr val="000000"/>
                </a:solidFill>
                <a:latin typeface="Calibri"/>
                <a:ea typeface="+mn-lt"/>
                <a:cs typeface="+mn-lt"/>
              </a:rPr>
              <a:t> </a:t>
            </a:r>
            <a:r>
              <a:rPr lang="en-US" sz="2000" strike="noStrike" spc="-1">
                <a:solidFill>
                  <a:srgbClr val="000000"/>
                </a:solidFill>
                <a:latin typeface="Calibri"/>
                <a:ea typeface="+mn-lt"/>
                <a:cs typeface="+mn-lt"/>
              </a:rPr>
              <a:t>of Student performance </a:t>
            </a:r>
            <a:r>
              <a:rPr lang="en-US" sz="2000" spc="-1">
                <a:solidFill>
                  <a:srgbClr val="000000"/>
                </a:solidFill>
                <a:latin typeface="Calibri"/>
                <a:ea typeface="+mn-lt"/>
                <a:cs typeface="+mn-lt"/>
              </a:rPr>
              <a:t>in a Game-Play having trained </a:t>
            </a:r>
            <a:r>
              <a:rPr lang="en-US" sz="2000" b="0" strike="noStrike" spc="-1">
                <a:solidFill>
                  <a:srgbClr val="000000"/>
                </a:solidFill>
                <a:latin typeface="Calibri"/>
                <a:ea typeface="+mn-lt"/>
                <a:cs typeface="+mn-lt"/>
              </a:rPr>
              <a:t>it on</a:t>
            </a:r>
            <a:r>
              <a:rPr lang="en-US" sz="2000" spc="-1">
                <a:solidFill>
                  <a:srgbClr val="000000"/>
                </a:solidFill>
                <a:latin typeface="Calibri"/>
                <a:ea typeface="+mn-lt"/>
                <a:cs typeface="+mn-lt"/>
              </a:rPr>
              <a:t> a huge data-set of already Student interactions with-in the game collected by "</a:t>
            </a:r>
            <a:r>
              <a:rPr lang="en-US" sz="2000" b="1" spc="-1">
                <a:solidFill>
                  <a:srgbClr val="000000"/>
                </a:solidFill>
                <a:latin typeface="Calibri"/>
                <a:ea typeface="+mn-lt"/>
                <a:cs typeface="+mn-lt"/>
              </a:rPr>
              <a:t>The Learning Agency Lab</a:t>
            </a:r>
            <a:r>
              <a:rPr lang="en-US" sz="2000" spc="-1">
                <a:solidFill>
                  <a:srgbClr val="000000"/>
                </a:solidFill>
                <a:latin typeface="Calibri"/>
                <a:ea typeface="+mn-lt"/>
                <a:cs typeface="+mn-lt"/>
              </a:rPr>
              <a:t>".</a:t>
            </a:r>
            <a:endParaRPr lang="en-US"/>
          </a:p>
          <a:p>
            <a:pPr marL="342900" indent="-342900">
              <a:buClr>
                <a:srgbClr val="2DA2BF"/>
              </a:buClr>
              <a:buSzPct val="68000"/>
              <a:buFont typeface="Arial"/>
              <a:buChar char="•"/>
            </a:pPr>
            <a:br>
              <a:rPr lang="en-US" sz="2000" spc="-1">
                <a:latin typeface="Calibri"/>
                <a:ea typeface="+mn-lt"/>
                <a:cs typeface="+mn-lt"/>
              </a:rPr>
            </a:br>
            <a:r>
              <a:rPr lang="en-US" sz="2000" spc="-1">
                <a:solidFill>
                  <a:srgbClr val="000000"/>
                </a:solidFill>
                <a:latin typeface="Calibri"/>
                <a:ea typeface="+mn-lt"/>
                <a:cs typeface="+mn-lt"/>
              </a:rPr>
              <a:t>By Building a model on such a data-set,</a:t>
            </a:r>
            <a:r>
              <a:rPr lang="en-US" sz="2000" b="0" strike="noStrike" spc="-1">
                <a:solidFill>
                  <a:srgbClr val="000000"/>
                </a:solidFill>
                <a:latin typeface="Calibri"/>
                <a:ea typeface="+mn-lt"/>
                <a:cs typeface="+mn-lt"/>
              </a:rPr>
              <a:t> the </a:t>
            </a:r>
            <a:r>
              <a:rPr lang="en-US" sz="2000" spc="-1">
                <a:solidFill>
                  <a:srgbClr val="000000"/>
                </a:solidFill>
                <a:latin typeface="Calibri"/>
                <a:ea typeface="+mn-lt"/>
                <a:cs typeface="+mn-lt"/>
              </a:rPr>
              <a:t>work is going to help contribute to the advance research into </a:t>
            </a:r>
            <a:r>
              <a:rPr lang="en-US" sz="2000" b="1" spc="-1">
                <a:solidFill>
                  <a:srgbClr val="000000"/>
                </a:solidFill>
                <a:latin typeface="Calibri"/>
                <a:ea typeface="+mn-lt"/>
                <a:cs typeface="+mn-lt"/>
              </a:rPr>
              <a:t>knowledge-tracing methods</a:t>
            </a:r>
            <a:r>
              <a:rPr lang="en-US" sz="2000" spc="-1">
                <a:solidFill>
                  <a:srgbClr val="000000"/>
                </a:solidFill>
                <a:latin typeface="Calibri"/>
                <a:ea typeface="+mn-lt"/>
                <a:cs typeface="+mn-lt"/>
              </a:rPr>
              <a:t> for </a:t>
            </a:r>
            <a:r>
              <a:rPr lang="en-US" sz="2000" i="1" spc="-1">
                <a:solidFill>
                  <a:srgbClr val="000000"/>
                </a:solidFill>
                <a:latin typeface="Calibri"/>
                <a:ea typeface="+mn-lt"/>
                <a:cs typeface="+mn-lt"/>
              </a:rPr>
              <a:t>game-based learning</a:t>
            </a:r>
            <a:r>
              <a:rPr lang="en-US" sz="2000" spc="-1">
                <a:solidFill>
                  <a:srgbClr val="000000"/>
                </a:solidFill>
                <a:latin typeface="Calibri"/>
                <a:ea typeface="+mn-lt"/>
                <a:cs typeface="+mn-lt"/>
              </a:rPr>
              <a:t>. This </a:t>
            </a:r>
            <a:r>
              <a:rPr lang="en-US" sz="2000" b="0" strike="noStrike" spc="-1">
                <a:solidFill>
                  <a:srgbClr val="000000"/>
                </a:solidFill>
                <a:latin typeface="Calibri"/>
                <a:ea typeface="+mn-lt"/>
                <a:cs typeface="+mn-lt"/>
              </a:rPr>
              <a:t>is </a:t>
            </a:r>
            <a:r>
              <a:rPr lang="en-US" sz="2000" spc="-1">
                <a:solidFill>
                  <a:srgbClr val="000000"/>
                </a:solidFill>
                <a:latin typeface="Calibri"/>
                <a:ea typeface="+mn-lt"/>
                <a:cs typeface="+mn-lt"/>
              </a:rPr>
              <a:t>going to help the game developers to better understand and develop better User Interfaces for the gameplay</a:t>
            </a:r>
            <a:r>
              <a:rPr lang="en-US" sz="2000" b="0" strike="noStrike" spc="-1">
                <a:solidFill>
                  <a:srgbClr val="000000"/>
                </a:solidFill>
                <a:latin typeface="Calibri"/>
                <a:ea typeface="+mn-lt"/>
                <a:cs typeface="+mn-lt"/>
              </a:rPr>
              <a:t>.</a:t>
            </a:r>
            <a:r>
              <a:rPr lang="en-US" sz="2000" spc="-1">
                <a:solidFill>
                  <a:srgbClr val="000000"/>
                </a:solidFill>
                <a:latin typeface="Calibri"/>
                <a:ea typeface="+mn-lt"/>
                <a:cs typeface="+mn-lt"/>
              </a:rPr>
              <a:t> </a:t>
            </a:r>
            <a:endParaRPr lang="en-US" sz="2000" b="0" strike="noStrike" spc="-1">
              <a:solidFill>
                <a:srgbClr val="000000"/>
              </a:solidFill>
              <a:latin typeface="Calibri"/>
              <a:ea typeface="+mn-lt"/>
              <a:cs typeface="+mn-lt"/>
            </a:endParaRPr>
          </a:p>
          <a:p>
            <a:pPr marL="342900" indent="-342900">
              <a:lnSpc>
                <a:spcPct val="100000"/>
              </a:lnSpc>
              <a:buClr>
                <a:srgbClr val="2DA2BF"/>
              </a:buClr>
              <a:buSzPct val="68000"/>
              <a:buFont typeface="Arial"/>
              <a:buChar char="•"/>
              <a:tabLst>
                <a:tab pos="0" algn="l"/>
              </a:tabLst>
            </a:pPr>
            <a:endParaRPr lang="en-US" sz="2000" b="0" strike="noStrike" spc="-1">
              <a:solidFill>
                <a:srgbClr val="000000"/>
              </a:solidFill>
              <a:latin typeface="Calibri"/>
              <a:ea typeface="+mn-lt"/>
              <a:cs typeface="+mn-lt"/>
            </a:endParaRPr>
          </a:p>
          <a:p>
            <a:pPr marL="342900" indent="-342900">
              <a:buClr>
                <a:srgbClr val="2DA2BF"/>
              </a:buClr>
              <a:buSzPct val="68000"/>
              <a:buFont typeface="Arial"/>
              <a:buChar char="•"/>
              <a:tabLst>
                <a:tab pos="0" algn="l"/>
              </a:tabLst>
            </a:pPr>
            <a:r>
              <a:rPr lang="en-US" sz="2000" spc="-1">
                <a:solidFill>
                  <a:srgbClr val="000000"/>
                </a:solidFill>
                <a:latin typeface="Calibri"/>
                <a:ea typeface="+mn-lt"/>
                <a:cs typeface="+mn-lt"/>
              </a:rPr>
              <a:t>This further </a:t>
            </a:r>
            <a:r>
              <a:rPr lang="en-US" sz="2000" b="0" strike="noStrike" spc="-1">
                <a:solidFill>
                  <a:srgbClr val="000000"/>
                </a:solidFill>
                <a:latin typeface="Calibri"/>
                <a:ea typeface="+mn-lt"/>
                <a:cs typeface="+mn-lt"/>
              </a:rPr>
              <a:t>is </a:t>
            </a:r>
            <a:r>
              <a:rPr lang="en-US" sz="2000" spc="-1">
                <a:solidFill>
                  <a:srgbClr val="000000"/>
                </a:solidFill>
                <a:latin typeface="Calibri"/>
                <a:ea typeface="+mn-lt"/>
                <a:cs typeface="+mn-lt"/>
              </a:rPr>
              <a:t>going to help Students </a:t>
            </a:r>
            <a:r>
              <a:rPr lang="en-US" sz="2000" b="0" strike="noStrike" spc="-1">
                <a:solidFill>
                  <a:srgbClr val="000000"/>
                </a:solidFill>
                <a:latin typeface="Calibri"/>
                <a:ea typeface="+mn-lt"/>
                <a:cs typeface="+mn-lt"/>
              </a:rPr>
              <a:t>to </a:t>
            </a:r>
            <a:r>
              <a:rPr lang="en-US" sz="2000" spc="-1">
                <a:solidFill>
                  <a:srgbClr val="000000"/>
                </a:solidFill>
                <a:latin typeface="Calibri"/>
                <a:ea typeface="+mn-lt"/>
                <a:cs typeface="+mn-lt"/>
              </a:rPr>
              <a:t>interact </a:t>
            </a:r>
            <a:r>
              <a:rPr lang="en-US" sz="2000" b="0" strike="noStrike" spc="-1">
                <a:solidFill>
                  <a:srgbClr val="000000"/>
                </a:solidFill>
                <a:latin typeface="Calibri"/>
                <a:ea typeface="+mn-lt"/>
                <a:cs typeface="+mn-lt"/>
              </a:rPr>
              <a:t>and </a:t>
            </a:r>
            <a:r>
              <a:rPr lang="en-US" sz="2000" spc="-1">
                <a:solidFill>
                  <a:srgbClr val="000000"/>
                </a:solidFill>
                <a:latin typeface="Calibri"/>
                <a:ea typeface="+mn-lt"/>
                <a:cs typeface="+mn-lt"/>
              </a:rPr>
              <a:t>absorb knowledge of a subject </a:t>
            </a:r>
            <a:r>
              <a:rPr lang="en-US" sz="2000" i="1" spc="-1">
                <a:solidFill>
                  <a:srgbClr val="000000"/>
                </a:solidFill>
                <a:latin typeface="Calibri"/>
                <a:ea typeface="+mn-lt"/>
                <a:cs typeface="+mn-lt"/>
              </a:rPr>
              <a:t>while </a:t>
            </a:r>
            <a:r>
              <a:rPr lang="en-US" sz="2000" spc="-1">
                <a:solidFill>
                  <a:srgbClr val="000000"/>
                </a:solidFill>
                <a:latin typeface="Calibri"/>
                <a:ea typeface="+mn-lt"/>
                <a:cs typeface="+mn-lt"/>
              </a:rPr>
              <a:t>they are playing a game</a:t>
            </a:r>
            <a:r>
              <a:rPr lang="en-US" sz="2000" b="0" strike="noStrike" spc="-1">
                <a:solidFill>
                  <a:srgbClr val="000000"/>
                </a:solidFill>
                <a:latin typeface="Calibri"/>
                <a:ea typeface="+mn-lt"/>
                <a:cs typeface="+mn-lt"/>
              </a:rPr>
              <a:t>,</a:t>
            </a:r>
            <a:r>
              <a:rPr lang="en-US" sz="2000" spc="-1">
                <a:solidFill>
                  <a:srgbClr val="000000"/>
                </a:solidFill>
                <a:latin typeface="Calibri"/>
                <a:ea typeface="+mn-lt"/>
                <a:cs typeface="+mn-lt"/>
              </a:rPr>
              <a:t> </a:t>
            </a:r>
            <a:r>
              <a:rPr lang="en-US" sz="2000" b="1" spc="-1">
                <a:solidFill>
                  <a:srgbClr val="000000"/>
                </a:solidFill>
                <a:latin typeface="Calibri"/>
                <a:ea typeface="+mn-lt"/>
                <a:cs typeface="+mn-lt"/>
              </a:rPr>
              <a:t>empowering game-based learning</a:t>
            </a:r>
            <a:r>
              <a:rPr lang="en-US" sz="2000" spc="-1">
                <a:solidFill>
                  <a:srgbClr val="000000"/>
                </a:solidFill>
                <a:latin typeface="Calibri"/>
                <a:ea typeface="+mn-lt"/>
                <a:cs typeface="+mn-lt"/>
              </a:rPr>
              <a:t> even more in</a:t>
            </a:r>
            <a:r>
              <a:rPr lang="en-US" sz="2000" b="0" strike="noStrike" spc="-1">
                <a:solidFill>
                  <a:srgbClr val="000000"/>
                </a:solidFill>
                <a:latin typeface="Calibri"/>
                <a:ea typeface="+mn-lt"/>
                <a:cs typeface="+mn-lt"/>
              </a:rPr>
              <a:t> the</a:t>
            </a:r>
            <a:r>
              <a:rPr lang="en-US" sz="2000" spc="-1">
                <a:solidFill>
                  <a:srgbClr val="000000"/>
                </a:solidFill>
                <a:latin typeface="Calibri"/>
                <a:ea typeface="+mn-lt"/>
                <a:cs typeface="+mn-lt"/>
              </a:rPr>
              <a:t> world out there</a:t>
            </a:r>
            <a:r>
              <a:rPr lang="en-US" sz="2000" b="0" strike="noStrike" spc="-1">
                <a:solidFill>
                  <a:srgbClr val="000000"/>
                </a:solidFill>
                <a:latin typeface="Calibri"/>
                <a:ea typeface="+mn-lt"/>
                <a:cs typeface="+mn-lt"/>
              </a:rPr>
              <a:t>.</a:t>
            </a:r>
            <a:endParaRPr lang="en-US" sz="2000" spc="-1">
              <a:solidFill>
                <a:srgbClr val="000000"/>
              </a:solidFill>
              <a:latin typeface="Calibri"/>
              <a:ea typeface="+mn-lt"/>
              <a:cs typeface="+mn-lt"/>
            </a:endParaRPr>
          </a:p>
          <a:p>
            <a:pPr marL="342900" indent="-342900">
              <a:buClr>
                <a:srgbClr val="2DA2BF"/>
              </a:buClr>
              <a:buSzPct val="68000"/>
              <a:buFont typeface="Arial"/>
              <a:buChar char="•"/>
              <a:tabLst>
                <a:tab pos="0" algn="l"/>
              </a:tabLst>
            </a:pPr>
            <a:endParaRPr lang="en-US" sz="2000" spc="-1">
              <a:solidFill>
                <a:srgbClr val="000000"/>
              </a:solidFill>
              <a:latin typeface="Calibri"/>
              <a:ea typeface="+mn-lt"/>
              <a:cs typeface="+mn-lt"/>
            </a:endParaRPr>
          </a:p>
          <a:p>
            <a:pPr marL="453390" indent="-342900">
              <a:lnSpc>
                <a:spcPct val="100000"/>
              </a:lnSpc>
              <a:spcBef>
                <a:spcPts val="400"/>
              </a:spcBef>
              <a:buClr>
                <a:srgbClr val="2DA2BF"/>
              </a:buClr>
              <a:buSzPct val="68000"/>
              <a:buFont typeface="Arial"/>
              <a:buChar char="•"/>
              <a:tabLst>
                <a:tab pos="0" algn="l"/>
              </a:tabLst>
            </a:pPr>
            <a:endParaRPr lang="en-US" sz="2000" b="0" strike="noStrike" spc="-1">
              <a:solidFill>
                <a:srgbClr val="000000"/>
              </a:solidFill>
              <a:latin typeface="Calibri"/>
            </a:endParaRPr>
          </a:p>
        </p:txBody>
      </p:sp>
      <p:sp>
        <p:nvSpPr>
          <p:cNvPr id="109" name="TextShape 2"/>
          <p:cNvSpPr txBox="1"/>
          <p:nvPr/>
        </p:nvSpPr>
        <p:spPr>
          <a:xfrm>
            <a:off x="493295" y="394996"/>
            <a:ext cx="5401819" cy="721535"/>
          </a:xfrm>
          <a:prstGeom prst="rect">
            <a:avLst/>
          </a:prstGeom>
          <a:noFill/>
          <a:ln>
            <a:noFill/>
          </a:ln>
        </p:spPr>
        <p:txBody>
          <a:bodyPr lIns="90000" tIns="45000" rIns="90000" bIns="45000" anchor="ctr">
            <a:noAutofit/>
          </a:bodyPr>
          <a:lstStyle/>
          <a:p>
            <a:pPr>
              <a:lnSpc>
                <a:spcPct val="100000"/>
              </a:lnSpc>
            </a:pPr>
            <a:r>
              <a:rPr lang="en-IN" sz="4000" b="1" u="sng" strike="noStrike" spc="-1">
                <a:solidFill>
                  <a:srgbClr val="464646"/>
                </a:solidFill>
                <a:latin typeface="Arial"/>
              </a:rPr>
              <a:t>Problem Statement</a:t>
            </a:r>
            <a:endParaRPr lang="en-US" sz="4000" b="0" u="sng"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228600" y="1219320"/>
            <a:ext cx="8712531" cy="4021294"/>
          </a:xfrm>
          <a:prstGeom prst="rect">
            <a:avLst/>
          </a:prstGeom>
          <a:noFill/>
          <a:ln>
            <a:noFill/>
          </a:ln>
        </p:spPr>
        <p:txBody>
          <a:bodyPr lIns="90000" tIns="45000" rIns="90000" bIns="45000" anchor="t">
            <a:normAutofit fontScale="98500" lnSpcReduction="10000"/>
          </a:bodyPr>
          <a:lstStyle/>
          <a:p>
            <a:pPr marL="453390" indent="-342900">
              <a:spcBef>
                <a:spcPts val="400"/>
              </a:spcBef>
              <a:buClr>
                <a:srgbClr val="2DA2BF"/>
              </a:buClr>
              <a:buSzPct val="68000"/>
              <a:buFont typeface="Arial"/>
              <a:buChar char="•"/>
            </a:pPr>
            <a:r>
              <a:rPr lang="en-US" sz="2000" b="0" strike="noStrike" spc="-1">
                <a:solidFill>
                  <a:srgbClr val="3C4043"/>
                </a:solidFill>
                <a:latin typeface="Calibri"/>
              </a:rPr>
              <a:t>The </a:t>
            </a:r>
            <a:r>
              <a:rPr lang="en-US" sz="2000" b="1" strike="noStrike" spc="-1">
                <a:solidFill>
                  <a:srgbClr val="3C4043"/>
                </a:solidFill>
                <a:latin typeface="Calibri"/>
              </a:rPr>
              <a:t>objective</a:t>
            </a:r>
            <a:r>
              <a:rPr lang="en-US" sz="2000" b="0" strike="noStrike" spc="-1">
                <a:solidFill>
                  <a:srgbClr val="3C4043"/>
                </a:solidFill>
                <a:latin typeface="Calibri"/>
              </a:rPr>
              <a:t> of this project is to use the </a:t>
            </a:r>
            <a:r>
              <a:rPr lang="en-US" sz="2000" b="1" strike="noStrike" spc="-1">
                <a:solidFill>
                  <a:srgbClr val="3C4043"/>
                </a:solidFill>
                <a:latin typeface="Calibri"/>
              </a:rPr>
              <a:t>Time Series data</a:t>
            </a:r>
            <a:r>
              <a:rPr lang="en-US" sz="2000" b="0" strike="noStrike" spc="-1">
                <a:solidFill>
                  <a:srgbClr val="3C4043"/>
                </a:solidFill>
                <a:latin typeface="Calibri"/>
              </a:rPr>
              <a:t> generated by </a:t>
            </a:r>
            <a:r>
              <a:rPr lang="en-US" sz="2000" spc="-1">
                <a:solidFill>
                  <a:srgbClr val="3C4043"/>
                </a:solidFill>
                <a:latin typeface="Calibri"/>
              </a:rPr>
              <a:t>an </a:t>
            </a:r>
            <a:r>
              <a:rPr lang="en-US" sz="2000" b="0" strike="noStrike" spc="-1">
                <a:solidFill>
                  <a:srgbClr val="3C4043"/>
                </a:solidFill>
                <a:latin typeface="Calibri"/>
              </a:rPr>
              <a:t>online educational game</a:t>
            </a:r>
            <a:r>
              <a:rPr lang="en-US" sz="2000" spc="-1">
                <a:solidFill>
                  <a:srgbClr val="3C4043"/>
                </a:solidFill>
                <a:latin typeface="Calibri"/>
              </a:rPr>
              <a:t> "</a:t>
            </a:r>
            <a:r>
              <a:rPr lang="en-US" sz="2000" b="1" spc="-1">
                <a:solidFill>
                  <a:srgbClr val="3C4043"/>
                </a:solidFill>
                <a:latin typeface="Calibri"/>
              </a:rPr>
              <a:t>Jo Wilder and</a:t>
            </a:r>
            <a:r>
              <a:rPr lang="en-US" sz="2000" b="1" strike="noStrike" spc="-1">
                <a:solidFill>
                  <a:srgbClr val="3C4043"/>
                </a:solidFill>
                <a:latin typeface="Calibri"/>
              </a:rPr>
              <a:t> </a:t>
            </a:r>
            <a:r>
              <a:rPr lang="en-US" sz="2000" b="1" spc="-1">
                <a:solidFill>
                  <a:srgbClr val="3C4043"/>
                </a:solidFill>
                <a:latin typeface="Calibri"/>
              </a:rPr>
              <a:t>the Capitol Case</a:t>
            </a:r>
            <a:r>
              <a:rPr lang="en-US" sz="2000" spc="-1">
                <a:solidFill>
                  <a:srgbClr val="3C4043"/>
                </a:solidFill>
                <a:latin typeface="Calibri"/>
              </a:rPr>
              <a:t>" </a:t>
            </a:r>
            <a:r>
              <a:rPr lang="en-US" sz="2000" b="0" strike="noStrike" spc="-1">
                <a:solidFill>
                  <a:srgbClr val="3C4043"/>
                </a:solidFill>
                <a:latin typeface="Calibri"/>
              </a:rPr>
              <a:t>to determine whether players will answer questions correctly</a:t>
            </a:r>
            <a:r>
              <a:rPr lang="en-US" sz="2000" spc="-1">
                <a:solidFill>
                  <a:srgbClr val="3C4043"/>
                </a:solidFill>
                <a:latin typeface="Calibri"/>
              </a:rPr>
              <a:t>, which are asked during the game-play.</a:t>
            </a:r>
            <a:endParaRPr lang="en-US" sz="2000" b="0" strike="noStrike" spc="-1">
              <a:solidFill>
                <a:srgbClr val="000000"/>
              </a:solidFill>
              <a:latin typeface="Calibri"/>
            </a:endParaRPr>
          </a:p>
          <a:p>
            <a:pPr marL="452120" indent="-342900">
              <a:lnSpc>
                <a:spcPct val="100000"/>
              </a:lnSpc>
              <a:spcBef>
                <a:spcPts val="400"/>
              </a:spcBef>
              <a:buFont typeface="Arial"/>
              <a:buChar char="•"/>
              <a:tabLst>
                <a:tab pos="0" algn="l"/>
              </a:tabLst>
            </a:pPr>
            <a:endParaRPr lang="en-US" sz="2000" b="0" strike="noStrike" spc="-1">
              <a:solidFill>
                <a:srgbClr val="000000"/>
              </a:solidFill>
              <a:latin typeface="Calibri"/>
            </a:endParaRPr>
          </a:p>
          <a:p>
            <a:pPr marL="453390" indent="-342900">
              <a:spcBef>
                <a:spcPts val="400"/>
              </a:spcBef>
              <a:buClr>
                <a:srgbClr val="2DA2BF"/>
              </a:buClr>
              <a:buSzPct val="68000"/>
              <a:buFont typeface="Arial"/>
              <a:buChar char="•"/>
              <a:tabLst>
                <a:tab pos="0" algn="l"/>
              </a:tabLst>
            </a:pPr>
            <a:r>
              <a:rPr lang="en-US" sz="2000" b="0" strike="noStrike" spc="-1">
                <a:solidFill>
                  <a:srgbClr val="3C4043"/>
                </a:solidFill>
                <a:latin typeface="Calibri"/>
              </a:rPr>
              <a:t>We have been given a </a:t>
            </a:r>
            <a:r>
              <a:rPr lang="en-US" sz="2000" b="1" strike="noStrike" spc="-1">
                <a:solidFill>
                  <a:srgbClr val="3C4043"/>
                </a:solidFill>
                <a:latin typeface="Calibri"/>
              </a:rPr>
              <a:t>training data-set</a:t>
            </a:r>
            <a:r>
              <a:rPr lang="en-US" sz="2000" b="0" strike="noStrike" spc="-1">
                <a:solidFill>
                  <a:srgbClr val="3C4043"/>
                </a:solidFill>
                <a:latin typeface="Calibri"/>
              </a:rPr>
              <a:t>, and </a:t>
            </a:r>
            <a:r>
              <a:rPr lang="en-US" sz="2000" spc="-1">
                <a:solidFill>
                  <a:srgbClr val="3C4043"/>
                </a:solidFill>
                <a:latin typeface="Calibri"/>
              </a:rPr>
              <a:t>a </a:t>
            </a:r>
            <a:r>
              <a:rPr lang="en-US" sz="2000" b="1" spc="-1">
                <a:solidFill>
                  <a:srgbClr val="3C4043"/>
                </a:solidFill>
                <a:latin typeface="Calibri"/>
              </a:rPr>
              <a:t>labelled data-set</a:t>
            </a:r>
            <a:r>
              <a:rPr lang="en-US" sz="2000" b="0" strike="noStrike" spc="-1">
                <a:solidFill>
                  <a:srgbClr val="3C4043"/>
                </a:solidFill>
                <a:latin typeface="Calibri"/>
              </a:rPr>
              <a:t>. Our task is to build a model that can </a:t>
            </a:r>
            <a:r>
              <a:rPr lang="en-US" sz="2000" b="1" strike="noStrike" spc="-1">
                <a:solidFill>
                  <a:srgbClr val="3C4043"/>
                </a:solidFill>
                <a:latin typeface="Calibri"/>
              </a:rPr>
              <a:t>predict</a:t>
            </a:r>
            <a:r>
              <a:rPr lang="en-US" sz="2000" b="0" strike="noStrike" spc="-1">
                <a:solidFill>
                  <a:srgbClr val="3C4043"/>
                </a:solidFill>
                <a:latin typeface="Calibri"/>
              </a:rPr>
              <a:t> the performance of new players, given their interactions with the game.</a:t>
            </a:r>
            <a:endParaRPr lang="en-US" sz="2000" b="0" strike="noStrike" spc="-1">
              <a:solidFill>
                <a:srgbClr val="000000"/>
              </a:solidFill>
              <a:latin typeface="Calibri"/>
            </a:endParaRPr>
          </a:p>
          <a:p>
            <a:pPr marL="342900" indent="-342900">
              <a:lnSpc>
                <a:spcPct val="100000"/>
              </a:lnSpc>
              <a:spcBef>
                <a:spcPts val="400"/>
              </a:spcBef>
              <a:buFont typeface="Arial"/>
              <a:buChar char="•"/>
              <a:tabLst>
                <a:tab pos="0" algn="l"/>
              </a:tabLst>
            </a:pPr>
            <a:endParaRPr lang="en-US" sz="2000" b="0" strike="noStrike" spc="-1">
              <a:solidFill>
                <a:srgbClr val="000000"/>
              </a:solidFill>
              <a:latin typeface="Calibri"/>
            </a:endParaRPr>
          </a:p>
          <a:p>
            <a:pPr marL="453390" indent="-342900">
              <a:lnSpc>
                <a:spcPct val="100000"/>
              </a:lnSpc>
              <a:spcBef>
                <a:spcPts val="400"/>
              </a:spcBef>
              <a:buClr>
                <a:srgbClr val="2DA2BF"/>
              </a:buClr>
              <a:buSzPct val="68000"/>
              <a:buFont typeface="Arial"/>
              <a:buChar char="•"/>
              <a:tabLst>
                <a:tab pos="0" algn="l"/>
              </a:tabLst>
            </a:pPr>
            <a:r>
              <a:rPr lang="en-US" sz="2000" b="0" strike="noStrike" spc="-1">
                <a:solidFill>
                  <a:srgbClr val="3C4043"/>
                </a:solidFill>
                <a:latin typeface="Calibri"/>
              </a:rPr>
              <a:t>There are </a:t>
            </a:r>
            <a:r>
              <a:rPr lang="en-US" sz="2000" b="1" strike="noStrike" spc="-1">
                <a:solidFill>
                  <a:srgbClr val="3C4043"/>
                </a:solidFill>
                <a:latin typeface="Calibri"/>
              </a:rPr>
              <a:t>three</a:t>
            </a:r>
            <a:r>
              <a:rPr lang="en-US" sz="2000" b="0" strike="noStrike" spc="-1">
                <a:solidFill>
                  <a:srgbClr val="3C4043"/>
                </a:solidFill>
                <a:latin typeface="Calibri"/>
              </a:rPr>
              <a:t> question </a:t>
            </a:r>
            <a:r>
              <a:rPr lang="en-US" sz="2000" b="1" strike="noStrike" spc="-1">
                <a:solidFill>
                  <a:srgbClr val="3C4043"/>
                </a:solidFill>
                <a:latin typeface="Calibri"/>
              </a:rPr>
              <a:t>checkpoints </a:t>
            </a:r>
            <a:r>
              <a:rPr lang="en-US" sz="2000" b="0" strike="noStrike" spc="-1">
                <a:solidFill>
                  <a:srgbClr val="3C4043"/>
                </a:solidFill>
                <a:latin typeface="Calibri"/>
              </a:rPr>
              <a:t>(L-4, L-12, and L-22), each with a number of questions. At </a:t>
            </a:r>
            <a:r>
              <a:rPr lang="en-US" sz="2000" b="1" strike="noStrike" spc="-1">
                <a:solidFill>
                  <a:srgbClr val="3C4043"/>
                </a:solidFill>
                <a:latin typeface="Calibri"/>
              </a:rPr>
              <a:t>each</a:t>
            </a:r>
            <a:r>
              <a:rPr lang="en-US" sz="2000" b="0" strike="noStrike" spc="-1">
                <a:solidFill>
                  <a:srgbClr val="3C4043"/>
                </a:solidFill>
                <a:latin typeface="Calibri"/>
              </a:rPr>
              <a:t> checkpoint, we will have access to all previous test data for that section. We need to further build our model based on this data.</a:t>
            </a:r>
          </a:p>
          <a:p>
            <a:pPr marL="110490">
              <a:spcBef>
                <a:spcPts val="400"/>
              </a:spcBef>
              <a:buClr>
                <a:srgbClr val="2DA2BF"/>
              </a:buClr>
              <a:buSzPct val="68000"/>
              <a:tabLst>
                <a:tab pos="0" algn="l"/>
              </a:tabLst>
            </a:pPr>
            <a:endParaRPr lang="en-US" sz="2000" spc="-1">
              <a:solidFill>
                <a:srgbClr val="3C4043"/>
              </a:solidFill>
              <a:latin typeface="Calibri"/>
            </a:endParaRPr>
          </a:p>
        </p:txBody>
      </p:sp>
      <p:sp>
        <p:nvSpPr>
          <p:cNvPr id="111" name="TextShape 2"/>
          <p:cNvSpPr txBox="1"/>
          <p:nvPr/>
        </p:nvSpPr>
        <p:spPr>
          <a:xfrm>
            <a:off x="457200" y="274680"/>
            <a:ext cx="3729430" cy="781693"/>
          </a:xfrm>
          <a:prstGeom prst="rect">
            <a:avLst/>
          </a:prstGeom>
          <a:noFill/>
          <a:ln>
            <a:noFill/>
          </a:ln>
        </p:spPr>
        <p:txBody>
          <a:bodyPr lIns="90000" tIns="45000" rIns="90000" bIns="45000" anchor="ctr">
            <a:noAutofit/>
          </a:bodyPr>
          <a:lstStyle/>
          <a:p>
            <a:pPr>
              <a:lnSpc>
                <a:spcPct val="100000"/>
              </a:lnSpc>
            </a:pPr>
            <a:r>
              <a:rPr lang="en-IN" sz="4000" b="1" u="sng" strike="noStrike" spc="-1">
                <a:solidFill>
                  <a:srgbClr val="464646"/>
                </a:solidFill>
                <a:latin typeface="Arial"/>
              </a:rPr>
              <a:t>Introduction</a:t>
            </a:r>
            <a:endParaRPr lang="en-US" sz="4000" b="0" u="sng"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179905" y="1332663"/>
            <a:ext cx="8784720" cy="4189245"/>
          </a:xfrm>
          <a:prstGeom prst="rect">
            <a:avLst/>
          </a:prstGeom>
          <a:noFill/>
          <a:ln>
            <a:noFill/>
          </a:ln>
        </p:spPr>
        <p:txBody>
          <a:bodyPr lIns="90000" tIns="45000" rIns="90000" bIns="45000" anchor="t">
            <a:normAutofit fontScale="97000" lnSpcReduction="10000"/>
          </a:bodyPr>
          <a:lstStyle/>
          <a:p>
            <a:pPr marL="365760" indent="-255270">
              <a:lnSpc>
                <a:spcPct val="100000"/>
              </a:lnSpc>
              <a:spcBef>
                <a:spcPts val="400"/>
              </a:spcBef>
              <a:buClr>
                <a:srgbClr val="2DA2BF"/>
              </a:buClr>
              <a:buSzPct val="68000"/>
              <a:buFont typeface="Wingdings 3" charset="2"/>
              <a:buChar char=""/>
            </a:pPr>
            <a:r>
              <a:rPr lang="en-US" sz="2000" b="1" strike="noStrike" spc="-1">
                <a:solidFill>
                  <a:srgbClr val="000000"/>
                </a:solidFill>
                <a:latin typeface="Calibri"/>
              </a:rPr>
              <a:t>Identify key features</a:t>
            </a:r>
            <a:r>
              <a:rPr lang="en-US" sz="2000" b="0" strike="noStrike" spc="-1">
                <a:solidFill>
                  <a:srgbClr val="000000"/>
                </a:solidFill>
                <a:latin typeface="Calibri"/>
              </a:rPr>
              <a:t>: Determining the factor which influences most in predicting the answer.</a:t>
            </a:r>
          </a:p>
          <a:p>
            <a:pPr marL="365760" indent="-255270">
              <a:spcBef>
                <a:spcPts val="400"/>
              </a:spcBef>
              <a:buClr>
                <a:srgbClr val="2DA2BF"/>
              </a:buClr>
              <a:buSzPct val="68000"/>
              <a:buFont typeface="Wingdings 3" charset="2"/>
              <a:buChar char=""/>
              <a:tabLst>
                <a:tab pos="0" algn="l"/>
              </a:tabLst>
            </a:pPr>
            <a:endParaRPr lang="en-US" sz="2000" spc="-1">
              <a:solidFill>
                <a:srgbClr val="000000"/>
              </a:solidFill>
              <a:latin typeface="Calibri"/>
            </a:endParaRPr>
          </a:p>
          <a:p>
            <a:pPr marL="365760" indent="-255270">
              <a:lnSpc>
                <a:spcPct val="100000"/>
              </a:lnSpc>
              <a:spcBef>
                <a:spcPts val="400"/>
              </a:spcBef>
              <a:buClr>
                <a:srgbClr val="2DA2BF"/>
              </a:buClr>
              <a:buSzPct val="68000"/>
              <a:buFont typeface="Wingdings 3" charset="2"/>
              <a:buChar char=""/>
              <a:tabLst>
                <a:tab pos="0" algn="l"/>
              </a:tabLst>
            </a:pPr>
            <a:r>
              <a:rPr lang="en-US" sz="2000" b="1" strike="noStrike" spc="-1">
                <a:solidFill>
                  <a:srgbClr val="000000"/>
                </a:solidFill>
                <a:latin typeface="Calibri"/>
              </a:rPr>
              <a:t>Understand feature distributions</a:t>
            </a:r>
            <a:r>
              <a:rPr lang="en-US" sz="2000" b="0" strike="noStrike" spc="-1">
                <a:solidFill>
                  <a:srgbClr val="000000"/>
                </a:solidFill>
                <a:latin typeface="Calibri"/>
              </a:rPr>
              <a:t>: Analyze the distributions of factors to identify any patterns or outliers.</a:t>
            </a:r>
          </a:p>
          <a:p>
            <a:pPr marL="365760" indent="-255270">
              <a:spcBef>
                <a:spcPts val="400"/>
              </a:spcBef>
              <a:buClr>
                <a:srgbClr val="2DA2BF"/>
              </a:buClr>
              <a:buSzPct val="68000"/>
              <a:buFont typeface="Wingdings 3" charset="2"/>
              <a:buChar char=""/>
              <a:tabLst>
                <a:tab pos="0" algn="l"/>
              </a:tabLst>
            </a:pPr>
            <a:endParaRPr lang="en-US" sz="2000" spc="-1">
              <a:latin typeface="Calibri"/>
              <a:ea typeface="+mn-lt"/>
              <a:cs typeface="+mn-lt"/>
            </a:endParaRPr>
          </a:p>
          <a:p>
            <a:pPr marL="365760" indent="-255270">
              <a:spcBef>
                <a:spcPts val="400"/>
              </a:spcBef>
              <a:buClr>
                <a:srgbClr val="2DA2BF"/>
              </a:buClr>
              <a:buSzPct val="68000"/>
              <a:buFont typeface="Wingdings 3" charset="2"/>
              <a:buChar char=""/>
              <a:tabLst>
                <a:tab pos="0" algn="l"/>
              </a:tabLst>
            </a:pPr>
            <a:r>
              <a:rPr lang="en-US" sz="2000" b="1" spc="-1">
                <a:latin typeface="Calibri"/>
                <a:ea typeface="+mn-lt"/>
                <a:cs typeface="+mn-lt"/>
              </a:rPr>
              <a:t>Finding Irregularities</a:t>
            </a:r>
            <a:r>
              <a:rPr lang="en-US" sz="2000" spc="-1">
                <a:latin typeface="Calibri"/>
                <a:ea typeface="+mn-lt"/>
                <a:cs typeface="+mn-lt"/>
              </a:rPr>
              <a:t>: As the data-set is huge, we need to ensure that it is in accordance with how a natural game-play occurs in real life.</a:t>
            </a:r>
            <a:endParaRPr lang="en-US" sz="2000">
              <a:latin typeface="Calibri"/>
            </a:endParaRPr>
          </a:p>
          <a:p>
            <a:pPr marL="365760" indent="-255270">
              <a:spcBef>
                <a:spcPts val="400"/>
              </a:spcBef>
              <a:buClr>
                <a:srgbClr val="2DA2BF"/>
              </a:buClr>
              <a:buSzPct val="68000"/>
              <a:buFont typeface="Wingdings 3" charset="2"/>
              <a:buChar char=""/>
              <a:tabLst>
                <a:tab pos="0" algn="l"/>
              </a:tabLst>
            </a:pPr>
            <a:endParaRPr lang="en-US" sz="2000" spc="-1">
              <a:solidFill>
                <a:srgbClr val="000000"/>
              </a:solidFill>
              <a:latin typeface="Calibri"/>
              <a:cs typeface="Arial"/>
            </a:endParaRPr>
          </a:p>
          <a:p>
            <a:pPr marL="365760" indent="-255270">
              <a:lnSpc>
                <a:spcPct val="100000"/>
              </a:lnSpc>
              <a:spcBef>
                <a:spcPts val="400"/>
              </a:spcBef>
              <a:buClr>
                <a:srgbClr val="2DA2BF"/>
              </a:buClr>
              <a:buSzPct val="68000"/>
              <a:buFont typeface="Wingdings 3" charset="2"/>
              <a:buChar char=""/>
              <a:tabLst>
                <a:tab pos="0" algn="l"/>
              </a:tabLst>
            </a:pPr>
            <a:r>
              <a:rPr lang="en-US" sz="2000" b="1" strike="noStrike" spc="-1">
                <a:solidFill>
                  <a:srgbClr val="000000"/>
                </a:solidFill>
                <a:latin typeface="Calibri"/>
              </a:rPr>
              <a:t>Explore relationships</a:t>
            </a:r>
            <a:r>
              <a:rPr lang="en-US" sz="2000" b="0" strike="noStrike" spc="-1">
                <a:solidFill>
                  <a:srgbClr val="000000"/>
                </a:solidFill>
                <a:latin typeface="Calibri"/>
              </a:rPr>
              <a:t>: Investigate the relationships between different features and the target variable.</a:t>
            </a:r>
          </a:p>
          <a:p>
            <a:pPr marL="365760" indent="-255270">
              <a:spcBef>
                <a:spcPts val="400"/>
              </a:spcBef>
              <a:buClr>
                <a:srgbClr val="2DA2BF"/>
              </a:buClr>
              <a:buSzPct val="68000"/>
              <a:buFont typeface="Wingdings 3" charset="2"/>
              <a:buChar char=""/>
              <a:tabLst>
                <a:tab pos="0" algn="l"/>
              </a:tabLst>
            </a:pPr>
            <a:endParaRPr lang="en-US" sz="2000" spc="-1">
              <a:solidFill>
                <a:srgbClr val="000000"/>
              </a:solidFill>
              <a:latin typeface="Calibri"/>
            </a:endParaRPr>
          </a:p>
          <a:p>
            <a:pPr marL="365760" indent="-255270">
              <a:lnSpc>
                <a:spcPct val="100000"/>
              </a:lnSpc>
              <a:spcBef>
                <a:spcPts val="400"/>
              </a:spcBef>
              <a:buClr>
                <a:srgbClr val="2DA2BF"/>
              </a:buClr>
              <a:buSzPct val="68000"/>
              <a:buFont typeface="Wingdings 3" charset="2"/>
              <a:buChar char=""/>
              <a:tabLst>
                <a:tab pos="0" algn="l"/>
              </a:tabLst>
            </a:pPr>
            <a:r>
              <a:rPr lang="en-US" sz="2000" b="1" strike="noStrike" spc="-1">
                <a:solidFill>
                  <a:srgbClr val="000000"/>
                </a:solidFill>
                <a:latin typeface="Calibri"/>
              </a:rPr>
              <a:t>Gain insights</a:t>
            </a:r>
            <a:r>
              <a:rPr lang="en-US" sz="2000" b="0" strike="noStrike" spc="-1">
                <a:solidFill>
                  <a:srgbClr val="000000"/>
                </a:solidFill>
                <a:latin typeface="Calibri"/>
              </a:rPr>
              <a:t>: Extract meaningful insights and observations that can guide subsequent analysis and modeling tasks.</a:t>
            </a:r>
          </a:p>
          <a:p>
            <a:pPr>
              <a:lnSpc>
                <a:spcPct val="100000"/>
              </a:lnSpc>
              <a:spcBef>
                <a:spcPts val="400"/>
              </a:spcBef>
              <a:tabLst>
                <a:tab pos="0" algn="l"/>
              </a:tabLst>
            </a:pPr>
            <a:endParaRPr lang="en-US" sz="2000" b="0" strike="noStrike" spc="-1">
              <a:solidFill>
                <a:srgbClr val="000000"/>
              </a:solidFill>
              <a:latin typeface="Calibri"/>
            </a:endParaRPr>
          </a:p>
          <a:p>
            <a:pPr marL="109220">
              <a:spcBef>
                <a:spcPts val="400"/>
              </a:spcBef>
              <a:tabLst>
                <a:tab pos="0" algn="l"/>
              </a:tabLst>
            </a:pPr>
            <a:endParaRPr lang="en-US" sz="2000" spc="-1">
              <a:solidFill>
                <a:srgbClr val="000000"/>
              </a:solidFill>
              <a:latin typeface="Calibri"/>
            </a:endParaRPr>
          </a:p>
        </p:txBody>
      </p:sp>
      <p:sp>
        <p:nvSpPr>
          <p:cNvPr id="113" name="TextShape 2"/>
          <p:cNvSpPr txBox="1"/>
          <p:nvPr/>
        </p:nvSpPr>
        <p:spPr>
          <a:xfrm>
            <a:off x="323640" y="188640"/>
            <a:ext cx="3428641" cy="962167"/>
          </a:xfrm>
          <a:prstGeom prst="rect">
            <a:avLst/>
          </a:prstGeom>
          <a:noFill/>
          <a:ln>
            <a:noFill/>
          </a:ln>
        </p:spPr>
        <p:txBody>
          <a:bodyPr lIns="90000" tIns="45000" rIns="90000" bIns="45000" anchor="ctr">
            <a:noAutofit/>
          </a:bodyPr>
          <a:lstStyle/>
          <a:p>
            <a:pPr>
              <a:lnSpc>
                <a:spcPct val="100000"/>
              </a:lnSpc>
            </a:pPr>
            <a:r>
              <a:rPr lang="en-IN" sz="4000" b="1" u="sng" strike="noStrike" spc="-1">
                <a:solidFill>
                  <a:srgbClr val="464646"/>
                </a:solidFill>
                <a:latin typeface="Arial"/>
              </a:rPr>
              <a:t>Objectives</a:t>
            </a:r>
            <a:endParaRPr lang="en-US" sz="4000" b="0" u="sng"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397042" y="1625779"/>
            <a:ext cx="8337524" cy="3611161"/>
          </a:xfrm>
          <a:prstGeom prst="rect">
            <a:avLst/>
          </a:prstGeom>
          <a:noFill/>
          <a:ln>
            <a:noFill/>
          </a:ln>
        </p:spPr>
        <p:txBody>
          <a:bodyPr lIns="90000" tIns="45000" rIns="90000" bIns="45000" anchor="t">
            <a:normAutofit/>
          </a:bodyPr>
          <a:lstStyle/>
          <a:p>
            <a:pPr marL="453390" indent="-342900">
              <a:spcBef>
                <a:spcPts val="400"/>
              </a:spcBef>
              <a:buClr>
                <a:srgbClr val="2DA2BF"/>
              </a:buClr>
              <a:buSzPct val="68000"/>
              <a:buFont typeface="Arial"/>
              <a:buChar char="•"/>
            </a:pPr>
            <a:r>
              <a:rPr lang="en-IN" sz="2000" b="0" strike="noStrike" spc="-1">
                <a:solidFill>
                  <a:srgbClr val="000000"/>
                </a:solidFill>
                <a:latin typeface="Calibri"/>
              </a:rPr>
              <a:t>There are </a:t>
            </a:r>
            <a:r>
              <a:rPr lang="en-IN" sz="2000" b="1" strike="noStrike" spc="-1">
                <a:solidFill>
                  <a:srgbClr val="000000"/>
                </a:solidFill>
                <a:latin typeface="Calibri"/>
              </a:rPr>
              <a:t>20</a:t>
            </a:r>
            <a:r>
              <a:rPr lang="en-IN" sz="2000" b="0" strike="noStrike" spc="-1">
                <a:solidFill>
                  <a:srgbClr val="000000"/>
                </a:solidFill>
                <a:latin typeface="Calibri"/>
              </a:rPr>
              <a:t> attributes given to us</a:t>
            </a:r>
            <a:r>
              <a:rPr lang="en-IN" sz="2000" spc="-1">
                <a:solidFill>
                  <a:srgbClr val="000000"/>
                </a:solidFill>
                <a:latin typeface="Calibri"/>
              </a:rPr>
              <a:t> in the </a:t>
            </a:r>
            <a:r>
              <a:rPr lang="en-IN" sz="2000" b="1" spc="-1">
                <a:solidFill>
                  <a:srgbClr val="000000"/>
                </a:solidFill>
                <a:latin typeface="Calibri"/>
              </a:rPr>
              <a:t>training data-set</a:t>
            </a:r>
            <a:r>
              <a:rPr lang="en-IN" sz="2000" b="0" strike="noStrike" spc="-1">
                <a:solidFill>
                  <a:srgbClr val="000000"/>
                </a:solidFill>
                <a:latin typeface="Calibri"/>
              </a:rPr>
              <a:t>, that help us build our model.</a:t>
            </a:r>
          </a:p>
          <a:p>
            <a:pPr marL="453390" indent="-342900">
              <a:spcBef>
                <a:spcPts val="400"/>
              </a:spcBef>
              <a:buClr>
                <a:srgbClr val="2DA2BF"/>
              </a:buClr>
              <a:buSzPct val="68000"/>
              <a:buFont typeface="Arial"/>
              <a:buChar char="•"/>
              <a:tabLst>
                <a:tab pos="0" algn="l"/>
              </a:tabLst>
            </a:pPr>
            <a:endParaRPr lang="en-IN" sz="2000" spc="-1">
              <a:latin typeface="Calibri"/>
            </a:endParaRPr>
          </a:p>
          <a:p>
            <a:pPr marL="453390" indent="-342900">
              <a:spcBef>
                <a:spcPts val="400"/>
              </a:spcBef>
              <a:buClr>
                <a:srgbClr val="2DA2BF"/>
              </a:buClr>
              <a:buSzPct val="68000"/>
              <a:buFont typeface="Arial"/>
              <a:buChar char="•"/>
              <a:tabLst>
                <a:tab pos="0" algn="l"/>
              </a:tabLst>
            </a:pPr>
            <a:r>
              <a:rPr lang="en-IN" sz="2000" spc="-1">
                <a:latin typeface="Calibri"/>
              </a:rPr>
              <a:t>There are </a:t>
            </a:r>
            <a:r>
              <a:rPr lang="en-IN" sz="2000" b="1" spc="-1">
                <a:latin typeface="Calibri"/>
              </a:rPr>
              <a:t>2 </a:t>
            </a:r>
            <a:r>
              <a:rPr lang="en-IN" sz="2000" spc="-1">
                <a:latin typeface="Calibri"/>
              </a:rPr>
              <a:t>attributes given to us in the labelled data-set.</a:t>
            </a:r>
          </a:p>
          <a:p>
            <a:pPr marL="453390" indent="-342900">
              <a:spcBef>
                <a:spcPts val="400"/>
              </a:spcBef>
              <a:buClr>
                <a:srgbClr val="2DA2BF"/>
              </a:buClr>
              <a:buSzPct val="68000"/>
              <a:buFont typeface="Arial"/>
              <a:buChar char="•"/>
              <a:tabLst>
                <a:tab pos="0" algn="l"/>
              </a:tabLst>
            </a:pPr>
            <a:endParaRPr lang="en-IN" sz="2000" spc="-1">
              <a:latin typeface="Calibri"/>
            </a:endParaRPr>
          </a:p>
          <a:p>
            <a:pPr marL="453390" indent="-342900">
              <a:spcBef>
                <a:spcPts val="400"/>
              </a:spcBef>
              <a:buClr>
                <a:srgbClr val="2DA2BF"/>
              </a:buClr>
              <a:buSzPct val="68000"/>
              <a:buFont typeface="Arial"/>
              <a:buChar char="•"/>
              <a:tabLst>
                <a:tab pos="0" algn="l"/>
              </a:tabLst>
            </a:pPr>
            <a:r>
              <a:rPr lang="en-IN" sz="2000" spc="-1">
                <a:latin typeface="Calibri"/>
              </a:rPr>
              <a:t>There are </a:t>
            </a:r>
            <a:r>
              <a:rPr lang="en-IN" sz="2000" b="1" spc="-1">
                <a:latin typeface="Calibri"/>
              </a:rPr>
              <a:t>Numerical</a:t>
            </a:r>
            <a:r>
              <a:rPr lang="en-IN" sz="2000" spc="-1">
                <a:latin typeface="Calibri"/>
              </a:rPr>
              <a:t> and </a:t>
            </a:r>
            <a:r>
              <a:rPr lang="en-IN" sz="2000" b="1" spc="-1">
                <a:latin typeface="Calibri"/>
              </a:rPr>
              <a:t>Categorical </a:t>
            </a:r>
            <a:r>
              <a:rPr lang="en-IN" sz="2000" spc="-1">
                <a:latin typeface="Calibri"/>
              </a:rPr>
              <a:t>variables involved in the training data-set.</a:t>
            </a:r>
            <a:endParaRPr lang="en-IN" sz="2000" spc="-1">
              <a:latin typeface="Calibri"/>
              <a:cs typeface="Arial"/>
            </a:endParaRPr>
          </a:p>
          <a:p>
            <a:pPr marL="453390" indent="-342900">
              <a:spcBef>
                <a:spcPts val="400"/>
              </a:spcBef>
              <a:buClr>
                <a:srgbClr val="2DA2BF"/>
              </a:buClr>
              <a:buSzPct val="68000"/>
              <a:buFont typeface="Arial"/>
              <a:buChar char="•"/>
              <a:tabLst>
                <a:tab pos="0" algn="l"/>
              </a:tabLst>
            </a:pPr>
            <a:endParaRPr lang="en-IN" sz="2000" spc="-1">
              <a:latin typeface="Calibri"/>
              <a:cs typeface="Arial"/>
            </a:endParaRPr>
          </a:p>
          <a:p>
            <a:pPr marL="453390" indent="-342900">
              <a:spcBef>
                <a:spcPts val="400"/>
              </a:spcBef>
              <a:buClr>
                <a:srgbClr val="2DA2BF"/>
              </a:buClr>
              <a:buSzPct val="68000"/>
              <a:buFont typeface="Arial"/>
              <a:buChar char="•"/>
              <a:tabLst>
                <a:tab pos="0" algn="l"/>
              </a:tabLst>
            </a:pPr>
            <a:r>
              <a:rPr lang="en-US" sz="2000" spc="-1">
                <a:latin typeface="Calibri"/>
                <a:cs typeface="Arial"/>
              </a:rPr>
              <a:t>The </a:t>
            </a:r>
            <a:r>
              <a:rPr lang="en-US" sz="2000" i="1" spc="-1">
                <a:latin typeface="Calibri"/>
                <a:cs typeface="Arial"/>
              </a:rPr>
              <a:t>Training Dataset</a:t>
            </a:r>
            <a:r>
              <a:rPr lang="en-US" sz="2000" spc="-1">
                <a:latin typeface="Calibri"/>
                <a:cs typeface="Arial"/>
              </a:rPr>
              <a:t> has </a:t>
            </a:r>
            <a:r>
              <a:rPr lang="en-US" sz="2000" b="1" spc="-1">
                <a:latin typeface="Calibri"/>
                <a:cs typeface="Arial"/>
              </a:rPr>
              <a:t>26296946</a:t>
            </a:r>
            <a:r>
              <a:rPr lang="en-US" sz="2000" spc="-1">
                <a:latin typeface="Calibri"/>
                <a:cs typeface="Arial"/>
              </a:rPr>
              <a:t> rows and </a:t>
            </a:r>
            <a:r>
              <a:rPr lang="en-US" sz="2000" b="1" spc="-1">
                <a:latin typeface="Calibri"/>
                <a:cs typeface="Arial"/>
              </a:rPr>
              <a:t>20</a:t>
            </a:r>
            <a:r>
              <a:rPr lang="en-US" sz="2000" spc="-1">
                <a:latin typeface="Calibri"/>
                <a:cs typeface="Arial"/>
              </a:rPr>
              <a:t> columns (attributes).</a:t>
            </a:r>
            <a:endParaRPr lang="en-US" sz="2000"/>
          </a:p>
          <a:p>
            <a:pPr marL="365760" indent="-255270">
              <a:spcBef>
                <a:spcPts val="400"/>
              </a:spcBef>
              <a:buFont typeface="'Wingdings 3',Sans-Serif"/>
              <a:buChar char=""/>
              <a:tabLst>
                <a:tab pos="0" algn="l"/>
              </a:tabLst>
            </a:pPr>
            <a:endParaRPr lang="en-US" sz="2000" spc="-1">
              <a:latin typeface="Arial"/>
              <a:cs typeface="Arial"/>
            </a:endParaRPr>
          </a:p>
          <a:p>
            <a:pPr marL="285750" indent="-285750">
              <a:spcBef>
                <a:spcPts val="323"/>
              </a:spcBef>
              <a:buFont typeface="Arial"/>
              <a:buChar char="•"/>
              <a:tabLst>
                <a:tab pos="0" algn="l"/>
              </a:tabLst>
            </a:pPr>
            <a:endParaRPr lang="en-US" sz="2000" spc="-1">
              <a:ea typeface="+mn-lt"/>
              <a:cs typeface="+mn-lt"/>
            </a:endParaRPr>
          </a:p>
          <a:p>
            <a:pPr marL="453390" indent="-342900">
              <a:spcBef>
                <a:spcPts val="400"/>
              </a:spcBef>
              <a:buClr>
                <a:srgbClr val="2DA2BF"/>
              </a:buClr>
              <a:buSzPct val="68000"/>
              <a:buFont typeface="Arial"/>
              <a:buChar char="•"/>
              <a:tabLst>
                <a:tab pos="0" algn="l"/>
              </a:tabLst>
            </a:pPr>
            <a:endParaRPr lang="en-IN" sz="2000" spc="-1">
              <a:latin typeface="Calibri"/>
            </a:endParaRPr>
          </a:p>
          <a:p>
            <a:pPr marL="453390" indent="-342900">
              <a:spcBef>
                <a:spcPts val="400"/>
              </a:spcBef>
              <a:buClr>
                <a:srgbClr val="2DA2BF"/>
              </a:buClr>
              <a:buSzPct val="68000"/>
              <a:buFont typeface="Arial"/>
              <a:buChar char="•"/>
              <a:tabLst>
                <a:tab pos="0" algn="l"/>
              </a:tabLst>
            </a:pPr>
            <a:endParaRPr lang="en-IN" sz="2000" spc="-1">
              <a:latin typeface="Calibri"/>
            </a:endParaRPr>
          </a:p>
        </p:txBody>
      </p:sp>
      <p:sp>
        <p:nvSpPr>
          <p:cNvPr id="115" name="TextShape 2"/>
          <p:cNvSpPr txBox="1"/>
          <p:nvPr/>
        </p:nvSpPr>
        <p:spPr>
          <a:xfrm>
            <a:off x="457200" y="274680"/>
            <a:ext cx="4860398" cy="950135"/>
          </a:xfrm>
          <a:prstGeom prst="rect">
            <a:avLst/>
          </a:prstGeom>
          <a:noFill/>
          <a:ln>
            <a:noFill/>
          </a:ln>
        </p:spPr>
        <p:txBody>
          <a:bodyPr lIns="90000" tIns="45000" rIns="90000" bIns="45000" anchor="ctr">
            <a:normAutofit/>
          </a:bodyPr>
          <a:lstStyle/>
          <a:p>
            <a:pPr>
              <a:lnSpc>
                <a:spcPct val="100000"/>
              </a:lnSpc>
            </a:pPr>
            <a:r>
              <a:rPr lang="en-IN" sz="4000" b="1" u="sng" strike="noStrike" spc="-1">
                <a:solidFill>
                  <a:srgbClr val="464646"/>
                </a:solidFill>
                <a:latin typeface="Arial"/>
              </a:rPr>
              <a:t>Data Set Overview</a:t>
            </a:r>
            <a:endParaRPr lang="en-US" sz="4000" b="0" u="sng"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CDF8B42-99C5-CBD7-4A03-1F86DECA4444}"/>
              </a:ext>
            </a:extLst>
          </p:cNvPr>
          <p:cNvGraphicFramePr>
            <a:graphicFrameLocks noGrp="1"/>
          </p:cNvGraphicFramePr>
          <p:nvPr>
            <p:extLst>
              <p:ext uri="{D42A27DB-BD31-4B8C-83A1-F6EECF244321}">
                <p14:modId xmlns:p14="http://schemas.microsoft.com/office/powerpoint/2010/main" val="186630250"/>
              </p:ext>
            </p:extLst>
          </p:nvPr>
        </p:nvGraphicFramePr>
        <p:xfrm>
          <a:off x="1169871" y="1286577"/>
          <a:ext cx="6837057" cy="4635006"/>
        </p:xfrm>
        <a:graphic>
          <a:graphicData uri="http://schemas.openxmlformats.org/drawingml/2006/table">
            <a:tbl>
              <a:tblPr firstRow="1" bandRow="1">
                <a:tableStyleId>{5C22544A-7EE6-4342-B048-85BDC9FD1C3A}</a:tableStyleId>
              </a:tblPr>
              <a:tblGrid>
                <a:gridCol w="1210286">
                  <a:extLst>
                    <a:ext uri="{9D8B030D-6E8A-4147-A177-3AD203B41FA5}">
                      <a16:colId xmlns:a16="http://schemas.microsoft.com/office/drawing/2014/main" val="2712066614"/>
                    </a:ext>
                  </a:extLst>
                </a:gridCol>
                <a:gridCol w="5626771">
                  <a:extLst>
                    <a:ext uri="{9D8B030D-6E8A-4147-A177-3AD203B41FA5}">
                      <a16:colId xmlns:a16="http://schemas.microsoft.com/office/drawing/2014/main" val="1791459935"/>
                    </a:ext>
                  </a:extLst>
                </a:gridCol>
              </a:tblGrid>
              <a:tr h="281566">
                <a:tc>
                  <a:txBody>
                    <a:bodyPr/>
                    <a:lstStyle/>
                    <a:p>
                      <a:pPr algn="ctr" fontAlgn="base"/>
                      <a:r>
                        <a:rPr lang="en-US" sz="1000">
                          <a:effectLst/>
                        </a:rPr>
                        <a:t>Column Name​</a:t>
                      </a:r>
                      <a:endParaRPr lang="en-US" b="1">
                        <a:solidFill>
                          <a:srgbClr val="FFFFFF"/>
                        </a:solidFill>
                        <a:effectLst/>
                      </a:endParaRPr>
                    </a:p>
                  </a:txBody>
                  <a:tcPr anchor="ctr"/>
                </a:tc>
                <a:tc>
                  <a:txBody>
                    <a:bodyPr/>
                    <a:lstStyle/>
                    <a:p>
                      <a:pPr algn="ctr" fontAlgn="base"/>
                      <a:r>
                        <a:rPr lang="en-US" sz="1000">
                          <a:effectLst/>
                        </a:rPr>
                        <a:t>Description​</a:t>
                      </a:r>
                      <a:endParaRPr lang="en-US" b="1">
                        <a:solidFill>
                          <a:srgbClr val="FFFFFF"/>
                        </a:solidFill>
                        <a:effectLst/>
                      </a:endParaRPr>
                    </a:p>
                  </a:txBody>
                  <a:tcPr anchor="ctr"/>
                </a:tc>
                <a:extLst>
                  <a:ext uri="{0D108BD9-81ED-4DB2-BD59-A6C34878D82A}">
                    <a16:rowId xmlns:a16="http://schemas.microsoft.com/office/drawing/2014/main" val="1368422665"/>
                  </a:ext>
                </a:extLst>
              </a:tr>
              <a:tr h="324883">
                <a:tc>
                  <a:txBody>
                    <a:bodyPr/>
                    <a:lstStyle/>
                    <a:p>
                      <a:pPr algn="ctr" fontAlgn="base"/>
                      <a:r>
                        <a:rPr lang="en-US" sz="1200" err="1">
                          <a:effectLst/>
                        </a:rPr>
                        <a:t>session_id</a:t>
                      </a:r>
                      <a:r>
                        <a:rPr lang="en-US" sz="1200">
                          <a:effectLst/>
                        </a:rPr>
                        <a:t>​</a:t>
                      </a:r>
                      <a:endParaRPr lang="en-US">
                        <a:effectLst/>
                      </a:endParaRPr>
                    </a:p>
                  </a:txBody>
                  <a:tcPr anchor="ctr"/>
                </a:tc>
                <a:tc>
                  <a:txBody>
                    <a:bodyPr/>
                    <a:lstStyle/>
                    <a:p>
                      <a:pPr algn="ctr" fontAlgn="base"/>
                      <a:r>
                        <a:rPr lang="en-US" sz="1200">
                          <a:effectLst/>
                        </a:rPr>
                        <a:t>The ID of the session the event took place in​</a:t>
                      </a:r>
                      <a:endParaRPr lang="en-US">
                        <a:effectLst/>
                      </a:endParaRPr>
                    </a:p>
                  </a:txBody>
                  <a:tcPr anchor="ctr"/>
                </a:tc>
                <a:extLst>
                  <a:ext uri="{0D108BD9-81ED-4DB2-BD59-A6C34878D82A}">
                    <a16:rowId xmlns:a16="http://schemas.microsoft.com/office/drawing/2014/main" val="4226139479"/>
                  </a:ext>
                </a:extLst>
              </a:tr>
              <a:tr h="324883">
                <a:tc>
                  <a:txBody>
                    <a:bodyPr/>
                    <a:lstStyle/>
                    <a:p>
                      <a:pPr algn="ctr" fontAlgn="base"/>
                      <a:r>
                        <a:rPr lang="en-US" sz="1200">
                          <a:effectLst/>
                        </a:rPr>
                        <a:t>index​</a:t>
                      </a:r>
                      <a:endParaRPr lang="en-US">
                        <a:effectLst/>
                      </a:endParaRPr>
                    </a:p>
                  </a:txBody>
                  <a:tcPr anchor="ctr"/>
                </a:tc>
                <a:tc>
                  <a:txBody>
                    <a:bodyPr/>
                    <a:lstStyle/>
                    <a:p>
                      <a:pPr algn="ctr" fontAlgn="base"/>
                      <a:r>
                        <a:rPr lang="en-US" sz="1200">
                          <a:effectLst/>
                        </a:rPr>
                        <a:t>The index of the event for the session​</a:t>
                      </a:r>
                      <a:endParaRPr lang="en-US">
                        <a:effectLst/>
                      </a:endParaRPr>
                    </a:p>
                  </a:txBody>
                  <a:tcPr anchor="ctr"/>
                </a:tc>
                <a:extLst>
                  <a:ext uri="{0D108BD9-81ED-4DB2-BD59-A6C34878D82A}">
                    <a16:rowId xmlns:a16="http://schemas.microsoft.com/office/drawing/2014/main" val="723389387"/>
                  </a:ext>
                </a:extLst>
              </a:tr>
              <a:tr h="541473">
                <a:tc>
                  <a:txBody>
                    <a:bodyPr/>
                    <a:lstStyle/>
                    <a:p>
                      <a:pPr algn="ctr" fontAlgn="base"/>
                      <a:r>
                        <a:rPr lang="en-US" sz="1200" err="1">
                          <a:effectLst/>
                        </a:rPr>
                        <a:t>elapsed_time</a:t>
                      </a:r>
                      <a:r>
                        <a:rPr lang="en-US" sz="1200">
                          <a:effectLst/>
                        </a:rPr>
                        <a:t>​</a:t>
                      </a:r>
                      <a:endParaRPr lang="en-US">
                        <a:effectLst/>
                      </a:endParaRPr>
                    </a:p>
                  </a:txBody>
                  <a:tcPr anchor="ctr"/>
                </a:tc>
                <a:tc>
                  <a:txBody>
                    <a:bodyPr/>
                    <a:lstStyle/>
                    <a:p>
                      <a:pPr algn="ctr" fontAlgn="base"/>
                      <a:r>
                        <a:rPr lang="en-US" sz="1200">
                          <a:effectLst/>
                        </a:rPr>
                        <a:t>How much time has passed (in milliseconds) between the start of the session and when the event was recorded​</a:t>
                      </a:r>
                      <a:endParaRPr lang="en-US">
                        <a:effectLst/>
                      </a:endParaRPr>
                    </a:p>
                  </a:txBody>
                  <a:tcPr anchor="ctr"/>
                </a:tc>
                <a:extLst>
                  <a:ext uri="{0D108BD9-81ED-4DB2-BD59-A6C34878D82A}">
                    <a16:rowId xmlns:a16="http://schemas.microsoft.com/office/drawing/2014/main" val="2924826792"/>
                  </a:ext>
                </a:extLst>
              </a:tr>
              <a:tr h="324883">
                <a:tc>
                  <a:txBody>
                    <a:bodyPr/>
                    <a:lstStyle/>
                    <a:p>
                      <a:pPr algn="ctr" fontAlgn="base"/>
                      <a:r>
                        <a:rPr lang="en-US" sz="1200" err="1">
                          <a:effectLst/>
                        </a:rPr>
                        <a:t>event_name</a:t>
                      </a:r>
                      <a:r>
                        <a:rPr lang="en-US" sz="1200">
                          <a:effectLst/>
                        </a:rPr>
                        <a:t>​</a:t>
                      </a:r>
                      <a:endParaRPr lang="en-US">
                        <a:effectLst/>
                      </a:endParaRPr>
                    </a:p>
                  </a:txBody>
                  <a:tcPr anchor="ctr"/>
                </a:tc>
                <a:tc>
                  <a:txBody>
                    <a:bodyPr/>
                    <a:lstStyle/>
                    <a:p>
                      <a:pPr algn="ctr" fontAlgn="base"/>
                      <a:r>
                        <a:rPr lang="en-US" sz="1200">
                          <a:effectLst/>
                        </a:rPr>
                        <a:t>The name of the event type​</a:t>
                      </a:r>
                      <a:endParaRPr lang="en-US">
                        <a:effectLst/>
                      </a:endParaRPr>
                    </a:p>
                  </a:txBody>
                  <a:tcPr anchor="ctr"/>
                </a:tc>
                <a:extLst>
                  <a:ext uri="{0D108BD9-81ED-4DB2-BD59-A6C34878D82A}">
                    <a16:rowId xmlns:a16="http://schemas.microsoft.com/office/drawing/2014/main" val="4045233576"/>
                  </a:ext>
                </a:extLst>
              </a:tr>
              <a:tr h="541473">
                <a:tc>
                  <a:txBody>
                    <a:bodyPr/>
                    <a:lstStyle/>
                    <a:p>
                      <a:pPr algn="ctr" fontAlgn="base"/>
                      <a:r>
                        <a:rPr lang="en-US" sz="1200">
                          <a:effectLst/>
                        </a:rPr>
                        <a:t>name​</a:t>
                      </a:r>
                      <a:endParaRPr lang="en-US">
                        <a:effectLst/>
                      </a:endParaRPr>
                    </a:p>
                  </a:txBody>
                  <a:tcPr anchor="ctr"/>
                </a:tc>
                <a:tc>
                  <a:txBody>
                    <a:bodyPr/>
                    <a:lstStyle/>
                    <a:p>
                      <a:pPr algn="ctr" fontAlgn="base"/>
                      <a:r>
                        <a:rPr lang="en-US" sz="1200">
                          <a:effectLst/>
                        </a:rPr>
                        <a:t>The event name (e.g., identifies whether a </a:t>
                      </a:r>
                      <a:r>
                        <a:rPr lang="en-US" sz="1200" err="1">
                          <a:effectLst/>
                        </a:rPr>
                        <a:t>notebook_click</a:t>
                      </a:r>
                      <a:r>
                        <a:rPr lang="en-US" sz="1200">
                          <a:effectLst/>
                        </a:rPr>
                        <a:t> is opening or closing the notebook)​</a:t>
                      </a:r>
                      <a:endParaRPr lang="en-US">
                        <a:effectLst/>
                      </a:endParaRPr>
                    </a:p>
                  </a:txBody>
                  <a:tcPr anchor="ctr"/>
                </a:tc>
                <a:extLst>
                  <a:ext uri="{0D108BD9-81ED-4DB2-BD59-A6C34878D82A}">
                    <a16:rowId xmlns:a16="http://schemas.microsoft.com/office/drawing/2014/main" val="2787658187"/>
                  </a:ext>
                </a:extLst>
              </a:tr>
              <a:tr h="324883">
                <a:tc>
                  <a:txBody>
                    <a:bodyPr/>
                    <a:lstStyle/>
                    <a:p>
                      <a:pPr algn="ctr" fontAlgn="base"/>
                      <a:r>
                        <a:rPr lang="en-US" sz="1200">
                          <a:effectLst/>
                        </a:rPr>
                        <a:t>level​</a:t>
                      </a:r>
                      <a:endParaRPr lang="en-US">
                        <a:effectLst/>
                      </a:endParaRPr>
                    </a:p>
                  </a:txBody>
                  <a:tcPr anchor="ctr"/>
                </a:tc>
                <a:tc>
                  <a:txBody>
                    <a:bodyPr/>
                    <a:lstStyle/>
                    <a:p>
                      <a:pPr algn="ctr" fontAlgn="base"/>
                      <a:r>
                        <a:rPr lang="en-US" sz="1200">
                          <a:effectLst/>
                        </a:rPr>
                        <a:t>The level of the game where the event occurred (0 to 22)​</a:t>
                      </a:r>
                      <a:endParaRPr lang="en-US">
                        <a:effectLst/>
                      </a:endParaRPr>
                    </a:p>
                  </a:txBody>
                  <a:tcPr anchor="ctr"/>
                </a:tc>
                <a:extLst>
                  <a:ext uri="{0D108BD9-81ED-4DB2-BD59-A6C34878D82A}">
                    <a16:rowId xmlns:a16="http://schemas.microsoft.com/office/drawing/2014/main" val="3895402892"/>
                  </a:ext>
                </a:extLst>
              </a:tr>
              <a:tr h="281566">
                <a:tc>
                  <a:txBody>
                    <a:bodyPr/>
                    <a:lstStyle/>
                    <a:p>
                      <a:pPr algn="ctr" fontAlgn="base"/>
                      <a:r>
                        <a:rPr lang="en-US" sz="1000">
                          <a:effectLst/>
                        </a:rPr>
                        <a:t>page​</a:t>
                      </a:r>
                      <a:endParaRPr lang="en-US">
                        <a:effectLst/>
                      </a:endParaRPr>
                    </a:p>
                  </a:txBody>
                  <a:tcPr anchor="ctr"/>
                </a:tc>
                <a:tc>
                  <a:txBody>
                    <a:bodyPr/>
                    <a:lstStyle/>
                    <a:p>
                      <a:pPr algn="ctr" fontAlgn="base"/>
                      <a:r>
                        <a:rPr lang="en-US" sz="1000">
                          <a:effectLst/>
                        </a:rPr>
                        <a:t>The page number of the event (only for notebook-related events)​</a:t>
                      </a:r>
                      <a:endParaRPr lang="en-US">
                        <a:effectLst/>
                      </a:endParaRPr>
                    </a:p>
                  </a:txBody>
                  <a:tcPr anchor="ctr"/>
                </a:tc>
                <a:extLst>
                  <a:ext uri="{0D108BD9-81ED-4DB2-BD59-A6C34878D82A}">
                    <a16:rowId xmlns:a16="http://schemas.microsoft.com/office/drawing/2014/main" val="4015214874"/>
                  </a:ext>
                </a:extLst>
              </a:tr>
              <a:tr h="281566">
                <a:tc>
                  <a:txBody>
                    <a:bodyPr/>
                    <a:lstStyle/>
                    <a:p>
                      <a:pPr algn="ctr" fontAlgn="base"/>
                      <a:r>
                        <a:rPr lang="en-US" sz="1000" err="1">
                          <a:effectLst/>
                        </a:rPr>
                        <a:t>room_coor_x</a:t>
                      </a:r>
                      <a:r>
                        <a:rPr lang="en-US" sz="1000">
                          <a:effectLst/>
                        </a:rPr>
                        <a:t>​</a:t>
                      </a:r>
                      <a:endParaRPr lang="en-US">
                        <a:effectLst/>
                      </a:endParaRPr>
                    </a:p>
                  </a:txBody>
                  <a:tcPr anchor="ctr"/>
                </a:tc>
                <a:tc>
                  <a:txBody>
                    <a:bodyPr/>
                    <a:lstStyle/>
                    <a:p>
                      <a:pPr algn="ctr" fontAlgn="base"/>
                      <a:r>
                        <a:rPr lang="en-US" sz="1000">
                          <a:effectLst/>
                        </a:rPr>
                        <a:t>The coordinates of the click in reference to the in-game room (only for click events)​</a:t>
                      </a:r>
                      <a:endParaRPr lang="en-US">
                        <a:effectLst/>
                      </a:endParaRPr>
                    </a:p>
                  </a:txBody>
                  <a:tcPr anchor="ctr"/>
                </a:tc>
                <a:extLst>
                  <a:ext uri="{0D108BD9-81ED-4DB2-BD59-A6C34878D82A}">
                    <a16:rowId xmlns:a16="http://schemas.microsoft.com/office/drawing/2014/main" val="3039238917"/>
                  </a:ext>
                </a:extLst>
              </a:tr>
              <a:tr h="281566">
                <a:tc>
                  <a:txBody>
                    <a:bodyPr/>
                    <a:lstStyle/>
                    <a:p>
                      <a:pPr algn="ctr" fontAlgn="base"/>
                      <a:r>
                        <a:rPr lang="en-US" sz="1000" err="1">
                          <a:effectLst/>
                        </a:rPr>
                        <a:t>room_coor_y</a:t>
                      </a:r>
                      <a:r>
                        <a:rPr lang="en-US" sz="1000">
                          <a:effectLst/>
                        </a:rPr>
                        <a:t>​</a:t>
                      </a:r>
                      <a:endParaRPr lang="en-US">
                        <a:effectLst/>
                      </a:endParaRPr>
                    </a:p>
                  </a:txBody>
                  <a:tcPr anchor="ctr"/>
                </a:tc>
                <a:tc>
                  <a:txBody>
                    <a:bodyPr/>
                    <a:lstStyle/>
                    <a:p>
                      <a:pPr algn="ctr" fontAlgn="base"/>
                      <a:r>
                        <a:rPr lang="en-US" sz="1000">
                          <a:effectLst/>
                        </a:rPr>
                        <a:t>The coordinates of the click in reference to the in-game room (only for click events)​</a:t>
                      </a:r>
                      <a:endParaRPr lang="en-US">
                        <a:effectLst/>
                      </a:endParaRPr>
                    </a:p>
                  </a:txBody>
                  <a:tcPr anchor="ctr"/>
                </a:tc>
                <a:extLst>
                  <a:ext uri="{0D108BD9-81ED-4DB2-BD59-A6C34878D82A}">
                    <a16:rowId xmlns:a16="http://schemas.microsoft.com/office/drawing/2014/main" val="442510815"/>
                  </a:ext>
                </a:extLst>
              </a:tr>
              <a:tr h="281566">
                <a:tc>
                  <a:txBody>
                    <a:bodyPr/>
                    <a:lstStyle/>
                    <a:p>
                      <a:pPr algn="ctr" fontAlgn="base"/>
                      <a:r>
                        <a:rPr lang="en-US" sz="1000" err="1">
                          <a:effectLst/>
                        </a:rPr>
                        <a:t>screen_coor_x</a:t>
                      </a:r>
                      <a:r>
                        <a:rPr lang="en-US" sz="1000">
                          <a:effectLst/>
                        </a:rPr>
                        <a:t>​</a:t>
                      </a:r>
                      <a:endParaRPr lang="en-US">
                        <a:effectLst/>
                      </a:endParaRPr>
                    </a:p>
                  </a:txBody>
                  <a:tcPr anchor="ctr"/>
                </a:tc>
                <a:tc>
                  <a:txBody>
                    <a:bodyPr/>
                    <a:lstStyle/>
                    <a:p>
                      <a:pPr algn="ctr" fontAlgn="base"/>
                      <a:r>
                        <a:rPr lang="en-US" sz="1000">
                          <a:effectLst/>
                        </a:rPr>
                        <a:t>The coordinates of the click in reference to the player’s screen (only for click events)​</a:t>
                      </a:r>
                      <a:endParaRPr lang="en-US">
                        <a:effectLst/>
                      </a:endParaRPr>
                    </a:p>
                  </a:txBody>
                  <a:tcPr anchor="ctr"/>
                </a:tc>
                <a:extLst>
                  <a:ext uri="{0D108BD9-81ED-4DB2-BD59-A6C34878D82A}">
                    <a16:rowId xmlns:a16="http://schemas.microsoft.com/office/drawing/2014/main" val="2549275706"/>
                  </a:ext>
                </a:extLst>
              </a:tr>
              <a:tr h="281566">
                <a:tc>
                  <a:txBody>
                    <a:bodyPr/>
                    <a:lstStyle/>
                    <a:p>
                      <a:pPr algn="ctr" fontAlgn="base"/>
                      <a:r>
                        <a:rPr lang="en-US" sz="1000" err="1">
                          <a:effectLst/>
                        </a:rPr>
                        <a:t>screen_coor_y</a:t>
                      </a:r>
                      <a:r>
                        <a:rPr lang="en-US" sz="1000">
                          <a:effectLst/>
                        </a:rPr>
                        <a:t>​</a:t>
                      </a:r>
                      <a:endParaRPr lang="en-US">
                        <a:effectLst/>
                      </a:endParaRPr>
                    </a:p>
                  </a:txBody>
                  <a:tcPr anchor="ctr"/>
                </a:tc>
                <a:tc>
                  <a:txBody>
                    <a:bodyPr/>
                    <a:lstStyle/>
                    <a:p>
                      <a:pPr algn="ctr" fontAlgn="base"/>
                      <a:r>
                        <a:rPr lang="en-US" sz="1000">
                          <a:effectLst/>
                        </a:rPr>
                        <a:t>The coordinates of the click in reference to the player’s screen (only for click events)​</a:t>
                      </a:r>
                      <a:endParaRPr lang="en-US">
                        <a:effectLst/>
                      </a:endParaRPr>
                    </a:p>
                  </a:txBody>
                  <a:tcPr anchor="ctr"/>
                </a:tc>
                <a:extLst>
                  <a:ext uri="{0D108BD9-81ED-4DB2-BD59-A6C34878D82A}">
                    <a16:rowId xmlns:a16="http://schemas.microsoft.com/office/drawing/2014/main" val="3577721716"/>
                  </a:ext>
                </a:extLst>
              </a:tr>
              <a:tr h="281566">
                <a:tc>
                  <a:txBody>
                    <a:bodyPr/>
                    <a:lstStyle/>
                    <a:p>
                      <a:pPr algn="ctr" fontAlgn="base"/>
                      <a:r>
                        <a:rPr lang="en-US" sz="1000" err="1">
                          <a:effectLst/>
                        </a:rPr>
                        <a:t>hover_duration</a:t>
                      </a:r>
                      <a:r>
                        <a:rPr lang="en-US" sz="1000">
                          <a:effectLst/>
                        </a:rPr>
                        <a:t>​</a:t>
                      </a:r>
                      <a:endParaRPr lang="en-US">
                        <a:effectLst/>
                      </a:endParaRPr>
                    </a:p>
                  </a:txBody>
                  <a:tcPr anchor="ctr"/>
                </a:tc>
                <a:tc>
                  <a:txBody>
                    <a:bodyPr/>
                    <a:lstStyle/>
                    <a:p>
                      <a:pPr algn="ctr" fontAlgn="base"/>
                      <a:r>
                        <a:rPr lang="en-US" sz="1000">
                          <a:effectLst/>
                        </a:rPr>
                        <a:t>How long (in milliseconds) the hover happened for (only for hover events)​</a:t>
                      </a:r>
                      <a:endParaRPr lang="en-US">
                        <a:effectLst/>
                      </a:endParaRPr>
                    </a:p>
                  </a:txBody>
                  <a:tcPr anchor="ctr"/>
                </a:tc>
                <a:extLst>
                  <a:ext uri="{0D108BD9-81ED-4DB2-BD59-A6C34878D82A}">
                    <a16:rowId xmlns:a16="http://schemas.microsoft.com/office/drawing/2014/main" val="844097328"/>
                  </a:ext>
                </a:extLst>
              </a:tr>
              <a:tr h="281566">
                <a:tc>
                  <a:txBody>
                    <a:bodyPr/>
                    <a:lstStyle/>
                    <a:p>
                      <a:pPr algn="ctr" fontAlgn="base"/>
                      <a:r>
                        <a:rPr lang="en-US" sz="1000">
                          <a:effectLst/>
                        </a:rPr>
                        <a:t>text​</a:t>
                      </a:r>
                      <a:endParaRPr lang="en-US">
                        <a:effectLst/>
                      </a:endParaRPr>
                    </a:p>
                  </a:txBody>
                  <a:tcPr anchor="ctr"/>
                </a:tc>
                <a:tc>
                  <a:txBody>
                    <a:bodyPr/>
                    <a:lstStyle/>
                    <a:p>
                      <a:pPr algn="ctr" fontAlgn="base"/>
                      <a:r>
                        <a:rPr lang="en-US" sz="1000">
                          <a:effectLst/>
                        </a:rPr>
                        <a:t>The text the player sees during this event​</a:t>
                      </a:r>
                      <a:endParaRPr lang="en-US">
                        <a:effectLst/>
                      </a:endParaRPr>
                    </a:p>
                  </a:txBody>
                  <a:tcPr anchor="ctr"/>
                </a:tc>
                <a:extLst>
                  <a:ext uri="{0D108BD9-81ED-4DB2-BD59-A6C34878D82A}">
                    <a16:rowId xmlns:a16="http://schemas.microsoft.com/office/drawing/2014/main" val="1825565603"/>
                  </a:ext>
                </a:extLst>
              </a:tr>
            </a:tbl>
          </a:graphicData>
        </a:graphic>
      </p:graphicFrame>
      <p:sp>
        <p:nvSpPr>
          <p:cNvPr id="6" name="TextBox 5">
            <a:extLst>
              <a:ext uri="{FF2B5EF4-FFF2-40B4-BE49-F238E27FC236}">
                <a16:creationId xmlns:a16="http://schemas.microsoft.com/office/drawing/2014/main" id="{99132A73-ABB4-4250-8333-98740D794AD9}"/>
              </a:ext>
            </a:extLst>
          </p:cNvPr>
          <p:cNvSpPr txBox="1"/>
          <p:nvPr/>
        </p:nvSpPr>
        <p:spPr>
          <a:xfrm>
            <a:off x="525780" y="360044"/>
            <a:ext cx="809244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u="sng"/>
              <a:t>Attributes and their meaning of the Training Dataset</a:t>
            </a:r>
            <a:endParaRPr lang="en-US" u="sn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03055A6-D072-978D-AA0E-53ACBBA5A3CE}"/>
              </a:ext>
            </a:extLst>
          </p:cNvPr>
          <p:cNvGraphicFramePr>
            <a:graphicFrameLocks noGrp="1"/>
          </p:cNvGraphicFramePr>
          <p:nvPr>
            <p:extLst>
              <p:ext uri="{D42A27DB-BD31-4B8C-83A1-F6EECF244321}">
                <p14:modId xmlns:p14="http://schemas.microsoft.com/office/powerpoint/2010/main" val="3828651265"/>
              </p:ext>
            </p:extLst>
          </p:nvPr>
        </p:nvGraphicFramePr>
        <p:xfrm>
          <a:off x="1458277" y="1272540"/>
          <a:ext cx="6016016" cy="3943224"/>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780489054"/>
                    </a:ext>
                  </a:extLst>
                </a:gridCol>
                <a:gridCol w="4781576">
                  <a:extLst>
                    <a:ext uri="{9D8B030D-6E8A-4147-A177-3AD203B41FA5}">
                      <a16:colId xmlns:a16="http://schemas.microsoft.com/office/drawing/2014/main" val="375264809"/>
                    </a:ext>
                  </a:extLst>
                </a:gridCol>
              </a:tblGrid>
              <a:tr h="639441">
                <a:tc>
                  <a:txBody>
                    <a:bodyPr/>
                    <a:lstStyle/>
                    <a:p>
                      <a:pPr algn="ctr" fontAlgn="base"/>
                      <a:r>
                        <a:rPr lang="en-US" sz="1000">
                          <a:effectLst/>
                        </a:rPr>
                        <a:t>Column Name​</a:t>
                      </a:r>
                      <a:endParaRPr lang="en-US" b="1">
                        <a:solidFill>
                          <a:srgbClr val="FFFFFF"/>
                        </a:solidFill>
                        <a:effectLst/>
                      </a:endParaRPr>
                    </a:p>
                  </a:txBody>
                  <a:tcPr anchor="ctr"/>
                </a:tc>
                <a:tc>
                  <a:txBody>
                    <a:bodyPr/>
                    <a:lstStyle/>
                    <a:p>
                      <a:pPr algn="ctr" fontAlgn="base"/>
                      <a:r>
                        <a:rPr lang="en-US" sz="1000">
                          <a:effectLst/>
                        </a:rPr>
                        <a:t>Description​</a:t>
                      </a:r>
                      <a:endParaRPr lang="en-US" b="1">
                        <a:solidFill>
                          <a:srgbClr val="FFFFFF"/>
                        </a:solidFill>
                        <a:effectLst/>
                      </a:endParaRPr>
                    </a:p>
                  </a:txBody>
                  <a:tcPr anchor="ctr"/>
                </a:tc>
                <a:extLst>
                  <a:ext uri="{0D108BD9-81ED-4DB2-BD59-A6C34878D82A}">
                    <a16:rowId xmlns:a16="http://schemas.microsoft.com/office/drawing/2014/main" val="2789793750"/>
                  </a:ext>
                </a:extLst>
              </a:tr>
              <a:tr h="444057">
                <a:tc>
                  <a:txBody>
                    <a:bodyPr/>
                    <a:lstStyle/>
                    <a:p>
                      <a:pPr algn="ctr" fontAlgn="base"/>
                      <a:r>
                        <a:rPr lang="en-US" sz="1000" err="1">
                          <a:effectLst/>
                        </a:rPr>
                        <a:t>room_fqid</a:t>
                      </a:r>
                      <a:r>
                        <a:rPr lang="en-US" sz="1000">
                          <a:effectLst/>
                        </a:rPr>
                        <a:t>​</a:t>
                      </a:r>
                      <a:endParaRPr lang="en-US">
                        <a:effectLst/>
                      </a:endParaRPr>
                    </a:p>
                  </a:txBody>
                  <a:tcPr anchor="ctr"/>
                </a:tc>
                <a:tc>
                  <a:txBody>
                    <a:bodyPr/>
                    <a:lstStyle/>
                    <a:p>
                      <a:pPr algn="ctr" fontAlgn="base"/>
                      <a:r>
                        <a:rPr lang="en-US" sz="1000">
                          <a:effectLst/>
                        </a:rPr>
                        <a:t>The fully qualified ID of the room where the event took place​</a:t>
                      </a:r>
                      <a:endParaRPr lang="en-US">
                        <a:effectLst/>
                      </a:endParaRPr>
                    </a:p>
                  </a:txBody>
                  <a:tcPr anchor="ctr"/>
                </a:tc>
                <a:extLst>
                  <a:ext uri="{0D108BD9-81ED-4DB2-BD59-A6C34878D82A}">
                    <a16:rowId xmlns:a16="http://schemas.microsoft.com/office/drawing/2014/main" val="3760399078"/>
                  </a:ext>
                </a:extLst>
              </a:tr>
              <a:tr h="444057">
                <a:tc>
                  <a:txBody>
                    <a:bodyPr/>
                    <a:lstStyle/>
                    <a:p>
                      <a:pPr algn="ctr" fontAlgn="base"/>
                      <a:r>
                        <a:rPr lang="en-US" sz="1000" err="1">
                          <a:effectLst/>
                        </a:rPr>
                        <a:t>text_fqid</a:t>
                      </a:r>
                      <a:r>
                        <a:rPr lang="en-US" sz="1000">
                          <a:effectLst/>
                        </a:rPr>
                        <a:t>​</a:t>
                      </a:r>
                      <a:endParaRPr lang="en-US">
                        <a:effectLst/>
                      </a:endParaRPr>
                    </a:p>
                  </a:txBody>
                  <a:tcPr anchor="ctr"/>
                </a:tc>
                <a:tc>
                  <a:txBody>
                    <a:bodyPr/>
                    <a:lstStyle/>
                    <a:p>
                      <a:pPr algn="ctr" fontAlgn="base"/>
                      <a:r>
                        <a:rPr lang="en-US" sz="1000">
                          <a:effectLst/>
                        </a:rPr>
                        <a:t>The fully qualified ID of the text​</a:t>
                      </a:r>
                      <a:endParaRPr lang="en-US">
                        <a:effectLst/>
                      </a:endParaRPr>
                    </a:p>
                  </a:txBody>
                  <a:tcPr anchor="ctr"/>
                </a:tc>
                <a:extLst>
                  <a:ext uri="{0D108BD9-81ED-4DB2-BD59-A6C34878D82A}">
                    <a16:rowId xmlns:a16="http://schemas.microsoft.com/office/drawing/2014/main" val="3881184195"/>
                  </a:ext>
                </a:extLst>
              </a:tr>
              <a:tr h="444057">
                <a:tc>
                  <a:txBody>
                    <a:bodyPr/>
                    <a:lstStyle/>
                    <a:p>
                      <a:pPr algn="ctr" fontAlgn="base"/>
                      <a:r>
                        <a:rPr lang="en-US" sz="1000" err="1">
                          <a:effectLst/>
                        </a:rPr>
                        <a:t>fullscreen</a:t>
                      </a:r>
                      <a:r>
                        <a:rPr lang="en-US" sz="1000">
                          <a:effectLst/>
                        </a:rPr>
                        <a:t>​</a:t>
                      </a:r>
                      <a:endParaRPr lang="en-US">
                        <a:effectLst/>
                      </a:endParaRPr>
                    </a:p>
                  </a:txBody>
                  <a:tcPr anchor="ctr"/>
                </a:tc>
                <a:tc>
                  <a:txBody>
                    <a:bodyPr/>
                    <a:lstStyle/>
                    <a:p>
                      <a:pPr algn="ctr" fontAlgn="base"/>
                      <a:r>
                        <a:rPr lang="en-US" sz="1000">
                          <a:effectLst/>
                        </a:rPr>
                        <a:t>Whether the player is in </a:t>
                      </a:r>
                      <a:r>
                        <a:rPr lang="en-US" sz="1000" err="1">
                          <a:effectLst/>
                        </a:rPr>
                        <a:t>fullscreen</a:t>
                      </a:r>
                      <a:r>
                        <a:rPr lang="en-US" sz="1000">
                          <a:effectLst/>
                        </a:rPr>
                        <a:t> mode​</a:t>
                      </a:r>
                      <a:endParaRPr lang="en-US">
                        <a:effectLst/>
                      </a:endParaRPr>
                    </a:p>
                  </a:txBody>
                  <a:tcPr anchor="ctr"/>
                </a:tc>
                <a:extLst>
                  <a:ext uri="{0D108BD9-81ED-4DB2-BD59-A6C34878D82A}">
                    <a16:rowId xmlns:a16="http://schemas.microsoft.com/office/drawing/2014/main" val="3634251446"/>
                  </a:ext>
                </a:extLst>
              </a:tr>
              <a:tr h="444057">
                <a:tc>
                  <a:txBody>
                    <a:bodyPr/>
                    <a:lstStyle/>
                    <a:p>
                      <a:pPr algn="ctr" fontAlgn="base"/>
                      <a:r>
                        <a:rPr lang="en-US" sz="1000" err="1">
                          <a:effectLst/>
                        </a:rPr>
                        <a:t>hq</a:t>
                      </a:r>
                      <a:r>
                        <a:rPr lang="en-US" sz="1000">
                          <a:effectLst/>
                        </a:rPr>
                        <a:t>​</a:t>
                      </a:r>
                      <a:endParaRPr lang="en-US">
                        <a:effectLst/>
                      </a:endParaRPr>
                    </a:p>
                  </a:txBody>
                  <a:tcPr anchor="ctr"/>
                </a:tc>
                <a:tc>
                  <a:txBody>
                    <a:bodyPr/>
                    <a:lstStyle/>
                    <a:p>
                      <a:pPr algn="ctr" fontAlgn="base"/>
                      <a:r>
                        <a:rPr lang="en-US" sz="1000">
                          <a:effectLst/>
                        </a:rPr>
                        <a:t>Whether the game is in high-quality​</a:t>
                      </a:r>
                      <a:endParaRPr lang="en-US">
                        <a:effectLst/>
                      </a:endParaRPr>
                    </a:p>
                  </a:txBody>
                  <a:tcPr anchor="ctr"/>
                </a:tc>
                <a:extLst>
                  <a:ext uri="{0D108BD9-81ED-4DB2-BD59-A6C34878D82A}">
                    <a16:rowId xmlns:a16="http://schemas.microsoft.com/office/drawing/2014/main" val="1996032051"/>
                  </a:ext>
                </a:extLst>
              </a:tr>
              <a:tr h="444057">
                <a:tc>
                  <a:txBody>
                    <a:bodyPr/>
                    <a:lstStyle/>
                    <a:p>
                      <a:pPr algn="ctr" fontAlgn="base"/>
                      <a:r>
                        <a:rPr lang="en-US" sz="1000">
                          <a:effectLst/>
                        </a:rPr>
                        <a:t>music​</a:t>
                      </a:r>
                      <a:endParaRPr lang="en-US">
                        <a:effectLst/>
                      </a:endParaRPr>
                    </a:p>
                  </a:txBody>
                  <a:tcPr anchor="ctr"/>
                </a:tc>
                <a:tc>
                  <a:txBody>
                    <a:bodyPr/>
                    <a:lstStyle/>
                    <a:p>
                      <a:pPr algn="ctr" fontAlgn="base"/>
                      <a:r>
                        <a:rPr lang="en-US" sz="1000">
                          <a:effectLst/>
                        </a:rPr>
                        <a:t>Whether the game music is on or off​</a:t>
                      </a:r>
                      <a:endParaRPr lang="en-US">
                        <a:effectLst/>
                      </a:endParaRPr>
                    </a:p>
                  </a:txBody>
                  <a:tcPr anchor="ctr"/>
                </a:tc>
                <a:extLst>
                  <a:ext uri="{0D108BD9-81ED-4DB2-BD59-A6C34878D82A}">
                    <a16:rowId xmlns:a16="http://schemas.microsoft.com/office/drawing/2014/main" val="4133424235"/>
                  </a:ext>
                </a:extLst>
              </a:tr>
              <a:tr h="639441">
                <a:tc>
                  <a:txBody>
                    <a:bodyPr/>
                    <a:lstStyle/>
                    <a:p>
                      <a:pPr algn="ctr" fontAlgn="base"/>
                      <a:r>
                        <a:rPr lang="en-US" sz="1000" err="1">
                          <a:effectLst/>
                        </a:rPr>
                        <a:t>level_group</a:t>
                      </a:r>
                      <a:r>
                        <a:rPr lang="en-US" sz="1000">
                          <a:effectLst/>
                        </a:rPr>
                        <a:t>​</a:t>
                      </a:r>
                      <a:endParaRPr lang="en-US">
                        <a:effectLst/>
                      </a:endParaRPr>
                    </a:p>
                  </a:txBody>
                  <a:tcPr anchor="ctr"/>
                </a:tc>
                <a:tc>
                  <a:txBody>
                    <a:bodyPr/>
                    <a:lstStyle/>
                    <a:p>
                      <a:pPr algn="ctr" fontAlgn="base"/>
                      <a:r>
                        <a:rPr lang="en-US" sz="1000">
                          <a:effectLst/>
                        </a:rPr>
                        <a:t>Which group of levels - and group of questions - this row belongs to (0-4, 5-12, 13-22)​</a:t>
                      </a:r>
                      <a:endParaRPr lang="en-US">
                        <a:effectLst/>
                      </a:endParaRPr>
                    </a:p>
                  </a:txBody>
                  <a:tcPr anchor="ctr"/>
                </a:tc>
                <a:extLst>
                  <a:ext uri="{0D108BD9-81ED-4DB2-BD59-A6C34878D82A}">
                    <a16:rowId xmlns:a16="http://schemas.microsoft.com/office/drawing/2014/main" val="816477170"/>
                  </a:ext>
                </a:extLst>
              </a:tr>
              <a:tr h="444057">
                <a:tc>
                  <a:txBody>
                    <a:bodyPr/>
                    <a:lstStyle/>
                    <a:p>
                      <a:pPr algn="ctr" fontAlgn="base"/>
                      <a:r>
                        <a:rPr lang="en-US" sz="1000" err="1">
                          <a:effectLst/>
                        </a:rPr>
                        <a:t>fqid</a:t>
                      </a:r>
                      <a:r>
                        <a:rPr lang="en-US" sz="1000">
                          <a:effectLst/>
                        </a:rPr>
                        <a:t>​</a:t>
                      </a:r>
                      <a:endParaRPr lang="en-US">
                        <a:effectLst/>
                      </a:endParaRPr>
                    </a:p>
                  </a:txBody>
                  <a:tcPr anchor="ctr"/>
                </a:tc>
                <a:tc>
                  <a:txBody>
                    <a:bodyPr/>
                    <a:lstStyle/>
                    <a:p>
                      <a:pPr algn="ctr" fontAlgn="base"/>
                      <a:r>
                        <a:rPr lang="en-US" sz="1000">
                          <a:effectLst/>
                        </a:rPr>
                        <a:t>The fully qualified ID of the event​</a:t>
                      </a:r>
                      <a:endParaRPr lang="en-US">
                        <a:effectLst/>
                      </a:endParaRPr>
                    </a:p>
                  </a:txBody>
                  <a:tcPr anchor="ctr"/>
                </a:tc>
                <a:extLst>
                  <a:ext uri="{0D108BD9-81ED-4DB2-BD59-A6C34878D82A}">
                    <a16:rowId xmlns:a16="http://schemas.microsoft.com/office/drawing/2014/main" val="2322866217"/>
                  </a:ext>
                </a:extLst>
              </a:tr>
            </a:tbl>
          </a:graphicData>
        </a:graphic>
      </p:graphicFrame>
      <p:sp>
        <p:nvSpPr>
          <p:cNvPr id="6" name="TextBox 5">
            <a:extLst>
              <a:ext uri="{FF2B5EF4-FFF2-40B4-BE49-F238E27FC236}">
                <a16:creationId xmlns:a16="http://schemas.microsoft.com/office/drawing/2014/main" id="{A8EFC479-687F-7368-F130-B4E073EFE1F6}"/>
              </a:ext>
            </a:extLst>
          </p:cNvPr>
          <p:cNvSpPr txBox="1"/>
          <p:nvPr/>
        </p:nvSpPr>
        <p:spPr>
          <a:xfrm>
            <a:off x="908684" y="308610"/>
            <a:ext cx="25203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500" b="1" u="sng"/>
              <a:t>Continuation</a:t>
            </a:r>
          </a:p>
        </p:txBody>
      </p:sp>
    </p:spTree>
    <p:extLst>
      <p:ext uri="{BB962C8B-B14F-4D97-AF65-F5344CB8AC3E}">
        <p14:creationId xmlns:p14="http://schemas.microsoft.com/office/powerpoint/2010/main" val="252327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3266</Words>
  <Application>Microsoft Office PowerPoint</Application>
  <PresentationFormat>On-screen Show (4:3)</PresentationFormat>
  <Paragraphs>343</Paragraphs>
  <Slides>39</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39</vt:i4>
      </vt:variant>
    </vt:vector>
  </HeadingPairs>
  <TitlesOfParts>
    <vt:vector size="52" baseType="lpstr">
      <vt:lpstr>Arial</vt:lpstr>
      <vt:lpstr>Arial,Sans-Serif</vt:lpstr>
      <vt:lpstr>Calibri</vt:lpstr>
      <vt:lpstr>Garamond</vt:lpstr>
      <vt:lpstr>Symbol</vt:lpstr>
      <vt:lpstr>Times New Roman</vt:lpstr>
      <vt:lpstr>Verdana</vt:lpstr>
      <vt:lpstr>Wingdings</vt:lpstr>
      <vt:lpstr>Wingdings 2</vt:lpstr>
      <vt:lpstr>Wingdings 3</vt:lpstr>
      <vt:lpstr>'Wingdings 3',Sans-Serif</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Reflecting on the data processed</vt:lpstr>
      <vt:lpstr>A new approach</vt:lpstr>
      <vt:lpstr>PowerPoint Presentation</vt:lpstr>
      <vt:lpstr>Feature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Training</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Prices Dataset</dc:title>
  <dc:subject/>
  <dc:creator>DELL</dc:creator>
  <dc:description/>
  <cp:lastModifiedBy>Maanasi Shastri</cp:lastModifiedBy>
  <cp:revision>351</cp:revision>
  <dcterms:created xsi:type="dcterms:W3CDTF">2023-06-04T07:54:51Z</dcterms:created>
  <dcterms:modified xsi:type="dcterms:W3CDTF">2023-07-27T11:29:31Z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18</vt:i4>
  </property>
</Properties>
</file>