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59" r:id="rId6"/>
    <p:sldId id="261" r:id="rId7"/>
    <p:sldId id="262" r:id="rId8"/>
    <p:sldId id="263" r:id="rId9"/>
    <p:sldId id="267" r:id="rId10"/>
    <p:sldId id="264" r:id="rId11"/>
    <p:sldId id="268" r:id="rId12"/>
    <p:sldId id="265" r:id="rId13"/>
    <p:sldId id="266"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91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920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5216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061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8504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11294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5ABE0-1A06-4F27-A77C-54769EF39409}"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30570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7715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80C8A5-8B51-4446-BD98-87E9B9FBF49E}" type="slidenum">
              <a:rPr lang="en-IN" smtClean="0"/>
              <a:t>‹#›</a:t>
            </a:fld>
            <a:endParaRPr lang="en-IN"/>
          </a:p>
        </p:txBody>
      </p:sp>
    </p:spTree>
    <p:extLst>
      <p:ext uri="{BB962C8B-B14F-4D97-AF65-F5344CB8AC3E}">
        <p14:creationId xmlns:p14="http://schemas.microsoft.com/office/powerpoint/2010/main" val="210159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89331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5ABE0-1A06-4F27-A77C-54769EF39409}" type="datetimeFigureOut">
              <a:rPr lang="en-IN" smtClean="0"/>
              <a:t>02-05-2023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80C8A5-8B51-4446-BD98-87E9B9FBF49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325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ceedings.neurips.cc/paper_files/paper/2017/hash/8a20a8621978632d76c43dfd28b67767-Abstract.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498E-A761-7200-47DC-CBFFF7F9F118}"/>
              </a:ext>
            </a:extLst>
          </p:cNvPr>
          <p:cNvSpPr>
            <a:spLocks noGrp="1"/>
          </p:cNvSpPr>
          <p:nvPr>
            <p:ph type="ctrTitle"/>
          </p:nvPr>
        </p:nvSpPr>
        <p:spPr/>
        <p:txBody>
          <a:bodyPr/>
          <a:lstStyle/>
          <a:p>
            <a:r>
              <a:rPr lang="en-US" sz="4800" dirty="0"/>
              <a:t>CS-6850 Final Project</a:t>
            </a:r>
            <a:br>
              <a:rPr lang="en-US" dirty="0"/>
            </a:br>
            <a:r>
              <a:rPr lang="en-US" dirty="0"/>
              <a:t>Financial Data Analysis</a:t>
            </a:r>
            <a:endParaRPr lang="en-IN" dirty="0"/>
          </a:p>
        </p:txBody>
      </p:sp>
      <p:sp>
        <p:nvSpPr>
          <p:cNvPr id="3" name="Subtitle 2">
            <a:extLst>
              <a:ext uri="{FF2B5EF4-FFF2-40B4-BE49-F238E27FC236}">
                <a16:creationId xmlns:a16="http://schemas.microsoft.com/office/drawing/2014/main" id="{FA5CB2BB-8E9E-EACF-B017-D3A3E780EF0A}"/>
              </a:ext>
            </a:extLst>
          </p:cNvPr>
          <p:cNvSpPr>
            <a:spLocks noGrp="1"/>
          </p:cNvSpPr>
          <p:nvPr>
            <p:ph type="subTitle" idx="1"/>
          </p:nvPr>
        </p:nvSpPr>
        <p:spPr/>
        <p:txBody>
          <a:bodyPr/>
          <a:lstStyle/>
          <a:p>
            <a:r>
              <a:rPr lang="en-US" dirty="0"/>
              <a:t>Maanav Choubey</a:t>
            </a:r>
          </a:p>
          <a:p>
            <a:r>
              <a:rPr lang="en-US" dirty="0" err="1"/>
              <a:t>Aashay</a:t>
            </a:r>
            <a:r>
              <a:rPr lang="en-US" dirty="0"/>
              <a:t> </a:t>
            </a:r>
            <a:r>
              <a:rPr lang="en-US" dirty="0" err="1"/>
              <a:t>Maheshwarkar</a:t>
            </a:r>
            <a:endParaRPr lang="en-IN" dirty="0"/>
          </a:p>
        </p:txBody>
      </p:sp>
    </p:spTree>
    <p:extLst>
      <p:ext uri="{BB962C8B-B14F-4D97-AF65-F5344CB8AC3E}">
        <p14:creationId xmlns:p14="http://schemas.microsoft.com/office/powerpoint/2010/main" val="135183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51BA8-DECA-1269-3B5E-D11E41C9D55B}"/>
              </a:ext>
            </a:extLst>
          </p:cNvPr>
          <p:cNvSpPr>
            <a:spLocks noGrp="1"/>
          </p:cNvSpPr>
          <p:nvPr>
            <p:ph type="title"/>
          </p:nvPr>
        </p:nvSpPr>
        <p:spPr>
          <a:xfrm>
            <a:off x="6411685" y="634946"/>
            <a:ext cx="5127171" cy="1450757"/>
          </a:xfrm>
        </p:spPr>
        <p:txBody>
          <a:bodyPr>
            <a:normAutofit/>
          </a:bodyPr>
          <a:lstStyle/>
          <a:p>
            <a:r>
              <a:rPr lang="en-US" dirty="0"/>
              <a:t>Feature Importance of RF</a:t>
            </a:r>
            <a:endParaRPr lang="en-IN" dirty="0"/>
          </a:p>
        </p:txBody>
      </p:sp>
      <p:pic>
        <p:nvPicPr>
          <p:cNvPr id="5" name="Picture 4">
            <a:extLst>
              <a:ext uri="{FF2B5EF4-FFF2-40B4-BE49-F238E27FC236}">
                <a16:creationId xmlns:a16="http://schemas.microsoft.com/office/drawing/2014/main" id="{2B312D09-B489-B516-BC0E-9CA188AA9CCE}"/>
              </a:ext>
            </a:extLst>
          </p:cNvPr>
          <p:cNvPicPr>
            <a:picLocks noChangeAspect="1"/>
          </p:cNvPicPr>
          <p:nvPr/>
        </p:nvPicPr>
        <p:blipFill>
          <a:blip r:embed="rId2"/>
          <a:stretch>
            <a:fillRect/>
          </a:stretch>
        </p:blipFill>
        <p:spPr>
          <a:xfrm>
            <a:off x="643192" y="1728895"/>
            <a:ext cx="5451627" cy="3080168"/>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7F67E6-9574-FB7F-EBEA-0756F666F0FD}"/>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We used a library SHAP </a:t>
            </a:r>
            <a:r>
              <a:rPr lang="en-US" b="0" i="0">
                <a:effectLst/>
                <a:latin typeface="Calibri" panose="020F0502020204030204" pitchFamily="34" charset="0"/>
                <a:cs typeface="Calibri" panose="020F0502020204030204" pitchFamily="34" charset="0"/>
              </a:rPr>
              <a:t>(</a:t>
            </a:r>
            <a:r>
              <a:rPr lang="en-US" b="0" i="0" err="1">
                <a:effectLst/>
                <a:latin typeface="Calibri" panose="020F0502020204030204" pitchFamily="34" charset="0"/>
                <a:cs typeface="Calibri" panose="020F0502020204030204" pitchFamily="34" charset="0"/>
              </a:rPr>
              <a:t>SHapley</a:t>
            </a:r>
            <a:r>
              <a:rPr lang="en-US" b="0" i="0">
                <a:effectLst/>
                <a:latin typeface="Calibri" panose="020F0502020204030204" pitchFamily="34" charset="0"/>
                <a:cs typeface="Calibri" panose="020F0502020204030204" pitchFamily="34" charset="0"/>
              </a:rPr>
              <a:t> Additive </a:t>
            </a:r>
            <a:r>
              <a:rPr lang="en-US" b="0" i="0" err="1">
                <a:effectLst/>
                <a:latin typeface="Calibri" panose="020F0502020204030204" pitchFamily="34" charset="0"/>
                <a:cs typeface="Calibri" panose="020F0502020204030204" pitchFamily="34" charset="0"/>
              </a:rPr>
              <a:t>exPlanations</a:t>
            </a:r>
            <a:r>
              <a:rPr lang="en-US" b="0" i="0">
                <a:effectLst/>
                <a:latin typeface="Calibri" panose="020F0502020204030204" pitchFamily="34" charset="0"/>
                <a:cs typeface="Calibri" panose="020F0502020204030204" pitchFamily="34" charset="0"/>
              </a:rPr>
              <a:t>) to look at the feature importance of our RF model.</a:t>
            </a:r>
          </a:p>
          <a:p>
            <a:pPr>
              <a:buFont typeface="Arial" panose="020B0604020202020204" pitchFamily="34" charset="0"/>
              <a:buChar char="•"/>
            </a:pPr>
            <a:r>
              <a:rPr lang="en-US">
                <a:latin typeface="Calibri" panose="020F0502020204030204" pitchFamily="34" charset="0"/>
                <a:cs typeface="Calibri" panose="020F0502020204030204" pitchFamily="34" charset="0"/>
              </a:rPr>
              <a:t>It’s</a:t>
            </a:r>
            <a:r>
              <a:rPr lang="en-US" b="0" i="0">
                <a:effectLst/>
                <a:latin typeface="Calibri" panose="020F0502020204030204" pitchFamily="34" charset="0"/>
                <a:cs typeface="Calibri" panose="020F0502020204030204" pitchFamily="34" charset="0"/>
              </a:rPr>
              <a:t> a game theoretic approach to explain the output of any machine learning model.</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It connects optimal credit allocation with local explanations using the classic Shapley values from game theory and their related extensions (see </a:t>
            </a:r>
            <a:r>
              <a:rPr lang="en-US" dirty="0">
                <a:latin typeface="Calibri" panose="020F0502020204030204" pitchFamily="34" charset="0"/>
                <a:cs typeface="Calibri" panose="020F0502020204030204" pitchFamily="34" charset="0"/>
                <a:hlinkClick r:id="rId3"/>
              </a:rPr>
              <a:t>papers</a:t>
            </a:r>
            <a:r>
              <a:rPr lang="en-US" dirty="0">
                <a:latin typeface="Calibri" panose="020F0502020204030204" pitchFamily="34" charset="0"/>
                <a:cs typeface="Calibri" panose="020F0502020204030204" pitchFamily="34" charset="0"/>
              </a:rPr>
              <a:t> for details and citations).</a:t>
            </a:r>
          </a:p>
          <a:p>
            <a:pPr>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84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LSTM Neural Net</a:t>
            </a:r>
            <a:endParaRPr lang="en-IN" dirty="0"/>
          </a:p>
        </p:txBody>
      </p:sp>
      <p:pic>
        <p:nvPicPr>
          <p:cNvPr id="6" name="Picture 5">
            <a:extLst>
              <a:ext uri="{FF2B5EF4-FFF2-40B4-BE49-F238E27FC236}">
                <a16:creationId xmlns:a16="http://schemas.microsoft.com/office/drawing/2014/main" id="{6F4729DB-2A26-7BDB-E5B1-F1F8597F0CBB}"/>
              </a:ext>
            </a:extLst>
          </p:cNvPr>
          <p:cNvPicPr>
            <a:picLocks noChangeAspect="1"/>
          </p:cNvPicPr>
          <p:nvPr/>
        </p:nvPicPr>
        <p:blipFill>
          <a:blip r:embed="rId2"/>
          <a:stretch>
            <a:fillRect/>
          </a:stretch>
        </p:blipFill>
        <p:spPr>
          <a:xfrm>
            <a:off x="643192" y="1245063"/>
            <a:ext cx="5451627" cy="4047833"/>
          </a:xfrm>
          <a:prstGeom prst="rect">
            <a:avLst/>
          </a:prstGeom>
        </p:spPr>
      </p:pic>
      <p:cxnSp>
        <p:nvCxnSpPr>
          <p:cNvPr id="30"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LSTM Neutral network model is performed the best out of the other classifiers.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training set is approximately 0.0002 and on testing set 0.0009.</a:t>
            </a:r>
          </a:p>
          <a:p>
            <a:pPr marL="0" indent="0">
              <a:buNone/>
            </a:pPr>
            <a:endParaRPr lang="en-US" b="0" i="0" dirty="0">
              <a:effectLst/>
              <a:latin typeface="Söhne"/>
            </a:endParaRPr>
          </a:p>
          <a:p>
            <a:endParaRPr lang="en-IN" dirty="0"/>
          </a:p>
        </p:txBody>
      </p:sp>
      <p:sp>
        <p:nvSpPr>
          <p:cNvPr id="31"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19F0F06C-95A8-115C-3BD4-DCFA1D926464}"/>
              </a:ext>
            </a:extLst>
          </p:cNvPr>
          <p:cNvPicPr>
            <a:picLocks noChangeAspect="1"/>
          </p:cNvPicPr>
          <p:nvPr/>
        </p:nvPicPr>
        <p:blipFill>
          <a:blip r:embed="rId3"/>
          <a:stretch>
            <a:fillRect/>
          </a:stretch>
        </p:blipFill>
        <p:spPr>
          <a:xfrm>
            <a:off x="2793645" y="5330976"/>
            <a:ext cx="1150720" cy="152413"/>
          </a:xfrm>
          <a:prstGeom prst="rect">
            <a:avLst/>
          </a:prstGeom>
        </p:spPr>
      </p:pic>
    </p:spTree>
    <p:extLst>
      <p:ext uri="{BB962C8B-B14F-4D97-AF65-F5344CB8AC3E}">
        <p14:creationId xmlns:p14="http://schemas.microsoft.com/office/powerpoint/2010/main" val="383588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67AC0-4231-D96C-A386-D7FA5B5EEF9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Testing LSTM</a:t>
            </a:r>
          </a:p>
        </p:txBody>
      </p:sp>
      <p:pic>
        <p:nvPicPr>
          <p:cNvPr id="5" name="Content Placeholder 4">
            <a:extLst>
              <a:ext uri="{FF2B5EF4-FFF2-40B4-BE49-F238E27FC236}">
                <a16:creationId xmlns:a16="http://schemas.microsoft.com/office/drawing/2014/main" id="{089D80E5-E005-35BF-56F3-595954EF0C2E}"/>
              </a:ext>
            </a:extLst>
          </p:cNvPr>
          <p:cNvPicPr>
            <a:picLocks noGrp="1" noChangeAspect="1"/>
          </p:cNvPicPr>
          <p:nvPr>
            <p:ph idx="1"/>
          </p:nvPr>
        </p:nvPicPr>
        <p:blipFill>
          <a:blip r:embed="rId2"/>
          <a:stretch>
            <a:fillRect/>
          </a:stretch>
        </p:blipFill>
        <p:spPr>
          <a:xfrm>
            <a:off x="709401" y="640081"/>
            <a:ext cx="6761413"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17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6D951-9FCD-A56F-7B8C-510CF1C25D98}"/>
              </a:ext>
            </a:extLst>
          </p:cNvPr>
          <p:cNvSpPr>
            <a:spLocks noGrp="1"/>
          </p:cNvSpPr>
          <p:nvPr>
            <p:ph type="title"/>
          </p:nvPr>
        </p:nvSpPr>
        <p:spPr>
          <a:xfrm>
            <a:off x="6411685" y="634946"/>
            <a:ext cx="5127171" cy="1450757"/>
          </a:xfrm>
        </p:spPr>
        <p:txBody>
          <a:bodyPr>
            <a:normAutofit/>
          </a:bodyPr>
          <a:lstStyle/>
          <a:p>
            <a:r>
              <a:rPr lang="en-US" dirty="0"/>
              <a:t>Saliency maps</a:t>
            </a:r>
            <a:endParaRPr lang="en-IN" dirty="0"/>
          </a:p>
        </p:txBody>
      </p:sp>
      <p:pic>
        <p:nvPicPr>
          <p:cNvPr id="5" name="Picture 4">
            <a:extLst>
              <a:ext uri="{FF2B5EF4-FFF2-40B4-BE49-F238E27FC236}">
                <a16:creationId xmlns:a16="http://schemas.microsoft.com/office/drawing/2014/main" id="{125061DF-75E6-C4BB-5F90-5F2BA8C4AF25}"/>
              </a:ext>
            </a:extLst>
          </p:cNvPr>
          <p:cNvPicPr>
            <a:picLocks noChangeAspect="1"/>
          </p:cNvPicPr>
          <p:nvPr/>
        </p:nvPicPr>
        <p:blipFill>
          <a:blip r:embed="rId2"/>
          <a:stretch>
            <a:fillRect/>
          </a:stretch>
        </p:blipFill>
        <p:spPr>
          <a:xfrm>
            <a:off x="643192" y="1238248"/>
            <a:ext cx="5451627" cy="4061462"/>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BA14C4-9F32-C3FD-59CE-8969C1D9C56B}"/>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One popular technique in interpreting neural networks like CNN is to plot a saliency map out of them.</a:t>
            </a:r>
          </a:p>
          <a:p>
            <a:pPr>
              <a:buFont typeface="Arial" panose="020B0604020202020204" pitchFamily="34" charset="0"/>
              <a:buChar char="•"/>
            </a:pPr>
            <a:r>
              <a:rPr lang="en-US" dirty="0"/>
              <a:t>We implemented the same on our LSTM neural network with the time series data.</a:t>
            </a:r>
          </a:p>
          <a:p>
            <a:pPr>
              <a:buFont typeface="Arial" panose="020B0604020202020204" pitchFamily="34" charset="0"/>
              <a:buChar char="•"/>
            </a:pPr>
            <a:r>
              <a:rPr lang="en-US" dirty="0"/>
              <a:t>We can clearly see the gradients values for first 50 samples on the y axis and the x axis indicating the time steps.</a:t>
            </a: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067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DBDE5-6918-6234-AF3E-8D22A5B10700}"/>
              </a:ext>
            </a:extLst>
          </p:cNvPr>
          <p:cNvSpPr>
            <a:spLocks noGrp="1"/>
          </p:cNvSpPr>
          <p:nvPr>
            <p:ph type="title"/>
          </p:nvPr>
        </p:nvSpPr>
        <p:spPr>
          <a:xfrm>
            <a:off x="6411685" y="634946"/>
            <a:ext cx="5127171" cy="1450757"/>
          </a:xfrm>
        </p:spPr>
        <p:txBody>
          <a:bodyPr>
            <a:normAutofit/>
          </a:bodyPr>
          <a:lstStyle/>
          <a:p>
            <a:r>
              <a:rPr lang="en-US" dirty="0"/>
              <a:t>Weights for each layer</a:t>
            </a:r>
            <a:endParaRPr lang="en-IN" dirty="0"/>
          </a:p>
        </p:txBody>
      </p:sp>
      <p:pic>
        <p:nvPicPr>
          <p:cNvPr id="5" name="Picture 4" descr="Graphical user interface, chart, application&#10;&#10;Description automatically generated">
            <a:extLst>
              <a:ext uri="{FF2B5EF4-FFF2-40B4-BE49-F238E27FC236}">
                <a16:creationId xmlns:a16="http://schemas.microsoft.com/office/drawing/2014/main" id="{D7509FE1-AC76-4523-7C6C-27CB2670EAB5}"/>
              </a:ext>
            </a:extLst>
          </p:cNvPr>
          <p:cNvPicPr>
            <a:picLocks noChangeAspect="1"/>
          </p:cNvPicPr>
          <p:nvPr/>
        </p:nvPicPr>
        <p:blipFill>
          <a:blip r:embed="rId2"/>
          <a:stretch>
            <a:fillRect/>
          </a:stretch>
        </p:blipFill>
        <p:spPr>
          <a:xfrm>
            <a:off x="643192" y="1851557"/>
            <a:ext cx="5451627" cy="2834845"/>
          </a:xfrm>
          <a:prstGeom prst="rect">
            <a:avLst/>
          </a:prstGeom>
        </p:spPr>
      </p:pic>
      <p:cxnSp>
        <p:nvCxnSpPr>
          <p:cNvPr id="19"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4BDCEA-E989-BD0E-2682-02AD2A9165B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Another way to interpret LSTM neural networks trained on time series data is by visualizing the weights from each layer. </a:t>
            </a:r>
          </a:p>
          <a:p>
            <a:pPr>
              <a:buFont typeface="Arial" panose="020B0604020202020204" pitchFamily="34" charset="0"/>
              <a:buChar char="•"/>
            </a:pPr>
            <a:r>
              <a:rPr lang="en-US" b="0" i="0" dirty="0">
                <a:effectLst/>
                <a:latin typeface="Söhne"/>
              </a:rPr>
              <a:t>By examining the weights, we can gain insights into the features that the neural network has learned. </a:t>
            </a:r>
          </a:p>
          <a:p>
            <a:pPr>
              <a:buFont typeface="Arial" panose="020B0604020202020204" pitchFamily="34" charset="0"/>
              <a:buChar char="•"/>
            </a:pPr>
            <a:r>
              <a:rPr lang="en-US" b="0" i="0" dirty="0">
                <a:effectLst/>
                <a:latin typeface="Söhne"/>
              </a:rPr>
              <a:t>This understanding can guide modifications or changes to the neural network, potentially leading to improved performance.</a:t>
            </a:r>
          </a:p>
          <a:p>
            <a:pPr>
              <a:buFont typeface="Arial" panose="020B0604020202020204" pitchFamily="34" charset="0"/>
              <a:buChar char="•"/>
            </a:pPr>
            <a:r>
              <a:rPr lang="en-US" dirty="0">
                <a:latin typeface="Söhne"/>
              </a:rPr>
              <a:t>X-axis represents the number of units in the Layer and Y-axis the weights.</a:t>
            </a:r>
            <a:endParaRPr lang="en-US" b="0" i="0" dirty="0">
              <a:effectLst/>
              <a:latin typeface="Söhne"/>
            </a:endParaRPr>
          </a:p>
          <a:p>
            <a:pPr marL="0" indent="0">
              <a:buNone/>
            </a:pPr>
            <a:endParaRPr lang="en-IN" dirty="0"/>
          </a:p>
        </p:txBody>
      </p:sp>
      <p:sp>
        <p:nvSpPr>
          <p:cNvPr id="20"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46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0D5-A171-C79E-ADEE-39474F3B22F8}"/>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F861F2A4-8722-8038-D96F-CD22FC5CD4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SHAP analysis is performed to investigate the importance of each feature in the Random Forest Regressor.</a:t>
            </a:r>
          </a:p>
          <a:p>
            <a:pPr algn="l">
              <a:buFont typeface="Arial" panose="020B0604020202020204" pitchFamily="34" charset="0"/>
              <a:buChar char="•"/>
            </a:pPr>
            <a:r>
              <a:rPr lang="en-US" dirty="0">
                <a:solidFill>
                  <a:srgbClr val="374151"/>
                </a:solidFill>
                <a:latin typeface="Söhne"/>
              </a:rPr>
              <a:t>The High feature gives us the best positive relation with our target close, and Open feature leads to negative relation with our target.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results of the saliency maps suggests that the most significant change in the gradients takes place from 50 to 60 time</a:t>
            </a:r>
            <a:r>
              <a:rPr lang="en-US" dirty="0">
                <a:solidFill>
                  <a:srgbClr val="374151"/>
                </a:solidFill>
                <a:latin typeface="Söhne"/>
              </a:rPr>
              <a:t>-</a:t>
            </a:r>
            <a:r>
              <a:rPr lang="en-US" b="0" i="0" dirty="0">
                <a:solidFill>
                  <a:srgbClr val="374151"/>
                </a:solidFill>
                <a:effectLst/>
                <a:latin typeface="Söhne"/>
              </a:rPr>
              <a:t>steps. We can adjust our lookbacks after looking at these results.</a:t>
            </a:r>
          </a:p>
          <a:p>
            <a:pPr algn="l">
              <a:buFont typeface="Arial" panose="020B0604020202020204" pitchFamily="34" charset="0"/>
              <a:buChar char="•"/>
            </a:pPr>
            <a:r>
              <a:rPr lang="en-US" b="0" i="0" dirty="0">
                <a:solidFill>
                  <a:srgbClr val="374151"/>
                </a:solidFill>
                <a:effectLst/>
                <a:latin typeface="Söhne"/>
              </a:rPr>
              <a:t>The results of the weights analysis show that the last LSTM layer is the most important layer, followed by the second LSTM layer.</a:t>
            </a:r>
          </a:p>
          <a:p>
            <a:endParaRPr lang="en-IN" dirty="0"/>
          </a:p>
        </p:txBody>
      </p:sp>
    </p:spTree>
    <p:extLst>
      <p:ext uri="{BB962C8B-B14F-4D97-AF65-F5344CB8AC3E}">
        <p14:creationId xmlns:p14="http://schemas.microsoft.com/office/powerpoint/2010/main" val="357643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52CC-141A-85CD-0C4D-63CCF485679E}"/>
              </a:ext>
            </a:extLst>
          </p:cNvPr>
          <p:cNvSpPr>
            <a:spLocks noGrp="1"/>
          </p:cNvSpPr>
          <p:nvPr>
            <p:ph type="title"/>
          </p:nvPr>
        </p:nvSpPr>
        <p:spPr/>
        <p:txBody>
          <a:bodyPr/>
          <a:lstStyle/>
          <a:p>
            <a:r>
              <a:rPr lang="en-US" dirty="0"/>
              <a:t>Lessons Learned</a:t>
            </a:r>
            <a:endParaRPr lang="en-IN" dirty="0"/>
          </a:p>
        </p:txBody>
      </p:sp>
      <p:sp>
        <p:nvSpPr>
          <p:cNvPr id="3" name="Content Placeholder 2">
            <a:extLst>
              <a:ext uri="{FF2B5EF4-FFF2-40B4-BE49-F238E27FC236}">
                <a16:creationId xmlns:a16="http://schemas.microsoft.com/office/drawing/2014/main" id="{9DF1BFD3-40BE-C016-637D-84448C32213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It is important to preprocess the data properly before feeding it to the LSTM model.</a:t>
            </a:r>
          </a:p>
          <a:p>
            <a:pPr algn="l">
              <a:buFont typeface="Arial" panose="020B0604020202020204" pitchFamily="34" charset="0"/>
              <a:buChar char="•"/>
            </a:pPr>
            <a:r>
              <a:rPr lang="en-US" b="0" i="0" dirty="0">
                <a:solidFill>
                  <a:srgbClr val="374151"/>
                </a:solidFill>
                <a:effectLst/>
                <a:latin typeface="Söhne"/>
              </a:rPr>
              <a:t>The architecture of the LSTM model should be chosen carefully based on the problem at hand.</a:t>
            </a:r>
          </a:p>
          <a:p>
            <a:pPr algn="l">
              <a:buFont typeface="Arial" panose="020B0604020202020204" pitchFamily="34" charset="0"/>
              <a:buChar char="•"/>
            </a:pPr>
            <a:r>
              <a:rPr lang="en-US" b="0" i="0" dirty="0">
                <a:solidFill>
                  <a:srgbClr val="374151"/>
                </a:solidFill>
                <a:effectLst/>
                <a:latin typeface="Söhne"/>
              </a:rPr>
              <a:t>The performance of the LSTM model can be improved by adjusting the hyperparameters and adding more layers.</a:t>
            </a:r>
          </a:p>
          <a:p>
            <a:pPr algn="l">
              <a:buFont typeface="Arial" panose="020B0604020202020204" pitchFamily="34" charset="0"/>
              <a:buChar char="•"/>
            </a:pPr>
            <a:r>
              <a:rPr lang="en-US" dirty="0">
                <a:solidFill>
                  <a:srgbClr val="374151"/>
                </a:solidFill>
                <a:latin typeface="Söhne"/>
              </a:rPr>
              <a:t>More interpretability techniques for the neural networks can be explored as XAI of Time-series data still remains a black box.</a:t>
            </a:r>
          </a:p>
          <a:p>
            <a:pPr algn="l">
              <a:buFont typeface="Arial" panose="020B0604020202020204" pitchFamily="34" charset="0"/>
              <a:buChar char="•"/>
            </a:pPr>
            <a:r>
              <a:rPr lang="en-US" dirty="0">
                <a:solidFill>
                  <a:srgbClr val="374151"/>
                </a:solidFill>
                <a:latin typeface="Söhne"/>
              </a:rPr>
              <a:t>The features importance and model learning at each step of the neural network can be explored to explained.</a:t>
            </a: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327824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1598-63E0-A27D-2295-83DECE822156}"/>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B6A6964C-CE28-F6EF-4C38-B84748422E1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One potential future direction is to perform XAI (explainable AI) on the LSTM model trained on time series data.</a:t>
            </a:r>
          </a:p>
          <a:p>
            <a:pPr algn="l">
              <a:buFont typeface="Arial" panose="020B0604020202020204" pitchFamily="34" charset="0"/>
              <a:buChar char="•"/>
            </a:pPr>
            <a:r>
              <a:rPr lang="en-US" b="0" i="0" dirty="0">
                <a:solidFill>
                  <a:srgbClr val="374151"/>
                </a:solidFill>
                <a:effectLst/>
                <a:latin typeface="Söhne"/>
              </a:rPr>
              <a:t>XAI techniques can help us understand how the LSTM model arrives at its predictions, which can be useful for building trust and ensuring fairness.</a:t>
            </a:r>
          </a:p>
          <a:p>
            <a:pPr algn="l">
              <a:buFont typeface="Arial" panose="020B0604020202020204" pitchFamily="34" charset="0"/>
              <a:buChar char="•"/>
            </a:pPr>
            <a:r>
              <a:rPr lang="en-US" b="0" i="0" dirty="0">
                <a:solidFill>
                  <a:srgbClr val="374151"/>
                </a:solidFill>
                <a:effectLst/>
                <a:latin typeface="Söhne"/>
              </a:rPr>
              <a:t>One approach for XAI on LSTM models is to use Layer-wise Relevance Propagation (LRP), a technique for attributing the contribution of each input feature to the final prediction.</a:t>
            </a:r>
          </a:p>
          <a:p>
            <a:pPr algn="l">
              <a:buFont typeface="Arial" panose="020B0604020202020204" pitchFamily="34" charset="0"/>
              <a:buChar char="•"/>
            </a:pPr>
            <a:r>
              <a:rPr lang="en-US" b="0" i="0" dirty="0">
                <a:solidFill>
                  <a:srgbClr val="374151"/>
                </a:solidFill>
                <a:effectLst/>
                <a:latin typeface="Söhne"/>
              </a:rPr>
              <a:t>By performing XAI on our LSTM model, we can gain a deeper understanding of how it works and potentially improve its performance and interpretability.</a:t>
            </a:r>
          </a:p>
        </p:txBody>
      </p:sp>
    </p:spTree>
    <p:extLst>
      <p:ext uri="{BB962C8B-B14F-4D97-AF65-F5344CB8AC3E}">
        <p14:creationId xmlns:p14="http://schemas.microsoft.com/office/powerpoint/2010/main" val="103307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D9C7F-3548-9564-3FE5-4B3A9814E26F}"/>
              </a:ext>
            </a:extLst>
          </p:cNvPr>
          <p:cNvSpPr>
            <a:spLocks noGrp="1"/>
          </p:cNvSpPr>
          <p:nvPr>
            <p:ph type="title"/>
          </p:nvPr>
        </p:nvSpPr>
        <p:spPr>
          <a:xfrm>
            <a:off x="6411685" y="634946"/>
            <a:ext cx="5127171" cy="1450757"/>
          </a:xfrm>
        </p:spPr>
        <p:txBody>
          <a:bodyPr>
            <a:normAutofit/>
          </a:bodyPr>
          <a:lstStyle/>
          <a:p>
            <a:r>
              <a:rPr lang="en-US" dirty="0"/>
              <a:t>Thankyou!</a:t>
            </a:r>
            <a:endParaRPr lang="en-IN" dirty="0"/>
          </a:p>
        </p:txBody>
      </p:sp>
      <p:pic>
        <p:nvPicPr>
          <p:cNvPr id="7" name="Graphic 6" descr="Puzzle">
            <a:extLst>
              <a:ext uri="{FF2B5EF4-FFF2-40B4-BE49-F238E27FC236}">
                <a16:creationId xmlns:a16="http://schemas.microsoft.com/office/drawing/2014/main" id="{7B79E941-0255-2249-BCD4-6597B5787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764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210B-E0DB-83DB-28A5-6A0BF81565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D6F2DC-F030-E10E-A964-D5CD460EA996}"/>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b="0" i="0" dirty="0">
                <a:solidFill>
                  <a:srgbClr val="374151"/>
                </a:solidFill>
                <a:effectLst/>
                <a:latin typeface="Söhne"/>
              </a:rPr>
              <a:t>The Financial Data Analysis project was undertaken to explore the application of machine and deep learning techniques for predicting stock prices using historical data. </a:t>
            </a:r>
          </a:p>
          <a:p>
            <a:pPr>
              <a:buFont typeface="Arial" panose="020B0604020202020204" pitchFamily="34" charset="0"/>
              <a:buChar char="•"/>
            </a:pPr>
            <a:r>
              <a:rPr lang="en-US" b="0" i="0" dirty="0">
                <a:solidFill>
                  <a:srgbClr val="374151"/>
                </a:solidFill>
                <a:effectLst/>
                <a:latin typeface="Söhne"/>
              </a:rPr>
              <a:t>The project was motivated by a desire to work with time series data and to gain insights into the explainable AI of neural networks.</a:t>
            </a:r>
          </a:p>
          <a:p>
            <a:pPr>
              <a:buFont typeface="Arial" panose="020B0604020202020204" pitchFamily="34" charset="0"/>
              <a:buChar char="•"/>
            </a:pPr>
            <a:r>
              <a:rPr lang="en-US" b="0" i="0" dirty="0">
                <a:solidFill>
                  <a:srgbClr val="374151"/>
                </a:solidFill>
                <a:effectLst/>
                <a:latin typeface="Söhne"/>
              </a:rPr>
              <a:t>LSTM neural networks were used for the prediction task, as they are well-suited for modeling time series data.</a:t>
            </a:r>
          </a:p>
          <a:p>
            <a:pPr>
              <a:buFont typeface="Arial" panose="020B0604020202020204" pitchFamily="34" charset="0"/>
              <a:buChar char="•"/>
            </a:pPr>
            <a:r>
              <a:rPr lang="en-US" b="0" i="0" dirty="0">
                <a:solidFill>
                  <a:srgbClr val="374151"/>
                </a:solidFill>
                <a:effectLst/>
                <a:latin typeface="Söhne"/>
              </a:rPr>
              <a:t>Saliency maps, weights, and SHAP analysis was performed to investigate the importance of each layer and features in the LSTM model and gain insights into the explainable AI of the model.</a:t>
            </a:r>
          </a:p>
          <a:p>
            <a:pPr>
              <a:buFont typeface="Arial" panose="020B0604020202020204" pitchFamily="34" charset="0"/>
              <a:buChar char="•"/>
            </a:pPr>
            <a:r>
              <a:rPr lang="en-US" b="0" i="0" dirty="0">
                <a:solidFill>
                  <a:srgbClr val="374151"/>
                </a:solidFill>
                <a:effectLst/>
                <a:latin typeface="Söhne"/>
              </a:rPr>
              <a:t>The project provided hands-on experience with time series data, neural network modeling, and explainable AI, with potential applications in finance and beyond.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08601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376E-5BE2-C13E-9169-01F65B6754AF}"/>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A7617F1A-3B93-0159-E364-B722B542A95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historical stock price data is collected using Yahoo Finance API.</a:t>
            </a:r>
          </a:p>
          <a:p>
            <a:pPr algn="l">
              <a:buFont typeface="Arial" panose="020B0604020202020204" pitchFamily="34" charset="0"/>
              <a:buChar char="•"/>
            </a:pPr>
            <a:r>
              <a:rPr lang="en-US" b="0" i="0" dirty="0">
                <a:solidFill>
                  <a:srgbClr val="374151"/>
                </a:solidFill>
                <a:effectLst/>
                <a:latin typeface="Söhne"/>
              </a:rPr>
              <a:t>The data is collected for a specific stock, such as Google (GOOG), for the last 10 years.</a:t>
            </a:r>
          </a:p>
          <a:p>
            <a:endParaRPr lang="en-IN" dirty="0"/>
          </a:p>
        </p:txBody>
      </p:sp>
      <p:pic>
        <p:nvPicPr>
          <p:cNvPr id="5" name="Picture 4">
            <a:extLst>
              <a:ext uri="{FF2B5EF4-FFF2-40B4-BE49-F238E27FC236}">
                <a16:creationId xmlns:a16="http://schemas.microsoft.com/office/drawing/2014/main" id="{69891A53-906F-19C0-0069-E300979CC750}"/>
              </a:ext>
            </a:extLst>
          </p:cNvPr>
          <p:cNvPicPr>
            <a:picLocks noChangeAspect="1"/>
          </p:cNvPicPr>
          <p:nvPr/>
        </p:nvPicPr>
        <p:blipFill>
          <a:blip r:embed="rId2"/>
          <a:stretch>
            <a:fillRect/>
          </a:stretch>
        </p:blipFill>
        <p:spPr>
          <a:xfrm>
            <a:off x="1911609" y="3752850"/>
            <a:ext cx="8368782" cy="2116244"/>
          </a:xfrm>
          <a:prstGeom prst="rect">
            <a:avLst/>
          </a:prstGeom>
        </p:spPr>
      </p:pic>
    </p:spTree>
    <p:extLst>
      <p:ext uri="{BB962C8B-B14F-4D97-AF65-F5344CB8AC3E}">
        <p14:creationId xmlns:p14="http://schemas.microsoft.com/office/powerpoint/2010/main" val="26162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832-50BA-98B6-5858-4457204EBE56}"/>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E7BBEE2-B3FB-5DE6-9399-79DE9F1CCE5A}"/>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The data is preprocessed using the following steps:</a:t>
            </a:r>
          </a:p>
          <a:p>
            <a:pPr lvl="1">
              <a:buFont typeface="Arial" panose="020B0604020202020204" pitchFamily="34" charset="0"/>
              <a:buChar char="•"/>
            </a:pPr>
            <a:r>
              <a:rPr lang="en-US" sz="2000" dirty="0"/>
              <a:t>The ‘Date’ column which was initially the index of our data frame was converted to date-time format.</a:t>
            </a:r>
          </a:p>
          <a:p>
            <a:pPr lvl="1">
              <a:buFont typeface="Arial" panose="020B0604020202020204" pitchFamily="34" charset="0"/>
              <a:buChar char="•"/>
            </a:pPr>
            <a:r>
              <a:rPr lang="en-US" sz="2000" dirty="0"/>
              <a:t>The data is scaled using the </a:t>
            </a:r>
            <a:r>
              <a:rPr lang="en-US" sz="2000" dirty="0" err="1"/>
              <a:t>MinMaxScaler</a:t>
            </a:r>
            <a:r>
              <a:rPr lang="en-US" sz="2000" dirty="0"/>
              <a:t> from scikit-learn.</a:t>
            </a:r>
          </a:p>
          <a:p>
            <a:pPr lvl="1">
              <a:buFont typeface="Arial" panose="020B0604020202020204" pitchFamily="34" charset="0"/>
              <a:buChar char="•"/>
            </a:pPr>
            <a:r>
              <a:rPr lang="en-US" sz="2000" dirty="0"/>
              <a:t>The 'Close' column of the dataset is selected as the target feature.</a:t>
            </a:r>
          </a:p>
          <a:p>
            <a:pPr lvl="1">
              <a:buFont typeface="Arial" panose="020B0604020202020204" pitchFamily="34" charset="0"/>
              <a:buChar char="•"/>
            </a:pPr>
            <a:r>
              <a:rPr lang="en-US" sz="2000" dirty="0"/>
              <a:t>The data is the split (80% split) into training and testing sets.</a:t>
            </a:r>
          </a:p>
          <a:p>
            <a:pPr lvl="1">
              <a:buFont typeface="Arial" panose="020B0604020202020204" pitchFamily="34" charset="0"/>
              <a:buChar char="•"/>
            </a:pPr>
            <a:r>
              <a:rPr lang="en-US" sz="2000" dirty="0"/>
              <a:t>Input sequences for the LSTM model are created using the reshape function for our training set.</a:t>
            </a:r>
            <a:endParaRPr lang="en-IN" sz="2000" dirty="0"/>
          </a:p>
        </p:txBody>
      </p:sp>
    </p:spTree>
    <p:extLst>
      <p:ext uri="{BB962C8B-B14F-4D97-AF65-F5344CB8AC3E}">
        <p14:creationId xmlns:p14="http://schemas.microsoft.com/office/powerpoint/2010/main" val="156074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7D2-FFB3-D075-CB96-164BFD667C9D}"/>
              </a:ext>
            </a:extLst>
          </p:cNvPr>
          <p:cNvSpPr>
            <a:spLocks noGrp="1"/>
          </p:cNvSpPr>
          <p:nvPr>
            <p:ph type="title"/>
          </p:nvPr>
        </p:nvSpPr>
        <p:spPr/>
        <p:txBody>
          <a:bodyPr/>
          <a:lstStyle/>
          <a:p>
            <a:r>
              <a:rPr lang="en-US" dirty="0"/>
              <a:t>Modeling DL</a:t>
            </a:r>
            <a:endParaRPr lang="en-IN" dirty="0"/>
          </a:p>
        </p:txBody>
      </p:sp>
      <p:sp>
        <p:nvSpPr>
          <p:cNvPr id="3" name="Content Placeholder 2">
            <a:extLst>
              <a:ext uri="{FF2B5EF4-FFF2-40B4-BE49-F238E27FC236}">
                <a16:creationId xmlns:a16="http://schemas.microsoft.com/office/drawing/2014/main" id="{8BB26B6B-7BF7-906B-0E06-DB5ADDCAE223}"/>
              </a:ext>
            </a:extLst>
          </p:cNvPr>
          <p:cNvSpPr>
            <a:spLocks noGrp="1"/>
          </p:cNvSpPr>
          <p:nvPr>
            <p:ph idx="1"/>
          </p:nvPr>
        </p:nvSpPr>
        <p:spPr/>
        <p:txBody>
          <a:bodyPr/>
          <a:lstStyle/>
          <a:p>
            <a:pPr>
              <a:buFont typeface="Arial" panose="020B0604020202020204" pitchFamily="34" charset="0"/>
              <a:buChar char="•"/>
            </a:pPr>
            <a:r>
              <a:rPr lang="en-US" dirty="0"/>
              <a:t>An LSTM neural network is used to predict future stock prices.</a:t>
            </a:r>
          </a:p>
          <a:p>
            <a:pPr>
              <a:buFont typeface="Arial" panose="020B0604020202020204" pitchFamily="34" charset="0"/>
              <a:buChar char="•"/>
            </a:pPr>
            <a:r>
              <a:rPr lang="en-US" dirty="0"/>
              <a:t>The LSTM model is built using the Sequential API of TensorFlow.</a:t>
            </a:r>
          </a:p>
          <a:p>
            <a:pPr>
              <a:buFont typeface="Arial" panose="020B0604020202020204" pitchFamily="34" charset="0"/>
              <a:buChar char="•"/>
            </a:pPr>
            <a:r>
              <a:rPr lang="en-US" dirty="0"/>
              <a:t>The LSTM model architecture consists of three LSTM layer with 50 units each, followed by one Dense layer.</a:t>
            </a:r>
          </a:p>
          <a:p>
            <a:pPr>
              <a:buFont typeface="Arial" panose="020B0604020202020204" pitchFamily="34" charset="0"/>
              <a:buChar char="•"/>
            </a:pPr>
            <a:r>
              <a:rPr lang="en-US" dirty="0"/>
              <a:t>The model is compiled using the '</a:t>
            </a:r>
            <a:r>
              <a:rPr lang="en-US" dirty="0" err="1"/>
              <a:t>adam</a:t>
            </a:r>
            <a:r>
              <a:rPr lang="en-US" dirty="0"/>
              <a:t>' optimizer and 'mean squared error' loss function.</a:t>
            </a:r>
          </a:p>
          <a:p>
            <a:pPr>
              <a:buFont typeface="Arial" panose="020B0604020202020204" pitchFamily="34" charset="0"/>
              <a:buChar char="•"/>
            </a:pPr>
            <a:r>
              <a:rPr lang="en-US" dirty="0"/>
              <a:t>The model is trained on the training set for a 50 epochs.</a:t>
            </a:r>
            <a:endParaRPr lang="en-IN" dirty="0"/>
          </a:p>
        </p:txBody>
      </p:sp>
    </p:spTree>
    <p:extLst>
      <p:ext uri="{BB962C8B-B14F-4D97-AF65-F5344CB8AC3E}">
        <p14:creationId xmlns:p14="http://schemas.microsoft.com/office/powerpoint/2010/main" val="170246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853-F9FD-5068-3383-B487A0729758}"/>
              </a:ext>
            </a:extLst>
          </p:cNvPr>
          <p:cNvSpPr>
            <a:spLocks noGrp="1"/>
          </p:cNvSpPr>
          <p:nvPr>
            <p:ph type="title"/>
          </p:nvPr>
        </p:nvSpPr>
        <p:spPr/>
        <p:txBody>
          <a:bodyPr/>
          <a:lstStyle/>
          <a:p>
            <a:r>
              <a:rPr lang="en-US" dirty="0"/>
              <a:t>Modeling ML</a:t>
            </a:r>
            <a:endParaRPr lang="en-IN" dirty="0"/>
          </a:p>
        </p:txBody>
      </p:sp>
      <p:sp>
        <p:nvSpPr>
          <p:cNvPr id="3" name="Content Placeholder 2">
            <a:extLst>
              <a:ext uri="{FF2B5EF4-FFF2-40B4-BE49-F238E27FC236}">
                <a16:creationId xmlns:a16="http://schemas.microsoft.com/office/drawing/2014/main" id="{15926827-49EF-640B-2A6F-FABD8254C22A}"/>
              </a:ext>
            </a:extLst>
          </p:cNvPr>
          <p:cNvSpPr>
            <a:spLocks noGrp="1"/>
          </p:cNvSpPr>
          <p:nvPr>
            <p:ph idx="1"/>
          </p:nvPr>
        </p:nvSpPr>
        <p:spPr/>
        <p:txBody>
          <a:bodyPr>
            <a:normAutofit/>
          </a:bodyPr>
          <a:lstStyle/>
          <a:p>
            <a:pPr>
              <a:buFont typeface="Arial" panose="020B0604020202020204" pitchFamily="34" charset="0"/>
              <a:buChar char="•"/>
            </a:pPr>
            <a:r>
              <a:rPr lang="en-US" dirty="0"/>
              <a:t>In addition to the LSTM neural network, we also train a decision tree model on the same dataset for comparison purposes.</a:t>
            </a:r>
          </a:p>
          <a:p>
            <a:pPr>
              <a:buFont typeface="Arial" panose="020B0604020202020204" pitchFamily="34" charset="0"/>
              <a:buChar char="•"/>
            </a:pPr>
            <a:r>
              <a:rPr lang="en-US" dirty="0"/>
              <a:t>The decision tree model is built using the </a:t>
            </a:r>
            <a:r>
              <a:rPr lang="en-US" dirty="0" err="1"/>
              <a:t>DecisionTreeRegressor</a:t>
            </a:r>
            <a:r>
              <a:rPr lang="en-US" dirty="0"/>
              <a:t> class from scikit-learn.</a:t>
            </a:r>
          </a:p>
          <a:p>
            <a:pPr>
              <a:buFont typeface="Arial" panose="020B0604020202020204" pitchFamily="34" charset="0"/>
              <a:buChar char="•"/>
            </a:pPr>
            <a:r>
              <a:rPr lang="en-US" dirty="0"/>
              <a:t>The model is trained on the same training set as the LSTM model.</a:t>
            </a:r>
          </a:p>
          <a:p>
            <a:pPr>
              <a:buFont typeface="Arial" panose="020B0604020202020204" pitchFamily="34" charset="0"/>
              <a:buChar char="•"/>
            </a:pPr>
            <a:r>
              <a:rPr lang="en-US" dirty="0"/>
              <a:t>The performance of the decision tree model is evaluated using the Mean Squared Error (MSE) metric on the testing set.</a:t>
            </a:r>
            <a:endParaRPr lang="en-IN" dirty="0"/>
          </a:p>
        </p:txBody>
      </p:sp>
    </p:spTree>
    <p:extLst>
      <p:ext uri="{BB962C8B-B14F-4D97-AF65-F5344CB8AC3E}">
        <p14:creationId xmlns:p14="http://schemas.microsoft.com/office/powerpoint/2010/main" val="30574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Results Obtained</a:t>
            </a:r>
            <a:endParaRPr lang="en-IN" dirty="0"/>
          </a:p>
        </p:txBody>
      </p:sp>
      <p:pic>
        <p:nvPicPr>
          <p:cNvPr id="5" name="Picture 4">
            <a:extLst>
              <a:ext uri="{FF2B5EF4-FFF2-40B4-BE49-F238E27FC236}">
                <a16:creationId xmlns:a16="http://schemas.microsoft.com/office/drawing/2014/main" id="{F477945C-CCD5-6AB7-C550-F8ABC9876AEC}"/>
              </a:ext>
            </a:extLst>
          </p:cNvPr>
          <p:cNvPicPr>
            <a:picLocks noChangeAspect="1"/>
          </p:cNvPicPr>
          <p:nvPr/>
        </p:nvPicPr>
        <p:blipFill>
          <a:blip r:embed="rId2"/>
          <a:stretch>
            <a:fillRect/>
          </a:stretch>
        </p:blipFill>
        <p:spPr>
          <a:xfrm>
            <a:off x="643192" y="1892444"/>
            <a:ext cx="5451627" cy="2753071"/>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Decision Tree model is able to predict future stock prices with reasonable accuracy.</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49.75.</a:t>
            </a:r>
          </a:p>
          <a:p>
            <a:pPr marL="0" indent="0">
              <a:buNone/>
            </a:pPr>
            <a:endParaRPr lang="en-US" b="0" i="0" dirty="0">
              <a:effectLst/>
              <a:latin typeface="Söhne"/>
            </a:endParaRP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81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3E51-C50D-202A-DC9F-C90508B33BC2}"/>
              </a:ext>
            </a:extLst>
          </p:cNvPr>
          <p:cNvSpPr>
            <a:spLocks noGrp="1"/>
          </p:cNvSpPr>
          <p:nvPr>
            <p:ph type="title"/>
          </p:nvPr>
        </p:nvSpPr>
        <p:spPr/>
        <p:txBody>
          <a:bodyPr/>
          <a:lstStyle/>
          <a:p>
            <a:r>
              <a:rPr lang="en-US" dirty="0"/>
              <a:t>Decision Tree</a:t>
            </a:r>
            <a:endParaRPr lang="en-IN" dirty="0"/>
          </a:p>
        </p:txBody>
      </p:sp>
      <p:pic>
        <p:nvPicPr>
          <p:cNvPr id="5" name="Content Placeholder 4">
            <a:extLst>
              <a:ext uri="{FF2B5EF4-FFF2-40B4-BE49-F238E27FC236}">
                <a16:creationId xmlns:a16="http://schemas.microsoft.com/office/drawing/2014/main" id="{8432ACD2-F710-13A5-760E-4393ADFC2B5D}"/>
              </a:ext>
            </a:extLst>
          </p:cNvPr>
          <p:cNvPicPr>
            <a:picLocks noGrp="1" noChangeAspect="1"/>
          </p:cNvPicPr>
          <p:nvPr>
            <p:ph idx="1"/>
          </p:nvPr>
        </p:nvPicPr>
        <p:blipFill>
          <a:blip r:embed="rId2"/>
          <a:stretch>
            <a:fillRect/>
          </a:stretch>
        </p:blipFill>
        <p:spPr>
          <a:xfrm>
            <a:off x="3163268" y="1855788"/>
            <a:ext cx="5865464" cy="4276457"/>
          </a:xfrm>
        </p:spPr>
      </p:pic>
    </p:spTree>
    <p:extLst>
      <p:ext uri="{BB962C8B-B14F-4D97-AF65-F5344CB8AC3E}">
        <p14:creationId xmlns:p14="http://schemas.microsoft.com/office/powerpoint/2010/main" val="30268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Random Forest Regressor</a:t>
            </a:r>
            <a:endParaRPr lang="en-IN" dirty="0"/>
          </a:p>
        </p:txBody>
      </p:sp>
      <p:pic>
        <p:nvPicPr>
          <p:cNvPr id="6" name="Picture 5">
            <a:extLst>
              <a:ext uri="{FF2B5EF4-FFF2-40B4-BE49-F238E27FC236}">
                <a16:creationId xmlns:a16="http://schemas.microsoft.com/office/drawing/2014/main" id="{D59C8B14-517A-652D-DCCE-566A114EB199}"/>
              </a:ext>
            </a:extLst>
          </p:cNvPr>
          <p:cNvPicPr>
            <a:picLocks noChangeAspect="1"/>
          </p:cNvPicPr>
          <p:nvPr/>
        </p:nvPicPr>
        <p:blipFill>
          <a:blip r:embed="rId2"/>
          <a:stretch>
            <a:fillRect/>
          </a:stretch>
        </p:blipFill>
        <p:spPr>
          <a:xfrm>
            <a:off x="643192" y="1204176"/>
            <a:ext cx="5451627" cy="4129607"/>
          </a:xfrm>
          <a:prstGeom prst="rect">
            <a:avLst/>
          </a:prstGeom>
        </p:spPr>
      </p:pic>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Random Forest Regressor model is able to predict future stock prices with better accuracy than decision trees.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0.43.</a:t>
            </a:r>
          </a:p>
          <a:p>
            <a:pPr marL="0" indent="0">
              <a:buNone/>
            </a:pPr>
            <a:endParaRPr lang="en-US" b="0" i="0" dirty="0">
              <a:effectLst/>
              <a:latin typeface="Söhne"/>
            </a:endParaRPr>
          </a:p>
          <a:p>
            <a:endParaRPr lang="en-IN" dirty="0"/>
          </a:p>
        </p:txBody>
      </p:sp>
      <p:sp>
        <p:nvSpPr>
          <p:cNvPr id="25"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87970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242</TotalTime>
  <Words>1072</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Retrospect</vt:lpstr>
      <vt:lpstr>CS-6850 Final Project Financial Data Analysis</vt:lpstr>
      <vt:lpstr>Introduction</vt:lpstr>
      <vt:lpstr>Data Collection</vt:lpstr>
      <vt:lpstr>Data Preprocessing</vt:lpstr>
      <vt:lpstr>Modeling DL</vt:lpstr>
      <vt:lpstr>Modeling ML</vt:lpstr>
      <vt:lpstr>Results Obtained</vt:lpstr>
      <vt:lpstr>Decision Tree</vt:lpstr>
      <vt:lpstr>Random Forest Regressor</vt:lpstr>
      <vt:lpstr>Feature Importance of RF</vt:lpstr>
      <vt:lpstr>LSTM Neural Net</vt:lpstr>
      <vt:lpstr>Testing LSTM</vt:lpstr>
      <vt:lpstr>Saliency maps</vt:lpstr>
      <vt:lpstr>Weights for each layer</vt:lpstr>
      <vt:lpstr>Analysis</vt:lpstr>
      <vt:lpstr>Lessons Learned</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CS-6830 Final Project Financial Data Analysis</dc:title>
  <dc:creator>Maanav Choubey</dc:creator>
  <cp:lastModifiedBy>Maanav Choubey</cp:lastModifiedBy>
  <cp:revision>2</cp:revision>
  <dcterms:created xsi:type="dcterms:W3CDTF">2023-05-03T00:01:56Z</dcterms:created>
  <dcterms:modified xsi:type="dcterms:W3CDTF">2023-05-03T05:15:24Z</dcterms:modified>
</cp:coreProperties>
</file>