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0A849-4943-4594-B2A2-8BB2F15513C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9265EB8-B289-45EB-9A49-F35130110FAC}">
      <dgm:prSet/>
      <dgm:spPr/>
      <dgm:t>
        <a:bodyPr/>
        <a:lstStyle/>
        <a:p>
          <a:pPr>
            <a:lnSpc>
              <a:spcPct val="100000"/>
            </a:lnSpc>
          </a:pPr>
          <a:r>
            <a:rPr lang="en-US"/>
            <a:t>We will use OpenCV LBPHFaceRecognizer function which accepts a few (optional) arguments that I explicitly define to make this example clear.</a:t>
          </a:r>
        </a:p>
      </dgm:t>
    </dgm:pt>
    <dgm:pt modelId="{A9ED5008-08B5-482D-A235-F9F8FDB9B156}" type="parTrans" cxnId="{DA1B3550-8289-49A3-A716-A6D1AD1A3F91}">
      <dgm:prSet/>
      <dgm:spPr/>
      <dgm:t>
        <a:bodyPr/>
        <a:lstStyle/>
        <a:p>
          <a:endParaRPr lang="en-US"/>
        </a:p>
      </dgm:t>
    </dgm:pt>
    <dgm:pt modelId="{85407D47-78BF-4E5D-A441-562BA1D03869}" type="sibTrans" cxnId="{DA1B3550-8289-49A3-A716-A6D1AD1A3F91}">
      <dgm:prSet/>
      <dgm:spPr/>
      <dgm:t>
        <a:bodyPr/>
        <a:lstStyle/>
        <a:p>
          <a:endParaRPr lang="en-US"/>
        </a:p>
      </dgm:t>
    </dgm:pt>
    <dgm:pt modelId="{8FF03513-C808-4DD9-8ED9-0B1361CD912A}">
      <dgm:prSet/>
      <dgm:spPr/>
      <dgm:t>
        <a:bodyPr/>
        <a:lstStyle/>
        <a:p>
          <a:pPr>
            <a:lnSpc>
              <a:spcPct val="100000"/>
            </a:lnSpc>
          </a:pPr>
          <a:r>
            <a:rPr lang="en-US"/>
            <a:t>The radius=1 and neighbors=8 parameters are part of the Local Binary Patterns image descriptor. These values control the number of pixels included in the computation of the histogram, along with the radius these pixels lie on.</a:t>
          </a:r>
        </a:p>
      </dgm:t>
    </dgm:pt>
    <dgm:pt modelId="{BFAF5592-2420-4457-8E06-7662C4D53D1E}" type="parTrans" cxnId="{F69CBF06-60CB-45E1-B3AF-69E663FFFC0A}">
      <dgm:prSet/>
      <dgm:spPr/>
      <dgm:t>
        <a:bodyPr/>
        <a:lstStyle/>
        <a:p>
          <a:endParaRPr lang="en-US"/>
        </a:p>
      </dgm:t>
    </dgm:pt>
    <dgm:pt modelId="{937D13C2-24AA-47B5-AEE4-AEB7E4D7403B}" type="sibTrans" cxnId="{F69CBF06-60CB-45E1-B3AF-69E663FFFC0A}">
      <dgm:prSet/>
      <dgm:spPr/>
      <dgm:t>
        <a:bodyPr/>
        <a:lstStyle/>
        <a:p>
          <a:endParaRPr lang="en-US"/>
        </a:p>
      </dgm:t>
    </dgm:pt>
    <dgm:pt modelId="{40838AEE-B640-472F-918E-3F2B0671AC74}">
      <dgm:prSet/>
      <dgm:spPr/>
      <dgm:t>
        <a:bodyPr/>
        <a:lstStyle/>
        <a:p>
          <a:pPr>
            <a:lnSpc>
              <a:spcPct val="100000"/>
            </a:lnSpc>
          </a:pPr>
          <a:r>
            <a:rPr lang="en-US"/>
            <a:t>The grid_x and grid_y controls the number of MxN cells in the face recognition algorithm. </a:t>
          </a:r>
        </a:p>
      </dgm:t>
    </dgm:pt>
    <dgm:pt modelId="{822C5767-8D9E-40FF-9F3D-2FFC5E5CF897}" type="parTrans" cxnId="{D69A18B5-AF4A-469C-ACEB-422F7748931C}">
      <dgm:prSet/>
      <dgm:spPr/>
      <dgm:t>
        <a:bodyPr/>
        <a:lstStyle/>
        <a:p>
          <a:endParaRPr lang="en-US"/>
        </a:p>
      </dgm:t>
    </dgm:pt>
    <dgm:pt modelId="{5F8FE562-D4DF-4952-A0F3-712C9A297C8E}" type="sibTrans" cxnId="{D69A18B5-AF4A-469C-ACEB-422F7748931C}">
      <dgm:prSet/>
      <dgm:spPr/>
      <dgm:t>
        <a:bodyPr/>
        <a:lstStyle/>
        <a:p>
          <a:endParaRPr lang="en-US"/>
        </a:p>
      </dgm:t>
    </dgm:pt>
    <dgm:pt modelId="{BAE9C9B8-C0D6-4B90-BF02-E6C287646AA8}">
      <dgm:prSet/>
      <dgm:spPr/>
      <dgm:t>
        <a:bodyPr/>
        <a:lstStyle/>
        <a:p>
          <a:pPr>
            <a:lnSpc>
              <a:spcPct val="100000"/>
            </a:lnSpc>
          </a:pPr>
          <a:r>
            <a:rPr lang="en-US"/>
            <a:t>To train our LBP face recognizer, we simply call the train method, passing in our training data along with the (integer) labels for each subject.</a:t>
          </a:r>
        </a:p>
      </dgm:t>
    </dgm:pt>
    <dgm:pt modelId="{B4469681-43D4-44E6-B7A0-258A97D86384}" type="parTrans" cxnId="{C470D68C-B766-42AA-82E1-F390735ED7D3}">
      <dgm:prSet/>
      <dgm:spPr/>
      <dgm:t>
        <a:bodyPr/>
        <a:lstStyle/>
        <a:p>
          <a:endParaRPr lang="en-US"/>
        </a:p>
      </dgm:t>
    </dgm:pt>
    <dgm:pt modelId="{9A4A5FFC-C654-4EA9-A006-86282780A69F}" type="sibTrans" cxnId="{C470D68C-B766-42AA-82E1-F390735ED7D3}">
      <dgm:prSet/>
      <dgm:spPr/>
      <dgm:t>
        <a:bodyPr/>
        <a:lstStyle/>
        <a:p>
          <a:endParaRPr lang="en-US"/>
        </a:p>
      </dgm:t>
    </dgm:pt>
    <dgm:pt modelId="{FC870046-DD08-4087-AB47-57071D91D881}" type="pres">
      <dgm:prSet presAssocID="{67A0A849-4943-4594-B2A2-8BB2F15513CF}" presName="root" presStyleCnt="0">
        <dgm:presLayoutVars>
          <dgm:dir/>
          <dgm:resizeHandles val="exact"/>
        </dgm:presLayoutVars>
      </dgm:prSet>
      <dgm:spPr/>
    </dgm:pt>
    <dgm:pt modelId="{F92AEC1F-0345-4B34-8A64-E5294E05D07C}" type="pres">
      <dgm:prSet presAssocID="{D9265EB8-B289-45EB-9A49-F35130110FAC}" presName="compNode" presStyleCnt="0"/>
      <dgm:spPr/>
    </dgm:pt>
    <dgm:pt modelId="{8DBB2E6D-2F6A-4B45-B022-DD9F1FE95CF6}" type="pres">
      <dgm:prSet presAssocID="{D9265EB8-B289-45EB-9A49-F35130110F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enn Diagram"/>
        </a:ext>
      </dgm:extLst>
    </dgm:pt>
    <dgm:pt modelId="{664DCA1F-DCA0-491F-B0A4-0B9FBB33669A}" type="pres">
      <dgm:prSet presAssocID="{D9265EB8-B289-45EB-9A49-F35130110FAC}" presName="spaceRect" presStyleCnt="0"/>
      <dgm:spPr/>
    </dgm:pt>
    <dgm:pt modelId="{5A944CC5-D323-4295-9B82-B2A2CE76FA83}" type="pres">
      <dgm:prSet presAssocID="{D9265EB8-B289-45EB-9A49-F35130110FAC}" presName="textRect" presStyleLbl="revTx" presStyleIdx="0" presStyleCnt="4">
        <dgm:presLayoutVars>
          <dgm:chMax val="1"/>
          <dgm:chPref val="1"/>
        </dgm:presLayoutVars>
      </dgm:prSet>
      <dgm:spPr/>
    </dgm:pt>
    <dgm:pt modelId="{ACD75C57-19F5-42F4-A244-3F0DC3504E55}" type="pres">
      <dgm:prSet presAssocID="{85407D47-78BF-4E5D-A441-562BA1D03869}" presName="sibTrans" presStyleCnt="0"/>
      <dgm:spPr/>
    </dgm:pt>
    <dgm:pt modelId="{42C038D7-640C-49FD-8FBA-96E7CE94D991}" type="pres">
      <dgm:prSet presAssocID="{8FF03513-C808-4DD9-8ED9-0B1361CD912A}" presName="compNode" presStyleCnt="0"/>
      <dgm:spPr/>
    </dgm:pt>
    <dgm:pt modelId="{7BD0289D-BB3A-4CA8-8BF4-DC987670AF47}" type="pres">
      <dgm:prSet presAssocID="{8FF03513-C808-4DD9-8ED9-0B1361CD91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F9ECA2C3-BE52-4F48-B638-BBE315B4CB0B}" type="pres">
      <dgm:prSet presAssocID="{8FF03513-C808-4DD9-8ED9-0B1361CD912A}" presName="spaceRect" presStyleCnt="0"/>
      <dgm:spPr/>
    </dgm:pt>
    <dgm:pt modelId="{054C19CF-46C8-453C-9671-1FF917FC0A2E}" type="pres">
      <dgm:prSet presAssocID="{8FF03513-C808-4DD9-8ED9-0B1361CD912A}" presName="textRect" presStyleLbl="revTx" presStyleIdx="1" presStyleCnt="4">
        <dgm:presLayoutVars>
          <dgm:chMax val="1"/>
          <dgm:chPref val="1"/>
        </dgm:presLayoutVars>
      </dgm:prSet>
      <dgm:spPr/>
    </dgm:pt>
    <dgm:pt modelId="{92F61B6D-0394-4AA3-BD3B-4E4557ED40B0}" type="pres">
      <dgm:prSet presAssocID="{937D13C2-24AA-47B5-AEE4-AEB7E4D7403B}" presName="sibTrans" presStyleCnt="0"/>
      <dgm:spPr/>
    </dgm:pt>
    <dgm:pt modelId="{57F5650F-399C-47C2-9667-DD79538F9C71}" type="pres">
      <dgm:prSet presAssocID="{40838AEE-B640-472F-918E-3F2B0671AC74}" presName="compNode" presStyleCnt="0"/>
      <dgm:spPr/>
    </dgm:pt>
    <dgm:pt modelId="{809B092D-8D1D-47DA-9A85-5EC2CBEF788A}" type="pres">
      <dgm:prSet presAssocID="{40838AEE-B640-472F-918E-3F2B0671AC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4B04FB78-690A-40D8-9647-3592E1AB7329}" type="pres">
      <dgm:prSet presAssocID="{40838AEE-B640-472F-918E-3F2B0671AC74}" presName="spaceRect" presStyleCnt="0"/>
      <dgm:spPr/>
    </dgm:pt>
    <dgm:pt modelId="{B927FA78-3568-4EF3-809F-EC3AB55A1288}" type="pres">
      <dgm:prSet presAssocID="{40838AEE-B640-472F-918E-3F2B0671AC74}" presName="textRect" presStyleLbl="revTx" presStyleIdx="2" presStyleCnt="4">
        <dgm:presLayoutVars>
          <dgm:chMax val="1"/>
          <dgm:chPref val="1"/>
        </dgm:presLayoutVars>
      </dgm:prSet>
      <dgm:spPr/>
    </dgm:pt>
    <dgm:pt modelId="{8EE0EF92-95B2-4AFC-A17F-1A8720985D3A}" type="pres">
      <dgm:prSet presAssocID="{5F8FE562-D4DF-4952-A0F3-712C9A297C8E}" presName="sibTrans" presStyleCnt="0"/>
      <dgm:spPr/>
    </dgm:pt>
    <dgm:pt modelId="{9C4A8CFA-20B3-4ED8-8D88-354DFBF292C2}" type="pres">
      <dgm:prSet presAssocID="{BAE9C9B8-C0D6-4B90-BF02-E6C287646AA8}" presName="compNode" presStyleCnt="0"/>
      <dgm:spPr/>
    </dgm:pt>
    <dgm:pt modelId="{5D40E77D-A598-4601-BED6-B55AE864A12B}" type="pres">
      <dgm:prSet presAssocID="{BAE9C9B8-C0D6-4B90-BF02-E6C287646AA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rain"/>
        </a:ext>
      </dgm:extLst>
    </dgm:pt>
    <dgm:pt modelId="{BDCDE03F-2CEA-4FE6-9F37-7DDD8F3869BD}" type="pres">
      <dgm:prSet presAssocID="{BAE9C9B8-C0D6-4B90-BF02-E6C287646AA8}" presName="spaceRect" presStyleCnt="0"/>
      <dgm:spPr/>
    </dgm:pt>
    <dgm:pt modelId="{F58F596C-67C2-4F7F-BFC0-A8033FC05C27}" type="pres">
      <dgm:prSet presAssocID="{BAE9C9B8-C0D6-4B90-BF02-E6C287646AA8}" presName="textRect" presStyleLbl="revTx" presStyleIdx="3" presStyleCnt="4">
        <dgm:presLayoutVars>
          <dgm:chMax val="1"/>
          <dgm:chPref val="1"/>
        </dgm:presLayoutVars>
      </dgm:prSet>
      <dgm:spPr/>
    </dgm:pt>
  </dgm:ptLst>
  <dgm:cxnLst>
    <dgm:cxn modelId="{F69CBF06-60CB-45E1-B3AF-69E663FFFC0A}" srcId="{67A0A849-4943-4594-B2A2-8BB2F15513CF}" destId="{8FF03513-C808-4DD9-8ED9-0B1361CD912A}" srcOrd="1" destOrd="0" parTransId="{BFAF5592-2420-4457-8E06-7662C4D53D1E}" sibTransId="{937D13C2-24AA-47B5-AEE4-AEB7E4D7403B}"/>
    <dgm:cxn modelId="{B2380708-628C-49D0-8D64-8BDF7212B7D0}" type="presOf" srcId="{40838AEE-B640-472F-918E-3F2B0671AC74}" destId="{B927FA78-3568-4EF3-809F-EC3AB55A1288}" srcOrd="0" destOrd="0" presId="urn:microsoft.com/office/officeart/2018/2/layout/IconLabelList"/>
    <dgm:cxn modelId="{9BA41E12-04EC-4923-88F6-D1102567ADC3}" type="presOf" srcId="{8FF03513-C808-4DD9-8ED9-0B1361CD912A}" destId="{054C19CF-46C8-453C-9671-1FF917FC0A2E}" srcOrd="0" destOrd="0" presId="urn:microsoft.com/office/officeart/2018/2/layout/IconLabelList"/>
    <dgm:cxn modelId="{C1242450-367B-4CFA-8109-F360F587F3FC}" type="presOf" srcId="{BAE9C9B8-C0D6-4B90-BF02-E6C287646AA8}" destId="{F58F596C-67C2-4F7F-BFC0-A8033FC05C27}" srcOrd="0" destOrd="0" presId="urn:microsoft.com/office/officeart/2018/2/layout/IconLabelList"/>
    <dgm:cxn modelId="{DA1B3550-8289-49A3-A716-A6D1AD1A3F91}" srcId="{67A0A849-4943-4594-B2A2-8BB2F15513CF}" destId="{D9265EB8-B289-45EB-9A49-F35130110FAC}" srcOrd="0" destOrd="0" parTransId="{A9ED5008-08B5-482D-A235-F9F8FDB9B156}" sibTransId="{85407D47-78BF-4E5D-A441-562BA1D03869}"/>
    <dgm:cxn modelId="{C470D68C-B766-42AA-82E1-F390735ED7D3}" srcId="{67A0A849-4943-4594-B2A2-8BB2F15513CF}" destId="{BAE9C9B8-C0D6-4B90-BF02-E6C287646AA8}" srcOrd="3" destOrd="0" parTransId="{B4469681-43D4-44E6-B7A0-258A97D86384}" sibTransId="{9A4A5FFC-C654-4EA9-A006-86282780A69F}"/>
    <dgm:cxn modelId="{D69A18B5-AF4A-469C-ACEB-422F7748931C}" srcId="{67A0A849-4943-4594-B2A2-8BB2F15513CF}" destId="{40838AEE-B640-472F-918E-3F2B0671AC74}" srcOrd="2" destOrd="0" parTransId="{822C5767-8D9E-40FF-9F3D-2FFC5E5CF897}" sibTransId="{5F8FE562-D4DF-4952-A0F3-712C9A297C8E}"/>
    <dgm:cxn modelId="{51D0E3C0-9DA1-4BAC-838A-6DDD5BA5C077}" type="presOf" srcId="{D9265EB8-B289-45EB-9A49-F35130110FAC}" destId="{5A944CC5-D323-4295-9B82-B2A2CE76FA83}" srcOrd="0" destOrd="0" presId="urn:microsoft.com/office/officeart/2018/2/layout/IconLabelList"/>
    <dgm:cxn modelId="{7C87B6D4-826D-4638-8312-A986DAD246A4}" type="presOf" srcId="{67A0A849-4943-4594-B2A2-8BB2F15513CF}" destId="{FC870046-DD08-4087-AB47-57071D91D881}" srcOrd="0" destOrd="0" presId="urn:microsoft.com/office/officeart/2018/2/layout/IconLabelList"/>
    <dgm:cxn modelId="{F3E5EC0B-A90E-4EBC-8E14-9675E21C1F71}" type="presParOf" srcId="{FC870046-DD08-4087-AB47-57071D91D881}" destId="{F92AEC1F-0345-4B34-8A64-E5294E05D07C}" srcOrd="0" destOrd="0" presId="urn:microsoft.com/office/officeart/2018/2/layout/IconLabelList"/>
    <dgm:cxn modelId="{AB389575-B4B7-4D03-B481-E8A3FA9458E4}" type="presParOf" srcId="{F92AEC1F-0345-4B34-8A64-E5294E05D07C}" destId="{8DBB2E6D-2F6A-4B45-B022-DD9F1FE95CF6}" srcOrd="0" destOrd="0" presId="urn:microsoft.com/office/officeart/2018/2/layout/IconLabelList"/>
    <dgm:cxn modelId="{DE0A8D6B-8C1A-4123-9B9A-8F1C0E093C3C}" type="presParOf" srcId="{F92AEC1F-0345-4B34-8A64-E5294E05D07C}" destId="{664DCA1F-DCA0-491F-B0A4-0B9FBB33669A}" srcOrd="1" destOrd="0" presId="urn:microsoft.com/office/officeart/2018/2/layout/IconLabelList"/>
    <dgm:cxn modelId="{EC1FB7AB-16BC-46FA-9E81-33ED9C394FB9}" type="presParOf" srcId="{F92AEC1F-0345-4B34-8A64-E5294E05D07C}" destId="{5A944CC5-D323-4295-9B82-B2A2CE76FA83}" srcOrd="2" destOrd="0" presId="urn:microsoft.com/office/officeart/2018/2/layout/IconLabelList"/>
    <dgm:cxn modelId="{6C42A0BD-2BE2-46E2-B583-603AA927064C}" type="presParOf" srcId="{FC870046-DD08-4087-AB47-57071D91D881}" destId="{ACD75C57-19F5-42F4-A244-3F0DC3504E55}" srcOrd="1" destOrd="0" presId="urn:microsoft.com/office/officeart/2018/2/layout/IconLabelList"/>
    <dgm:cxn modelId="{87817723-4272-421E-ACB1-708FCBABE570}" type="presParOf" srcId="{FC870046-DD08-4087-AB47-57071D91D881}" destId="{42C038D7-640C-49FD-8FBA-96E7CE94D991}" srcOrd="2" destOrd="0" presId="urn:microsoft.com/office/officeart/2018/2/layout/IconLabelList"/>
    <dgm:cxn modelId="{5962BF56-CE54-4F70-A26E-4FA1C1A23E9D}" type="presParOf" srcId="{42C038D7-640C-49FD-8FBA-96E7CE94D991}" destId="{7BD0289D-BB3A-4CA8-8BF4-DC987670AF47}" srcOrd="0" destOrd="0" presId="urn:microsoft.com/office/officeart/2018/2/layout/IconLabelList"/>
    <dgm:cxn modelId="{1B77E170-C4A5-4DBE-BB3A-7826A79592A5}" type="presParOf" srcId="{42C038D7-640C-49FD-8FBA-96E7CE94D991}" destId="{F9ECA2C3-BE52-4F48-B638-BBE315B4CB0B}" srcOrd="1" destOrd="0" presId="urn:microsoft.com/office/officeart/2018/2/layout/IconLabelList"/>
    <dgm:cxn modelId="{68036565-2B85-42DE-8E9E-108CFF525538}" type="presParOf" srcId="{42C038D7-640C-49FD-8FBA-96E7CE94D991}" destId="{054C19CF-46C8-453C-9671-1FF917FC0A2E}" srcOrd="2" destOrd="0" presId="urn:microsoft.com/office/officeart/2018/2/layout/IconLabelList"/>
    <dgm:cxn modelId="{25B52D65-3897-45D6-8F56-8210BFBCC3EC}" type="presParOf" srcId="{FC870046-DD08-4087-AB47-57071D91D881}" destId="{92F61B6D-0394-4AA3-BD3B-4E4557ED40B0}" srcOrd="3" destOrd="0" presId="urn:microsoft.com/office/officeart/2018/2/layout/IconLabelList"/>
    <dgm:cxn modelId="{908A5953-DC98-481B-A25D-7B1822FC9CAA}" type="presParOf" srcId="{FC870046-DD08-4087-AB47-57071D91D881}" destId="{57F5650F-399C-47C2-9667-DD79538F9C71}" srcOrd="4" destOrd="0" presId="urn:microsoft.com/office/officeart/2018/2/layout/IconLabelList"/>
    <dgm:cxn modelId="{7C0BADF4-4D71-4488-9E13-BAAC30CF161A}" type="presParOf" srcId="{57F5650F-399C-47C2-9667-DD79538F9C71}" destId="{809B092D-8D1D-47DA-9A85-5EC2CBEF788A}" srcOrd="0" destOrd="0" presId="urn:microsoft.com/office/officeart/2018/2/layout/IconLabelList"/>
    <dgm:cxn modelId="{BD172E4A-118E-4D4D-93DF-EC5EEBB98C4C}" type="presParOf" srcId="{57F5650F-399C-47C2-9667-DD79538F9C71}" destId="{4B04FB78-690A-40D8-9647-3592E1AB7329}" srcOrd="1" destOrd="0" presId="urn:microsoft.com/office/officeart/2018/2/layout/IconLabelList"/>
    <dgm:cxn modelId="{4866652C-1D17-4A0E-B592-DF548EA915BF}" type="presParOf" srcId="{57F5650F-399C-47C2-9667-DD79538F9C71}" destId="{B927FA78-3568-4EF3-809F-EC3AB55A1288}" srcOrd="2" destOrd="0" presId="urn:microsoft.com/office/officeart/2018/2/layout/IconLabelList"/>
    <dgm:cxn modelId="{EAA661F4-A52C-4DC1-AE28-37AC153819A1}" type="presParOf" srcId="{FC870046-DD08-4087-AB47-57071D91D881}" destId="{8EE0EF92-95B2-4AFC-A17F-1A8720985D3A}" srcOrd="5" destOrd="0" presId="urn:microsoft.com/office/officeart/2018/2/layout/IconLabelList"/>
    <dgm:cxn modelId="{8628CAE9-ED6D-4FF7-87EC-B6D8D32AFD44}" type="presParOf" srcId="{FC870046-DD08-4087-AB47-57071D91D881}" destId="{9C4A8CFA-20B3-4ED8-8D88-354DFBF292C2}" srcOrd="6" destOrd="0" presId="urn:microsoft.com/office/officeart/2018/2/layout/IconLabelList"/>
    <dgm:cxn modelId="{62322650-881E-4D85-A921-8B212ED11BFA}" type="presParOf" srcId="{9C4A8CFA-20B3-4ED8-8D88-354DFBF292C2}" destId="{5D40E77D-A598-4601-BED6-B55AE864A12B}" srcOrd="0" destOrd="0" presId="urn:microsoft.com/office/officeart/2018/2/layout/IconLabelList"/>
    <dgm:cxn modelId="{3AF222E7-773A-4E8D-A130-CD8E4477709E}" type="presParOf" srcId="{9C4A8CFA-20B3-4ED8-8D88-354DFBF292C2}" destId="{BDCDE03F-2CEA-4FE6-9F37-7DDD8F3869BD}" srcOrd="1" destOrd="0" presId="urn:microsoft.com/office/officeart/2018/2/layout/IconLabelList"/>
    <dgm:cxn modelId="{E79DE9A8-4252-487D-BDDB-1E22FBA9303C}" type="presParOf" srcId="{9C4A8CFA-20B3-4ED8-8D88-354DFBF292C2}" destId="{F58F596C-67C2-4F7F-BFC0-A8033FC05C2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B2E6D-2F6A-4B45-B022-DD9F1FE95CF6}">
      <dsp:nvSpPr>
        <dsp:cNvPr id="0" name=""/>
        <dsp:cNvSpPr/>
      </dsp:nvSpPr>
      <dsp:spPr>
        <a:xfrm>
          <a:off x="1138979" y="919770"/>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44CC5-D323-4295-9B82-B2A2CE76FA83}">
      <dsp:nvSpPr>
        <dsp:cNvPr id="0" name=""/>
        <dsp:cNvSpPr/>
      </dsp:nvSpPr>
      <dsp:spPr>
        <a:xfrm>
          <a:off x="569079" y="2229223"/>
          <a:ext cx="2072362"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will use OpenCV LBPHFaceRecognizer function which accepts a few (optional) arguments that I explicitly define to make this example clear.</a:t>
          </a:r>
        </a:p>
      </dsp:txBody>
      <dsp:txXfrm>
        <a:off x="569079" y="2229223"/>
        <a:ext cx="2072362" cy="1202343"/>
      </dsp:txXfrm>
    </dsp:sp>
    <dsp:sp modelId="{7BD0289D-BB3A-4CA8-8BF4-DC987670AF47}">
      <dsp:nvSpPr>
        <dsp:cNvPr id="0" name=""/>
        <dsp:cNvSpPr/>
      </dsp:nvSpPr>
      <dsp:spPr>
        <a:xfrm>
          <a:off x="3574005" y="919770"/>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4C19CF-46C8-453C-9671-1FF917FC0A2E}">
      <dsp:nvSpPr>
        <dsp:cNvPr id="0" name=""/>
        <dsp:cNvSpPr/>
      </dsp:nvSpPr>
      <dsp:spPr>
        <a:xfrm>
          <a:off x="3004105" y="2229223"/>
          <a:ext cx="2072362"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radius=1 and neighbors=8 parameters are part of the Local Binary Patterns image descriptor. These values control the number of pixels included in the computation of the histogram, along with the radius these pixels lie on.</a:t>
          </a:r>
        </a:p>
      </dsp:txBody>
      <dsp:txXfrm>
        <a:off x="3004105" y="2229223"/>
        <a:ext cx="2072362" cy="1202343"/>
      </dsp:txXfrm>
    </dsp:sp>
    <dsp:sp modelId="{809B092D-8D1D-47DA-9A85-5EC2CBEF788A}">
      <dsp:nvSpPr>
        <dsp:cNvPr id="0" name=""/>
        <dsp:cNvSpPr/>
      </dsp:nvSpPr>
      <dsp:spPr>
        <a:xfrm>
          <a:off x="6009031" y="919770"/>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27FA78-3568-4EF3-809F-EC3AB55A1288}">
      <dsp:nvSpPr>
        <dsp:cNvPr id="0" name=""/>
        <dsp:cNvSpPr/>
      </dsp:nvSpPr>
      <dsp:spPr>
        <a:xfrm>
          <a:off x="5439131" y="2229223"/>
          <a:ext cx="2072362"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grid_x and grid_y controls the number of MxN cells in the face recognition algorithm. </a:t>
          </a:r>
        </a:p>
      </dsp:txBody>
      <dsp:txXfrm>
        <a:off x="5439131" y="2229223"/>
        <a:ext cx="2072362" cy="1202343"/>
      </dsp:txXfrm>
    </dsp:sp>
    <dsp:sp modelId="{5D40E77D-A598-4601-BED6-B55AE864A12B}">
      <dsp:nvSpPr>
        <dsp:cNvPr id="0" name=""/>
        <dsp:cNvSpPr/>
      </dsp:nvSpPr>
      <dsp:spPr>
        <a:xfrm>
          <a:off x="8444057" y="919770"/>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8F596C-67C2-4F7F-BFC0-A8033FC05C27}">
      <dsp:nvSpPr>
        <dsp:cNvPr id="0" name=""/>
        <dsp:cNvSpPr/>
      </dsp:nvSpPr>
      <dsp:spPr>
        <a:xfrm>
          <a:off x="7874157" y="2229223"/>
          <a:ext cx="2072362"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train our LBP face recognizer, we simply call the train method, passing in our training data along with the (integer) labels for each subject.</a:t>
          </a:r>
        </a:p>
      </dsp:txBody>
      <dsp:txXfrm>
        <a:off x="7874157" y="2229223"/>
        <a:ext cx="2072362" cy="12023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A1D3D8-86E0-4E25-8443-3F040DF0A85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95FD24-A290-40DF-8EF2-B2244420138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30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1D3D8-86E0-4E25-8443-3F040DF0A85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95FD24-A290-40DF-8EF2-B2244420138F}" type="slidenum">
              <a:rPr lang="en-IN" smtClean="0"/>
              <a:t>‹#›</a:t>
            </a:fld>
            <a:endParaRPr lang="en-IN"/>
          </a:p>
        </p:txBody>
      </p:sp>
    </p:spTree>
    <p:extLst>
      <p:ext uri="{BB962C8B-B14F-4D97-AF65-F5344CB8AC3E}">
        <p14:creationId xmlns:p14="http://schemas.microsoft.com/office/powerpoint/2010/main" val="231038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1D3D8-86E0-4E25-8443-3F040DF0A85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95FD24-A290-40DF-8EF2-B2244420138F}" type="slidenum">
              <a:rPr lang="en-IN" smtClean="0"/>
              <a:t>‹#›</a:t>
            </a:fld>
            <a:endParaRPr lang="en-IN"/>
          </a:p>
        </p:txBody>
      </p:sp>
    </p:spTree>
    <p:extLst>
      <p:ext uri="{BB962C8B-B14F-4D97-AF65-F5344CB8AC3E}">
        <p14:creationId xmlns:p14="http://schemas.microsoft.com/office/powerpoint/2010/main" val="65545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1D3D8-86E0-4E25-8443-3F040DF0A85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95FD24-A290-40DF-8EF2-B2244420138F}" type="slidenum">
              <a:rPr lang="en-IN" smtClean="0"/>
              <a:t>‹#›</a:t>
            </a:fld>
            <a:endParaRPr lang="en-IN"/>
          </a:p>
        </p:txBody>
      </p:sp>
    </p:spTree>
    <p:extLst>
      <p:ext uri="{BB962C8B-B14F-4D97-AF65-F5344CB8AC3E}">
        <p14:creationId xmlns:p14="http://schemas.microsoft.com/office/powerpoint/2010/main" val="3858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1D3D8-86E0-4E25-8443-3F040DF0A85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95FD24-A290-40DF-8EF2-B2244420138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39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A1D3D8-86E0-4E25-8443-3F040DF0A852}"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95FD24-A290-40DF-8EF2-B2244420138F}" type="slidenum">
              <a:rPr lang="en-IN" smtClean="0"/>
              <a:t>‹#›</a:t>
            </a:fld>
            <a:endParaRPr lang="en-IN"/>
          </a:p>
        </p:txBody>
      </p:sp>
    </p:spTree>
    <p:extLst>
      <p:ext uri="{BB962C8B-B14F-4D97-AF65-F5344CB8AC3E}">
        <p14:creationId xmlns:p14="http://schemas.microsoft.com/office/powerpoint/2010/main" val="3407519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A1D3D8-86E0-4E25-8443-3F040DF0A852}"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95FD24-A290-40DF-8EF2-B2244420138F}" type="slidenum">
              <a:rPr lang="en-IN" smtClean="0"/>
              <a:t>‹#›</a:t>
            </a:fld>
            <a:endParaRPr lang="en-IN"/>
          </a:p>
        </p:txBody>
      </p:sp>
    </p:spTree>
    <p:extLst>
      <p:ext uri="{BB962C8B-B14F-4D97-AF65-F5344CB8AC3E}">
        <p14:creationId xmlns:p14="http://schemas.microsoft.com/office/powerpoint/2010/main" val="78431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A1D3D8-86E0-4E25-8443-3F040DF0A852}"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95FD24-A290-40DF-8EF2-B2244420138F}" type="slidenum">
              <a:rPr lang="en-IN" smtClean="0"/>
              <a:t>‹#›</a:t>
            </a:fld>
            <a:endParaRPr lang="en-IN"/>
          </a:p>
        </p:txBody>
      </p:sp>
    </p:spTree>
    <p:extLst>
      <p:ext uri="{BB962C8B-B14F-4D97-AF65-F5344CB8AC3E}">
        <p14:creationId xmlns:p14="http://schemas.microsoft.com/office/powerpoint/2010/main" val="21605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A1D3D8-86E0-4E25-8443-3F040DF0A852}" type="datetimeFigureOut">
              <a:rPr lang="en-IN" smtClean="0"/>
              <a:t>07-12-2022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095FD24-A290-40DF-8EF2-B2244420138F}" type="slidenum">
              <a:rPr lang="en-IN" smtClean="0"/>
              <a:t>‹#›</a:t>
            </a:fld>
            <a:endParaRPr lang="en-IN"/>
          </a:p>
        </p:txBody>
      </p:sp>
    </p:spTree>
    <p:extLst>
      <p:ext uri="{BB962C8B-B14F-4D97-AF65-F5344CB8AC3E}">
        <p14:creationId xmlns:p14="http://schemas.microsoft.com/office/powerpoint/2010/main" val="390125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A1D3D8-86E0-4E25-8443-3F040DF0A852}" type="datetimeFigureOut">
              <a:rPr lang="en-IN" smtClean="0"/>
              <a:t>07-12-2022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95FD24-A290-40DF-8EF2-B2244420138F}" type="slidenum">
              <a:rPr lang="en-IN" smtClean="0"/>
              <a:t>‹#›</a:t>
            </a:fld>
            <a:endParaRPr lang="en-IN"/>
          </a:p>
        </p:txBody>
      </p:sp>
    </p:spTree>
    <p:extLst>
      <p:ext uri="{BB962C8B-B14F-4D97-AF65-F5344CB8AC3E}">
        <p14:creationId xmlns:p14="http://schemas.microsoft.com/office/powerpoint/2010/main" val="308974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A1D3D8-86E0-4E25-8443-3F040DF0A852}"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95FD24-A290-40DF-8EF2-B2244420138F}" type="slidenum">
              <a:rPr lang="en-IN" smtClean="0"/>
              <a:t>‹#›</a:t>
            </a:fld>
            <a:endParaRPr lang="en-IN"/>
          </a:p>
        </p:txBody>
      </p:sp>
    </p:spTree>
    <p:extLst>
      <p:ext uri="{BB962C8B-B14F-4D97-AF65-F5344CB8AC3E}">
        <p14:creationId xmlns:p14="http://schemas.microsoft.com/office/powerpoint/2010/main" val="176424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A1D3D8-86E0-4E25-8443-3F040DF0A852}" type="datetimeFigureOut">
              <a:rPr lang="en-IN" smtClean="0"/>
              <a:t>07-12-2022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95FD24-A290-40DF-8EF2-B2244420138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23506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43AD-CAFD-71DA-7576-85A3B78C3C6D}"/>
              </a:ext>
            </a:extLst>
          </p:cNvPr>
          <p:cNvSpPr>
            <a:spLocks noGrp="1"/>
          </p:cNvSpPr>
          <p:nvPr>
            <p:ph type="ctrTitle"/>
          </p:nvPr>
        </p:nvSpPr>
        <p:spPr>
          <a:xfrm>
            <a:off x="1531398" y="1087462"/>
            <a:ext cx="9144000" cy="928688"/>
          </a:xfrm>
        </p:spPr>
        <p:txBody>
          <a:bodyPr anchor="t">
            <a:normAutofit fontScale="90000"/>
          </a:bodyPr>
          <a:lstStyle/>
          <a:p>
            <a:r>
              <a:rPr lang="en-US" sz="6700" dirty="0"/>
              <a:t>Computer</a:t>
            </a:r>
            <a:r>
              <a:rPr lang="en-US" dirty="0"/>
              <a:t> Vision Project</a:t>
            </a:r>
            <a:endParaRPr lang="en-IN" dirty="0"/>
          </a:p>
        </p:txBody>
      </p:sp>
      <p:sp>
        <p:nvSpPr>
          <p:cNvPr id="3" name="Subtitle 2">
            <a:extLst>
              <a:ext uri="{FF2B5EF4-FFF2-40B4-BE49-F238E27FC236}">
                <a16:creationId xmlns:a16="http://schemas.microsoft.com/office/drawing/2014/main" id="{941CF1FD-96AD-D184-A3B4-6BA2C9CA26DA}"/>
              </a:ext>
            </a:extLst>
          </p:cNvPr>
          <p:cNvSpPr>
            <a:spLocks noGrp="1"/>
          </p:cNvSpPr>
          <p:nvPr>
            <p:ph type="subTitle" idx="1"/>
          </p:nvPr>
        </p:nvSpPr>
        <p:spPr>
          <a:xfrm>
            <a:off x="835981" y="2603798"/>
            <a:ext cx="10520038" cy="1655762"/>
          </a:xfrm>
        </p:spPr>
        <p:txBody>
          <a:bodyPr>
            <a:normAutofit/>
          </a:bodyPr>
          <a:lstStyle/>
          <a:p>
            <a:r>
              <a:rPr lang="en-US" dirty="0"/>
              <a:t>Paper: A comparative study on local binary pattern (LBP) based face recognition: LBP histogram versus LBP image</a:t>
            </a:r>
            <a:endParaRPr lang="en-IN" dirty="0"/>
          </a:p>
        </p:txBody>
      </p:sp>
      <p:sp>
        <p:nvSpPr>
          <p:cNvPr id="4" name="TextBox 3">
            <a:extLst>
              <a:ext uri="{FF2B5EF4-FFF2-40B4-BE49-F238E27FC236}">
                <a16:creationId xmlns:a16="http://schemas.microsoft.com/office/drawing/2014/main" id="{66C3E02A-37FB-D4DE-EC8B-1F16C5FE5B03}"/>
              </a:ext>
            </a:extLst>
          </p:cNvPr>
          <p:cNvSpPr txBox="1"/>
          <p:nvPr/>
        </p:nvSpPr>
        <p:spPr>
          <a:xfrm>
            <a:off x="843379" y="4847208"/>
            <a:ext cx="2379215" cy="923330"/>
          </a:xfrm>
          <a:prstGeom prst="rect">
            <a:avLst/>
          </a:prstGeom>
          <a:noFill/>
        </p:spPr>
        <p:txBody>
          <a:bodyPr wrap="square" rtlCol="0">
            <a:spAutoFit/>
          </a:bodyPr>
          <a:lstStyle/>
          <a:p>
            <a:r>
              <a:rPr lang="en-US" b="1" dirty="0"/>
              <a:t>Authors:</a:t>
            </a:r>
          </a:p>
          <a:p>
            <a:r>
              <a:rPr lang="en-IN" dirty="0"/>
              <a:t>Bo Yang</a:t>
            </a:r>
          </a:p>
          <a:p>
            <a:r>
              <a:rPr lang="en-IN" dirty="0" err="1"/>
              <a:t>Songcan</a:t>
            </a:r>
            <a:r>
              <a:rPr lang="en-IN" dirty="0"/>
              <a:t> Chen</a:t>
            </a:r>
          </a:p>
        </p:txBody>
      </p:sp>
      <p:sp>
        <p:nvSpPr>
          <p:cNvPr id="5" name="TextBox 4">
            <a:extLst>
              <a:ext uri="{FF2B5EF4-FFF2-40B4-BE49-F238E27FC236}">
                <a16:creationId xmlns:a16="http://schemas.microsoft.com/office/drawing/2014/main" id="{808F2297-7C5F-A174-3361-F38A2E8725C9}"/>
              </a:ext>
            </a:extLst>
          </p:cNvPr>
          <p:cNvSpPr txBox="1"/>
          <p:nvPr/>
        </p:nvSpPr>
        <p:spPr>
          <a:xfrm>
            <a:off x="8762260" y="4847208"/>
            <a:ext cx="2379215" cy="646331"/>
          </a:xfrm>
          <a:prstGeom prst="rect">
            <a:avLst/>
          </a:prstGeom>
          <a:noFill/>
        </p:spPr>
        <p:txBody>
          <a:bodyPr wrap="square" rtlCol="0">
            <a:spAutoFit/>
          </a:bodyPr>
          <a:lstStyle/>
          <a:p>
            <a:r>
              <a:rPr lang="en-US" b="1" dirty="0"/>
              <a:t>By</a:t>
            </a:r>
            <a:r>
              <a:rPr lang="en-US" dirty="0"/>
              <a:t>:</a:t>
            </a:r>
          </a:p>
          <a:p>
            <a:r>
              <a:rPr lang="en-US" dirty="0"/>
              <a:t>Maanav Choubey</a:t>
            </a:r>
            <a:endParaRPr lang="en-IN" dirty="0"/>
          </a:p>
        </p:txBody>
      </p:sp>
      <p:pic>
        <p:nvPicPr>
          <p:cNvPr id="7" name="Picture 6" descr="A picture containing invertebrate, light, dark, coelenterate&#10;&#10;Description automatically generated">
            <a:extLst>
              <a:ext uri="{FF2B5EF4-FFF2-40B4-BE49-F238E27FC236}">
                <a16:creationId xmlns:a16="http://schemas.microsoft.com/office/drawing/2014/main" id="{E8B1F645-3CB4-060A-1AE2-9F14923F7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10" y="107156"/>
            <a:ext cx="2095500" cy="1028700"/>
          </a:xfrm>
          <a:prstGeom prst="rect">
            <a:avLst/>
          </a:prstGeom>
        </p:spPr>
      </p:pic>
    </p:spTree>
    <p:extLst>
      <p:ext uri="{BB962C8B-B14F-4D97-AF65-F5344CB8AC3E}">
        <p14:creationId xmlns:p14="http://schemas.microsoft.com/office/powerpoint/2010/main" val="428219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922E-18E1-00A5-11FB-F8C5A6A7E80D}"/>
              </a:ext>
            </a:extLst>
          </p:cNvPr>
          <p:cNvSpPr>
            <a:spLocks noGrp="1"/>
          </p:cNvSpPr>
          <p:nvPr>
            <p:ph type="title"/>
          </p:nvPr>
        </p:nvSpPr>
        <p:spPr/>
        <p:txBody>
          <a:bodyPr/>
          <a:lstStyle/>
          <a:p>
            <a:r>
              <a:rPr lang="en-US" dirty="0"/>
              <a:t>Implementing Local Binary Patterns for face recognition</a:t>
            </a:r>
            <a:endParaRPr lang="en-IN" dirty="0"/>
          </a:p>
        </p:txBody>
      </p:sp>
      <p:graphicFrame>
        <p:nvGraphicFramePr>
          <p:cNvPr id="7" name="Content Placeholder 2">
            <a:extLst>
              <a:ext uri="{FF2B5EF4-FFF2-40B4-BE49-F238E27FC236}">
                <a16:creationId xmlns:a16="http://schemas.microsoft.com/office/drawing/2014/main" id="{D12AA38E-2185-6CB6-CD51-9D1610F8EB4E}"/>
              </a:ext>
            </a:extLst>
          </p:cNvPr>
          <p:cNvGraphicFramePr>
            <a:graphicFrameLocks noGrp="1"/>
          </p:cNvGraphicFramePr>
          <p:nvPr>
            <p:ph idx="1"/>
            <p:extLst>
              <p:ext uri="{D42A27DB-BD31-4B8C-83A1-F6EECF244321}">
                <p14:modId xmlns:p14="http://schemas.microsoft.com/office/powerpoint/2010/main" val="576308421"/>
              </p:ext>
            </p:extLst>
          </p:nvPr>
        </p:nvGraphicFramePr>
        <p:xfrm>
          <a:off x="838200" y="151094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69F2F259-839B-31BB-F67A-D9CDC00A2208}"/>
              </a:ext>
            </a:extLst>
          </p:cNvPr>
          <p:cNvPicPr>
            <a:picLocks noChangeAspect="1"/>
          </p:cNvPicPr>
          <p:nvPr/>
        </p:nvPicPr>
        <p:blipFill>
          <a:blip r:embed="rId7"/>
          <a:stretch>
            <a:fillRect/>
          </a:stretch>
        </p:blipFill>
        <p:spPr>
          <a:xfrm>
            <a:off x="2887702" y="5412662"/>
            <a:ext cx="6416596" cy="899238"/>
          </a:xfrm>
          <a:prstGeom prst="rect">
            <a:avLst/>
          </a:prstGeom>
        </p:spPr>
      </p:pic>
    </p:spTree>
    <p:extLst>
      <p:ext uri="{BB962C8B-B14F-4D97-AF65-F5344CB8AC3E}">
        <p14:creationId xmlns:p14="http://schemas.microsoft.com/office/powerpoint/2010/main" val="36198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122F-5A56-5738-44EB-07067A044FAF}"/>
              </a:ext>
            </a:extLst>
          </p:cNvPr>
          <p:cNvSpPr>
            <a:spLocks noGrp="1"/>
          </p:cNvSpPr>
          <p:nvPr>
            <p:ph type="title"/>
          </p:nvPr>
        </p:nvSpPr>
        <p:spPr>
          <a:xfrm>
            <a:off x="648931" y="838200"/>
            <a:ext cx="8228371" cy="889512"/>
          </a:xfrm>
        </p:spPr>
        <p:txBody>
          <a:bodyPr>
            <a:normAutofit/>
          </a:bodyPr>
          <a:lstStyle/>
          <a:p>
            <a:r>
              <a:rPr lang="en-US" sz="3700" dirty="0"/>
              <a:t>Experimental Results from Research Paper</a:t>
            </a:r>
            <a:endParaRPr lang="en-IN" sz="3700" dirty="0"/>
          </a:p>
        </p:txBody>
      </p:sp>
      <p:sp>
        <p:nvSpPr>
          <p:cNvPr id="3" name="Content Placeholder 2">
            <a:extLst>
              <a:ext uri="{FF2B5EF4-FFF2-40B4-BE49-F238E27FC236}">
                <a16:creationId xmlns:a16="http://schemas.microsoft.com/office/drawing/2014/main" id="{938C525F-1834-CB5D-FCF5-4E382E58A5C4}"/>
              </a:ext>
            </a:extLst>
          </p:cNvPr>
          <p:cNvSpPr>
            <a:spLocks noGrp="1"/>
          </p:cNvSpPr>
          <p:nvPr>
            <p:ph idx="1"/>
          </p:nvPr>
        </p:nvSpPr>
        <p:spPr>
          <a:xfrm>
            <a:off x="648931" y="1971675"/>
            <a:ext cx="3505494" cy="3785419"/>
          </a:xfrm>
        </p:spPr>
        <p:txBody>
          <a:bodyPr>
            <a:normAutofit/>
          </a:bodyPr>
          <a:lstStyle/>
          <a:p>
            <a:pPr>
              <a:buFont typeface="Arial" panose="020B0604020202020204" pitchFamily="34" charset="0"/>
              <a:buChar char="•"/>
            </a:pPr>
            <a:r>
              <a:rPr lang="en-US" sz="2000" dirty="0"/>
              <a:t>(P, R): Pixels and radius around our center pixel.</a:t>
            </a:r>
          </a:p>
          <a:p>
            <a:pPr>
              <a:buFont typeface="Arial" panose="020B0604020202020204" pitchFamily="34" charset="0"/>
              <a:buChar char="•"/>
            </a:pPr>
            <a:r>
              <a:rPr lang="en-US" sz="2000" dirty="0" err="1"/>
              <a:t>eLBPH</a:t>
            </a:r>
            <a:r>
              <a:rPr lang="en-US" sz="2000" dirty="0"/>
              <a:t> (</a:t>
            </a:r>
            <a:r>
              <a:rPr lang="en-US" sz="2000" dirty="0" err="1"/>
              <a:t>MxN</a:t>
            </a:r>
            <a:r>
              <a:rPr lang="en-US" sz="2000" dirty="0"/>
              <a:t>): Performance of </a:t>
            </a:r>
            <a:r>
              <a:rPr lang="en-US" sz="2000" dirty="0" err="1"/>
              <a:t>eLBPH</a:t>
            </a:r>
            <a:r>
              <a:rPr lang="en-US" sz="2000" dirty="0"/>
              <a:t> with small window of (M, N)</a:t>
            </a:r>
          </a:p>
          <a:p>
            <a:endParaRPr lang="en-IN" sz="2000" dirty="0"/>
          </a:p>
        </p:txBody>
      </p:sp>
      <p:pic>
        <p:nvPicPr>
          <p:cNvPr id="9" name="Picture 8">
            <a:extLst>
              <a:ext uri="{FF2B5EF4-FFF2-40B4-BE49-F238E27FC236}">
                <a16:creationId xmlns:a16="http://schemas.microsoft.com/office/drawing/2014/main" id="{47C7A090-DA9C-0A9A-CD18-D974C47FF5EA}"/>
              </a:ext>
            </a:extLst>
          </p:cNvPr>
          <p:cNvPicPr>
            <a:picLocks noChangeAspect="1"/>
          </p:cNvPicPr>
          <p:nvPr/>
        </p:nvPicPr>
        <p:blipFill>
          <a:blip r:embed="rId2"/>
          <a:stretch>
            <a:fillRect/>
          </a:stretch>
        </p:blipFill>
        <p:spPr>
          <a:xfrm>
            <a:off x="5405862" y="1624947"/>
            <a:ext cx="6019331" cy="3604860"/>
          </a:xfrm>
          <a:prstGeom prst="rect">
            <a:avLst/>
          </a:prstGeom>
          <a:effectLst/>
        </p:spPr>
      </p:pic>
    </p:spTree>
    <p:extLst>
      <p:ext uri="{BB962C8B-B14F-4D97-AF65-F5344CB8AC3E}">
        <p14:creationId xmlns:p14="http://schemas.microsoft.com/office/powerpoint/2010/main" val="9324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AA1C-59E7-6A9E-2FC2-4E36DC36CD29}"/>
              </a:ext>
            </a:extLst>
          </p:cNvPr>
          <p:cNvSpPr>
            <a:spLocks noGrp="1"/>
          </p:cNvSpPr>
          <p:nvPr>
            <p:ph type="title"/>
          </p:nvPr>
        </p:nvSpPr>
        <p:spPr>
          <a:xfrm>
            <a:off x="648929" y="1007805"/>
            <a:ext cx="3505495" cy="731583"/>
          </a:xfrm>
        </p:spPr>
        <p:txBody>
          <a:bodyPr>
            <a:normAutofit/>
          </a:bodyPr>
          <a:lstStyle/>
          <a:p>
            <a:r>
              <a:rPr lang="en-US" dirty="0"/>
              <a:t>Observations</a:t>
            </a:r>
            <a:endParaRPr lang="en-IN" dirty="0"/>
          </a:p>
        </p:txBody>
      </p:sp>
      <p:sp>
        <p:nvSpPr>
          <p:cNvPr id="3" name="Content Placeholder 2">
            <a:extLst>
              <a:ext uri="{FF2B5EF4-FFF2-40B4-BE49-F238E27FC236}">
                <a16:creationId xmlns:a16="http://schemas.microsoft.com/office/drawing/2014/main" id="{CD65A853-0FE1-1E60-CF4B-27F03E183F38}"/>
              </a:ext>
            </a:extLst>
          </p:cNvPr>
          <p:cNvSpPr>
            <a:spLocks noGrp="1"/>
          </p:cNvSpPr>
          <p:nvPr>
            <p:ph idx="1"/>
          </p:nvPr>
        </p:nvSpPr>
        <p:spPr>
          <a:xfrm>
            <a:off x="648930" y="2064776"/>
            <a:ext cx="3505494" cy="3785419"/>
          </a:xfrm>
        </p:spPr>
        <p:txBody>
          <a:bodyPr>
            <a:normAutofit/>
          </a:bodyPr>
          <a:lstStyle/>
          <a:p>
            <a:pPr>
              <a:buFont typeface="Arial" panose="020B0604020202020204" pitchFamily="34" charset="0"/>
              <a:buChar char="•"/>
            </a:pPr>
            <a:r>
              <a:rPr lang="en-US" sz="2000" dirty="0"/>
              <a:t>Classification report is given for the mean data set with the </a:t>
            </a:r>
            <a:r>
              <a:rPr lang="en-US" sz="2000" dirty="0" err="1"/>
              <a:t>LBPHfacerecognizer</a:t>
            </a:r>
            <a:endParaRPr lang="en-US" sz="2000" dirty="0"/>
          </a:p>
          <a:p>
            <a:pPr>
              <a:buFont typeface="Arial" panose="020B0604020202020204" pitchFamily="34" charset="0"/>
              <a:buChar char="•"/>
            </a:pPr>
            <a:r>
              <a:rPr lang="en-US" sz="2000" dirty="0"/>
              <a:t>The accuracy and robustness of the model is decent even though it's trained on a small data set.</a:t>
            </a:r>
          </a:p>
          <a:p>
            <a:pPr>
              <a:buFont typeface="Arial" panose="020B0604020202020204" pitchFamily="34" charset="0"/>
              <a:buChar char="•"/>
            </a:pPr>
            <a:r>
              <a:rPr lang="en-US" sz="2000" dirty="0"/>
              <a:t>My model achieves an accuracy of 74% for </a:t>
            </a:r>
            <a:r>
              <a:rPr lang="en-US" sz="2000" dirty="0" err="1"/>
              <a:t>eLBPH</a:t>
            </a:r>
            <a:r>
              <a:rPr lang="en-US" sz="2000" dirty="0"/>
              <a:t>.</a:t>
            </a:r>
          </a:p>
          <a:p>
            <a:pPr marL="0" indent="0">
              <a:buNone/>
            </a:pPr>
            <a:endParaRPr lang="en-IN" sz="2000" dirty="0"/>
          </a:p>
        </p:txBody>
      </p:sp>
      <p:pic>
        <p:nvPicPr>
          <p:cNvPr id="7" name="Picture 6">
            <a:extLst>
              <a:ext uri="{FF2B5EF4-FFF2-40B4-BE49-F238E27FC236}">
                <a16:creationId xmlns:a16="http://schemas.microsoft.com/office/drawing/2014/main" id="{B4724EB7-B67E-215F-778A-C6C3B8681749}"/>
              </a:ext>
            </a:extLst>
          </p:cNvPr>
          <p:cNvPicPr>
            <a:picLocks noChangeAspect="1"/>
          </p:cNvPicPr>
          <p:nvPr/>
        </p:nvPicPr>
        <p:blipFill>
          <a:blip r:embed="rId2"/>
          <a:stretch>
            <a:fillRect/>
          </a:stretch>
        </p:blipFill>
        <p:spPr>
          <a:xfrm>
            <a:off x="6856756" y="807593"/>
            <a:ext cx="3117542" cy="5239568"/>
          </a:xfrm>
          <a:prstGeom prst="rect">
            <a:avLst/>
          </a:prstGeom>
          <a:effectLst/>
        </p:spPr>
      </p:pic>
      <p:pic>
        <p:nvPicPr>
          <p:cNvPr id="9" name="Picture 8">
            <a:extLst>
              <a:ext uri="{FF2B5EF4-FFF2-40B4-BE49-F238E27FC236}">
                <a16:creationId xmlns:a16="http://schemas.microsoft.com/office/drawing/2014/main" id="{0AC929D6-E21F-7612-E02C-C5A446A3FD13}"/>
              </a:ext>
            </a:extLst>
          </p:cNvPr>
          <p:cNvPicPr>
            <a:picLocks noChangeAspect="1"/>
          </p:cNvPicPr>
          <p:nvPr/>
        </p:nvPicPr>
        <p:blipFill>
          <a:blip r:embed="rId3"/>
          <a:stretch>
            <a:fillRect/>
          </a:stretch>
        </p:blipFill>
        <p:spPr>
          <a:xfrm>
            <a:off x="5656483" y="893494"/>
            <a:ext cx="1104996" cy="1691787"/>
          </a:xfrm>
          <a:prstGeom prst="rect">
            <a:avLst/>
          </a:prstGeom>
        </p:spPr>
      </p:pic>
      <p:pic>
        <p:nvPicPr>
          <p:cNvPr id="11" name="Picture 10">
            <a:extLst>
              <a:ext uri="{FF2B5EF4-FFF2-40B4-BE49-F238E27FC236}">
                <a16:creationId xmlns:a16="http://schemas.microsoft.com/office/drawing/2014/main" id="{86D2F4C3-C4D7-B147-BF9B-445E18EDB482}"/>
              </a:ext>
            </a:extLst>
          </p:cNvPr>
          <p:cNvPicPr>
            <a:picLocks noChangeAspect="1"/>
          </p:cNvPicPr>
          <p:nvPr/>
        </p:nvPicPr>
        <p:blipFill>
          <a:blip r:embed="rId4"/>
          <a:stretch>
            <a:fillRect/>
          </a:stretch>
        </p:blipFill>
        <p:spPr>
          <a:xfrm>
            <a:off x="5351656" y="2835061"/>
            <a:ext cx="1714649" cy="1729890"/>
          </a:xfrm>
          <a:prstGeom prst="rect">
            <a:avLst/>
          </a:prstGeom>
        </p:spPr>
      </p:pic>
      <p:pic>
        <p:nvPicPr>
          <p:cNvPr id="15" name="Picture 14">
            <a:extLst>
              <a:ext uri="{FF2B5EF4-FFF2-40B4-BE49-F238E27FC236}">
                <a16:creationId xmlns:a16="http://schemas.microsoft.com/office/drawing/2014/main" id="{0656EE14-11E0-A1B9-6382-9E273580BA4B}"/>
              </a:ext>
            </a:extLst>
          </p:cNvPr>
          <p:cNvPicPr>
            <a:picLocks noChangeAspect="1"/>
          </p:cNvPicPr>
          <p:nvPr/>
        </p:nvPicPr>
        <p:blipFill>
          <a:blip r:embed="rId5"/>
          <a:stretch>
            <a:fillRect/>
          </a:stretch>
        </p:blipFill>
        <p:spPr>
          <a:xfrm>
            <a:off x="648929" y="5315578"/>
            <a:ext cx="4397121" cy="731583"/>
          </a:xfrm>
          <a:prstGeom prst="rect">
            <a:avLst/>
          </a:prstGeom>
        </p:spPr>
      </p:pic>
    </p:spTree>
    <p:extLst>
      <p:ext uri="{BB962C8B-B14F-4D97-AF65-F5344CB8AC3E}">
        <p14:creationId xmlns:p14="http://schemas.microsoft.com/office/powerpoint/2010/main" val="12201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A077-9E08-B550-0AAB-0BEE5D2F5CD7}"/>
              </a:ext>
            </a:extLst>
          </p:cNvPr>
          <p:cNvSpPr>
            <a:spLocks noGrp="1"/>
          </p:cNvSpPr>
          <p:nvPr>
            <p:ph type="title"/>
          </p:nvPr>
        </p:nvSpPr>
        <p:spPr/>
        <p:txBody>
          <a:bodyPr/>
          <a:lstStyle/>
          <a:p>
            <a:r>
              <a:rPr lang="en-US" dirty="0"/>
              <a:t>Conclusion and Future Work</a:t>
            </a:r>
            <a:endParaRPr lang="en-IN" dirty="0"/>
          </a:p>
        </p:txBody>
      </p:sp>
      <p:sp>
        <p:nvSpPr>
          <p:cNvPr id="3" name="Content Placeholder 2">
            <a:extLst>
              <a:ext uri="{FF2B5EF4-FFF2-40B4-BE49-F238E27FC236}">
                <a16:creationId xmlns:a16="http://schemas.microsoft.com/office/drawing/2014/main" id="{1F5D2D31-8024-AE0A-6B96-FDF2E02D5C08}"/>
              </a:ext>
            </a:extLst>
          </p:cNvPr>
          <p:cNvSpPr>
            <a:spLocks noGrp="1"/>
          </p:cNvSpPr>
          <p:nvPr>
            <p:ph idx="1"/>
          </p:nvPr>
        </p:nvSpPr>
        <p:spPr/>
        <p:txBody>
          <a:bodyPr/>
          <a:lstStyle/>
          <a:p>
            <a:pPr>
              <a:buFont typeface="Arial" panose="020B0604020202020204" pitchFamily="34" charset="0"/>
              <a:buChar char="•"/>
            </a:pPr>
            <a:r>
              <a:rPr lang="en-US" dirty="0"/>
              <a:t>Studying more advanced methods for dividing the facial image into local regions and improvising the Local Binary Pattern algorithm.</a:t>
            </a:r>
          </a:p>
          <a:p>
            <a:pPr>
              <a:buFont typeface="Arial" panose="020B0604020202020204" pitchFamily="34" charset="0"/>
              <a:buChar char="•"/>
            </a:pPr>
            <a:r>
              <a:rPr lang="en-US" dirty="0"/>
              <a:t>Finding image preprocessing methods and descriptors that are more robust against image transformation that change the appearance of surface texture.</a:t>
            </a:r>
          </a:p>
          <a:p>
            <a:pPr>
              <a:buFont typeface="Arial" panose="020B0604020202020204" pitchFamily="34" charset="0"/>
              <a:buChar char="•"/>
            </a:pPr>
            <a:r>
              <a:rPr lang="en-US" dirty="0"/>
              <a:t>Exploring the dataset to understand which images account for the best feature extraction and testing them on the missed remaining testing dataset.</a:t>
            </a:r>
            <a:endParaRPr lang="en-IN" dirty="0"/>
          </a:p>
        </p:txBody>
      </p:sp>
    </p:spTree>
    <p:extLst>
      <p:ext uri="{BB962C8B-B14F-4D97-AF65-F5344CB8AC3E}">
        <p14:creationId xmlns:p14="http://schemas.microsoft.com/office/powerpoint/2010/main" val="99008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2C13-884D-DB2A-8B2C-69CD31F3883E}"/>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Questions &amp; Feedback</a:t>
            </a:r>
          </a:p>
        </p:txBody>
      </p:sp>
      <p:pic>
        <p:nvPicPr>
          <p:cNvPr id="7" name="Graphic 6" descr="Questions">
            <a:extLst>
              <a:ext uri="{FF2B5EF4-FFF2-40B4-BE49-F238E27FC236}">
                <a16:creationId xmlns:a16="http://schemas.microsoft.com/office/drawing/2014/main" id="{B7ECAC12-63F7-89C0-FF90-E9B8815C7E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25960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AE6B-D2B4-CB48-A413-981566E63589}"/>
              </a:ext>
            </a:extLst>
          </p:cNvPr>
          <p:cNvSpPr>
            <a:spLocks noGrp="1"/>
          </p:cNvSpPr>
          <p:nvPr>
            <p:ph type="title"/>
          </p:nvPr>
        </p:nvSpPr>
        <p:spPr>
          <a:xfrm>
            <a:off x="838200" y="276349"/>
            <a:ext cx="10515600" cy="1325563"/>
          </a:xfrm>
        </p:spPr>
        <p:txBody>
          <a:bodyPr>
            <a:normAutofit/>
          </a:bodyPr>
          <a:lstStyle/>
          <a:p>
            <a:r>
              <a:rPr lang="en-US" sz="4000" dirty="0"/>
              <a:t>Introduction</a:t>
            </a:r>
            <a:endParaRPr lang="en-IN" sz="4000" dirty="0"/>
          </a:p>
        </p:txBody>
      </p:sp>
      <p:sp>
        <p:nvSpPr>
          <p:cNvPr id="3" name="Content Placeholder 2">
            <a:extLst>
              <a:ext uri="{FF2B5EF4-FFF2-40B4-BE49-F238E27FC236}">
                <a16:creationId xmlns:a16="http://schemas.microsoft.com/office/drawing/2014/main" id="{3A9269C4-9790-166B-D2C6-63C3DFB262FA}"/>
              </a:ext>
            </a:extLst>
          </p:cNvPr>
          <p:cNvSpPr>
            <a:spLocks noGrp="1"/>
          </p:cNvSpPr>
          <p:nvPr>
            <p:ph idx="1"/>
          </p:nvPr>
        </p:nvSpPr>
        <p:spPr>
          <a:xfrm>
            <a:off x="838200" y="1811462"/>
            <a:ext cx="10515600" cy="4486275"/>
          </a:xfrm>
        </p:spPr>
        <p:txBody>
          <a:bodyPr>
            <a:normAutofit lnSpcReduction="10000"/>
          </a:bodyPr>
          <a:lstStyle/>
          <a:p>
            <a:pPr>
              <a:buFont typeface="Arial" panose="020B0604020202020204" pitchFamily="34" charset="0"/>
              <a:buChar char="•"/>
            </a:pPr>
            <a:r>
              <a:rPr lang="en-US" sz="2400" dirty="0"/>
              <a:t>Comparing and evaluating the performance of </a:t>
            </a:r>
            <a:r>
              <a:rPr lang="en-US" sz="2400" b="1" dirty="0"/>
              <a:t>h</a:t>
            </a:r>
            <a:r>
              <a:rPr lang="en-US" sz="2400" dirty="0"/>
              <a:t>olistic Local Binary Pattern </a:t>
            </a:r>
            <a:r>
              <a:rPr lang="en-US" sz="2400" b="1" dirty="0"/>
              <a:t>H</a:t>
            </a:r>
            <a:r>
              <a:rPr lang="en-US" sz="2400" dirty="0"/>
              <a:t>istogram (</a:t>
            </a:r>
            <a:r>
              <a:rPr lang="en-US" sz="2400" dirty="0" err="1"/>
              <a:t>hLBPH</a:t>
            </a:r>
            <a:r>
              <a:rPr lang="en-US" sz="2400" dirty="0"/>
              <a:t>), </a:t>
            </a:r>
            <a:r>
              <a:rPr lang="en-US" sz="2400" b="1" dirty="0"/>
              <a:t>e</a:t>
            </a:r>
            <a:r>
              <a:rPr lang="en-US" sz="2400" dirty="0"/>
              <a:t>nhanced LBP </a:t>
            </a:r>
            <a:r>
              <a:rPr lang="en-US" sz="2400" b="1" dirty="0"/>
              <a:t>H</a:t>
            </a:r>
            <a:r>
              <a:rPr lang="en-US" sz="2400" dirty="0"/>
              <a:t>istogram (</a:t>
            </a:r>
            <a:r>
              <a:rPr lang="en-US" sz="2400" dirty="0" err="1"/>
              <a:t>eLBPH</a:t>
            </a:r>
            <a:r>
              <a:rPr lang="en-US" sz="2400" dirty="0"/>
              <a:t>), and </a:t>
            </a:r>
            <a:r>
              <a:rPr lang="en-US" sz="2400" b="1" dirty="0"/>
              <a:t>h</a:t>
            </a:r>
            <a:r>
              <a:rPr lang="en-US" sz="2400" dirty="0"/>
              <a:t>olistic LBP </a:t>
            </a:r>
            <a:r>
              <a:rPr lang="en-US" sz="2400" b="1" dirty="0"/>
              <a:t>I</a:t>
            </a:r>
            <a:r>
              <a:rPr lang="en-US" sz="2400" dirty="0"/>
              <a:t>mage (</a:t>
            </a:r>
            <a:r>
              <a:rPr lang="en-US" sz="2400" dirty="0" err="1"/>
              <a:t>hLBPI</a:t>
            </a:r>
            <a:r>
              <a:rPr lang="en-US" sz="2400" dirty="0"/>
              <a:t>) for Face Recognition.</a:t>
            </a:r>
          </a:p>
          <a:p>
            <a:pPr>
              <a:buFont typeface="Arial" panose="020B0604020202020204" pitchFamily="34" charset="0"/>
              <a:buChar char="•"/>
            </a:pPr>
            <a:r>
              <a:rPr lang="en-US" sz="2400" dirty="0"/>
              <a:t>Illuminating the reason why </a:t>
            </a:r>
            <a:r>
              <a:rPr lang="en-US" sz="2400" dirty="0" err="1"/>
              <a:t>eLBPH</a:t>
            </a:r>
            <a:r>
              <a:rPr lang="en-US" sz="2400" dirty="0"/>
              <a:t> is more effective than </a:t>
            </a:r>
            <a:r>
              <a:rPr lang="en-US" sz="2400" dirty="0" err="1"/>
              <a:t>hLBPH</a:t>
            </a:r>
            <a:r>
              <a:rPr lang="en-US" sz="2400" dirty="0"/>
              <a:t> for the task of Facial Recognition.</a:t>
            </a:r>
          </a:p>
          <a:p>
            <a:pPr>
              <a:buFont typeface="Arial" panose="020B0604020202020204" pitchFamily="34" charset="0"/>
              <a:buChar char="•"/>
            </a:pPr>
            <a:r>
              <a:rPr lang="en-US" sz="2400" dirty="0"/>
              <a:t>Testing our results on an actual benchmark dataset FERET.</a:t>
            </a:r>
          </a:p>
          <a:p>
            <a:pPr marL="0" indent="0">
              <a:buNone/>
            </a:pPr>
            <a:endParaRPr lang="en-US" dirty="0"/>
          </a:p>
          <a:p>
            <a:pPr marL="0" indent="0">
              <a:buNone/>
            </a:pPr>
            <a:r>
              <a:rPr lang="en-US" sz="4300" dirty="0">
                <a:latin typeface="+mj-lt"/>
              </a:rPr>
              <a:t>What is Face Recognition?</a:t>
            </a:r>
          </a:p>
          <a:p>
            <a:pPr>
              <a:buFont typeface="Arial" panose="020B0604020202020204" pitchFamily="34" charset="0"/>
              <a:buChar char="•"/>
            </a:pPr>
            <a:r>
              <a:rPr lang="en-US" sz="2400" dirty="0"/>
              <a:t>Face recognition is the process of taking a face in an image and </a:t>
            </a:r>
            <a:r>
              <a:rPr lang="en-US" sz="2400" i="1" dirty="0"/>
              <a:t>identifying</a:t>
            </a:r>
            <a:r>
              <a:rPr lang="en-US" sz="2400" dirty="0"/>
              <a:t> who the face belongs to. Face recognition is thus a form of </a:t>
            </a:r>
            <a:r>
              <a:rPr lang="en-US" sz="2400" b="1" dirty="0"/>
              <a:t>person identification.</a:t>
            </a:r>
          </a:p>
          <a:p>
            <a:endParaRPr lang="en-US" dirty="0"/>
          </a:p>
          <a:p>
            <a:endParaRPr lang="en-IN" dirty="0"/>
          </a:p>
        </p:txBody>
      </p:sp>
    </p:spTree>
    <p:extLst>
      <p:ext uri="{BB962C8B-B14F-4D97-AF65-F5344CB8AC3E}">
        <p14:creationId xmlns:p14="http://schemas.microsoft.com/office/powerpoint/2010/main" val="55980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304E-82E6-40BE-E526-F5303DE3698F}"/>
              </a:ext>
            </a:extLst>
          </p:cNvPr>
          <p:cNvSpPr>
            <a:spLocks noGrp="1"/>
          </p:cNvSpPr>
          <p:nvPr>
            <p:ph type="title"/>
          </p:nvPr>
        </p:nvSpPr>
        <p:spPr>
          <a:xfrm>
            <a:off x="648931" y="876300"/>
            <a:ext cx="5580421" cy="803787"/>
          </a:xfrm>
        </p:spPr>
        <p:txBody>
          <a:bodyPr>
            <a:normAutofit/>
          </a:bodyPr>
          <a:lstStyle/>
          <a:p>
            <a:r>
              <a:rPr lang="en-US" dirty="0"/>
              <a:t>Understanding LBP</a:t>
            </a:r>
            <a:endParaRPr lang="en-IN" dirty="0"/>
          </a:p>
        </p:txBody>
      </p:sp>
      <p:sp>
        <p:nvSpPr>
          <p:cNvPr id="3" name="Content Placeholder 2">
            <a:extLst>
              <a:ext uri="{FF2B5EF4-FFF2-40B4-BE49-F238E27FC236}">
                <a16:creationId xmlns:a16="http://schemas.microsoft.com/office/drawing/2014/main" id="{AFB82982-CA22-3AF8-E9D1-9EEACF10EBF7}"/>
              </a:ext>
            </a:extLst>
          </p:cNvPr>
          <p:cNvSpPr>
            <a:spLocks noGrp="1"/>
          </p:cNvSpPr>
          <p:nvPr>
            <p:ph idx="1"/>
          </p:nvPr>
        </p:nvSpPr>
        <p:spPr>
          <a:xfrm>
            <a:off x="648931" y="2438400"/>
            <a:ext cx="3505494" cy="3785419"/>
          </a:xfrm>
        </p:spPr>
        <p:txBody>
          <a:bodyPr>
            <a:normAutofit/>
          </a:bodyPr>
          <a:lstStyle/>
          <a:p>
            <a:pPr marL="0" indent="0">
              <a:buNone/>
            </a:pPr>
            <a:r>
              <a:rPr lang="en-US" sz="2000" b="1" dirty="0"/>
              <a:t>Step 1:</a:t>
            </a:r>
          </a:p>
          <a:p>
            <a:r>
              <a:rPr lang="en-US" sz="2000" dirty="0"/>
              <a:t> For each pixel in the grayscale image, we select a neighborhood of size r surrounding the center pixel. </a:t>
            </a:r>
          </a:p>
          <a:p>
            <a:r>
              <a:rPr lang="en-US" sz="2000" dirty="0"/>
              <a:t>A LBP value is then calculated for this center pixel and stored in the output 2D array with the same width and height as the input image.</a:t>
            </a:r>
          </a:p>
          <a:p>
            <a:endParaRPr lang="en-US" sz="2000" dirty="0"/>
          </a:p>
          <a:p>
            <a:pPr marL="0" indent="0">
              <a:buNone/>
            </a:pPr>
            <a:endParaRPr lang="en-IN" sz="2000" dirty="0"/>
          </a:p>
        </p:txBody>
      </p:sp>
      <p:pic>
        <p:nvPicPr>
          <p:cNvPr id="7" name="Picture 6">
            <a:extLst>
              <a:ext uri="{FF2B5EF4-FFF2-40B4-BE49-F238E27FC236}">
                <a16:creationId xmlns:a16="http://schemas.microsoft.com/office/drawing/2014/main" id="{3B0E311A-7760-1DA9-F766-26253BBAD0DD}"/>
              </a:ext>
            </a:extLst>
          </p:cNvPr>
          <p:cNvPicPr>
            <a:picLocks noChangeAspect="1"/>
          </p:cNvPicPr>
          <p:nvPr/>
        </p:nvPicPr>
        <p:blipFill>
          <a:blip r:embed="rId2"/>
          <a:stretch>
            <a:fillRect/>
          </a:stretch>
        </p:blipFill>
        <p:spPr>
          <a:xfrm>
            <a:off x="5475411" y="2112271"/>
            <a:ext cx="6019331" cy="2633458"/>
          </a:xfrm>
          <a:prstGeom prst="rect">
            <a:avLst/>
          </a:prstGeom>
          <a:effectLst/>
        </p:spPr>
      </p:pic>
      <p:sp>
        <p:nvSpPr>
          <p:cNvPr id="9" name="TextBox 8">
            <a:extLst>
              <a:ext uri="{FF2B5EF4-FFF2-40B4-BE49-F238E27FC236}">
                <a16:creationId xmlns:a16="http://schemas.microsoft.com/office/drawing/2014/main" id="{55133DD9-74EE-BD3E-E9D1-B07B9EB1A4FF}"/>
              </a:ext>
            </a:extLst>
          </p:cNvPr>
          <p:cNvSpPr txBox="1"/>
          <p:nvPr/>
        </p:nvSpPr>
        <p:spPr>
          <a:xfrm>
            <a:off x="5575188" y="4693913"/>
            <a:ext cx="5819775" cy="600164"/>
          </a:xfrm>
          <a:prstGeom prst="rect">
            <a:avLst/>
          </a:prstGeom>
          <a:noFill/>
        </p:spPr>
        <p:txBody>
          <a:bodyPr wrap="square" rtlCol="0">
            <a:spAutoFit/>
          </a:bodyPr>
          <a:lstStyle/>
          <a:p>
            <a:r>
              <a:rPr lang="en-US" sz="1100" dirty="0"/>
              <a:t>Taking a 8 pixel (3x3) neighborhood surrounding a center pixel and threshold it to construct a set of 8 binary digits.</a:t>
            </a:r>
          </a:p>
          <a:p>
            <a:endParaRPr lang="en-IN" sz="1100" dirty="0"/>
          </a:p>
        </p:txBody>
      </p:sp>
    </p:spTree>
    <p:extLst>
      <p:ext uri="{BB962C8B-B14F-4D97-AF65-F5344CB8AC3E}">
        <p14:creationId xmlns:p14="http://schemas.microsoft.com/office/powerpoint/2010/main" val="3368166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FE07B-F125-85F4-676E-74E255040D33}"/>
              </a:ext>
            </a:extLst>
          </p:cNvPr>
          <p:cNvSpPr>
            <a:spLocks noGrp="1"/>
          </p:cNvSpPr>
          <p:nvPr>
            <p:ph idx="1"/>
          </p:nvPr>
        </p:nvSpPr>
        <p:spPr>
          <a:xfrm>
            <a:off x="1208114" y="1332554"/>
            <a:ext cx="3505494" cy="5525446"/>
          </a:xfrm>
        </p:spPr>
        <p:txBody>
          <a:bodyPr>
            <a:normAutofit/>
          </a:bodyPr>
          <a:lstStyle/>
          <a:p>
            <a:pPr marL="0" indent="0">
              <a:buNone/>
            </a:pPr>
            <a:r>
              <a:rPr lang="en-US" b="1" dirty="0"/>
              <a:t>Step 2:</a:t>
            </a:r>
          </a:p>
          <a:p>
            <a:r>
              <a:rPr lang="en-US" sz="2400" dirty="0"/>
              <a:t>We need to calculate the LBP value for the center pixel. We can start from any neighboring pixel and work our way clockwise or counter-clockwise, but our ordering must be kept consistent. </a:t>
            </a:r>
          </a:p>
          <a:p>
            <a:r>
              <a:rPr lang="en-US" sz="2400" dirty="0"/>
              <a:t>Converting our binary results from Step 1 to decimal, like this:</a:t>
            </a:r>
          </a:p>
          <a:p>
            <a:pPr marL="0" indent="0">
              <a:buNone/>
            </a:pPr>
            <a:endParaRPr lang="en-IN" sz="2000" dirty="0"/>
          </a:p>
        </p:txBody>
      </p:sp>
      <p:pic>
        <p:nvPicPr>
          <p:cNvPr id="5" name="Picture 4" descr="Diagram&#10;&#10;Description automatically generated">
            <a:extLst>
              <a:ext uri="{FF2B5EF4-FFF2-40B4-BE49-F238E27FC236}">
                <a16:creationId xmlns:a16="http://schemas.microsoft.com/office/drawing/2014/main" id="{5DED68B4-16B7-2985-3E1C-899C14DD3FF1}"/>
              </a:ext>
            </a:extLst>
          </p:cNvPr>
          <p:cNvPicPr>
            <a:picLocks noChangeAspect="1"/>
          </p:cNvPicPr>
          <p:nvPr/>
        </p:nvPicPr>
        <p:blipFill>
          <a:blip r:embed="rId2"/>
          <a:stretch>
            <a:fillRect/>
          </a:stretch>
        </p:blipFill>
        <p:spPr>
          <a:xfrm>
            <a:off x="5405862" y="2501905"/>
            <a:ext cx="6019331" cy="1850943"/>
          </a:xfrm>
          <a:prstGeom prst="rect">
            <a:avLst/>
          </a:prstGeom>
          <a:effectLst/>
        </p:spPr>
      </p:pic>
    </p:spTree>
    <p:extLst>
      <p:ext uri="{BB962C8B-B14F-4D97-AF65-F5344CB8AC3E}">
        <p14:creationId xmlns:p14="http://schemas.microsoft.com/office/powerpoint/2010/main" val="89491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1A18C-9178-FF28-E274-184FD7F7F4EC}"/>
              </a:ext>
            </a:extLst>
          </p:cNvPr>
          <p:cNvSpPr>
            <a:spLocks noGrp="1"/>
          </p:cNvSpPr>
          <p:nvPr>
            <p:ph idx="1"/>
          </p:nvPr>
        </p:nvSpPr>
        <p:spPr>
          <a:xfrm>
            <a:off x="1096606" y="1338834"/>
            <a:ext cx="3505494" cy="5666035"/>
          </a:xfrm>
        </p:spPr>
        <p:txBody>
          <a:bodyPr>
            <a:normAutofit/>
          </a:bodyPr>
          <a:lstStyle/>
          <a:p>
            <a:pPr marL="0" indent="0">
              <a:buNone/>
            </a:pPr>
            <a:r>
              <a:rPr lang="en-US" b="1" dirty="0"/>
              <a:t>Step 3:</a:t>
            </a:r>
          </a:p>
          <a:p>
            <a:r>
              <a:rPr lang="en-US" sz="2400" dirty="0"/>
              <a:t>This value is stored in the output LBP 2D array, which we can then visualize.</a:t>
            </a:r>
          </a:p>
          <a:p>
            <a:r>
              <a:rPr lang="en-US" sz="2400" dirty="0"/>
              <a:t>This process of thresholding, accumulating binary strings, and storing the output decimal value in the LBP array is then repeated for each pixel in the input image.</a:t>
            </a:r>
          </a:p>
          <a:p>
            <a:pPr marL="0" indent="0">
              <a:buNone/>
            </a:pPr>
            <a:endParaRPr lang="en-IN" sz="2000" dirty="0"/>
          </a:p>
        </p:txBody>
      </p:sp>
      <p:pic>
        <p:nvPicPr>
          <p:cNvPr id="5" name="Picture 4">
            <a:extLst>
              <a:ext uri="{FF2B5EF4-FFF2-40B4-BE49-F238E27FC236}">
                <a16:creationId xmlns:a16="http://schemas.microsoft.com/office/drawing/2014/main" id="{193154C5-E0E4-3244-9FCD-9207EE7DB2A3}"/>
              </a:ext>
            </a:extLst>
          </p:cNvPr>
          <p:cNvPicPr>
            <a:picLocks noChangeAspect="1"/>
          </p:cNvPicPr>
          <p:nvPr/>
        </p:nvPicPr>
        <p:blipFill>
          <a:blip r:embed="rId2"/>
          <a:stretch>
            <a:fillRect/>
          </a:stretch>
        </p:blipFill>
        <p:spPr>
          <a:xfrm>
            <a:off x="5405862" y="1915020"/>
            <a:ext cx="6019331" cy="3024714"/>
          </a:xfrm>
          <a:prstGeom prst="rect">
            <a:avLst/>
          </a:prstGeom>
          <a:effectLst/>
        </p:spPr>
      </p:pic>
    </p:spTree>
    <p:extLst>
      <p:ext uri="{BB962C8B-B14F-4D97-AF65-F5344CB8AC3E}">
        <p14:creationId xmlns:p14="http://schemas.microsoft.com/office/powerpoint/2010/main" val="60059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F02A-791B-16F6-E9E7-3C0724B23677}"/>
              </a:ext>
            </a:extLst>
          </p:cNvPr>
          <p:cNvSpPr>
            <a:spLocks noGrp="1"/>
          </p:cNvSpPr>
          <p:nvPr>
            <p:ph type="title"/>
          </p:nvPr>
        </p:nvSpPr>
        <p:spPr/>
        <p:txBody>
          <a:bodyPr/>
          <a:lstStyle/>
          <a:p>
            <a:r>
              <a:rPr lang="en-US" dirty="0"/>
              <a:t>Sample Python Code to get LBP of an Image</a:t>
            </a:r>
            <a:endParaRPr lang="en-IN" dirty="0"/>
          </a:p>
        </p:txBody>
      </p:sp>
      <p:pic>
        <p:nvPicPr>
          <p:cNvPr id="5" name="Content Placeholder 4">
            <a:extLst>
              <a:ext uri="{FF2B5EF4-FFF2-40B4-BE49-F238E27FC236}">
                <a16:creationId xmlns:a16="http://schemas.microsoft.com/office/drawing/2014/main" id="{E45C2A00-36E1-77E0-7A14-FB5B330D2939}"/>
              </a:ext>
            </a:extLst>
          </p:cNvPr>
          <p:cNvPicPr>
            <a:picLocks noGrp="1" noChangeAspect="1"/>
          </p:cNvPicPr>
          <p:nvPr>
            <p:ph idx="1"/>
          </p:nvPr>
        </p:nvPicPr>
        <p:blipFill>
          <a:blip r:embed="rId2"/>
          <a:stretch>
            <a:fillRect/>
          </a:stretch>
        </p:blipFill>
        <p:spPr>
          <a:xfrm>
            <a:off x="1096963" y="2650168"/>
            <a:ext cx="10058400" cy="2414914"/>
          </a:xfrm>
        </p:spPr>
      </p:pic>
    </p:spTree>
    <p:extLst>
      <p:ext uri="{BB962C8B-B14F-4D97-AF65-F5344CB8AC3E}">
        <p14:creationId xmlns:p14="http://schemas.microsoft.com/office/powerpoint/2010/main" val="409341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95E5-6A49-F2F0-7426-A05DB559970B}"/>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Results from my Work</a:t>
            </a:r>
          </a:p>
        </p:txBody>
      </p:sp>
      <p:pic>
        <p:nvPicPr>
          <p:cNvPr id="5" name="Content Placeholder 4">
            <a:extLst>
              <a:ext uri="{FF2B5EF4-FFF2-40B4-BE49-F238E27FC236}">
                <a16:creationId xmlns:a16="http://schemas.microsoft.com/office/drawing/2014/main" id="{CCDF5998-2B3A-8D7D-1CE1-BBF4E8D93A07}"/>
              </a:ext>
            </a:extLst>
          </p:cNvPr>
          <p:cNvPicPr>
            <a:picLocks noGrp="1" noChangeAspect="1"/>
          </p:cNvPicPr>
          <p:nvPr>
            <p:ph idx="1"/>
          </p:nvPr>
        </p:nvPicPr>
        <p:blipFill>
          <a:blip r:embed="rId2"/>
          <a:stretch>
            <a:fillRect/>
          </a:stretch>
        </p:blipFill>
        <p:spPr>
          <a:xfrm>
            <a:off x="4038600" y="1352550"/>
            <a:ext cx="7186613" cy="3025775"/>
          </a:xfrm>
          <a:prstGeom prst="rect">
            <a:avLst/>
          </a:prstGeom>
        </p:spPr>
      </p:pic>
      <p:pic>
        <p:nvPicPr>
          <p:cNvPr id="7" name="Picture 6" descr="Graphical user interface, text, application&#10;&#10;Description automatically generated with medium confidence">
            <a:extLst>
              <a:ext uri="{FF2B5EF4-FFF2-40B4-BE49-F238E27FC236}">
                <a16:creationId xmlns:a16="http://schemas.microsoft.com/office/drawing/2014/main" id="{A82A495C-281D-60B5-2AFD-FB62A1870559}"/>
              </a:ext>
            </a:extLst>
          </p:cNvPr>
          <p:cNvPicPr>
            <a:picLocks noChangeAspect="1"/>
          </p:cNvPicPr>
          <p:nvPr/>
        </p:nvPicPr>
        <p:blipFill>
          <a:blip r:embed="rId3"/>
          <a:stretch>
            <a:fillRect/>
          </a:stretch>
        </p:blipFill>
        <p:spPr>
          <a:xfrm>
            <a:off x="4038600" y="4429125"/>
            <a:ext cx="7186613" cy="1071563"/>
          </a:xfrm>
          <a:prstGeom prst="rect">
            <a:avLst/>
          </a:prstGeom>
        </p:spPr>
      </p:pic>
    </p:spTree>
    <p:extLst>
      <p:ext uri="{BB962C8B-B14F-4D97-AF65-F5344CB8AC3E}">
        <p14:creationId xmlns:p14="http://schemas.microsoft.com/office/powerpoint/2010/main" val="47824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0911-9D11-7258-15FE-4DCA4E6841D1}"/>
              </a:ext>
            </a:extLst>
          </p:cNvPr>
          <p:cNvSpPr>
            <a:spLocks noGrp="1"/>
          </p:cNvSpPr>
          <p:nvPr>
            <p:ph type="title"/>
          </p:nvPr>
        </p:nvSpPr>
        <p:spPr>
          <a:xfrm>
            <a:off x="1196656" y="160831"/>
            <a:ext cx="9795638" cy="1114380"/>
          </a:xfrm>
        </p:spPr>
        <p:txBody>
          <a:bodyPr vert="horz" lIns="91440" tIns="45720" rIns="91440" bIns="45720" rtlCol="0" anchor="b">
            <a:normAutofit/>
          </a:bodyPr>
          <a:lstStyle/>
          <a:p>
            <a:pPr algn="ctr"/>
            <a:r>
              <a:rPr lang="en-US" sz="5200" dirty="0"/>
              <a:t>Observations</a:t>
            </a:r>
          </a:p>
        </p:txBody>
      </p:sp>
      <p:pic>
        <p:nvPicPr>
          <p:cNvPr id="17" name="Picture 16">
            <a:extLst>
              <a:ext uri="{FF2B5EF4-FFF2-40B4-BE49-F238E27FC236}">
                <a16:creationId xmlns:a16="http://schemas.microsoft.com/office/drawing/2014/main" id="{785EDDA3-30EE-D466-559B-13BA792BC4C3}"/>
              </a:ext>
            </a:extLst>
          </p:cNvPr>
          <p:cNvPicPr>
            <a:picLocks noChangeAspect="1"/>
          </p:cNvPicPr>
          <p:nvPr/>
        </p:nvPicPr>
        <p:blipFill>
          <a:blip r:embed="rId2"/>
          <a:stretch>
            <a:fillRect/>
          </a:stretch>
        </p:blipFill>
        <p:spPr>
          <a:xfrm>
            <a:off x="859968" y="1017722"/>
            <a:ext cx="3580615" cy="4955870"/>
          </a:xfrm>
          <a:prstGeom prst="rect">
            <a:avLst/>
          </a:prstGeom>
        </p:spPr>
      </p:pic>
      <p:pic>
        <p:nvPicPr>
          <p:cNvPr id="24" name="Picture 23">
            <a:extLst>
              <a:ext uri="{FF2B5EF4-FFF2-40B4-BE49-F238E27FC236}">
                <a16:creationId xmlns:a16="http://schemas.microsoft.com/office/drawing/2014/main" id="{5685C5A1-C2B6-FF61-FD82-8F198C750E63}"/>
              </a:ext>
            </a:extLst>
          </p:cNvPr>
          <p:cNvPicPr>
            <a:picLocks noChangeAspect="1"/>
          </p:cNvPicPr>
          <p:nvPr/>
        </p:nvPicPr>
        <p:blipFill>
          <a:blip r:embed="rId3"/>
          <a:stretch>
            <a:fillRect/>
          </a:stretch>
        </p:blipFill>
        <p:spPr>
          <a:xfrm>
            <a:off x="4977741" y="1275211"/>
            <a:ext cx="5828261" cy="1559060"/>
          </a:xfrm>
          <a:prstGeom prst="rect">
            <a:avLst/>
          </a:prstGeom>
        </p:spPr>
      </p:pic>
      <p:sp>
        <p:nvSpPr>
          <p:cNvPr id="25" name="TextBox 24">
            <a:extLst>
              <a:ext uri="{FF2B5EF4-FFF2-40B4-BE49-F238E27FC236}">
                <a16:creationId xmlns:a16="http://schemas.microsoft.com/office/drawing/2014/main" id="{AACC2A45-A4E2-9542-A0EF-962F71B48221}"/>
              </a:ext>
            </a:extLst>
          </p:cNvPr>
          <p:cNvSpPr txBox="1"/>
          <p:nvPr/>
        </p:nvSpPr>
        <p:spPr>
          <a:xfrm>
            <a:off x="1181961" y="5973592"/>
            <a:ext cx="3118169" cy="307777"/>
          </a:xfrm>
          <a:prstGeom prst="rect">
            <a:avLst/>
          </a:prstGeom>
          <a:noFill/>
        </p:spPr>
        <p:txBody>
          <a:bodyPr wrap="square" rtlCol="0">
            <a:spAutoFit/>
          </a:bodyPr>
          <a:lstStyle/>
          <a:p>
            <a:pPr algn="ctr"/>
            <a:r>
              <a:rPr lang="en-US" sz="1400" dirty="0"/>
              <a:t>Results from my implementation</a:t>
            </a:r>
            <a:endParaRPr lang="en-IN" sz="1400" dirty="0"/>
          </a:p>
        </p:txBody>
      </p:sp>
      <p:sp>
        <p:nvSpPr>
          <p:cNvPr id="26" name="TextBox 25">
            <a:extLst>
              <a:ext uri="{FF2B5EF4-FFF2-40B4-BE49-F238E27FC236}">
                <a16:creationId xmlns:a16="http://schemas.microsoft.com/office/drawing/2014/main" id="{998E8155-1C60-5752-EBAF-FB6742D455BB}"/>
              </a:ext>
            </a:extLst>
          </p:cNvPr>
          <p:cNvSpPr txBox="1"/>
          <p:nvPr/>
        </p:nvSpPr>
        <p:spPr>
          <a:xfrm>
            <a:off x="5300552" y="2834271"/>
            <a:ext cx="5505450" cy="307777"/>
          </a:xfrm>
          <a:prstGeom prst="rect">
            <a:avLst/>
          </a:prstGeom>
          <a:noFill/>
        </p:spPr>
        <p:txBody>
          <a:bodyPr wrap="square" rtlCol="0">
            <a:spAutoFit/>
          </a:bodyPr>
          <a:lstStyle/>
          <a:p>
            <a:pPr algn="ctr"/>
            <a:r>
              <a:rPr lang="en-US" sz="1400" dirty="0"/>
              <a:t>Results from research paper</a:t>
            </a:r>
            <a:endParaRPr lang="en-IN" sz="1400" dirty="0"/>
          </a:p>
        </p:txBody>
      </p:sp>
      <p:sp>
        <p:nvSpPr>
          <p:cNvPr id="27" name="TextBox 26">
            <a:extLst>
              <a:ext uri="{FF2B5EF4-FFF2-40B4-BE49-F238E27FC236}">
                <a16:creationId xmlns:a16="http://schemas.microsoft.com/office/drawing/2014/main" id="{8457BBEF-747A-FBB5-A1DF-2556A41EAEF2}"/>
              </a:ext>
            </a:extLst>
          </p:cNvPr>
          <p:cNvSpPr txBox="1"/>
          <p:nvPr/>
        </p:nvSpPr>
        <p:spPr>
          <a:xfrm>
            <a:off x="5076825" y="3142048"/>
            <a:ext cx="646747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Variations for face images and the histograms are very diverse and almost out-of-order in the research paper although my results are consistent with all the different kind of facial images.</a:t>
            </a:r>
          </a:p>
          <a:p>
            <a:pPr marL="285750" indent="-285750">
              <a:buFont typeface="Arial" panose="020B0604020202020204" pitchFamily="34" charset="0"/>
              <a:buChar char="•"/>
            </a:pPr>
            <a:r>
              <a:rPr lang="en-US" dirty="0"/>
              <a:t>We find that it is relatively difficult to distinguish the input images and their corresponding histograms for the same-class faces because the variations within the same-class facial images are relatively very small; on the contrary, such case does not hold for the same-person face in the paper.</a:t>
            </a:r>
          </a:p>
          <a:p>
            <a:pPr marL="285750" indent="-285750">
              <a:buFont typeface="Arial" panose="020B0604020202020204" pitchFamily="34" charset="0"/>
              <a:buChar char="•"/>
            </a:pPr>
            <a:r>
              <a:rPr lang="en-US" dirty="0"/>
              <a:t>Surprisingly, textures of facial images are not close to uniform due to various variations and thus the </a:t>
            </a:r>
            <a:r>
              <a:rPr lang="en-US" dirty="0" err="1"/>
              <a:t>hLBPH</a:t>
            </a:r>
            <a:r>
              <a:rPr lang="en-US" dirty="0"/>
              <a:t> is not favorable for FR</a:t>
            </a:r>
            <a:endParaRPr lang="en-IN" dirty="0"/>
          </a:p>
        </p:txBody>
      </p:sp>
    </p:spTree>
    <p:extLst>
      <p:ext uri="{BB962C8B-B14F-4D97-AF65-F5344CB8AC3E}">
        <p14:creationId xmlns:p14="http://schemas.microsoft.com/office/powerpoint/2010/main" val="334480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8890-4B5B-FFA8-21F9-334264FD84A8}"/>
              </a:ext>
            </a:extLst>
          </p:cNvPr>
          <p:cNvSpPr>
            <a:spLocks noGrp="1"/>
          </p:cNvSpPr>
          <p:nvPr>
            <p:ph type="title"/>
          </p:nvPr>
        </p:nvSpPr>
        <p:spPr>
          <a:xfrm>
            <a:off x="630936" y="1000125"/>
            <a:ext cx="8979789" cy="768858"/>
          </a:xfrm>
        </p:spPr>
        <p:txBody>
          <a:bodyPr anchor="b">
            <a:normAutofit/>
          </a:bodyPr>
          <a:lstStyle/>
          <a:p>
            <a:r>
              <a:rPr lang="en-US" sz="3400" dirty="0"/>
              <a:t>Finding Spatially enhanced histogram of Image</a:t>
            </a:r>
            <a:endParaRPr lang="en-IN" sz="3400" dirty="0"/>
          </a:p>
        </p:txBody>
      </p:sp>
      <p:sp>
        <p:nvSpPr>
          <p:cNvPr id="3" name="Content Placeholder 2">
            <a:extLst>
              <a:ext uri="{FF2B5EF4-FFF2-40B4-BE49-F238E27FC236}">
                <a16:creationId xmlns:a16="http://schemas.microsoft.com/office/drawing/2014/main" id="{EDE271E0-A975-4FE3-6C36-058F89DA7BDA}"/>
              </a:ext>
            </a:extLst>
          </p:cNvPr>
          <p:cNvSpPr>
            <a:spLocks noGrp="1"/>
          </p:cNvSpPr>
          <p:nvPr>
            <p:ph idx="1"/>
          </p:nvPr>
        </p:nvSpPr>
        <p:spPr>
          <a:xfrm>
            <a:off x="630936" y="2175129"/>
            <a:ext cx="4818888" cy="3547872"/>
          </a:xfrm>
        </p:spPr>
        <p:txBody>
          <a:bodyPr anchor="t">
            <a:normAutofit lnSpcReduction="10000"/>
          </a:bodyPr>
          <a:lstStyle/>
          <a:p>
            <a:pPr>
              <a:buFont typeface="Arial" panose="020B0604020202020204" pitchFamily="34" charset="0"/>
              <a:buChar char="•"/>
            </a:pPr>
            <a:r>
              <a:rPr lang="en-US" sz="1900" dirty="0"/>
              <a:t>To extract the </a:t>
            </a:r>
            <a:r>
              <a:rPr lang="en-US" sz="1900" dirty="0" err="1"/>
              <a:t>eLBPH</a:t>
            </a:r>
            <a:r>
              <a:rPr lang="en-US" sz="1900" dirty="0"/>
              <a:t> feature of a face, first, a facial image is divided into d regions R0, R1,…, Rd−1 and each regional LBPH is individually calculated.</a:t>
            </a:r>
          </a:p>
          <a:p>
            <a:pPr>
              <a:buFont typeface="Arial" panose="020B0604020202020204" pitchFamily="34" charset="0"/>
              <a:buChar char="•"/>
            </a:pPr>
            <a:r>
              <a:rPr lang="en-US" sz="1900" dirty="0"/>
              <a:t>These resulting d regional LBPHs are concatenated into a spatially enhanced LBPH (</a:t>
            </a:r>
            <a:r>
              <a:rPr lang="en-US" sz="1900" dirty="0" err="1"/>
              <a:t>eLBPH</a:t>
            </a:r>
            <a:r>
              <a:rPr lang="en-US" sz="1900" dirty="0"/>
              <a:t>) in the same order for all images. </a:t>
            </a:r>
          </a:p>
          <a:p>
            <a:pPr>
              <a:buFont typeface="Arial" panose="020B0604020202020204" pitchFamily="34" charset="0"/>
              <a:buChar char="•"/>
            </a:pPr>
            <a:r>
              <a:rPr lang="en-US" sz="1900" dirty="0"/>
              <a:t>The </a:t>
            </a:r>
            <a:r>
              <a:rPr lang="en-US" sz="1900" dirty="0" err="1"/>
              <a:t>eLBPH</a:t>
            </a:r>
            <a:r>
              <a:rPr lang="en-US" sz="1900" dirty="0"/>
              <a:t> feature vector has length of </a:t>
            </a:r>
            <a:r>
              <a:rPr lang="en-US" sz="1900" dirty="0" err="1"/>
              <a:t>d×l</a:t>
            </a:r>
            <a:r>
              <a:rPr lang="en-US" sz="1900" dirty="0"/>
              <a:t> where l is the length of a regional LBPH. Fig. 3 shows an example of the </a:t>
            </a:r>
            <a:r>
              <a:rPr lang="en-US" sz="1900" dirty="0" err="1"/>
              <a:t>eLBPH</a:t>
            </a:r>
            <a:r>
              <a:rPr lang="en-US" sz="1900" dirty="0"/>
              <a:t> feature, where d=5×5=25 and l=256, i.e., the length of </a:t>
            </a:r>
            <a:r>
              <a:rPr lang="en-US" sz="1900" dirty="0" err="1"/>
              <a:t>eLBPH</a:t>
            </a:r>
            <a:r>
              <a:rPr lang="en-US" sz="1900" dirty="0"/>
              <a:t> feature vector is 25×256=6400.</a:t>
            </a:r>
          </a:p>
          <a:p>
            <a:pPr marL="0" indent="0">
              <a:buNone/>
            </a:pPr>
            <a:endParaRPr lang="en-IN" sz="1900" dirty="0"/>
          </a:p>
        </p:txBody>
      </p:sp>
      <p:pic>
        <p:nvPicPr>
          <p:cNvPr id="5" name="Picture 4">
            <a:extLst>
              <a:ext uri="{FF2B5EF4-FFF2-40B4-BE49-F238E27FC236}">
                <a16:creationId xmlns:a16="http://schemas.microsoft.com/office/drawing/2014/main" id="{81E04828-7933-AF5B-B813-B9AFC9B1A627}"/>
              </a:ext>
            </a:extLst>
          </p:cNvPr>
          <p:cNvPicPr>
            <a:picLocks noChangeAspect="1"/>
          </p:cNvPicPr>
          <p:nvPr/>
        </p:nvPicPr>
        <p:blipFill>
          <a:blip r:embed="rId2"/>
          <a:stretch>
            <a:fillRect/>
          </a:stretch>
        </p:blipFill>
        <p:spPr>
          <a:xfrm>
            <a:off x="5924189" y="2543175"/>
            <a:ext cx="5633827" cy="1924050"/>
          </a:xfrm>
          <a:prstGeom prst="rect">
            <a:avLst/>
          </a:prstGeom>
        </p:spPr>
      </p:pic>
    </p:spTree>
    <p:extLst>
      <p:ext uri="{BB962C8B-B14F-4D97-AF65-F5344CB8AC3E}">
        <p14:creationId xmlns:p14="http://schemas.microsoft.com/office/powerpoint/2010/main" val="1294435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212</TotalTime>
  <Words>822</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Computer Vision Project</vt:lpstr>
      <vt:lpstr>Introduction</vt:lpstr>
      <vt:lpstr>Understanding LBP</vt:lpstr>
      <vt:lpstr>PowerPoint Presentation</vt:lpstr>
      <vt:lpstr>PowerPoint Presentation</vt:lpstr>
      <vt:lpstr>Sample Python Code to get LBP of an Image</vt:lpstr>
      <vt:lpstr>Results from my Work</vt:lpstr>
      <vt:lpstr>Observations</vt:lpstr>
      <vt:lpstr>Finding Spatially enhanced histogram of Image</vt:lpstr>
      <vt:lpstr>Implementing Local Binary Patterns for face recognition</vt:lpstr>
      <vt:lpstr>Experimental Results from Research Paper</vt:lpstr>
      <vt:lpstr>Observations</vt:lpstr>
      <vt:lpstr>Conclusion and Future Work</vt:lpstr>
      <vt:lpstr>Questions &amp;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Project</dc:title>
  <dc:creator>Maanav Choubey</dc:creator>
  <cp:lastModifiedBy>Maanav Choubey</cp:lastModifiedBy>
  <cp:revision>1</cp:revision>
  <dcterms:created xsi:type="dcterms:W3CDTF">2022-12-08T02:17:37Z</dcterms:created>
  <dcterms:modified xsi:type="dcterms:W3CDTF">2022-12-08T05:50:29Z</dcterms:modified>
</cp:coreProperties>
</file>