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Barlow Light" panose="020B0604020202020204" charset="0"/>
      <p:regular r:id="rId17"/>
      <p:bold r:id="rId18"/>
      <p:italic r:id="rId19"/>
      <p:boldItalic r:id="rId20"/>
    </p:embeddedFont>
    <p:embeddedFont>
      <p:font typeface="Raleway Thin" panose="020B0604020202020204" charset="0"/>
      <p:regular r:id="rId21"/>
      <p:bold r:id="rId22"/>
      <p:italic r:id="rId23"/>
      <p:boldItalic r:id="rId24"/>
    </p:embeddedFont>
    <p:embeddedFont>
      <p:font typeface="Barlow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943708a9e8_1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943708a9e8_1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43708a9e8_1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43708a9e8_1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943708a9e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943708a9e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943708a9e8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943708a9e8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43708a9e8_1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43708a9e8_1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943708a9e8_1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943708a9e8_1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943708a9e8_1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943708a9e8_1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5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microsoft.com/office/2007/relationships/hdphoto" Target="../media/hdphoto6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microsoft.com/office/2007/relationships/hdphoto" Target="../media/hdphoto7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10" Type="http://schemas.microsoft.com/office/2007/relationships/hdphoto" Target="../media/hdphoto7.wdp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ctrTitle"/>
          </p:nvPr>
        </p:nvSpPr>
        <p:spPr>
          <a:xfrm>
            <a:off x="1546938" y="1402890"/>
            <a:ext cx="6373091" cy="123527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Customer </a:t>
            </a:r>
            <a:r>
              <a:rPr lang="en" sz="6600" dirty="0" smtClean="0"/>
              <a:t>Churn </a:t>
            </a:r>
            <a:br>
              <a:rPr lang="en" sz="6600" dirty="0" smtClean="0"/>
            </a:br>
            <a:r>
              <a:rPr lang="en" sz="6600" dirty="0"/>
              <a:t>	</a:t>
            </a:r>
            <a:r>
              <a:rPr lang="en" sz="6600" dirty="0" smtClean="0"/>
              <a:t>   </a:t>
            </a:r>
            <a:r>
              <a:rPr lang="en" sz="6600" dirty="0" smtClean="0"/>
              <a:t>Analysis</a:t>
            </a:r>
            <a:endParaRPr sz="6600" dirty="0"/>
          </a:p>
        </p:txBody>
      </p:sp>
      <p:sp>
        <p:nvSpPr>
          <p:cNvPr id="64" name="Google Shape;64;p12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5" name="Google Shape;65;p12"/>
          <p:cNvGrpSpPr/>
          <p:nvPr/>
        </p:nvGrpSpPr>
        <p:grpSpPr>
          <a:xfrm>
            <a:off x="7322127" y="3543691"/>
            <a:ext cx="1671329" cy="1477108"/>
            <a:chOff x="2270525" y="117216"/>
            <a:chExt cx="4650765" cy="4762722"/>
          </a:xfrm>
        </p:grpSpPr>
        <p:sp>
          <p:nvSpPr>
            <p:cNvPr id="66" name="Google Shape;66;p12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87;p12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88" name="Google Shape;88;p12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8" name="Google Shape;128;p12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7" name="Google Shape;157;p12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158" name="Google Shape;158;p12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" name="Google Shape;171;p12"/>
          <p:cNvSpPr txBox="1">
            <a:spLocks noGrp="1"/>
          </p:cNvSpPr>
          <p:nvPr>
            <p:ph type="subTitle" idx="1"/>
          </p:nvPr>
        </p:nvSpPr>
        <p:spPr>
          <a:xfrm>
            <a:off x="56783" y="4684161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Ma. Angelica T. Mariano</a:t>
            </a:r>
            <a:endParaRPr lang="en" sz="12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From “Gizelle</a:t>
            </a:r>
            <a:r>
              <a:rPr lang="en" sz="1100" dirty="0"/>
              <a:t>, Angel, </a:t>
            </a:r>
            <a:r>
              <a:rPr lang="en" sz="1100" dirty="0" smtClean="0"/>
              <a:t>Grace” Team</a:t>
            </a:r>
            <a:endParaRPr sz="1100" dirty="0"/>
          </a:p>
        </p:txBody>
      </p:sp>
      <p:sp>
        <p:nvSpPr>
          <p:cNvPr id="172" name="Google Shape;172;p12"/>
          <p:cNvSpPr txBox="1"/>
          <p:nvPr/>
        </p:nvSpPr>
        <p:spPr>
          <a:xfrm>
            <a:off x="2966322" y="2718248"/>
            <a:ext cx="4676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999999"/>
                </a:solidFill>
                <a:latin typeface="Barlow Light"/>
                <a:ea typeface="Barlow Light"/>
                <a:cs typeface="Barlow Light"/>
                <a:sym typeface="Barlow Light"/>
              </a:rPr>
              <a:t>FACTORS TO </a:t>
            </a:r>
            <a:r>
              <a:rPr lang="en" sz="2400" dirty="0" smtClean="0">
                <a:solidFill>
                  <a:srgbClr val="999999"/>
                </a:solidFill>
                <a:latin typeface="Barlow Light"/>
                <a:ea typeface="Barlow Light"/>
                <a:cs typeface="Barlow Light"/>
                <a:sym typeface="Barlow Light"/>
              </a:rPr>
              <a:t>CONSIDER</a:t>
            </a:r>
            <a:endParaRPr sz="2400" dirty="0">
              <a:solidFill>
                <a:srgbClr val="999999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21"/>
          <p:cNvSpPr txBox="1">
            <a:spLocks noGrp="1"/>
          </p:cNvSpPr>
          <p:nvPr>
            <p:ph type="ctrTitle" idx="4294967295"/>
          </p:nvPr>
        </p:nvSpPr>
        <p:spPr>
          <a:xfrm>
            <a:off x="3441830" y="927715"/>
            <a:ext cx="7376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BANG</a:t>
            </a:r>
            <a:r>
              <a:rPr lang="en" sz="7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!</a:t>
            </a:r>
            <a:endParaRPr sz="7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86604" y="1898317"/>
            <a:ext cx="4339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>
              <a:spcBef>
                <a:spcPts val="600"/>
              </a:spcBef>
              <a:buSzPts val="1800"/>
            </a:pPr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THANK YOU</a:t>
            </a:r>
            <a:endParaRPr lang="en-US" sz="5400" b="1" dirty="0">
              <a:solidFill>
                <a:schemeClr val="bg1">
                  <a:lumMod val="65000"/>
                </a:schemeClr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 rot="21218352">
            <a:off x="2808563" y="224911"/>
            <a:ext cx="3226407" cy="1915237"/>
          </a:xfrm>
          <a:prstGeom prst="ellipse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Google Shape;17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24" name="Google Shape;324;p13"/>
          <p:cNvSpPr txBox="1">
            <a:spLocks noGrp="1"/>
          </p:cNvSpPr>
          <p:nvPr>
            <p:ph type="ctrTitle" idx="4294967295"/>
          </p:nvPr>
        </p:nvSpPr>
        <p:spPr>
          <a:xfrm>
            <a:off x="2881016" y="543845"/>
            <a:ext cx="58761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 What </a:t>
            </a:r>
            <a:r>
              <a:rPr lang="en" sz="6000" dirty="0"/>
              <a:t>is </a:t>
            </a:r>
            <a:r>
              <a:rPr lang="en" sz="6000" dirty="0" smtClean="0"/>
              <a:t/>
            </a:r>
            <a:br>
              <a:rPr lang="en" sz="6000" dirty="0" smtClean="0"/>
            </a:br>
            <a:r>
              <a:rPr lang="en" sz="6600" dirty="0" smtClean="0">
                <a:solidFill>
                  <a:schemeClr val="accent1"/>
                </a:solidFill>
              </a:rPr>
              <a:t>CHURN</a:t>
            </a:r>
            <a:r>
              <a:rPr lang="en" sz="6000" dirty="0"/>
              <a:t>?</a:t>
            </a:r>
            <a:endParaRPr sz="6000" dirty="0"/>
          </a:p>
        </p:txBody>
      </p:sp>
      <p:sp>
        <p:nvSpPr>
          <p:cNvPr id="325" name="Google Shape;325;p13"/>
          <p:cNvSpPr txBox="1">
            <a:spLocks noGrp="1"/>
          </p:cNvSpPr>
          <p:nvPr>
            <p:ph type="subTitle" idx="4294967295"/>
          </p:nvPr>
        </p:nvSpPr>
        <p:spPr>
          <a:xfrm>
            <a:off x="731152" y="2307282"/>
            <a:ext cx="8232739" cy="5933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Rate at which </a:t>
            </a:r>
            <a:r>
              <a:rPr lang="en" sz="24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customers</a:t>
            </a:r>
            <a:r>
              <a:rPr lang="en" sz="24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24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stop doing business </a:t>
            </a:r>
            <a:r>
              <a:rPr lang="en" sz="24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with an </a:t>
            </a:r>
            <a:r>
              <a:rPr lang="en" sz="2400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entity.</a:t>
            </a:r>
            <a:endParaRPr sz="2400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3" name="Rectangle 2"/>
          <p:cNvSpPr/>
          <p:nvPr/>
        </p:nvSpPr>
        <p:spPr>
          <a:xfrm>
            <a:off x="3405226" y="3186924"/>
            <a:ext cx="2223654" cy="1233055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255327" y="3186924"/>
            <a:ext cx="1420091" cy="123305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32" name="Picture 8" descr="Download, PNG, 512x512px, Man, Avatar, Black, Black And White, Hand  Download Fre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>
                        <a14:foregroundMark x1="51951" y1="10547" x2="51951" y2="1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1" r="33964"/>
          <a:stretch/>
        </p:blipFill>
        <p:spPr bwMode="auto">
          <a:xfrm flipH="1">
            <a:off x="3529246" y="3350593"/>
            <a:ext cx="421504" cy="83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8" descr="Download, PNG, 512x512px, Man, Avatar, Black, Black And White, Hand  Download Fre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>
                        <a14:foregroundMark x1="51951" y1="10547" x2="51951" y2="1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1" r="33964"/>
          <a:stretch/>
        </p:blipFill>
        <p:spPr bwMode="auto">
          <a:xfrm flipH="1">
            <a:off x="4060225" y="3350593"/>
            <a:ext cx="421504" cy="83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8" descr="Download, PNG, 512x512px, Man, Avatar, Black, Black And White, Hand  Download Fre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>
                        <a14:foregroundMark x1="51951" y1="10547" x2="51951" y2="1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1" r="33964"/>
          <a:stretch/>
        </p:blipFill>
        <p:spPr bwMode="auto">
          <a:xfrm flipH="1">
            <a:off x="4580928" y="3350593"/>
            <a:ext cx="421504" cy="83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8" descr="Download, PNG, 512x512px, Man, Avatar, Black, Black And White, Hand  Download Fre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>
                        <a14:foregroundMark x1="51951" y1="10547" x2="51951" y2="1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1" r="33964"/>
          <a:stretch/>
        </p:blipFill>
        <p:spPr bwMode="auto">
          <a:xfrm flipH="1">
            <a:off x="5093179" y="3350593"/>
            <a:ext cx="421504" cy="83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26822" y="4188880"/>
            <a:ext cx="49244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Barlow" panose="020B0604020202020204" charset="0"/>
              </a:rPr>
              <a:t>PEERS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Barlow" panose="020B060402020202020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117275" y="4193565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accent2">
                    <a:lumMod val="75000"/>
                  </a:schemeClr>
                </a:solidFill>
                <a:latin typeface="Barlow" panose="020B0604020202020204" charset="0"/>
              </a:rPr>
              <a:t>OUR COMPANY</a:t>
            </a:r>
            <a:endParaRPr lang="en-US" sz="800" dirty="0">
              <a:solidFill>
                <a:schemeClr val="accent2">
                  <a:lumMod val="75000"/>
                </a:schemeClr>
              </a:solidFill>
              <a:latin typeface="Barlow" panose="020B0604020202020204" charset="0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0031 L 0.18125 -0.001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10938 0.003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15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build="p"/>
      <p:bldP spid="153" grpId="0" animBg="1"/>
      <p:bldP spid="8" grpId="0"/>
      <p:bldP spid="1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77" name="Google Shape;477;p14"/>
          <p:cNvSpPr txBox="1">
            <a:spLocks noGrp="1"/>
          </p:cNvSpPr>
          <p:nvPr>
            <p:ph type="ctrTitle" idx="4294967295"/>
          </p:nvPr>
        </p:nvSpPr>
        <p:spPr>
          <a:xfrm>
            <a:off x="396513" y="302711"/>
            <a:ext cx="4888996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Churn Overview</a:t>
            </a:r>
            <a:endParaRPr sz="5000" dirty="0"/>
          </a:p>
        </p:txBody>
      </p:sp>
      <p:sp>
        <p:nvSpPr>
          <p:cNvPr id="478" name="Google Shape;478;p14"/>
          <p:cNvSpPr txBox="1">
            <a:spLocks noGrp="1"/>
          </p:cNvSpPr>
          <p:nvPr>
            <p:ph type="subTitle" idx="4294967295"/>
          </p:nvPr>
        </p:nvSpPr>
        <p:spPr>
          <a:xfrm>
            <a:off x="1322694" y="1683012"/>
            <a:ext cx="1775443" cy="676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32% </a:t>
            </a:r>
            <a:endParaRPr lang="en" sz="3200" b="1" dirty="0" smtClean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of </a:t>
            </a:r>
            <a:r>
              <a:rPr lang="en" sz="18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the </a:t>
            </a:r>
            <a:r>
              <a:rPr lang="en" sz="1800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customers</a:t>
            </a:r>
            <a:endParaRPr sz="1400" dirty="0"/>
          </a:p>
        </p:txBody>
      </p:sp>
      <p:sp>
        <p:nvSpPr>
          <p:cNvPr id="152" name="Google Shape;172;p12"/>
          <p:cNvSpPr txBox="1"/>
          <p:nvPr/>
        </p:nvSpPr>
        <p:spPr>
          <a:xfrm>
            <a:off x="474518" y="719111"/>
            <a:ext cx="5531395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999999"/>
                </a:solidFill>
                <a:latin typeface="Barlow Light"/>
                <a:ea typeface="Barlow Light"/>
                <a:cs typeface="Barlow Light"/>
                <a:sym typeface="Barlow Light"/>
              </a:rPr>
              <a:t>of a </a:t>
            </a:r>
            <a:r>
              <a:rPr lang="en-US" sz="2000" dirty="0">
                <a:solidFill>
                  <a:srgbClr val="999999"/>
                </a:solidFill>
                <a:latin typeface="Barlow Light"/>
                <a:ea typeface="Barlow Light"/>
                <a:cs typeface="Barlow Light"/>
                <a:sym typeface="Barlow Light"/>
              </a:rPr>
              <a:t>T</a:t>
            </a:r>
            <a:r>
              <a:rPr lang="en-US" sz="2000" dirty="0" smtClean="0">
                <a:solidFill>
                  <a:srgbClr val="999999"/>
                </a:solidFill>
                <a:latin typeface="Barlow Light"/>
                <a:ea typeface="Barlow Light"/>
                <a:cs typeface="Barlow Light"/>
                <a:sym typeface="Barlow Light"/>
              </a:rPr>
              <a:t>elecommunications </a:t>
            </a:r>
            <a:r>
              <a:rPr lang="en-US" sz="2000" dirty="0">
                <a:solidFill>
                  <a:srgbClr val="999999"/>
                </a:solidFill>
                <a:latin typeface="Barlow Light"/>
                <a:ea typeface="Barlow Light"/>
                <a:cs typeface="Barlow Light"/>
                <a:sym typeface="Barlow Light"/>
              </a:rPr>
              <a:t>C</a:t>
            </a:r>
            <a:r>
              <a:rPr lang="en-US" sz="2000" dirty="0" smtClean="0">
                <a:solidFill>
                  <a:srgbClr val="999999"/>
                </a:solidFill>
                <a:latin typeface="Barlow Light"/>
                <a:ea typeface="Barlow Light"/>
                <a:cs typeface="Barlow Light"/>
                <a:sym typeface="Barlow Light"/>
              </a:rPr>
              <a:t>ompany</a:t>
            </a:r>
            <a:endParaRPr lang="en-US" sz="2000" dirty="0">
              <a:solidFill>
                <a:srgbClr val="999999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3" name="Google Shape;478;p14"/>
          <p:cNvSpPr txBox="1">
            <a:spLocks/>
          </p:cNvSpPr>
          <p:nvPr/>
        </p:nvSpPr>
        <p:spPr>
          <a:xfrm>
            <a:off x="1076200" y="3342548"/>
            <a:ext cx="2929729" cy="55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Loss on Internet Sales:</a:t>
            </a:r>
          </a:p>
          <a:p>
            <a:pPr marL="0" indent="0">
              <a:buFont typeface="Barlow Light"/>
              <a:buNone/>
            </a:pPr>
            <a:r>
              <a:rPr lang="en-US" sz="25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Php</a:t>
            </a:r>
            <a:r>
              <a:rPr lang="en-US" sz="25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 2,843, 273.95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682" y="1236286"/>
            <a:ext cx="3622230" cy="3270431"/>
          </a:xfrm>
          <a:prstGeom prst="rect">
            <a:avLst/>
          </a:prstGeom>
        </p:spPr>
      </p:pic>
      <p:sp>
        <p:nvSpPr>
          <p:cNvPr id="155" name="Google Shape;324;p13"/>
          <p:cNvSpPr txBox="1">
            <a:spLocks/>
          </p:cNvSpPr>
          <p:nvPr/>
        </p:nvSpPr>
        <p:spPr>
          <a:xfrm>
            <a:off x="4741354" y="2464193"/>
            <a:ext cx="658820" cy="13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000" b="1" dirty="0" smtClean="0"/>
              <a:t> </a:t>
            </a:r>
            <a:r>
              <a:rPr lang="en-US" sz="1050" b="1" dirty="0" smtClean="0">
                <a:solidFill>
                  <a:schemeClr val="accent1"/>
                </a:solidFill>
              </a:rPr>
              <a:t>CHURN</a:t>
            </a:r>
            <a:endParaRPr lang="en-US" sz="1000" b="1" dirty="0"/>
          </a:p>
        </p:txBody>
      </p:sp>
      <p:grpSp>
        <p:nvGrpSpPr>
          <p:cNvPr id="331" name="Google Shape;331;p14"/>
          <p:cNvGrpSpPr/>
          <p:nvPr/>
        </p:nvGrpSpPr>
        <p:grpSpPr>
          <a:xfrm>
            <a:off x="7699702" y="3484417"/>
            <a:ext cx="1444298" cy="1493609"/>
            <a:chOff x="2602525" y="317054"/>
            <a:chExt cx="4174283" cy="4762495"/>
          </a:xfrm>
        </p:grpSpPr>
        <p:sp>
          <p:nvSpPr>
            <p:cNvPr id="332" name="Google Shape;332;p1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9" name="Google Shape;389;p1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390" name="Google Shape;390;p1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4" name="Google Shape;394;p1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395" name="Google Shape;395;p1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6" name="Google Shape;396;p1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97" name="Google Shape;397;p1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1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1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1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1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p1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406;p1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1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1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417;p1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p1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1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1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1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1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1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1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1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1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427;p1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1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1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1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1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1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1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1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1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1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1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1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1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1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1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1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1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1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1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1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1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1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1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1" name="Google Shape;461;p1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462" name="Google Shape;462;p1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463" name="Google Shape;463;p1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4" name="Google Shape;464;p1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5" name="Google Shape;465;p1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6" name="Google Shape;466;p1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7" name="Google Shape;467;p1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68" name="Google Shape;468;p1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1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71" name="Google Shape;471;p1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478;p14"/>
          <p:cNvSpPr txBox="1">
            <a:spLocks/>
          </p:cNvSpPr>
          <p:nvPr/>
        </p:nvSpPr>
        <p:spPr>
          <a:xfrm>
            <a:off x="1322694" y="2603668"/>
            <a:ext cx="1775443" cy="67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3200" b="1" dirty="0">
                <a:solidFill>
                  <a:schemeClr val="accent1"/>
                </a:solidFill>
                <a:latin typeface="Barlow"/>
                <a:sym typeface="Barlow"/>
              </a:rPr>
              <a:t>~</a:t>
            </a:r>
            <a:endParaRPr lang="en-US" sz="1400" dirty="0"/>
          </a:p>
        </p:txBody>
      </p:sp>
      <p:sp>
        <p:nvSpPr>
          <p:cNvPr id="157" name="Google Shape;478;p14"/>
          <p:cNvSpPr txBox="1">
            <a:spLocks/>
          </p:cNvSpPr>
          <p:nvPr/>
        </p:nvSpPr>
        <p:spPr>
          <a:xfrm>
            <a:off x="1322694" y="2753932"/>
            <a:ext cx="1775443" cy="67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3200" b="1" dirty="0">
                <a:solidFill>
                  <a:schemeClr val="accent1"/>
                </a:solidFill>
                <a:latin typeface="Barlow"/>
                <a:sym typeface="Barlow"/>
              </a:rPr>
              <a:t>~</a:t>
            </a:r>
            <a:endParaRPr lang="en-US" sz="1400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bre Optic Cabling Solutions - Fiber Optic Cable Icon , Free Transparent  Clipart - Clipart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844" y="3788930"/>
            <a:ext cx="1354570" cy="135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" name="Google Shape;484;p1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31" name="Google Shape;631;p15"/>
          <p:cNvSpPr txBox="1">
            <a:spLocks noGrp="1"/>
          </p:cNvSpPr>
          <p:nvPr>
            <p:ph type="ctrTitle" idx="4294967295"/>
          </p:nvPr>
        </p:nvSpPr>
        <p:spPr>
          <a:xfrm>
            <a:off x="2050473" y="205459"/>
            <a:ext cx="80025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Factor 1: Internet Service</a:t>
            </a:r>
            <a:endParaRPr sz="3500" dirty="0"/>
          </a:p>
        </p:txBody>
      </p:sp>
      <p:pic>
        <p:nvPicPr>
          <p:cNvPr id="633" name="Google Shape;633;p15"/>
          <p:cNvPicPr preferRelativeResize="0"/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04" b="94694" l="25329" r="93421"/>
                    </a14:imgEffect>
                  </a14:imgLayer>
                </a14:imgProps>
              </a:ext>
            </a:extLst>
          </a:blip>
          <a:srcRect l="21747"/>
          <a:stretch/>
        </p:blipFill>
        <p:spPr>
          <a:xfrm>
            <a:off x="1814945" y="759627"/>
            <a:ext cx="3165764" cy="3109556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15"/>
          <p:cNvSpPr txBox="1">
            <a:spLocks noGrp="1"/>
          </p:cNvSpPr>
          <p:nvPr>
            <p:ph type="subTitle" idx="4294967295"/>
          </p:nvPr>
        </p:nvSpPr>
        <p:spPr>
          <a:xfrm>
            <a:off x="4942784" y="1496463"/>
            <a:ext cx="3934691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74%</a:t>
            </a:r>
            <a:r>
              <a:rPr lang="en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customers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who </a:t>
            </a:r>
            <a:r>
              <a:rPr lang="en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are </a:t>
            </a:r>
            <a:r>
              <a:rPr lang="en" sz="28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"/>
                <a:ea typeface="Barlow"/>
                <a:cs typeface="Barlow"/>
                <a:sym typeface="Barlow"/>
              </a:rPr>
              <a:t>most likely to churn </a:t>
            </a:r>
            <a:r>
              <a:rPr lang="en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are</a:t>
            </a:r>
            <a:r>
              <a:rPr lang="en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subscribed to</a:t>
            </a:r>
            <a:r>
              <a:rPr lang="en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lang="en" b="1" dirty="0" smtClean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Fiber </a:t>
            </a:r>
            <a:r>
              <a:rPr lang="en" sz="32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Optic Plan</a:t>
            </a:r>
            <a:endParaRPr sz="32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52" name="Google Shape;633;p15"/>
          <p:cNvPicPr preferRelativeResize="0"/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510" b="72245" l="2303" r="25987">
                        <a14:foregroundMark x1="20395" y1="46939" x2="20395" y2="46939"/>
                        <a14:foregroundMark x1="6250" y1="51837" x2="6250" y2="51837"/>
                        <a14:foregroundMark x1="2303" y1="53469" x2="2303" y2="53469"/>
                      </a14:backgroundRemoval>
                    </a14:imgEffect>
                  </a14:imgLayer>
                </a14:imgProps>
              </a:ext>
            </a:extLst>
          </a:blip>
          <a:srcRect r="70548"/>
          <a:stretch/>
        </p:blipFill>
        <p:spPr>
          <a:xfrm>
            <a:off x="858980" y="752948"/>
            <a:ext cx="1191493" cy="310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85" name="Google Shape;785;p16"/>
          <p:cNvSpPr txBox="1">
            <a:spLocks noGrp="1"/>
          </p:cNvSpPr>
          <p:nvPr>
            <p:ph type="ctrTitle" idx="4294967295"/>
          </p:nvPr>
        </p:nvSpPr>
        <p:spPr>
          <a:xfrm>
            <a:off x="2847109" y="265388"/>
            <a:ext cx="80025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Factor 2: Contract</a:t>
            </a:r>
            <a:endParaRPr sz="3500" dirty="0"/>
          </a:p>
        </p:txBody>
      </p:sp>
      <p:sp>
        <p:nvSpPr>
          <p:cNvPr id="786" name="Google Shape;786;p16"/>
          <p:cNvSpPr txBox="1">
            <a:spLocks noGrp="1"/>
          </p:cNvSpPr>
          <p:nvPr>
            <p:ph type="subTitle" idx="4294967295"/>
          </p:nvPr>
        </p:nvSpPr>
        <p:spPr>
          <a:xfrm>
            <a:off x="5267017" y="2417269"/>
            <a:ext cx="345442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89%</a:t>
            </a:r>
            <a:r>
              <a:rPr lang="en" sz="36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22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of the customers </a:t>
            </a:r>
            <a:endParaRPr lang="en" sz="2200" dirty="0" smtClean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who </a:t>
            </a:r>
            <a:r>
              <a:rPr lang="en" sz="22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are </a:t>
            </a:r>
            <a:r>
              <a:rPr lang="en" sz="22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"/>
                <a:ea typeface="Barlow"/>
                <a:cs typeface="Barlow"/>
                <a:sym typeface="Barlow"/>
              </a:rPr>
              <a:t>most likely to churn </a:t>
            </a:r>
            <a:endParaRPr lang="en" sz="220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are </a:t>
            </a:r>
            <a:r>
              <a:rPr lang="en" sz="22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on a </a:t>
            </a:r>
            <a:r>
              <a:rPr lang="en" sz="24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</a:t>
            </a:r>
            <a:r>
              <a:rPr lang="en" sz="24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onth-to-Month </a:t>
            </a:r>
            <a:r>
              <a:rPr lang="en" sz="24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</a:t>
            </a:r>
            <a:r>
              <a:rPr lang="en" sz="24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ontract</a:t>
            </a:r>
            <a:endParaRPr sz="24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87" name="Google Shape;7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90" y="951171"/>
            <a:ext cx="4534475" cy="33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6" descr="Other-agreements - Contract Clipart, HD Png Download , Transparent Png  Image - PNGitem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71" b="98677" l="13721" r="77907">
                        <a14:foregroundMark x1="64535" y1="44045" x2="64535" y2="44045"/>
                        <a14:foregroundMark x1="49651" y1="68242" x2="49651" y2="68242"/>
                        <a14:foregroundMark x1="39767" y1="54820" x2="39767" y2="54820"/>
                        <a14:foregroundMark x1="47093" y1="42911" x2="47093" y2="42911"/>
                        <a14:foregroundMark x1="41163" y1="49338" x2="41163" y2="49338"/>
                        <a14:foregroundMark x1="50698" y1="19471" x2="50698" y2="19471"/>
                        <a14:foregroundMark x1="48721" y1="29112" x2="48721" y2="29112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54" t="6126" r="20296" b="4923"/>
          <a:stretch/>
        </p:blipFill>
        <p:spPr bwMode="auto">
          <a:xfrm>
            <a:off x="5391708" y="1238487"/>
            <a:ext cx="1272329" cy="114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alendar clip art calendar clipart fans - ClipartAndScrap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075" y="1186421"/>
            <a:ext cx="1136072" cy="117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39" name="Google Shape;939;p17"/>
          <p:cNvSpPr txBox="1">
            <a:spLocks noGrp="1"/>
          </p:cNvSpPr>
          <p:nvPr>
            <p:ph type="ctrTitle" idx="4294967295"/>
          </p:nvPr>
        </p:nvSpPr>
        <p:spPr>
          <a:xfrm>
            <a:off x="2914458" y="318082"/>
            <a:ext cx="80025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Factor 3: Tenure</a:t>
            </a:r>
            <a:endParaRPr sz="3500" dirty="0"/>
          </a:p>
        </p:txBody>
      </p:sp>
      <p:pic>
        <p:nvPicPr>
          <p:cNvPr id="941" name="Google Shape;9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64" y="1101436"/>
            <a:ext cx="8669236" cy="3236446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17"/>
          <p:cNvSpPr txBox="1">
            <a:spLocks noGrp="1"/>
          </p:cNvSpPr>
          <p:nvPr>
            <p:ph type="subTitle" idx="4294967295"/>
          </p:nvPr>
        </p:nvSpPr>
        <p:spPr>
          <a:xfrm>
            <a:off x="2673927" y="1607316"/>
            <a:ext cx="5521036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82%</a:t>
            </a:r>
            <a:r>
              <a:rPr lang="en" sz="32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22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of the customers </a:t>
            </a:r>
            <a:r>
              <a:rPr lang="en" sz="2200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who </a:t>
            </a:r>
            <a:r>
              <a:rPr lang="en" sz="22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are </a:t>
            </a:r>
            <a:endParaRPr lang="en" sz="2200" dirty="0" smtClean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"/>
                <a:ea typeface="Barlow"/>
                <a:cs typeface="Barlow"/>
                <a:sym typeface="Barlow"/>
              </a:rPr>
              <a:t>most </a:t>
            </a:r>
            <a:r>
              <a:rPr lang="en" sz="22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"/>
                <a:ea typeface="Barlow"/>
                <a:cs typeface="Barlow"/>
                <a:sym typeface="Barlow"/>
              </a:rPr>
              <a:t>likely to churn </a:t>
            </a:r>
            <a:endParaRPr lang="en" sz="220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have </a:t>
            </a:r>
            <a:r>
              <a:rPr lang="en" sz="22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 tenure of </a:t>
            </a:r>
            <a:r>
              <a:rPr lang="en" sz="22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5 years and below</a:t>
            </a:r>
            <a:endParaRPr sz="22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24345" y="1814946"/>
            <a:ext cx="1288473" cy="223058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" name="Picture 2" descr="Measurement Png Ruler Transparent Measurement Ruler - Length Png - Free  Transparent PNG Clipart Images Download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727" b="96364" l="2500" r="977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571" y="4455969"/>
            <a:ext cx="1790454" cy="46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8"/>
          <p:cNvSpPr txBox="1">
            <a:spLocks noGrp="1"/>
          </p:cNvSpPr>
          <p:nvPr>
            <p:ph type="subTitle" idx="4294967295"/>
          </p:nvPr>
        </p:nvSpPr>
        <p:spPr>
          <a:xfrm>
            <a:off x="767093" y="3911050"/>
            <a:ext cx="8304772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Customers who are being charged equivalent </a:t>
            </a:r>
            <a:endParaRPr sz="2200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to </a:t>
            </a:r>
            <a:r>
              <a:rPr lang="en" sz="22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more than Php 60 per month</a:t>
            </a:r>
            <a:r>
              <a:rPr lang="en" sz="22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are </a:t>
            </a:r>
            <a:r>
              <a:rPr lang="en" sz="22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"/>
                <a:ea typeface="Barlow"/>
                <a:cs typeface="Barlow"/>
                <a:sym typeface="Barlow"/>
              </a:rPr>
              <a:t>more likely to </a:t>
            </a:r>
            <a:r>
              <a:rPr lang="en" sz="22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"/>
                <a:ea typeface="Barlow"/>
                <a:cs typeface="Barlow"/>
                <a:sym typeface="Barlow"/>
              </a:rPr>
              <a:t>churn</a:t>
            </a:r>
            <a:r>
              <a:rPr lang="en" sz="22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22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7" name="Google Shape;947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94" name="Google Shape;1094;p18"/>
          <p:cNvSpPr txBox="1">
            <a:spLocks noGrp="1"/>
          </p:cNvSpPr>
          <p:nvPr>
            <p:ph type="ctrTitle" idx="4294967295"/>
          </p:nvPr>
        </p:nvSpPr>
        <p:spPr>
          <a:xfrm>
            <a:off x="1974273" y="240943"/>
            <a:ext cx="80025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Factor 4: Monthly Charges</a:t>
            </a:r>
            <a:endParaRPr sz="3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dirty="0"/>
          </a:p>
        </p:txBody>
      </p:sp>
      <p:pic>
        <p:nvPicPr>
          <p:cNvPr id="1095" name="Google Shape;10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382" y="799832"/>
            <a:ext cx="7286462" cy="30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6" descr="Find hd Coins Icon Money Clipart Currency Computer Icons Clip - Icon, HD  Png Download.is free png image. Download and use it for your no… | Иконки,  Картинки, Работы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74" b="97396" l="1190" r="98810">
                        <a14:foregroundMark x1="46786" y1="48568" x2="46786" y2="48568"/>
                        <a14:foregroundMark x1="56071" y1="23828" x2="56071" y2="23828"/>
                        <a14:foregroundMark x1="76190" y1="47005" x2="76190" y2="47005"/>
                        <a14:backgroundMark x1="45476" y1="68880" x2="45476" y2="68880"/>
                        <a14:backgroundMark x1="41786" y1="56380" x2="41786" y2="563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6" y="3612155"/>
            <a:ext cx="1389207" cy="127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274127" y="3248891"/>
            <a:ext cx="3622964" cy="6927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9"/>
          <p:cNvSpPr txBox="1">
            <a:spLocks noGrp="1"/>
          </p:cNvSpPr>
          <p:nvPr>
            <p:ph type="ctrTitle" idx="4294967295"/>
          </p:nvPr>
        </p:nvSpPr>
        <p:spPr>
          <a:xfrm>
            <a:off x="1540368" y="335699"/>
            <a:ext cx="6054437" cy="142854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</a:rPr>
              <a:t>CUSTOMERS WHO ARE </a:t>
            </a:r>
            <a:r>
              <a:rPr lang="en" sz="4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LIKELY TO CHURN </a:t>
            </a:r>
            <a:r>
              <a:rPr lang="en" sz="3200" dirty="0" smtClean="0">
                <a:solidFill>
                  <a:schemeClr val="accent1"/>
                </a:solidFill>
              </a:rPr>
              <a:t>HAVE</a:t>
            </a:r>
            <a:r>
              <a:rPr lang="en" sz="3200" dirty="0" smtClean="0">
                <a:solidFill>
                  <a:schemeClr val="accent1"/>
                </a:solidFill>
              </a:rPr>
              <a:t>: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1102" name="Google Shape;1102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397142" y="1953490"/>
            <a:ext cx="1648691" cy="2835659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Snip and Round Single Corner Rectangle 115"/>
          <p:cNvSpPr/>
          <p:nvPr/>
        </p:nvSpPr>
        <p:spPr>
          <a:xfrm>
            <a:off x="4901052" y="1953490"/>
            <a:ext cx="1648691" cy="2835659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Snip and Round Single Corner Rectangle 116"/>
          <p:cNvSpPr/>
          <p:nvPr/>
        </p:nvSpPr>
        <p:spPr>
          <a:xfrm>
            <a:off x="2649097" y="1953490"/>
            <a:ext cx="1648691" cy="2835659"/>
          </a:xfrm>
          <a:prstGeom prst="snipRoundRect">
            <a:avLst/>
          </a:prstGeom>
          <a:solidFill>
            <a:schemeClr val="tx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Google Shape;1101;p19"/>
          <p:cNvSpPr txBox="1">
            <a:spLocks noGrp="1"/>
          </p:cNvSpPr>
          <p:nvPr>
            <p:ph type="subTitle" idx="4294967295"/>
          </p:nvPr>
        </p:nvSpPr>
        <p:spPr>
          <a:xfrm>
            <a:off x="372269" y="2171917"/>
            <a:ext cx="1511122" cy="11994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chemeClr val="bg1">
                    <a:lumMod val="95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FIBER OPTIC INTERNET SERVICE</a:t>
            </a:r>
            <a:endParaRPr b="1" dirty="0">
              <a:solidFill>
                <a:schemeClr val="bg1">
                  <a:lumMod val="95000"/>
                </a:schemeClr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chemeClr val="bg1">
                  <a:lumMod val="95000"/>
                </a:schemeClr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" name="Snip and Round Single Corner Rectangle 120"/>
          <p:cNvSpPr/>
          <p:nvPr/>
        </p:nvSpPr>
        <p:spPr>
          <a:xfrm>
            <a:off x="7092263" y="1953490"/>
            <a:ext cx="1648691" cy="2835659"/>
          </a:xfrm>
          <a:prstGeom prst="snipRoundRect">
            <a:avLst/>
          </a:prstGeom>
          <a:solidFill>
            <a:schemeClr val="tx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Google Shape;1101;p19"/>
          <p:cNvSpPr txBox="1">
            <a:spLocks/>
          </p:cNvSpPr>
          <p:nvPr/>
        </p:nvSpPr>
        <p:spPr>
          <a:xfrm>
            <a:off x="2570430" y="1676672"/>
            <a:ext cx="1747568" cy="156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algn="ctr">
              <a:buFont typeface="Barlow Light"/>
              <a:buNone/>
            </a:pPr>
            <a:endParaRPr lang="en-US" b="1" dirty="0" smtClean="0">
              <a:latin typeface="Barlow"/>
              <a:ea typeface="Barlow"/>
              <a:cs typeface="Barlow"/>
              <a:sym typeface="Barlow"/>
            </a:endParaRPr>
          </a:p>
          <a:p>
            <a:pPr marL="114300" indent="0" algn="ctr">
              <a:buFont typeface="Barlow Light"/>
              <a:buNone/>
            </a:pPr>
            <a:r>
              <a:rPr lang="en-US" b="1" dirty="0" smtClean="0">
                <a:latin typeface="Barlow"/>
                <a:ea typeface="Barlow"/>
                <a:cs typeface="Barlow"/>
                <a:sym typeface="Barlow"/>
              </a:rPr>
              <a:t>MONTH</a:t>
            </a:r>
          </a:p>
          <a:p>
            <a:pPr marL="114300" indent="0" algn="ctr">
              <a:buFont typeface="Barlow Light"/>
              <a:buNone/>
            </a:pPr>
            <a:r>
              <a:rPr lang="en-US" b="1" dirty="0" smtClean="0">
                <a:latin typeface="Barlow"/>
                <a:ea typeface="Barlow"/>
                <a:cs typeface="Barlow"/>
                <a:sym typeface="Barlow"/>
              </a:rPr>
              <a:t>-TO-</a:t>
            </a:r>
          </a:p>
          <a:p>
            <a:pPr marL="114300" indent="0" algn="ctr">
              <a:buFont typeface="Barlow Light"/>
              <a:buNone/>
            </a:pPr>
            <a:r>
              <a:rPr lang="en-US" b="1" dirty="0" smtClean="0">
                <a:latin typeface="Barlow"/>
                <a:ea typeface="Barlow"/>
                <a:cs typeface="Barlow"/>
                <a:sym typeface="Barlow"/>
              </a:rPr>
              <a:t>MONTH CONTRACTS</a:t>
            </a:r>
          </a:p>
          <a:p>
            <a:pPr indent="0" algn="ctr">
              <a:buFont typeface="Barlow Light"/>
              <a:buNone/>
            </a:pPr>
            <a:endParaRPr lang="en-US"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3" name="Google Shape;1101;p19"/>
          <p:cNvSpPr txBox="1">
            <a:spLocks/>
          </p:cNvSpPr>
          <p:nvPr/>
        </p:nvSpPr>
        <p:spPr>
          <a:xfrm>
            <a:off x="4860518" y="1724903"/>
            <a:ext cx="1652827" cy="17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algn="ctr">
              <a:buFont typeface="Barlow Light"/>
              <a:buNone/>
            </a:pPr>
            <a:endParaRPr lang="en-US" b="1" dirty="0" smtClean="0">
              <a:solidFill>
                <a:schemeClr val="bg1">
                  <a:lumMod val="95000"/>
                </a:schemeClr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14300" indent="0" algn="ctr">
              <a:buFont typeface="Barlow Light"/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LESS THAN </a:t>
            </a:r>
          </a:p>
          <a:p>
            <a:pPr marL="114300" indent="0" algn="ctr">
              <a:buFont typeface="Barlow Light"/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5 YEARS </a:t>
            </a:r>
          </a:p>
          <a:p>
            <a:pPr marL="114300" indent="0" algn="ctr">
              <a:buFont typeface="Barlow Light"/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OF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SUBSCRIPTION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14300" indent="0" algn="ctr">
              <a:buFont typeface="Barlow Light"/>
              <a:buNone/>
            </a:pPr>
            <a:endParaRPr lang="en-US" b="1" dirty="0" smtClean="0">
              <a:solidFill>
                <a:schemeClr val="bg1">
                  <a:lumMod val="95000"/>
                </a:schemeClr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0" name="Google Shape;1101;p19"/>
          <p:cNvSpPr txBox="1">
            <a:spLocks/>
          </p:cNvSpPr>
          <p:nvPr/>
        </p:nvSpPr>
        <p:spPr>
          <a:xfrm>
            <a:off x="7275689" y="1902957"/>
            <a:ext cx="1876617" cy="243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endParaRPr lang="en-US" b="1" dirty="0" smtClean="0">
              <a:latin typeface="Barlow"/>
              <a:ea typeface="Barlow"/>
              <a:cs typeface="Barlow"/>
              <a:sym typeface="Barlow"/>
            </a:endParaRPr>
          </a:p>
          <a:p>
            <a:pPr marL="114300" indent="0">
              <a:buFont typeface="Barlow Light"/>
              <a:buNone/>
            </a:pPr>
            <a:r>
              <a:rPr lang="en-US" b="1" dirty="0" smtClean="0">
                <a:latin typeface="Barlow"/>
                <a:ea typeface="Barlow"/>
                <a:cs typeface="Barlow"/>
                <a:sym typeface="Barlow"/>
              </a:rPr>
              <a:t>HIGHER MONTHLY CHARGES</a:t>
            </a:r>
            <a:endParaRPr lang="en-US" b="1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5" name="Picture 2" descr="Fibre Optic Cabling Solutions - Fiber Optic Cable Icon , Free Transparent  Clipart - ClipartKe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709" y="3581140"/>
            <a:ext cx="1073005" cy="107300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6" descr="Other-agreements - Contract Clipart, HD Png Download , Transparent Png  Image - PNGitem"/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71" b="98677" l="13721" r="77907">
                        <a14:foregroundMark x1="64535" y1="44045" x2="64535" y2="44045"/>
                        <a14:foregroundMark x1="49651" y1="68242" x2="49651" y2="68242"/>
                        <a14:foregroundMark x1="39767" y1="54820" x2="39767" y2="54820"/>
                        <a14:foregroundMark x1="47093" y1="42911" x2="47093" y2="42911"/>
                        <a14:foregroundMark x1="41163" y1="49338" x2="41163" y2="49338"/>
                        <a14:foregroundMark x1="50698" y1="19471" x2="50698" y2="19471"/>
                        <a14:foregroundMark x1="48721" y1="29112" x2="48721" y2="29112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54" t="6126" r="20296" b="4923"/>
          <a:stretch/>
        </p:blipFill>
        <p:spPr bwMode="auto">
          <a:xfrm>
            <a:off x="3101535" y="3716144"/>
            <a:ext cx="986025" cy="89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Measurement Png Ruler Transparent Measurement Ruler - Length Png - Free  Transparent PNG Clipart Images Download"/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727" b="96364" l="2500" r="977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863" y="3804093"/>
            <a:ext cx="1493068" cy="39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6" descr="Find hd Coins Icon Money Clipart Currency Computer Icons Clip - Icon, HD  Png Download.is free png image. Download and use it for your no… | Иконки,  Картинки, Работы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4" b="97396" l="1190" r="98810">
                        <a14:foregroundMark x1="46786" y1="48568" x2="46786" y2="48568"/>
                        <a14:foregroundMark x1="56071" y1="23828" x2="56071" y2="23828"/>
                        <a14:foregroundMark x1="76190" y1="47005" x2="76190" y2="47005"/>
                        <a14:backgroundMark x1="45476" y1="68880" x2="45476" y2="68880"/>
                        <a14:backgroundMark x1="41786" y1="56380" x2="41786" y2="563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87" y="3494732"/>
            <a:ext cx="1212237" cy="110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0"/>
          <p:cNvSpPr txBox="1">
            <a:spLocks noGrp="1"/>
          </p:cNvSpPr>
          <p:nvPr>
            <p:ph type="ctrTitle" idx="4294967295"/>
          </p:nvPr>
        </p:nvSpPr>
        <p:spPr>
          <a:xfrm>
            <a:off x="1925738" y="-443469"/>
            <a:ext cx="7376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</a:rPr>
              <a:t>WHAT CAN WE DO ABOUT IT?</a:t>
            </a:r>
            <a:endParaRPr sz="3000" dirty="0">
              <a:solidFill>
                <a:schemeClr val="accent1"/>
              </a:solidFill>
            </a:endParaRPr>
          </a:p>
        </p:txBody>
      </p:sp>
      <p:sp>
        <p:nvSpPr>
          <p:cNvPr id="1217" name="Google Shape;1217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218" name="Google Shape;1218;p20"/>
          <p:cNvGrpSpPr/>
          <p:nvPr/>
        </p:nvGrpSpPr>
        <p:grpSpPr>
          <a:xfrm>
            <a:off x="2853631" y="929056"/>
            <a:ext cx="3428994" cy="3803332"/>
            <a:chOff x="2152750" y="190500"/>
            <a:chExt cx="4293756" cy="4762499"/>
          </a:xfrm>
        </p:grpSpPr>
        <p:sp>
          <p:nvSpPr>
            <p:cNvPr id="1219" name="Google Shape;1219;p20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0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20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0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0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20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0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20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20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20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20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20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20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20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20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20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20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20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0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20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20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0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20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20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20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20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20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20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20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20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20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20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20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20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20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20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20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20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20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20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20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0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0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20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20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20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20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20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20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0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0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20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20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20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20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20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20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20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20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20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20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20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20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20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3" name="Google Shape;1293;p20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294" name="Google Shape;1294;p20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0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20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20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20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20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20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20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20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3" name="Google Shape;1303;p20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304" name="Google Shape;1304;p20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0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0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0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0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9" name="Google Shape;1309;p20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20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20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20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20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20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20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20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20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20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20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20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20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20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20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20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20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7" name="Google Shape;1327;p20"/>
          <p:cNvSpPr txBox="1">
            <a:spLocks noGrp="1"/>
          </p:cNvSpPr>
          <p:nvPr>
            <p:ph type="subTitle" idx="4294967295"/>
          </p:nvPr>
        </p:nvSpPr>
        <p:spPr>
          <a:xfrm>
            <a:off x="295874" y="1287578"/>
            <a:ext cx="2557757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Barlow"/>
              <a:ea typeface="Barlow"/>
              <a:cs typeface="Barlow"/>
              <a:sym typeface="Barlow"/>
            </a:endParaRP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INCORPORATE A </a:t>
            </a: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MINIMUM SUBSCRIPTION PERIOD</a:t>
            </a:r>
            <a:r>
              <a:rPr lang="en" dirty="0"/>
              <a:t> FOR </a:t>
            </a: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FIBER OPTIC </a:t>
            </a:r>
            <a:r>
              <a:rPr lang="en" dirty="0"/>
              <a:t>INTERNET </a:t>
            </a:r>
            <a:r>
              <a:rPr lang="en" dirty="0" smtClean="0"/>
              <a:t>SERVICE</a:t>
            </a:r>
            <a:endParaRPr dirty="0"/>
          </a:p>
        </p:txBody>
      </p:sp>
      <p:sp>
        <p:nvSpPr>
          <p:cNvPr id="114" name="Google Shape;1327;p20"/>
          <p:cNvSpPr txBox="1">
            <a:spLocks/>
          </p:cNvSpPr>
          <p:nvPr/>
        </p:nvSpPr>
        <p:spPr>
          <a:xfrm>
            <a:off x="6630234" y="1545718"/>
            <a:ext cx="309808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b="1" dirty="0" smtClean="0">
              <a:latin typeface="Barlow"/>
              <a:ea typeface="Barlow"/>
              <a:cs typeface="Barlow"/>
              <a:sym typeface="Barlow"/>
            </a:endParaRPr>
          </a:p>
          <a:p>
            <a:pPr marL="114300" indent="0">
              <a:buFont typeface="Barlow Light"/>
              <a:buNone/>
            </a:pPr>
            <a:r>
              <a:rPr lang="en-US" dirty="0" smtClean="0"/>
              <a:t>IMPLEMENT</a:t>
            </a:r>
            <a:r>
              <a:rPr lang="en-US" b="1" dirty="0" smtClean="0">
                <a:latin typeface="Barlow"/>
                <a:ea typeface="Barlow"/>
                <a:cs typeface="Barlow"/>
                <a:sym typeface="Barlow"/>
              </a:rPr>
              <a:t> </a:t>
            </a:r>
          </a:p>
          <a:p>
            <a:pPr marL="114300" indent="0">
              <a:buFont typeface="Barlow Light"/>
              <a:buNone/>
            </a:pPr>
            <a:r>
              <a:rPr lang="en-US" b="1" dirty="0" smtClean="0">
                <a:latin typeface="Barlow"/>
                <a:ea typeface="Barlow"/>
                <a:cs typeface="Barlow"/>
                <a:sym typeface="Barlow"/>
              </a:rPr>
              <a:t>LOYALTY AWARD / DISCOUNTS</a:t>
            </a:r>
            <a:endParaRPr lang="en-US" b="1"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217</Words>
  <Application>Microsoft Office PowerPoint</Application>
  <PresentationFormat>On-screen Show 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Barlow Light</vt:lpstr>
      <vt:lpstr>Raleway Thin</vt:lpstr>
      <vt:lpstr>Barlow</vt:lpstr>
      <vt:lpstr>Raleway</vt:lpstr>
      <vt:lpstr>Gaoler template</vt:lpstr>
      <vt:lpstr>Customer Churn      Analysis</vt:lpstr>
      <vt:lpstr> What is  CHURN?</vt:lpstr>
      <vt:lpstr>Churn Overview</vt:lpstr>
      <vt:lpstr>Factor 1: Internet Service</vt:lpstr>
      <vt:lpstr>Factor 2: Contract</vt:lpstr>
      <vt:lpstr>Factor 3: Tenure</vt:lpstr>
      <vt:lpstr>Factor 4: Monthly Charges </vt:lpstr>
      <vt:lpstr>CUSTOMERS WHO ARE MOST LIKELY TO CHURN HAVE:</vt:lpstr>
      <vt:lpstr>WHAT CAN WE DO ABOUT IT?</vt:lpstr>
      <vt:lpstr>BANG!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     Analysis</dc:title>
  <cp:lastModifiedBy>Ma. Angelica Mariano</cp:lastModifiedBy>
  <cp:revision>30</cp:revision>
  <dcterms:modified xsi:type="dcterms:W3CDTF">2020-09-09T15:18:24Z</dcterms:modified>
</cp:coreProperties>
</file>