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10"/>
  </p:notesMasterIdLst>
  <p:handoutMasterIdLst>
    <p:handoutMasterId r:id="rId11"/>
  </p:handoutMasterIdLst>
  <p:sldIdLst>
    <p:sldId id="256" r:id="rId5"/>
    <p:sldId id="257"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2733DE-1083-46E1-83A3-009242E51E1D}" v="4" dt="2022-09-14T12:37:28.076"/>
    <p1510:client id="{968BB49C-2AC6-4BC2-A5A9-08D6768F80A4}" v="2372" dt="2022-09-14T14:33:56.617"/>
    <p1510:client id="{AC8CF52C-7B8C-4D06-8F97-5D3BC2CCB58F}" v="86" dt="2022-09-14T12:30:28.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100" d="100"/>
          <a:sy n="100" d="100"/>
        </p:scale>
        <p:origin x="-120" y="-403"/>
      </p:cViewPr>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76F12D-2985-47C3-A07C-9F03DD159D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F83A19-1DC2-46DB-B3A1-ECF7C417E9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9919E1-43AC-4CED-9500-DF4C100BDBF7}" type="datetimeFigureOut">
              <a:rPr lang="en-US" smtClean="0"/>
              <a:t>9/14/2022</a:t>
            </a:fld>
            <a:endParaRPr lang="en-US"/>
          </a:p>
        </p:txBody>
      </p:sp>
      <p:sp>
        <p:nvSpPr>
          <p:cNvPr id="4" name="Footer Placeholder 3">
            <a:extLst>
              <a:ext uri="{FF2B5EF4-FFF2-40B4-BE49-F238E27FC236}">
                <a16:creationId xmlns:a16="http://schemas.microsoft.com/office/drawing/2014/main" id="{6A3D6289-F1C3-4041-A186-E428808BD1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17ECA2-D3CC-4290-9914-977FED6D36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D98A85-43CB-4CDC-8FF1-647F52B29F1B}" type="slidenum">
              <a:rPr lang="en-US" smtClean="0"/>
              <a:t>‹#›</a:t>
            </a:fld>
            <a:endParaRPr lang="en-US"/>
          </a:p>
        </p:txBody>
      </p:sp>
    </p:spTree>
    <p:extLst>
      <p:ext uri="{BB962C8B-B14F-4D97-AF65-F5344CB8AC3E}">
        <p14:creationId xmlns:p14="http://schemas.microsoft.com/office/powerpoint/2010/main" val="2821091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B7A66-B7EB-42C9-B5DD-873741A09959}" type="datetimeFigureOut">
              <a:rPr lang="en-US" smtClean="0"/>
              <a:t>9/14/2022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B4569-3B6E-468D-B981-DA515F47BCE4}" type="slidenum">
              <a:rPr lang="en-US" smtClean="0"/>
              <a:t>‹#›</a:t>
            </a:fld>
            <a:endParaRPr lang="en-US"/>
          </a:p>
        </p:txBody>
      </p:sp>
    </p:spTree>
    <p:extLst>
      <p:ext uri="{BB962C8B-B14F-4D97-AF65-F5344CB8AC3E}">
        <p14:creationId xmlns:p14="http://schemas.microsoft.com/office/powerpoint/2010/main" val="2338208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3B4569-3B6E-468D-B981-DA515F47BCE4}" type="slidenum">
              <a:rPr lang="en-US" smtClean="0"/>
              <a:t>1</a:t>
            </a:fld>
            <a:endParaRPr lang="en-US"/>
          </a:p>
        </p:txBody>
      </p:sp>
    </p:spTree>
    <p:extLst>
      <p:ext uri="{BB962C8B-B14F-4D97-AF65-F5344CB8AC3E}">
        <p14:creationId xmlns:p14="http://schemas.microsoft.com/office/powerpoint/2010/main" val="3406569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59039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27601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99937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52867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78829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48570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9/14/2022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4470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20276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248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62043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33206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77179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9/14/2022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00342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9/14/2022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138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9/14/2022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7183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9/14/2022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4774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32083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9/14/2022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3619467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F8D595-C8CA-4D91-5860-71ECA81596E0}"/>
              </a:ext>
            </a:extLst>
          </p:cNvPr>
          <p:cNvSpPr txBox="1"/>
          <p:nvPr/>
        </p:nvSpPr>
        <p:spPr>
          <a:xfrm>
            <a:off x="44648" y="89296"/>
            <a:ext cx="12146755" cy="64325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cap="all" dirty="0">
                <a:solidFill>
                  <a:srgbClr val="FF0000"/>
                </a:solidFill>
                <a:latin typeface="Calibri Light"/>
                <a:cs typeface="Calibri Light"/>
              </a:rPr>
              <a:t>PROBLEM STATEMENT &amp; UNDERSTANDING</a:t>
            </a:r>
            <a:endParaRPr lang="en-US" sz="2800">
              <a:solidFill>
                <a:srgbClr val="FF0000"/>
              </a:solidFill>
              <a:ea typeface="+mn-lt"/>
              <a:cs typeface="+mn-lt"/>
            </a:endParaRPr>
          </a:p>
          <a:p>
            <a:r>
              <a:rPr lang="en-US" sz="2400" cap="all">
                <a:latin typeface="Calibri"/>
                <a:ea typeface="+mn-lt"/>
                <a:cs typeface="+mn-lt"/>
              </a:rPr>
              <a:t>. This dataset has been created by collecting data from 'cardekho.com'  through Web-scrapping </a:t>
            </a:r>
            <a:endParaRPr lang="en-US" sz="2400" cap="all" dirty="0">
              <a:latin typeface="Calibri"/>
              <a:ea typeface="+mn-lt"/>
              <a:cs typeface="+mn-lt"/>
            </a:endParaRPr>
          </a:p>
          <a:p>
            <a:r>
              <a:rPr lang="en-US" sz="2400" cap="all">
                <a:latin typeface="Calibri"/>
                <a:ea typeface="+mn-lt"/>
                <a:cs typeface="+mn-lt"/>
              </a:rPr>
              <a:t>. The shape of this dataset is   rows = 5300, variables = 8</a:t>
            </a:r>
            <a:endParaRPr lang="en-US" sz="2400" cap="all" dirty="0">
              <a:latin typeface="Calibri"/>
              <a:ea typeface="+mn-lt"/>
              <a:cs typeface="+mn-lt"/>
            </a:endParaRPr>
          </a:p>
          <a:p>
            <a:r>
              <a:rPr lang="en-US" sz="2400" cap="all">
                <a:latin typeface="Calibri"/>
                <a:ea typeface="+mn-lt"/>
                <a:cs typeface="+mn-lt"/>
              </a:rPr>
              <a:t>. we have taken many types of cars in this dataset like Sedan, SUV, MUV, Hatchback</a:t>
            </a:r>
            <a:endParaRPr lang="en-US" sz="2400" cap="all" dirty="0">
              <a:latin typeface="Calibri"/>
              <a:ea typeface="+mn-lt"/>
              <a:cs typeface="+mn-lt"/>
            </a:endParaRPr>
          </a:p>
          <a:p>
            <a:endParaRPr lang="en-US" sz="2400" cap="all" dirty="0">
              <a:latin typeface="Calibri"/>
              <a:ea typeface="+mn-lt"/>
              <a:cs typeface="+mn-lt"/>
            </a:endParaRPr>
          </a:p>
          <a:p>
            <a:r>
              <a:rPr lang="en-US" sz="2400">
                <a:latin typeface="Calibri"/>
                <a:ea typeface="+mn-lt"/>
                <a:cs typeface="+mn-lt"/>
              </a:rPr>
              <a:t>. Today, about 15 years ago there was no company that buy and sells used cars , but in a  few  years many such companies have </a:t>
            </a:r>
            <a:r>
              <a:rPr lang="en-US" sz="2400" dirty="0">
                <a:latin typeface="Calibri"/>
                <a:ea typeface="+mn-lt"/>
                <a:cs typeface="+mn-lt"/>
              </a:rPr>
              <a:t>come in the market that buy and sells used car. </a:t>
            </a:r>
            <a:endParaRPr lang="en-US" sz="2400" i="1" cap="all">
              <a:latin typeface="Calibri"/>
              <a:ea typeface="+mn-lt"/>
              <a:cs typeface="Calibri"/>
            </a:endParaRPr>
          </a:p>
          <a:p>
            <a:r>
              <a:rPr lang="en-US" sz="2400">
                <a:latin typeface="Calibri"/>
                <a:ea typeface="+mn-lt"/>
                <a:cs typeface="+mn-lt"/>
              </a:rPr>
              <a:t>  This Dataset is </a:t>
            </a:r>
            <a:r>
              <a:rPr lang="en-US" sz="2400" dirty="0">
                <a:latin typeface="Calibri"/>
                <a:ea typeface="+mn-lt"/>
                <a:cs typeface="+mn-lt"/>
              </a:rPr>
              <a:t>related to this</a:t>
            </a:r>
            <a:endParaRPr lang="en-US" sz="2400" i="1" cap="all">
              <a:solidFill>
                <a:srgbClr val="000000"/>
              </a:solidFill>
              <a:latin typeface="Calibri"/>
              <a:ea typeface="+mn-lt"/>
              <a:cs typeface="Calibri"/>
            </a:endParaRPr>
          </a:p>
          <a:p>
            <a:r>
              <a:rPr lang="en-US" sz="2400">
                <a:latin typeface="Calibri"/>
                <a:ea typeface="+mn-lt"/>
                <a:cs typeface="+mn-lt"/>
              </a:rPr>
              <a:t>. Nowadays many people like to buy used car but while buying used car, maximum people want  to see that the car is in good condition and not too old, there are many such reasons.  </a:t>
            </a:r>
            <a:r>
              <a:rPr lang="en-US" sz="2400" dirty="0">
                <a:latin typeface="Calibri"/>
                <a:ea typeface="+mn-lt"/>
                <a:cs typeface="+mn-lt"/>
              </a:rPr>
              <a:t>some people keep their income in mind or save buy a used car</a:t>
            </a:r>
          </a:p>
          <a:p>
            <a:endParaRPr lang="en-US" sz="2400" dirty="0">
              <a:latin typeface="Calibri"/>
              <a:ea typeface="+mn-lt"/>
              <a:cs typeface="+mn-lt"/>
            </a:endParaRPr>
          </a:p>
          <a:p>
            <a:r>
              <a:rPr lang="en-US" sz="2400">
                <a:latin typeface="Calibri"/>
                <a:ea typeface="+mn-lt"/>
                <a:cs typeface="+mn-lt"/>
              </a:rPr>
              <a:t>. There is to build a ML Regression Model on this Dataset so that we can easily know the price  of  car and for this we have to collecting mor and more data because the more data there is, the     </a:t>
            </a:r>
            <a:r>
              <a:rPr lang="en-US" sz="2400" dirty="0">
                <a:latin typeface="Calibri"/>
                <a:ea typeface="+mn-lt"/>
                <a:cs typeface="+mn-lt"/>
              </a:rPr>
              <a:t>more there will be a possibility to predict the price accurately</a:t>
            </a:r>
          </a:p>
          <a:p>
            <a:endParaRPr lang="en-US" sz="2400" dirty="0">
              <a:solidFill>
                <a:srgbClr val="FF0000"/>
              </a:solidFill>
              <a:latin typeface="Calibri"/>
              <a:cs typeface="Calibri Light"/>
            </a:endParaRPr>
          </a:p>
        </p:txBody>
      </p:sp>
    </p:spTree>
    <p:extLst>
      <p:ext uri="{BB962C8B-B14F-4D97-AF65-F5344CB8AC3E}">
        <p14:creationId xmlns:p14="http://schemas.microsoft.com/office/powerpoint/2010/main" val="4262868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87797D-B9B8-8244-3997-9874B3C4091E}"/>
              </a:ext>
            </a:extLst>
          </p:cNvPr>
          <p:cNvSpPr txBox="1"/>
          <p:nvPr/>
        </p:nvSpPr>
        <p:spPr>
          <a:xfrm>
            <a:off x="89297" y="148828"/>
            <a:ext cx="12027692" cy="58169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cap="all">
                <a:solidFill>
                  <a:srgbClr val="FF0000"/>
                </a:solidFill>
                <a:latin typeface="Calibri Light"/>
                <a:cs typeface="Calibri Light"/>
              </a:rPr>
              <a:t>EDA STEPS  AND  VISUALIZATIONS</a:t>
            </a:r>
            <a:endParaRPr lang="en-US" sz="2800">
              <a:solidFill>
                <a:srgbClr val="FF0000"/>
              </a:solidFill>
              <a:ea typeface="+mn-lt"/>
              <a:cs typeface="+mn-lt"/>
            </a:endParaRPr>
          </a:p>
          <a:p>
            <a:r>
              <a:rPr lang="en-US" sz="2000">
                <a:latin typeface="Calibri Light"/>
                <a:cs typeface="Calibri"/>
              </a:rPr>
              <a:t>.First load the dataset on jupyter notebook and print it then check the shape of the dataset</a:t>
            </a:r>
            <a:endParaRPr lang="en-US" sz="2000" dirty="0">
              <a:latin typeface="Calibri Light"/>
              <a:ea typeface="+mn-lt"/>
              <a:cs typeface="+mn-lt"/>
            </a:endParaRPr>
          </a:p>
          <a:p>
            <a:r>
              <a:rPr lang="en-US" sz="2000">
                <a:latin typeface="Calibri Light"/>
                <a:cs typeface="Calibri"/>
              </a:rPr>
              <a:t>. I started looking at randomly some rows and columns of dataset and tried to understand and after check the </a:t>
            </a:r>
            <a:endParaRPr lang="en-US" sz="2000" dirty="0">
              <a:latin typeface="Calibri Light"/>
              <a:cs typeface="Calibri"/>
            </a:endParaRPr>
          </a:p>
          <a:p>
            <a:r>
              <a:rPr lang="en-US" sz="2000">
                <a:latin typeface="Calibri Light"/>
                <a:cs typeface="Calibri"/>
              </a:rPr>
              <a:t> Null value in this dataset but in this Dataset there was no any Null value or anything to do like data cleaning , </a:t>
            </a:r>
            <a:endParaRPr lang="en-US" sz="2000" dirty="0">
              <a:latin typeface="Calibri Light"/>
              <a:cs typeface="Calibri"/>
            </a:endParaRPr>
          </a:p>
          <a:p>
            <a:r>
              <a:rPr lang="en-US" sz="2000">
                <a:latin typeface="Calibri Light"/>
                <a:cs typeface="Calibri"/>
              </a:rPr>
              <a:t> so were moved ahead</a:t>
            </a:r>
            <a:endParaRPr lang="en-US" sz="2000" dirty="0">
              <a:latin typeface="Calibri Light"/>
              <a:ea typeface="+mn-lt"/>
              <a:cs typeface="+mn-lt"/>
            </a:endParaRPr>
          </a:p>
          <a:p>
            <a:endParaRPr lang="en-US" sz="2000" dirty="0">
              <a:latin typeface="Calibri Light"/>
              <a:ea typeface="+mn-lt"/>
              <a:cs typeface="+mn-lt"/>
            </a:endParaRPr>
          </a:p>
          <a:p>
            <a:r>
              <a:rPr lang="en-US" sz="2000">
                <a:latin typeface="Calibri Light"/>
                <a:cs typeface="Calibri"/>
              </a:rPr>
              <a:t>. I visualize the data using Matplotlib &amp; seaborn</a:t>
            </a:r>
            <a:endParaRPr lang="en-US" sz="2000" dirty="0">
              <a:latin typeface="Calibri Light"/>
              <a:cs typeface="Calibri"/>
            </a:endParaRPr>
          </a:p>
          <a:p>
            <a:r>
              <a:rPr lang="en-US" sz="2000">
                <a:latin typeface="Calibri Light"/>
                <a:ea typeface="+mn-lt"/>
                <a:cs typeface="+mn-lt"/>
              </a:rPr>
              <a:t>.  All input-variable are randomly distributed with Target and no any relation between input-data and Target</a:t>
            </a:r>
            <a:endParaRPr lang="en-US" sz="2000" dirty="0">
              <a:latin typeface="Calibri Light"/>
              <a:ea typeface="+mn-lt"/>
              <a:cs typeface="+mn-lt"/>
            </a:endParaRPr>
          </a:p>
          <a:p>
            <a:r>
              <a:rPr lang="en-US" sz="2000" dirty="0">
                <a:latin typeface="Calibri Light"/>
                <a:ea typeface="+mn-lt"/>
                <a:cs typeface="+mn-lt"/>
              </a:rPr>
              <a:t>. </a:t>
            </a:r>
            <a:r>
              <a:rPr lang="en-US" sz="2000">
                <a:latin typeface="Calibri Light"/>
                <a:ea typeface="+mn-lt"/>
                <a:cs typeface="+mn-lt"/>
              </a:rPr>
              <a:t>I plotting Countplot , barplot on categorical variables because all variables are cateegorical type except target</a:t>
            </a:r>
            <a:endParaRPr lang="en-US" sz="2000" dirty="0">
              <a:latin typeface="Calibri Light"/>
              <a:ea typeface="+mn-lt"/>
              <a:cs typeface="+mn-lt"/>
            </a:endParaRPr>
          </a:p>
          <a:p>
            <a:r>
              <a:rPr lang="en-US" sz="2000" dirty="0">
                <a:latin typeface="Calibri Light"/>
                <a:ea typeface="+mn-lt"/>
                <a:cs typeface="+mn-lt"/>
              </a:rPr>
              <a:t>. </a:t>
            </a:r>
            <a:r>
              <a:rPr lang="en-US" sz="2000">
                <a:latin typeface="Calibri Light"/>
                <a:ea typeface="+mn-lt"/>
                <a:cs typeface="+mn-lt"/>
              </a:rPr>
              <a:t> plotting car_brand’ variable according to price, from which car_brand has highest price</a:t>
            </a:r>
            <a:endParaRPr lang="en-US" sz="2000" dirty="0">
              <a:latin typeface="Calibri Light"/>
              <a:ea typeface="+mn-lt"/>
              <a:cs typeface="+mn-lt"/>
            </a:endParaRPr>
          </a:p>
          <a:p>
            <a:r>
              <a:rPr lang="en-US" sz="2000">
                <a:latin typeface="Calibri Light"/>
                <a:ea typeface="+mn-lt"/>
                <a:cs typeface="+mn-lt"/>
              </a:rPr>
              <a:t>. The name of the car has been changed in she way that as the price of car is increasing the value of the name of car is also increasing, it will be easy to predict the price</a:t>
            </a:r>
            <a:endParaRPr lang="en-US" sz="2000" dirty="0">
              <a:latin typeface="Calibri Light"/>
              <a:ea typeface="+mn-lt"/>
              <a:cs typeface="+mn-lt"/>
            </a:endParaRPr>
          </a:p>
          <a:p>
            <a:r>
              <a:rPr lang="en-US" sz="2000">
                <a:latin typeface="Calibri Light"/>
                <a:ea typeface="+mn-lt"/>
                <a:cs typeface="Calibri"/>
              </a:rPr>
              <a:t>.  Plotting Correlation plot through Heatmap and after that Analyzing correlation of the dataset</a:t>
            </a:r>
          </a:p>
          <a:p>
            <a:r>
              <a:rPr lang="en-US" sz="2000">
                <a:latin typeface="Calibri Light"/>
                <a:cs typeface="Calibri"/>
              </a:rPr>
              <a:t>  We found that there is three variables in this Dataset has positive correlated</a:t>
            </a:r>
            <a:endParaRPr lang="en-US" sz="2000" dirty="0">
              <a:latin typeface="Calibri Light"/>
              <a:cs typeface="Calibri"/>
            </a:endParaRPr>
          </a:p>
          <a:p>
            <a:endParaRPr lang="en-US" sz="2000" dirty="0">
              <a:latin typeface="Calibri Light"/>
              <a:cs typeface="Calibri"/>
            </a:endParaRPr>
          </a:p>
          <a:p>
            <a:r>
              <a:rPr lang="en-US" sz="2000">
                <a:latin typeface="Calibri Light"/>
                <a:cs typeface="Calibri"/>
              </a:rPr>
              <a:t>. Plotting distribution on target then we swa that a few or 16 data points have greater than 100 lakh  car-price</a:t>
            </a:r>
            <a:endParaRPr lang="en-US" sz="2000" dirty="0">
              <a:latin typeface="Calibri Light"/>
              <a:cs typeface="Calibri"/>
            </a:endParaRPr>
          </a:p>
          <a:p>
            <a:r>
              <a:rPr lang="en-US" sz="2000">
                <a:latin typeface="Calibri Light"/>
                <a:cs typeface="Calibri"/>
              </a:rPr>
              <a:t>  Out of 5300 data points</a:t>
            </a:r>
            <a:endParaRPr lang="en-US" sz="2000" dirty="0">
              <a:latin typeface="Calibri Light"/>
              <a:cs typeface="Calibri"/>
            </a:endParaRPr>
          </a:p>
          <a:p>
            <a:r>
              <a:rPr lang="en-US" sz="2000">
                <a:latin typeface="Calibri Light"/>
                <a:cs typeface="Calibri"/>
              </a:rPr>
              <a:t>. In this dataset have 8 variables so didn't data-visualizing more on this data</a:t>
            </a:r>
            <a:r>
              <a:rPr lang="en-US" sz="2400" dirty="0">
                <a:latin typeface="Calibri"/>
                <a:cs typeface="Calibri"/>
              </a:rPr>
              <a:t> </a:t>
            </a:r>
          </a:p>
        </p:txBody>
      </p:sp>
    </p:spTree>
    <p:extLst>
      <p:ext uri="{BB962C8B-B14F-4D97-AF65-F5344CB8AC3E}">
        <p14:creationId xmlns:p14="http://schemas.microsoft.com/office/powerpoint/2010/main" val="1712091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1545AF-B6B6-BD80-42C3-5D8E67454227}"/>
              </a:ext>
            </a:extLst>
          </p:cNvPr>
          <p:cNvSpPr txBox="1"/>
          <p:nvPr/>
        </p:nvSpPr>
        <p:spPr>
          <a:xfrm>
            <a:off x="59531" y="20836"/>
            <a:ext cx="12075317" cy="66787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cap="all">
                <a:solidFill>
                  <a:srgbClr val="FF0000"/>
                </a:solidFill>
                <a:latin typeface="Calibri Light"/>
                <a:cs typeface="Calibri Light"/>
              </a:rPr>
              <a:t>STEPS AND ASSUMPTIONS USED TO COMPLETE THE PROJECT</a:t>
            </a:r>
            <a:endParaRPr lang="en-US" sz="2800">
              <a:solidFill>
                <a:srgbClr val="FF0000"/>
              </a:solidFill>
              <a:ea typeface="+mn-lt"/>
              <a:cs typeface="+mn-lt"/>
            </a:endParaRPr>
          </a:p>
          <a:p>
            <a:r>
              <a:rPr lang="en-US" sz="2000" dirty="0">
                <a:latin typeface="Calibri Light"/>
                <a:ea typeface="+mn-lt"/>
                <a:cs typeface="+mn-lt"/>
              </a:rPr>
              <a:t>. First we done import the necessary library like pandas numpy</a:t>
            </a:r>
            <a:r>
              <a:rPr lang="en-US" sz="2000">
                <a:latin typeface="Calibri Light"/>
                <a:ea typeface="+mn-lt"/>
                <a:cs typeface="+mn-lt"/>
              </a:rPr>
              <a:t>, matplotlib, seaborn, sklearn</a:t>
            </a:r>
          </a:p>
          <a:p>
            <a:endParaRPr lang="en-US" sz="2000" dirty="0">
              <a:latin typeface="Calibri Light"/>
              <a:ea typeface="+mn-lt"/>
              <a:cs typeface="+mn-lt"/>
            </a:endParaRPr>
          </a:p>
          <a:p>
            <a:r>
              <a:rPr lang="en-US" sz="2000">
                <a:latin typeface="Calibri Light"/>
                <a:ea typeface="+mn-lt"/>
                <a:cs typeface="Calibri"/>
              </a:rPr>
              <a:t>1. We checked the Null value in this dataset but in this Dataset there was no any Null value or anything to do like data cleaning</a:t>
            </a:r>
            <a:endParaRPr lang="en-US" sz="2000">
              <a:latin typeface="Calibri Light"/>
              <a:ea typeface="+mn-lt"/>
              <a:cs typeface="+mn-lt"/>
            </a:endParaRPr>
          </a:p>
          <a:p>
            <a:r>
              <a:rPr lang="en-US" sz="2000" dirty="0">
                <a:latin typeface="Calibri Light"/>
                <a:ea typeface="+mn-lt"/>
                <a:cs typeface="+mn-lt"/>
              </a:rPr>
              <a:t>2. We describe the dataset by </a:t>
            </a:r>
            <a:r>
              <a:rPr lang="en-US" sz="2000">
                <a:latin typeface="Calibri Light"/>
                <a:ea typeface="+mn-lt"/>
                <a:cs typeface="Calibri"/>
              </a:rPr>
              <a:t>describe function , then we get Statistical information of three variables</a:t>
            </a:r>
            <a:endParaRPr lang="en-US" sz="2000">
              <a:latin typeface="Calibri Light"/>
              <a:cs typeface="Calibri Light"/>
            </a:endParaRPr>
          </a:p>
          <a:p>
            <a:r>
              <a:rPr lang="en-US" sz="2000" dirty="0">
                <a:latin typeface="Calibri Light"/>
                <a:ea typeface="+mn-lt"/>
                <a:cs typeface="Calibri"/>
              </a:rPr>
              <a:t>  like </a:t>
            </a:r>
            <a:r>
              <a:rPr lang="en-US" sz="2000">
                <a:latin typeface="Calibri Light"/>
                <a:ea typeface="+mn-lt"/>
                <a:cs typeface="Calibri"/>
              </a:rPr>
              <a:t>( year, kilometer, price ) only these variables are numerical form in this dataset and from describe function </a:t>
            </a:r>
            <a:endParaRPr lang="en-US" sz="2000">
              <a:latin typeface="Calibri Light"/>
              <a:cs typeface="Calibri Light"/>
            </a:endParaRPr>
          </a:p>
          <a:p>
            <a:r>
              <a:rPr lang="en-US" sz="2000">
                <a:latin typeface="Calibri Light"/>
                <a:cs typeface="Calibri"/>
              </a:rPr>
              <a:t>  We got information about data distribution of these variables </a:t>
            </a:r>
          </a:p>
          <a:p>
            <a:r>
              <a:rPr lang="en-US" sz="2000">
                <a:latin typeface="Calibri Light"/>
                <a:cs typeface="Calibri"/>
              </a:rPr>
              <a:t>3. using value_counts() function checking categorical variables that how many types of value in these variables</a:t>
            </a:r>
          </a:p>
          <a:p>
            <a:r>
              <a:rPr lang="en-US" sz="2000">
                <a:latin typeface="Calibri Light"/>
                <a:cs typeface="Calibri"/>
              </a:rPr>
              <a:t>4. Now we starting visualization part on this dataset for understanding relation between input-data and target,</a:t>
            </a:r>
          </a:p>
          <a:p>
            <a:r>
              <a:rPr lang="en-US" sz="2000">
                <a:latin typeface="Calibri Light"/>
                <a:cs typeface="Calibri"/>
              </a:rPr>
              <a:t>  Then we saw that no any relation found </a:t>
            </a:r>
            <a:r>
              <a:rPr lang="en-US" sz="2000">
                <a:latin typeface="Calibri Light"/>
                <a:ea typeface="+mn-lt"/>
                <a:cs typeface="+mn-lt"/>
              </a:rPr>
              <a:t>between input-data and target-variable </a:t>
            </a:r>
          </a:p>
          <a:p>
            <a:r>
              <a:rPr lang="en-US" sz="2000">
                <a:latin typeface="Calibri Light"/>
                <a:ea typeface="+mn-lt"/>
                <a:cs typeface="+mn-lt"/>
              </a:rPr>
              <a:t>.  After that according EDA we change some categorical value into numerical form then check </a:t>
            </a:r>
          </a:p>
          <a:p>
            <a:r>
              <a:rPr lang="en-US" sz="2000">
                <a:latin typeface="Calibri Light"/>
                <a:ea typeface="+mn-lt"/>
                <a:cs typeface="+mn-lt"/>
              </a:rPr>
              <a:t>  Correlation then some relation shown between input-data &amp; target</a:t>
            </a:r>
          </a:p>
          <a:p>
            <a:r>
              <a:rPr lang="en-US" sz="2000">
                <a:latin typeface="Calibri Light"/>
                <a:cs typeface="Calibri"/>
              </a:rPr>
              <a:t>5.  plotting distribution plot over price &amp; kilometer  variables </a:t>
            </a:r>
          </a:p>
          <a:p>
            <a:r>
              <a:rPr lang="en-US" sz="2000">
                <a:latin typeface="Calibri Light"/>
                <a:cs typeface="Calibri"/>
              </a:rPr>
              <a:t>6. now we have only two variables remain that convert into numerical form so apply label-encoding on that</a:t>
            </a:r>
          </a:p>
          <a:p>
            <a:r>
              <a:rPr lang="en-US" sz="2000">
                <a:latin typeface="Calibri Light"/>
                <a:cs typeface="Calibri"/>
              </a:rPr>
              <a:t>7. separate the dataset into input-data and Target-variables </a:t>
            </a:r>
          </a:p>
          <a:p>
            <a:r>
              <a:rPr lang="en-US" sz="2000" dirty="0">
                <a:latin typeface="Calibri Light"/>
                <a:cs typeface="Calibri"/>
              </a:rPr>
              <a:t>8. In this Dataset </a:t>
            </a:r>
            <a:r>
              <a:rPr lang="en-US" sz="2000">
                <a:latin typeface="Calibri Light"/>
                <a:ea typeface="+mn-lt"/>
                <a:cs typeface="+mn-lt"/>
              </a:rPr>
              <a:t>There was nothing like Skewness, Outliers and Multicollinearity problem in this         dataset because only 7 input-variables and in this one variable is continuous type and all are </a:t>
            </a:r>
          </a:p>
          <a:p>
            <a:r>
              <a:rPr lang="en-US" sz="2000">
                <a:latin typeface="Calibri Light"/>
                <a:ea typeface="+mn-lt"/>
                <a:cs typeface="+mn-lt"/>
              </a:rPr>
              <a:t>    Categorical  type </a:t>
            </a:r>
          </a:p>
          <a:p>
            <a:r>
              <a:rPr lang="en-US" sz="2000">
                <a:latin typeface="Calibri Light"/>
                <a:ea typeface="+mn-lt"/>
                <a:cs typeface="+mn-lt"/>
              </a:rPr>
              <a:t>9.  on input-data we apply StandardScaler</a:t>
            </a:r>
          </a:p>
          <a:p>
            <a:r>
              <a:rPr lang="en-US" sz="2000">
                <a:latin typeface="Calibri Light"/>
                <a:ea typeface="+mn-lt"/>
                <a:cs typeface="+mn-lt"/>
              </a:rPr>
              <a:t>10. Now we can do training and testing on this data</a:t>
            </a:r>
            <a:endParaRPr lang="en-US" sz="2000" dirty="0">
              <a:latin typeface="Calibri Light"/>
              <a:ea typeface="+mn-lt"/>
              <a:cs typeface="+mn-lt"/>
            </a:endParaRPr>
          </a:p>
        </p:txBody>
      </p:sp>
      <p:sp>
        <p:nvSpPr>
          <p:cNvPr id="3" name="TextBox 2">
            <a:extLst>
              <a:ext uri="{FF2B5EF4-FFF2-40B4-BE49-F238E27FC236}">
                <a16:creationId xmlns:a16="http://schemas.microsoft.com/office/drawing/2014/main" id="{22A57987-5BE7-3D75-AF18-35395BBA7A5B}"/>
              </a:ext>
            </a:extLst>
          </p:cNvPr>
          <p:cNvSpPr txBox="1"/>
          <p:nvPr/>
        </p:nvSpPr>
        <p:spPr>
          <a:xfrm>
            <a:off x="62507" y="32742"/>
            <a:ext cx="120640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endParaRPr lang="en-US" dirty="0"/>
          </a:p>
        </p:txBody>
      </p:sp>
      <p:sp>
        <p:nvSpPr>
          <p:cNvPr id="4" name="TextBox 3">
            <a:extLst>
              <a:ext uri="{FF2B5EF4-FFF2-40B4-BE49-F238E27FC236}">
                <a16:creationId xmlns:a16="http://schemas.microsoft.com/office/drawing/2014/main" id="{4A0F6B0C-4B04-4831-44BC-45BEFD420204}"/>
              </a:ext>
            </a:extLst>
          </p:cNvPr>
          <p:cNvSpPr txBox="1"/>
          <p:nvPr/>
        </p:nvSpPr>
        <p:spPr>
          <a:xfrm>
            <a:off x="119062" y="163710"/>
            <a:ext cx="180974" cy="36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9B1C1074-A9AA-73E5-F2E4-26AF9C8AE703}"/>
              </a:ext>
            </a:extLst>
          </p:cNvPr>
          <p:cNvSpPr txBox="1"/>
          <p:nvPr/>
        </p:nvSpPr>
        <p:spPr>
          <a:xfrm>
            <a:off x="104180" y="104179"/>
            <a:ext cx="180974" cy="3619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885370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151F66-5862-CFDD-B2B4-44861CC3E3F2}"/>
              </a:ext>
            </a:extLst>
          </p:cNvPr>
          <p:cNvSpPr txBox="1"/>
          <p:nvPr/>
        </p:nvSpPr>
        <p:spPr>
          <a:xfrm>
            <a:off x="104180" y="163710"/>
            <a:ext cx="12027691" cy="64017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cap="all">
                <a:solidFill>
                  <a:srgbClr val="FF0000"/>
                </a:solidFill>
                <a:latin typeface="Calibri Light"/>
                <a:cs typeface="Calibri Light"/>
              </a:rPr>
              <a:t>FINALIZED MODEL </a:t>
            </a:r>
            <a:endParaRPr lang="en-US" sz="3200">
              <a:solidFill>
                <a:srgbClr val="FF0000"/>
              </a:solidFill>
              <a:ea typeface="+mn-lt"/>
              <a:cs typeface="+mn-lt"/>
            </a:endParaRPr>
          </a:p>
          <a:p>
            <a:pPr algn="l"/>
            <a:endParaRPr lang="en-US" dirty="0"/>
          </a:p>
          <a:p>
            <a:r>
              <a:rPr lang="en-US" sz="2400">
                <a:latin typeface="Calibri Light"/>
                <a:ea typeface="+mn-lt"/>
                <a:cs typeface="+mn-lt"/>
              </a:rPr>
              <a:t>. First, we do Train_test_split on input-data &amp; target-attribute then data split into train &amp; test data, fit the model on train data then test the model accuracy on test data</a:t>
            </a:r>
          </a:p>
          <a:p>
            <a:r>
              <a:rPr lang="en-US" sz="2400">
                <a:latin typeface="Calibri Light"/>
                <a:ea typeface="+mn-lt"/>
                <a:cs typeface="+mn-lt"/>
              </a:rPr>
              <a:t>. we used different types of algorithms like Linear-Regression, KNN Regressor, RandomForest-Regressor, for making a model. </a:t>
            </a:r>
          </a:p>
          <a:p>
            <a:r>
              <a:rPr lang="en-US" sz="2400">
                <a:latin typeface="Calibri Light"/>
                <a:ea typeface="+mn-lt"/>
                <a:cs typeface="+mn-lt"/>
              </a:rPr>
              <a:t>. There is trained the model with these all algorithms for have best r2-score</a:t>
            </a:r>
          </a:p>
          <a:p>
            <a:r>
              <a:rPr lang="en-US" sz="2400">
                <a:latin typeface="Calibri Light"/>
                <a:ea typeface="+mn-lt"/>
                <a:cs typeface="+mn-lt"/>
              </a:rPr>
              <a:t>. we got the highest r2_score &amp; minimum mean_squared_error on this Dataset from  RandomForest Model</a:t>
            </a:r>
          </a:p>
          <a:p>
            <a:r>
              <a:rPr lang="en-US" sz="2400">
                <a:latin typeface="Calibri Light"/>
                <a:ea typeface="+mn-lt"/>
                <a:cs typeface="+mn-lt"/>
              </a:rPr>
              <a:t>. I used different types of metrics to find which one model is perform better on this dataset </a:t>
            </a:r>
          </a:p>
          <a:p>
            <a:r>
              <a:rPr lang="en-US" sz="2400">
                <a:latin typeface="Calibri Light"/>
                <a:ea typeface="+mn-lt"/>
                <a:cs typeface="+mn-lt"/>
              </a:rPr>
              <a:t>. r2_score, mean_squared_error, mean_absolute_error and root_mean_squared_error we used all these metrics</a:t>
            </a:r>
          </a:p>
          <a:p>
            <a:r>
              <a:rPr lang="en-US" sz="2400">
                <a:latin typeface="Calibri Light"/>
                <a:ea typeface="+mn-lt"/>
                <a:cs typeface="+mn-lt"/>
              </a:rPr>
              <a:t>. we used cross validation with KFold on all five model, cross_validation_score of RandomForest model is highest compare to all models</a:t>
            </a:r>
          </a:p>
          <a:p>
            <a:r>
              <a:rPr lang="en-US" sz="2400" dirty="0">
                <a:latin typeface="Calibri Light"/>
                <a:ea typeface="+mn-lt"/>
                <a:cs typeface="+mn-lt"/>
              </a:rPr>
              <a:t>. We done Hyperparameter tuning over RandomForest_Model because 'r2_score' &amp; </a:t>
            </a:r>
            <a:r>
              <a:rPr lang="en-US" sz="2400">
                <a:latin typeface="Calibri Light"/>
                <a:ea typeface="+mn-lt"/>
                <a:cs typeface="+mn-lt"/>
              </a:rPr>
              <a:t>cross_validation_score of highest compare to svr , knn and Linear-Regression</a:t>
            </a:r>
          </a:p>
          <a:p>
            <a:endParaRPr lang="en-US" sz="2400" dirty="0"/>
          </a:p>
        </p:txBody>
      </p:sp>
    </p:spTree>
    <p:extLst>
      <p:ext uri="{BB962C8B-B14F-4D97-AF65-F5344CB8AC3E}">
        <p14:creationId xmlns:p14="http://schemas.microsoft.com/office/powerpoint/2010/main" val="166482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C1DF4-72F1-0B9F-E6CB-E0C82671F52B}"/>
              </a:ext>
            </a:extLst>
          </p:cNvPr>
          <p:cNvSpPr txBox="1"/>
          <p:nvPr/>
        </p:nvSpPr>
        <p:spPr>
          <a:xfrm>
            <a:off x="119062" y="104179"/>
            <a:ext cx="11980066" cy="67095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FF0000"/>
                </a:solidFill>
                <a:ea typeface="+mn-lt"/>
                <a:cs typeface="+mn-lt"/>
              </a:rPr>
              <a:t>CONCLUSION OF THIS DATASET</a:t>
            </a:r>
            <a:endParaRPr lang="en-US" sz="2800">
              <a:solidFill>
                <a:srgbClr val="FF0000"/>
              </a:solidFill>
            </a:endParaRPr>
          </a:p>
          <a:p>
            <a:endParaRPr lang="en-US" dirty="0">
              <a:ea typeface="+mn-lt"/>
              <a:cs typeface="+mn-lt"/>
            </a:endParaRPr>
          </a:p>
          <a:p>
            <a:r>
              <a:rPr lang="en-US" sz="2400">
                <a:latin typeface="Calibri Light"/>
                <a:ea typeface="+mn-lt"/>
                <a:cs typeface="+mn-lt"/>
              </a:rPr>
              <a:t>. After doing data-preprocessing and EDA , we first prepared the model by on-hot-encoding the categorical variable, then saw that the accuracy of the model was very low that of Linear-Regression, SVR</a:t>
            </a:r>
            <a:endParaRPr lang="en-US" sz="2400" dirty="0">
              <a:latin typeface="Calibri Light"/>
              <a:cs typeface="Calibri Light"/>
            </a:endParaRPr>
          </a:p>
          <a:p>
            <a:r>
              <a:rPr lang="en-US" sz="2400">
                <a:latin typeface="Calibri Light"/>
                <a:ea typeface="+mn-lt"/>
                <a:cs typeface="+mn-lt"/>
              </a:rPr>
              <a:t>  Then again, we used Label-encoding on the categorical variable and created the model on this then we got Linear Regression =57 and SVR = 70 percent r2_score </a:t>
            </a:r>
          </a:p>
          <a:p>
            <a:r>
              <a:rPr lang="en-US" sz="2400">
                <a:latin typeface="Calibri Light"/>
                <a:ea typeface="+mn-lt"/>
                <a:cs typeface="+mn-lt"/>
              </a:rPr>
              <a:t>. All input-data randomly distributed with Target and very difficult to predict target in Regression problem without any correlation with target </a:t>
            </a:r>
          </a:p>
          <a:p>
            <a:r>
              <a:rPr lang="en-US" sz="2400">
                <a:latin typeface="Calibri Light"/>
                <a:ea typeface="+mn-lt"/>
                <a:cs typeface="+mn-lt"/>
              </a:rPr>
              <a:t>. After plotting the dataset several times, I came to know that how to change the value of Categorical-variable so that a positive relation can be formed with the Target(price) so that the  target is predicted </a:t>
            </a:r>
            <a:r>
              <a:rPr lang="en-US" sz="2400" dirty="0">
                <a:latin typeface="Calibri Light"/>
                <a:ea typeface="+mn-lt"/>
                <a:cs typeface="+mn-lt"/>
              </a:rPr>
              <a:t>more accurately.</a:t>
            </a:r>
          </a:p>
          <a:p>
            <a:r>
              <a:rPr lang="en-US" sz="2400">
                <a:latin typeface="Calibri Light"/>
                <a:ea typeface="+mn-lt"/>
                <a:cs typeface="+mn-lt"/>
              </a:rPr>
              <a:t>. At last, we select (car-brand &amp; type) variable for changing the values of this variables </a:t>
            </a:r>
            <a:r>
              <a:rPr lang="en-US" sz="2400" dirty="0">
                <a:latin typeface="Calibri Light"/>
                <a:ea typeface="+mn-lt"/>
                <a:cs typeface="+mn-lt"/>
              </a:rPr>
              <a:t>manually, didn't used Label-Encoding</a:t>
            </a:r>
          </a:p>
          <a:p>
            <a:r>
              <a:rPr lang="en-US" sz="2400">
                <a:latin typeface="Calibri Light"/>
                <a:ea typeface="+mn-lt"/>
                <a:cs typeface="+mn-lt"/>
              </a:rPr>
              <a:t>. If we add one or two variable more in this dataset than most we can get more r2_accuracy </a:t>
            </a:r>
          </a:p>
          <a:p>
            <a:r>
              <a:rPr lang="en-US" sz="2400">
                <a:latin typeface="Calibri Light"/>
                <a:ea typeface="+mn-lt"/>
                <a:cs typeface="+mn-lt"/>
              </a:rPr>
              <a:t>. If the car ‘model’ variable also changed to the car-price, then there was some possibility and more r2_score would come</a:t>
            </a:r>
          </a:p>
          <a:p>
            <a:pPr algn="l"/>
            <a:endParaRPr lang="en-US" sz="2400" dirty="0">
              <a:latin typeface="Calibri Light"/>
              <a:cs typeface="Calibri Light"/>
            </a:endParaRPr>
          </a:p>
        </p:txBody>
      </p:sp>
    </p:spTree>
    <p:extLst>
      <p:ext uri="{BB962C8B-B14F-4D97-AF65-F5344CB8AC3E}">
        <p14:creationId xmlns:p14="http://schemas.microsoft.com/office/powerpoint/2010/main" val="3396144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39BB0-53B8-40A5-8BB9-15D2ED1AEBC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A7C683C-DA35-4A0E-ADD0-CC297892D8C4}">
  <ds:schemaRefs>
    <ds:schemaRef ds:uri="http://schemas.microsoft.com/sharepoint/v3/contenttype/forms"/>
  </ds:schemaRefs>
</ds:datastoreItem>
</file>

<file path=customXml/itemProps3.xml><?xml version="1.0" encoding="utf-8"?>
<ds:datastoreItem xmlns:ds="http://schemas.openxmlformats.org/officeDocument/2006/customXml" ds:itemID="{1E480F86-A978-4060-BF60-56AAB322FD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Atlas</Template>
  <TotalTime>0</TotalTime>
  <Words>1</Words>
  <Application>Microsoft Office PowerPoint</Application>
  <PresentationFormat>Widescreen</PresentationFormat>
  <Paragraphs>1</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303</cp:revision>
  <dcterms:created xsi:type="dcterms:W3CDTF">2022-09-14T12:17:37Z</dcterms:created>
  <dcterms:modified xsi:type="dcterms:W3CDTF">2022-09-14T14:35:49Z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