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63" r:id="rId4"/>
    <p:sldId id="259" r:id="rId5"/>
    <p:sldId id="260" r:id="rId6"/>
    <p:sldId id="264"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2A950-CCEC-45E1-A512-B924D60A054B}" v="796" dt="2022-08-29T10:55:18.881"/>
    <p1510:client id="{64AEE0CB-3004-4F07-B95F-B46A7253FEA1}" v="986" dt="2022-08-29T17:18:20.900"/>
    <p1510:client id="{6C84A784-A2C5-4E42-9733-1200CF7C8B9A}" v="14" dt="2022-08-31T09:08:39.628"/>
    <p1510:client id="{96645F2B-FA7A-4FEA-A808-DF55CFF15544}" v="3999" dt="2022-08-29T15:39:17.313"/>
    <p1510:client id="{9C337921-9627-48BB-A1A2-9AD921846CE4}" v="326" dt="2022-08-29T17:41:13.411"/>
    <p1510:client id="{ABDE9923-FF3A-4172-9A90-82624B15DA22}" v="9" dt="2022-08-29T11:48:12.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47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4545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2113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7040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0757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3030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3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4609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2395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4816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8/31/2022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2830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8/31/2022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830899441"/>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E9E8-04BD-0663-AF63-562745AAC3F0}"/>
              </a:ext>
            </a:extLst>
          </p:cNvPr>
          <p:cNvSpPr>
            <a:spLocks noGrp="1"/>
          </p:cNvSpPr>
          <p:nvPr>
            <p:ph type="ctrTitle"/>
          </p:nvPr>
        </p:nvSpPr>
        <p:spPr>
          <a:xfrm>
            <a:off x="80498" y="77099"/>
            <a:ext cx="11399469" cy="662342"/>
          </a:xfrm>
        </p:spPr>
        <p:txBody>
          <a:bodyPr/>
          <a:lstStyle/>
          <a:p>
            <a:r>
              <a:rPr lang="en-US" sz="2400" b="0" dirty="0"/>
              <a:t>PROBLEM STATEMENT &amp; UNDERSTANDING</a:t>
            </a:r>
            <a:endParaRPr lang="en-US" dirty="0"/>
          </a:p>
        </p:txBody>
      </p:sp>
      <p:sp>
        <p:nvSpPr>
          <p:cNvPr id="3" name="Subtitle 2">
            <a:extLst>
              <a:ext uri="{FF2B5EF4-FFF2-40B4-BE49-F238E27FC236}">
                <a16:creationId xmlns:a16="http://schemas.microsoft.com/office/drawing/2014/main" id="{696C6298-5B39-E650-D35B-72EC43593F22}"/>
              </a:ext>
            </a:extLst>
          </p:cNvPr>
          <p:cNvSpPr>
            <a:spLocks noGrp="1"/>
          </p:cNvSpPr>
          <p:nvPr>
            <p:ph type="subTitle" idx="1"/>
          </p:nvPr>
        </p:nvSpPr>
        <p:spPr>
          <a:xfrm>
            <a:off x="80498" y="776137"/>
            <a:ext cx="12011567" cy="5970143"/>
          </a:xfrm>
        </p:spPr>
        <p:txBody>
          <a:bodyPr vert="horz" lIns="91440" tIns="45720" rIns="91440" bIns="45720" rtlCol="0" anchor="t">
            <a:normAutofit/>
          </a:bodyPr>
          <a:lstStyle/>
          <a:p>
            <a:r>
              <a:rPr lang="en-US" dirty="0"/>
              <a:t>HOUSING-PRICE-PREDICTION DATASET</a:t>
            </a:r>
          </a:p>
          <a:p>
            <a:r>
              <a:rPr lang="en-US" dirty="0">
                <a:ea typeface="+mn-lt"/>
                <a:cs typeface="+mn-lt"/>
              </a:rPr>
              <a:t>Houses are one of the necessary need of each and every person around the globe and therefore housing and real estate market is one of the markets which is one of the major contributors in the world’s economy</a:t>
            </a:r>
          </a:p>
          <a:p>
            <a:r>
              <a:rPr lang="en-US" dirty="0">
                <a:ea typeface="+mn-lt"/>
                <a:cs typeface="+mn-lt"/>
              </a:rPr>
              <a:t>Data science comes as a very important tool to solve problems in the domain to help the companies increase their profits</a:t>
            </a:r>
          </a:p>
          <a:p>
            <a:r>
              <a:rPr lang="en-US" dirty="0"/>
              <a:t>Which company working on house related project then Data scientist give decision to those companies that you should pay more attention to some  house related important factors while working on housing-project because the customer looks more at those factors before taking the house , If your House-project meets those factors then it more likely that the customer will take it</a:t>
            </a:r>
          </a:p>
          <a:p>
            <a:r>
              <a:rPr lang="en-US" dirty="0"/>
              <a:t>We have a Housing-price-prediction   dataset, this dataset contain input-data &amp; Target(</a:t>
            </a:r>
            <a:r>
              <a:rPr lang="en-US" dirty="0" err="1"/>
              <a:t>SalePrice</a:t>
            </a:r>
            <a:r>
              <a:rPr lang="en-US" dirty="0"/>
              <a:t>)</a:t>
            </a:r>
          </a:p>
          <a:p>
            <a:r>
              <a:rPr lang="en-US" dirty="0">
                <a:ea typeface="+mn-lt"/>
                <a:cs typeface="+mn-lt"/>
              </a:rPr>
              <a:t>• Which variables are important to predict the </a:t>
            </a:r>
            <a:r>
              <a:rPr lang="en-US" dirty="0" err="1">
                <a:ea typeface="+mn-lt"/>
                <a:cs typeface="+mn-lt"/>
              </a:rPr>
              <a:t>SalePrice</a:t>
            </a:r>
            <a:r>
              <a:rPr lang="en-US">
                <a:ea typeface="+mn-lt"/>
                <a:cs typeface="+mn-lt"/>
              </a:rPr>
              <a:t>  , we focus at this thing</a:t>
            </a:r>
            <a:endParaRPr lang="en-US"/>
          </a:p>
        </p:txBody>
      </p:sp>
    </p:spTree>
    <p:extLst>
      <p:ext uri="{BB962C8B-B14F-4D97-AF65-F5344CB8AC3E}">
        <p14:creationId xmlns:p14="http://schemas.microsoft.com/office/powerpoint/2010/main" val="42600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AC58-A9F5-AF92-B34A-29D4E8F40224}"/>
              </a:ext>
            </a:extLst>
          </p:cNvPr>
          <p:cNvSpPr>
            <a:spLocks noGrp="1"/>
          </p:cNvSpPr>
          <p:nvPr>
            <p:ph type="title"/>
          </p:nvPr>
        </p:nvSpPr>
        <p:spPr>
          <a:xfrm>
            <a:off x="142910" y="142211"/>
            <a:ext cx="11749286" cy="711482"/>
          </a:xfrm>
          <a:solidFill>
            <a:srgbClr val="ED7D31"/>
          </a:solidFill>
        </p:spPr>
        <p:txBody>
          <a:bodyPr/>
          <a:lstStyle/>
          <a:p>
            <a:r>
              <a:rPr lang="en-US" dirty="0"/>
              <a:t>EDA Steps  and  visualizations</a:t>
            </a:r>
          </a:p>
        </p:txBody>
      </p:sp>
      <p:sp>
        <p:nvSpPr>
          <p:cNvPr id="3" name="TextBox 2">
            <a:extLst>
              <a:ext uri="{FF2B5EF4-FFF2-40B4-BE49-F238E27FC236}">
                <a16:creationId xmlns:a16="http://schemas.microsoft.com/office/drawing/2014/main" id="{A829166F-82DE-5A56-7282-C92C96800729}"/>
              </a:ext>
            </a:extLst>
          </p:cNvPr>
          <p:cNvSpPr txBox="1"/>
          <p:nvPr/>
        </p:nvSpPr>
        <p:spPr>
          <a:xfrm>
            <a:off x="100012" y="1076325"/>
            <a:ext cx="1196340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IMPORT NECESSARY LIBRARY PANADAS, NUMPY, MATPLOTLIB, SEABORN, SCIPY, SKLEARN, XGBOOST</a:t>
            </a:r>
            <a:endParaRPr lang="en-US" dirty="0"/>
          </a:p>
          <a:p>
            <a:endParaRPr lang="en-US" dirty="0"/>
          </a:p>
          <a:p>
            <a:endParaRPr lang="en-US" dirty="0"/>
          </a:p>
          <a:p>
            <a:r>
              <a:rPr lang="en-US" dirty="0">
                <a:ea typeface="+mn-lt"/>
                <a:cs typeface="+mn-lt"/>
              </a:rPr>
              <a:t>.First load the dataset on </a:t>
            </a:r>
            <a:r>
              <a:rPr lang="en-US" dirty="0" err="1">
                <a:ea typeface="+mn-lt"/>
                <a:cs typeface="+mn-lt"/>
              </a:rPr>
              <a:t>jupyter</a:t>
            </a:r>
            <a:r>
              <a:rPr lang="en-US" dirty="0">
                <a:ea typeface="+mn-lt"/>
                <a:cs typeface="+mn-lt"/>
              </a:rPr>
              <a:t> notebook and print it then check the shape of the dataset </a:t>
            </a:r>
            <a:endParaRPr lang="en-US"/>
          </a:p>
          <a:p>
            <a:r>
              <a:rPr lang="en-US" dirty="0">
                <a:ea typeface="+mn-lt"/>
                <a:cs typeface="+mn-lt"/>
              </a:rPr>
              <a:t>. I started looking at randomly some rows and columns of dataset and tried to understand</a:t>
            </a:r>
            <a:endParaRPr lang="en-US" dirty="0"/>
          </a:p>
          <a:p>
            <a:r>
              <a:rPr lang="en-US" dirty="0"/>
              <a:t>. </a:t>
            </a:r>
            <a:r>
              <a:rPr lang="en-US" dirty="0">
                <a:ea typeface="+mn-lt"/>
                <a:cs typeface="+mn-lt"/>
              </a:rPr>
              <a:t>While checking the null elements of the dataset , then found some Variables which whole elements are Null so we dropped these Variables</a:t>
            </a:r>
          </a:p>
          <a:p>
            <a:r>
              <a:rPr lang="en-US" dirty="0"/>
              <a:t> .we started to impute those Variables in which minimum null value  by using </a:t>
            </a:r>
            <a:r>
              <a:rPr lang="en-US" dirty="0" err="1"/>
              <a:t>groupby</a:t>
            </a:r>
            <a:r>
              <a:rPr lang="en-US" dirty="0"/>
              <a:t> with mean, mode pandas method </a:t>
            </a:r>
          </a:p>
          <a:p>
            <a:r>
              <a:rPr lang="en-US" dirty="0">
                <a:ea typeface="+mn-lt"/>
                <a:cs typeface="+mn-lt"/>
              </a:rPr>
              <a:t>. I visualize the data using Matplotlib &amp; seaborn</a:t>
            </a:r>
            <a:endParaRPr lang="en-US" dirty="0"/>
          </a:p>
          <a:p>
            <a:r>
              <a:rPr lang="en-US" dirty="0">
                <a:ea typeface="+mn-lt"/>
                <a:cs typeface="+mn-lt"/>
              </a:rPr>
              <a:t>. Four types of plotting were used on the columns of this Dataset such as </a:t>
            </a:r>
            <a:r>
              <a:rPr lang="en-US" dirty="0" err="1">
                <a:ea typeface="+mn-lt"/>
                <a:cs typeface="+mn-lt"/>
              </a:rPr>
              <a:t>Countplot</a:t>
            </a:r>
            <a:r>
              <a:rPr lang="en-US" dirty="0">
                <a:ea typeface="+mn-lt"/>
                <a:cs typeface="+mn-lt"/>
              </a:rPr>
              <a:t>, </a:t>
            </a:r>
            <a:r>
              <a:rPr lang="en-US" dirty="0" err="1">
                <a:ea typeface="+mn-lt"/>
                <a:cs typeface="+mn-lt"/>
              </a:rPr>
              <a:t>Barplot</a:t>
            </a:r>
            <a:r>
              <a:rPr lang="en-US" dirty="0">
                <a:ea typeface="+mn-lt"/>
                <a:cs typeface="+mn-lt"/>
              </a:rPr>
              <a:t>, </a:t>
            </a:r>
            <a:r>
              <a:rPr lang="en-US" dirty="0" err="1">
                <a:ea typeface="+mn-lt"/>
                <a:cs typeface="+mn-lt"/>
              </a:rPr>
              <a:t>Lineplot</a:t>
            </a:r>
            <a:r>
              <a:rPr lang="en-US" dirty="0">
                <a:ea typeface="+mn-lt"/>
                <a:cs typeface="+mn-lt"/>
              </a:rPr>
              <a:t> &amp; Scatterplot </a:t>
            </a:r>
            <a:endParaRPr lang="en-US"/>
          </a:p>
          <a:p>
            <a:r>
              <a:rPr lang="en-US" dirty="0">
                <a:ea typeface="+mn-lt"/>
                <a:cs typeface="+mn-lt"/>
              </a:rPr>
              <a:t>scatterplot using on continuous attributes &amp; </a:t>
            </a:r>
            <a:r>
              <a:rPr lang="en-US" dirty="0" err="1">
                <a:ea typeface="+mn-lt"/>
                <a:cs typeface="+mn-lt"/>
              </a:rPr>
              <a:t>countplot</a:t>
            </a:r>
            <a:r>
              <a:rPr lang="en-US" dirty="0">
                <a:ea typeface="+mn-lt"/>
                <a:cs typeface="+mn-lt"/>
              </a:rPr>
              <a:t> use only on categorical attributes &amp; in </a:t>
            </a:r>
            <a:r>
              <a:rPr lang="en-US" dirty="0" err="1">
                <a:ea typeface="+mn-lt"/>
                <a:cs typeface="+mn-lt"/>
              </a:rPr>
              <a:t>barplot</a:t>
            </a:r>
            <a:r>
              <a:rPr lang="en-US" dirty="0">
                <a:ea typeface="+mn-lt"/>
                <a:cs typeface="+mn-lt"/>
              </a:rPr>
              <a:t> use on categorical, continuous Attributes </a:t>
            </a:r>
            <a:endParaRPr lang="en-US"/>
          </a:p>
          <a:p>
            <a:r>
              <a:rPr lang="en-US" dirty="0">
                <a:ea typeface="+mn-lt"/>
                <a:cs typeface="+mn-lt"/>
              </a:rPr>
              <a:t>.Plotting correlation plot  of this dataset through heatmap from using seaborn library. In this correlation plot , I see how each Attributes is related to each other and to the target-Attribute and from, this correlation plot we get a lot information about the dataset like how positive or negative each column is correlated with each other</a:t>
            </a:r>
            <a:endParaRPr lang="en-US" dirty="0"/>
          </a:p>
          <a:p>
            <a:r>
              <a:rPr lang="en-US" dirty="0"/>
              <a:t>. Correlation plot show some Variables that more positive correlated with Target &amp; some Variables are highly positive correlated with each other </a:t>
            </a:r>
          </a:p>
          <a:p>
            <a:r>
              <a:rPr lang="en-US" dirty="0"/>
              <a:t>. Plotting </a:t>
            </a:r>
            <a:r>
              <a:rPr lang="en-US" dirty="0" err="1"/>
              <a:t>Pairplot</a:t>
            </a:r>
            <a:r>
              <a:rPr lang="en-US" dirty="0"/>
              <a:t> by using Seaborn after correlation plot then we see that it is given same information what we get from correlation plot only difference was Visualization  </a:t>
            </a:r>
          </a:p>
          <a:p>
            <a:br>
              <a:rPr lang="en-US" dirty="0"/>
            </a:br>
            <a:endParaRPr lang="en-US"/>
          </a:p>
          <a:p>
            <a:br>
              <a:rPr lang="en-US" dirty="0"/>
            </a:br>
            <a:endParaRPr lang="en-US" dirty="0"/>
          </a:p>
          <a:p>
            <a:pPr algn="l"/>
            <a:endParaRPr lang="en-US" dirty="0"/>
          </a:p>
        </p:txBody>
      </p:sp>
    </p:spTree>
    <p:extLst>
      <p:ext uri="{BB962C8B-B14F-4D97-AF65-F5344CB8AC3E}">
        <p14:creationId xmlns:p14="http://schemas.microsoft.com/office/powerpoint/2010/main" val="297888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FAC5D-1561-C4E2-7CB0-329E9D999668}"/>
              </a:ext>
            </a:extLst>
          </p:cNvPr>
          <p:cNvSpPr txBox="1"/>
          <p:nvPr/>
        </p:nvSpPr>
        <p:spPr>
          <a:xfrm>
            <a:off x="95249" y="123825"/>
            <a:ext cx="11953875" cy="47890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.After plotting Correlation plot &amp; </a:t>
            </a:r>
            <a:r>
              <a:rPr lang="en-US" dirty="0" err="1">
                <a:ea typeface="+mn-lt"/>
                <a:cs typeface="+mn-lt"/>
              </a:rPr>
              <a:t>Pairplot</a:t>
            </a:r>
            <a:r>
              <a:rPr lang="en-US" dirty="0">
                <a:ea typeface="+mn-lt"/>
                <a:cs typeface="+mn-lt"/>
              </a:rPr>
              <a:t> , we get most of the information about all the Attributes of the dataset</a:t>
            </a:r>
            <a:endParaRPr lang="en-US" dirty="0"/>
          </a:p>
          <a:p>
            <a:endParaRPr lang="en-US" dirty="0"/>
          </a:p>
          <a:p>
            <a:r>
              <a:rPr lang="en-US" dirty="0">
                <a:ea typeface="+mn-lt"/>
                <a:cs typeface="+mn-lt"/>
              </a:rPr>
              <a:t>= Now I used scatterplot, </a:t>
            </a:r>
            <a:r>
              <a:rPr lang="en-US" dirty="0" err="1">
                <a:ea typeface="+mn-lt"/>
                <a:cs typeface="+mn-lt"/>
              </a:rPr>
              <a:t>Barplot</a:t>
            </a:r>
            <a:r>
              <a:rPr lang="en-US" dirty="0">
                <a:ea typeface="+mn-lt"/>
                <a:cs typeface="+mn-lt"/>
              </a:rPr>
              <a:t> &amp; </a:t>
            </a:r>
            <a:r>
              <a:rPr lang="en-US" dirty="0" err="1">
                <a:ea typeface="+mn-lt"/>
                <a:cs typeface="+mn-lt"/>
              </a:rPr>
              <a:t>Lineplot</a:t>
            </a:r>
            <a:r>
              <a:rPr lang="en-US" dirty="0">
                <a:ea typeface="+mn-lt"/>
                <a:cs typeface="+mn-lt"/>
              </a:rPr>
              <a:t> to understand the all Attributes of dataset in a better way  and finally after plotting I got information about all the Attributes of the Dataset which Attributes are more important to predict the Target-attribute and which are not</a:t>
            </a:r>
            <a:endParaRPr lang="en-US" dirty="0"/>
          </a:p>
          <a:p>
            <a:r>
              <a:rPr lang="en-US" dirty="0">
                <a:ea typeface="+mn-lt"/>
                <a:cs typeface="+mn-lt"/>
              </a:rPr>
              <a:t>It also came to know that which Attributes are useless in dataset for predicting Target</a:t>
            </a:r>
          </a:p>
          <a:p>
            <a:endParaRPr lang="en-US" dirty="0"/>
          </a:p>
          <a:p>
            <a:r>
              <a:rPr lang="en-US" dirty="0">
                <a:ea typeface="+mn-lt"/>
                <a:cs typeface="+mn-lt"/>
              </a:rPr>
              <a:t>--we did a lot of EDA/Data-Preprocessing work on this Housing-Price-Prediction Dataset</a:t>
            </a:r>
            <a:endParaRPr lang="en-US" dirty="0"/>
          </a:p>
          <a:p>
            <a:endParaRPr lang="en-US"/>
          </a:p>
          <a:p>
            <a:r>
              <a:rPr lang="en-US" dirty="0">
                <a:ea typeface="+mn-lt"/>
                <a:cs typeface="+mn-lt"/>
              </a:rPr>
              <a:t>.These all are most important </a:t>
            </a:r>
            <a:r>
              <a:rPr lang="en-US" dirty="0" err="1">
                <a:ea typeface="+mn-lt"/>
                <a:cs typeface="+mn-lt"/>
              </a:rPr>
              <a:t>important</a:t>
            </a:r>
            <a:r>
              <a:rPr lang="en-US" dirty="0">
                <a:ea typeface="+mn-lt"/>
                <a:cs typeface="+mn-lt"/>
              </a:rPr>
              <a:t> Variables for predicting the Target</a:t>
            </a:r>
            <a:endParaRPr lang="en-US"/>
          </a:p>
          <a:p>
            <a:r>
              <a:rPr lang="en-US" dirty="0">
                <a:ea typeface="+mn-lt"/>
                <a:cs typeface="+mn-lt"/>
              </a:rPr>
              <a:t>  (</a:t>
            </a:r>
            <a:r>
              <a:rPr lang="en-US" dirty="0" err="1">
                <a:ea typeface="+mn-lt"/>
                <a:cs typeface="+mn-lt"/>
              </a:rPr>
              <a:t>lotArea</a:t>
            </a:r>
            <a:r>
              <a:rPr lang="en-US" dirty="0">
                <a:ea typeface="+mn-lt"/>
                <a:cs typeface="+mn-lt"/>
              </a:rPr>
              <a:t>, </a:t>
            </a:r>
            <a:r>
              <a:rPr lang="en-US" dirty="0" err="1">
                <a:ea typeface="+mn-lt"/>
                <a:cs typeface="+mn-lt"/>
              </a:rPr>
              <a:t>OverallQual</a:t>
            </a:r>
            <a:r>
              <a:rPr lang="en-US" dirty="0">
                <a:ea typeface="+mn-lt"/>
                <a:cs typeface="+mn-lt"/>
              </a:rPr>
              <a:t>, </a:t>
            </a:r>
            <a:r>
              <a:rPr lang="en-US" dirty="0" err="1">
                <a:ea typeface="+mn-lt"/>
                <a:cs typeface="+mn-lt"/>
              </a:rPr>
              <a:t>OverallCond,YearBuilt</a:t>
            </a:r>
            <a:r>
              <a:rPr lang="en-US" dirty="0">
                <a:ea typeface="+mn-lt"/>
                <a:cs typeface="+mn-lt"/>
              </a:rPr>
              <a:t>, RoofStyle,Exterior1st, </a:t>
            </a:r>
            <a:r>
              <a:rPr lang="en-US" dirty="0" err="1">
                <a:ea typeface="+mn-lt"/>
                <a:cs typeface="+mn-lt"/>
              </a:rPr>
              <a:t>ExterQual</a:t>
            </a:r>
            <a:r>
              <a:rPr lang="en-US" dirty="0">
                <a:ea typeface="+mn-lt"/>
                <a:cs typeface="+mn-lt"/>
              </a:rPr>
              <a:t>, BsmtQual,BsmtCond,BsmtFinType1</a:t>
            </a:r>
          </a:p>
          <a:p>
            <a:r>
              <a:rPr lang="en-US" dirty="0">
                <a:ea typeface="+mn-lt"/>
                <a:cs typeface="+mn-lt"/>
              </a:rPr>
              <a:t>  ,BsmtFinType2, </a:t>
            </a:r>
            <a:r>
              <a:rPr lang="en-US" dirty="0" err="1">
                <a:ea typeface="+mn-lt"/>
                <a:cs typeface="+mn-lt"/>
              </a:rPr>
              <a:t>HeatingQC</a:t>
            </a:r>
            <a:r>
              <a:rPr lang="en-US" dirty="0">
                <a:ea typeface="+mn-lt"/>
                <a:cs typeface="+mn-lt"/>
              </a:rPr>
              <a:t>,  </a:t>
            </a:r>
            <a:r>
              <a:rPr lang="en-US" dirty="0" err="1">
                <a:ea typeface="+mn-lt"/>
                <a:cs typeface="+mn-lt"/>
              </a:rPr>
              <a:t>GrLivArea</a:t>
            </a:r>
            <a:r>
              <a:rPr lang="en-US" dirty="0">
                <a:ea typeface="+mn-lt"/>
                <a:cs typeface="+mn-lt"/>
              </a:rPr>
              <a:t>, </a:t>
            </a:r>
            <a:r>
              <a:rPr lang="en-US" dirty="0" err="1">
                <a:ea typeface="+mn-lt"/>
                <a:cs typeface="+mn-lt"/>
              </a:rPr>
              <a:t>FullBath,KitchenQual</a:t>
            </a:r>
            <a:r>
              <a:rPr lang="en-US" dirty="0">
                <a:ea typeface="+mn-lt"/>
                <a:cs typeface="+mn-lt"/>
              </a:rPr>
              <a:t>, </a:t>
            </a:r>
            <a:r>
              <a:rPr lang="en-US" dirty="0" err="1">
                <a:ea typeface="+mn-lt"/>
                <a:cs typeface="+mn-lt"/>
              </a:rPr>
              <a:t>GarageArea</a:t>
            </a:r>
            <a:r>
              <a:rPr lang="en-US" dirty="0">
                <a:ea typeface="+mn-lt"/>
                <a:cs typeface="+mn-lt"/>
              </a:rPr>
              <a:t>, </a:t>
            </a:r>
            <a:r>
              <a:rPr lang="en-US" dirty="0" err="1">
                <a:ea typeface="+mn-lt"/>
                <a:cs typeface="+mn-lt"/>
              </a:rPr>
              <a:t>GarageCars</a:t>
            </a:r>
            <a:r>
              <a:rPr lang="en-US" dirty="0">
                <a:ea typeface="+mn-lt"/>
                <a:cs typeface="+mn-lt"/>
              </a:rPr>
              <a:t>, </a:t>
            </a:r>
            <a:r>
              <a:rPr lang="en-US" dirty="0" err="1">
                <a:ea typeface="+mn-lt"/>
                <a:cs typeface="+mn-lt"/>
              </a:rPr>
              <a:t>GarageFinish,GarageQual</a:t>
            </a:r>
            <a:r>
              <a:rPr lang="en-US" dirty="0">
                <a:ea typeface="+mn-lt"/>
                <a:cs typeface="+mn-lt"/>
              </a:rPr>
              <a:t>,</a:t>
            </a:r>
            <a:endParaRPr lang="en-US" dirty="0"/>
          </a:p>
          <a:p>
            <a:r>
              <a:rPr lang="en-US" dirty="0">
                <a:ea typeface="+mn-lt"/>
                <a:cs typeface="+mn-lt"/>
              </a:rPr>
              <a:t>  </a:t>
            </a:r>
            <a:r>
              <a:rPr lang="en-US" dirty="0" err="1">
                <a:ea typeface="+mn-lt"/>
                <a:cs typeface="+mn-lt"/>
              </a:rPr>
              <a:t>OpenPorchSF</a:t>
            </a:r>
            <a:r>
              <a:rPr lang="en-US" dirty="0">
                <a:ea typeface="+mn-lt"/>
                <a:cs typeface="+mn-lt"/>
              </a:rPr>
              <a:t>, Neighborhood,..)</a:t>
            </a:r>
            <a:endParaRPr lang="en-US" dirty="0"/>
          </a:p>
          <a:p>
            <a:pPr>
              <a:lnSpc>
                <a:spcPct val="120000"/>
              </a:lnSpc>
              <a:spcAft>
                <a:spcPts val="600"/>
              </a:spcAft>
            </a:pPr>
            <a:r>
              <a:rPr lang="en-US" dirty="0"/>
              <a:t>. </a:t>
            </a:r>
            <a:r>
              <a:rPr lang="en-US" dirty="0">
                <a:ea typeface="+mn-lt"/>
                <a:cs typeface="+mn-lt"/>
              </a:rPr>
              <a:t>In this dataset a few more than 30 percent of columns are more positive correlated to </a:t>
            </a:r>
            <a:r>
              <a:rPr lang="en-US" dirty="0" err="1">
                <a:ea typeface="+mn-lt"/>
                <a:cs typeface="+mn-lt"/>
              </a:rPr>
              <a:t>SalePrice</a:t>
            </a:r>
          </a:p>
          <a:p>
            <a:pPr>
              <a:lnSpc>
                <a:spcPct val="120000"/>
              </a:lnSpc>
              <a:spcAft>
                <a:spcPts val="600"/>
              </a:spcAft>
            </a:pPr>
            <a:r>
              <a:rPr lang="en-US" dirty="0">
                <a:ea typeface="+mn-lt"/>
                <a:cs typeface="+mn-lt"/>
              </a:rPr>
              <a:t>  and above 80% information given by these columns to predict the Target</a:t>
            </a:r>
          </a:p>
          <a:p>
            <a:endParaRPr lang="en-US" dirty="0"/>
          </a:p>
        </p:txBody>
      </p:sp>
    </p:spTree>
    <p:extLst>
      <p:ext uri="{BB962C8B-B14F-4D97-AF65-F5344CB8AC3E}">
        <p14:creationId xmlns:p14="http://schemas.microsoft.com/office/powerpoint/2010/main" val="418523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C29A-D98A-0C9F-69BD-992149575426}"/>
              </a:ext>
            </a:extLst>
          </p:cNvPr>
          <p:cNvSpPr>
            <a:spLocks noGrp="1"/>
          </p:cNvSpPr>
          <p:nvPr>
            <p:ph type="title"/>
          </p:nvPr>
        </p:nvSpPr>
        <p:spPr>
          <a:xfrm>
            <a:off x="92944" y="67261"/>
            <a:ext cx="11946655" cy="686498"/>
          </a:xfrm>
          <a:solidFill>
            <a:schemeClr val="accent1"/>
          </a:solidFill>
        </p:spPr>
        <p:txBody>
          <a:bodyPr/>
          <a:lstStyle/>
          <a:p>
            <a:r>
              <a:rPr lang="en-US" b="0" dirty="0"/>
              <a:t>Steps and assumptions used to complete the project</a:t>
            </a:r>
            <a:endParaRPr lang="en-US" dirty="0"/>
          </a:p>
        </p:txBody>
      </p:sp>
      <p:sp>
        <p:nvSpPr>
          <p:cNvPr id="3" name="TextBox 2">
            <a:extLst>
              <a:ext uri="{FF2B5EF4-FFF2-40B4-BE49-F238E27FC236}">
                <a16:creationId xmlns:a16="http://schemas.microsoft.com/office/drawing/2014/main" id="{8FD37C6C-F995-6768-E368-FADB2C42B3D5}"/>
              </a:ext>
            </a:extLst>
          </p:cNvPr>
          <p:cNvSpPr txBox="1"/>
          <p:nvPr/>
        </p:nvSpPr>
        <p:spPr>
          <a:xfrm>
            <a:off x="152400" y="876300"/>
            <a:ext cx="11944350" cy="7232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4E5E6A"/>
                </a:solidFill>
                <a:latin typeface="Open Sans"/>
                <a:ea typeface="Open Sans"/>
                <a:cs typeface="Open Sans"/>
              </a:rPr>
              <a:t>1. </a:t>
            </a:r>
            <a:r>
              <a:rPr lang="en-US" sz="1600" dirty="0">
                <a:latin typeface="Open Sans"/>
                <a:ea typeface="Open Sans"/>
                <a:cs typeface="Open Sans"/>
              </a:rPr>
              <a:t>Load the Dataset , check the shape and check Null value</a:t>
            </a:r>
            <a:endParaRPr lang="en-US" sz="1600" dirty="0"/>
          </a:p>
          <a:p>
            <a:r>
              <a:rPr lang="en-US" sz="1600" dirty="0"/>
              <a:t>2. Impute the null value of some Variables &amp; removed some variables which doesn't  able to imputable</a:t>
            </a:r>
          </a:p>
          <a:p>
            <a:r>
              <a:rPr lang="en-US" sz="1600" dirty="0"/>
              <a:t>3. Describe the Dataset using describe function of pandas then we saw that some Continuous Variables very   huge  differences in their elements   distribution , almost 85 percent elements are similar and another elements are </a:t>
            </a:r>
          </a:p>
          <a:p>
            <a:r>
              <a:rPr lang="en-US" sz="1600" dirty="0"/>
              <a:t>10 times greater than 85 percent parts of their</a:t>
            </a:r>
          </a:p>
          <a:p>
            <a:r>
              <a:rPr lang="en-US" sz="1600" dirty="0"/>
              <a:t>4. we used </a:t>
            </a:r>
            <a:r>
              <a:rPr lang="en-US" sz="1600" dirty="0" err="1"/>
              <a:t>value_counts</a:t>
            </a:r>
            <a:r>
              <a:rPr lang="en-US" sz="1600" dirty="0"/>
              <a:t>() function to check categorical value , after using </a:t>
            </a:r>
            <a:r>
              <a:rPr lang="en-US" sz="1600" dirty="0" err="1"/>
              <a:t>value_counts</a:t>
            </a:r>
            <a:r>
              <a:rPr lang="en-US" sz="1600" dirty="0"/>
              <a:t> we saw that more 98 percent elements are same of size Variables so such type of variables doesn't  give any information to predict the target so we dropped it</a:t>
            </a:r>
          </a:p>
          <a:p>
            <a:r>
              <a:rPr lang="en-US" sz="1600" dirty="0"/>
              <a:t>5. Now we starting </a:t>
            </a:r>
            <a:r>
              <a:rPr lang="en-US" sz="1600" dirty="0" err="1"/>
              <a:t>countplot</a:t>
            </a:r>
            <a:r>
              <a:rPr lang="en-US" sz="1600" dirty="0"/>
              <a:t>, </a:t>
            </a:r>
            <a:r>
              <a:rPr lang="en-US" sz="1600" dirty="0" err="1"/>
              <a:t>Lineplot</a:t>
            </a:r>
            <a:r>
              <a:rPr lang="en-US" sz="1600" dirty="0"/>
              <a:t>, </a:t>
            </a:r>
            <a:r>
              <a:rPr lang="en-US" sz="1600" dirty="0" err="1"/>
              <a:t>Barplot</a:t>
            </a:r>
            <a:r>
              <a:rPr lang="en-US" sz="1600" dirty="0"/>
              <a:t>, Scatterplot after using these all plotting method we use heatmap to plot</a:t>
            </a:r>
          </a:p>
          <a:p>
            <a:r>
              <a:rPr lang="en-US" sz="1600" dirty="0"/>
              <a:t>Dataset-Correlation </a:t>
            </a:r>
          </a:p>
          <a:p>
            <a:r>
              <a:rPr lang="en-US" sz="1600" dirty="0"/>
              <a:t>6. after done data-cleaning part &amp;  all Visualization part we considered over all plots then we found that all information of Dataset and which Variables are important and which are not , along with we also get information of Outliers  , skewness &amp; Multicollinearity of the Dataset Variables</a:t>
            </a:r>
          </a:p>
          <a:p>
            <a:r>
              <a:rPr lang="en-US" sz="1600" dirty="0"/>
              <a:t>7. apply Label-Encoding on Ordinal type categorical Variables &amp;</a:t>
            </a:r>
            <a:r>
              <a:rPr lang="en-US" sz="1600" dirty="0">
                <a:ea typeface="+mn-lt"/>
                <a:cs typeface="+mn-lt"/>
              </a:rPr>
              <a:t> </a:t>
            </a:r>
            <a:r>
              <a:rPr lang="en-US" sz="1600" dirty="0" err="1">
                <a:ea typeface="+mn-lt"/>
                <a:cs typeface="+mn-lt"/>
              </a:rPr>
              <a:t>Onehot</a:t>
            </a:r>
            <a:r>
              <a:rPr lang="en-US" sz="1600" dirty="0">
                <a:ea typeface="+mn-lt"/>
                <a:cs typeface="+mn-lt"/>
              </a:rPr>
              <a:t> encoding on Nominal type Variables But I apply Label-encoding on Nominal type Variables then there was no difference in accuracy </a:t>
            </a:r>
          </a:p>
          <a:p>
            <a:r>
              <a:rPr lang="en-US" sz="1600" dirty="0"/>
              <a:t>8. checking skewness on continuous Variables &amp; remove skewness of  skewed Variables </a:t>
            </a:r>
          </a:p>
          <a:p>
            <a:r>
              <a:rPr lang="en-US" sz="1600" dirty="0"/>
              <a:t>9. using </a:t>
            </a:r>
            <a:r>
              <a:rPr lang="en-US" sz="1600" dirty="0" err="1"/>
              <a:t>Boxpot</a:t>
            </a:r>
            <a:r>
              <a:rPr lang="en-US" sz="1600" dirty="0"/>
              <a:t> &amp; </a:t>
            </a:r>
            <a:r>
              <a:rPr lang="en-US" sz="1600" dirty="0" err="1"/>
              <a:t>Zscore</a:t>
            </a:r>
            <a:r>
              <a:rPr lang="en-US" sz="1600" dirty="0"/>
              <a:t> to check Outliers then most of continuous Variables have outliers , we using </a:t>
            </a:r>
            <a:r>
              <a:rPr lang="en-US" sz="1600" dirty="0" err="1"/>
              <a:t>Zscore</a:t>
            </a:r>
            <a:r>
              <a:rPr lang="en-US" sz="1600" dirty="0"/>
              <a:t> to solve it</a:t>
            </a:r>
          </a:p>
          <a:p>
            <a:r>
              <a:rPr lang="en-US" sz="1600" dirty="0"/>
              <a:t>10. Checking Multicollinearity with VIF method to remove </a:t>
            </a:r>
            <a:r>
              <a:rPr lang="en-US" sz="1600" dirty="0" err="1"/>
              <a:t>multicorrelated</a:t>
            </a:r>
            <a:r>
              <a:rPr lang="en-US" sz="1600" dirty="0"/>
              <a:t> input-Variables</a:t>
            </a:r>
          </a:p>
          <a:p>
            <a:r>
              <a:rPr lang="en-US" sz="1600" dirty="0"/>
              <a:t>11.  divide the Dataset into two parts Input-data &amp; Target</a:t>
            </a:r>
          </a:p>
          <a:p>
            <a:r>
              <a:rPr lang="en-US" sz="1600" dirty="0"/>
              <a:t>12.  Scaling the Input-Data with </a:t>
            </a:r>
            <a:r>
              <a:rPr lang="en-US" sz="1600" dirty="0" err="1"/>
              <a:t>StandardScaler</a:t>
            </a:r>
          </a:p>
          <a:p>
            <a:r>
              <a:rPr lang="en-US" sz="1600" dirty="0"/>
              <a:t>13. I have done all the process of Data-Preprocessing which can be done on this dataset, now the data is completely clean to Train the mode</a:t>
            </a:r>
            <a:r>
              <a:rPr lang="en-US" dirty="0"/>
              <a:t>l</a:t>
            </a:r>
            <a:endParaRPr lang="en-US" sz="1600" dirty="0"/>
          </a:p>
          <a:p>
            <a:endParaRPr lang="en-US" dirty="0">
              <a:ea typeface="+mn-lt"/>
              <a:cs typeface="+mn-lt"/>
            </a:endParaRPr>
          </a:p>
          <a:p>
            <a:r>
              <a:rPr lang="en-US" dirty="0">
                <a:ea typeface="+mn-lt"/>
                <a:cs typeface="+mn-lt"/>
              </a:rPr>
              <a:t># Finally after Data-Preprocessing , 60 Attributes were left on which the model was to be fitted, </a:t>
            </a:r>
          </a:p>
          <a:p>
            <a:r>
              <a:rPr lang="en-US" dirty="0">
                <a:ea typeface="+mn-lt"/>
                <a:cs typeface="+mn-lt"/>
              </a:rPr>
              <a:t># After this , PCA was used on the scaled data, then 55 </a:t>
            </a:r>
            <a:r>
              <a:rPr lang="en-US" dirty="0" err="1">
                <a:ea typeface="+mn-lt"/>
                <a:cs typeface="+mn-lt"/>
              </a:rPr>
              <a:t>PCA_componenets</a:t>
            </a:r>
            <a:r>
              <a:rPr lang="en-US" dirty="0">
                <a:ea typeface="+mn-lt"/>
                <a:cs typeface="+mn-lt"/>
              </a:rPr>
              <a:t> covered the 90 percent of variance of data </a:t>
            </a:r>
          </a:p>
          <a:p>
            <a:endParaRPr lang="en-US" dirty="0">
              <a:ea typeface="+mn-lt"/>
              <a:cs typeface="+mn-lt"/>
            </a:endParaRPr>
          </a:p>
          <a:p>
            <a:endParaRPr lang="en-US" dirty="0">
              <a:ea typeface="+mn-lt"/>
              <a:cs typeface="+mn-lt"/>
            </a:endParaRPr>
          </a:p>
          <a:p>
            <a:r>
              <a:rPr lang="en-US" dirty="0">
                <a:ea typeface="+mn-lt"/>
                <a:cs typeface="+mn-lt"/>
              </a:rPr>
              <a:t># But we don't use PCA </a:t>
            </a:r>
          </a:p>
          <a:p>
            <a:endParaRPr lang="en-US" dirty="0"/>
          </a:p>
        </p:txBody>
      </p:sp>
    </p:spTree>
    <p:extLst>
      <p:ext uri="{BB962C8B-B14F-4D97-AF65-F5344CB8AC3E}">
        <p14:creationId xmlns:p14="http://schemas.microsoft.com/office/powerpoint/2010/main" val="37487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19FA-0320-9902-BE1B-2185C86C2ABB}"/>
              </a:ext>
            </a:extLst>
          </p:cNvPr>
          <p:cNvSpPr>
            <a:spLocks noGrp="1"/>
          </p:cNvSpPr>
          <p:nvPr>
            <p:ph type="title"/>
          </p:nvPr>
        </p:nvSpPr>
        <p:spPr>
          <a:xfrm>
            <a:off x="219331" y="37575"/>
            <a:ext cx="10448669" cy="520724"/>
          </a:xfrm>
          <a:solidFill>
            <a:schemeClr val="accent1"/>
          </a:solidFill>
        </p:spPr>
        <p:txBody>
          <a:bodyPr/>
          <a:lstStyle/>
          <a:p>
            <a:r>
              <a:rPr lang="en-US" b="0" dirty="0"/>
              <a:t>Finalized model </a:t>
            </a:r>
            <a:endParaRPr lang="en-US" dirty="0"/>
          </a:p>
        </p:txBody>
      </p:sp>
      <p:sp>
        <p:nvSpPr>
          <p:cNvPr id="3" name="TextBox 2">
            <a:extLst>
              <a:ext uri="{FF2B5EF4-FFF2-40B4-BE49-F238E27FC236}">
                <a16:creationId xmlns:a16="http://schemas.microsoft.com/office/drawing/2014/main" id="{244B4513-94E3-E8F7-AEE7-DD5B921F8FF8}"/>
              </a:ext>
            </a:extLst>
          </p:cNvPr>
          <p:cNvSpPr txBox="1"/>
          <p:nvPr/>
        </p:nvSpPr>
        <p:spPr>
          <a:xfrm>
            <a:off x="40831" y="710540"/>
            <a:ext cx="1214876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a:t>
            </a:r>
            <a:r>
              <a:rPr lang="en-US" dirty="0">
                <a:ea typeface="+mn-lt"/>
                <a:cs typeface="+mn-lt"/>
              </a:rPr>
              <a:t> First we do </a:t>
            </a:r>
            <a:r>
              <a:rPr lang="en-US" dirty="0" err="1">
                <a:ea typeface="+mn-lt"/>
                <a:cs typeface="+mn-lt"/>
              </a:rPr>
              <a:t>Train_test_split</a:t>
            </a:r>
            <a:r>
              <a:rPr lang="en-US" dirty="0">
                <a:ea typeface="+mn-lt"/>
                <a:cs typeface="+mn-lt"/>
              </a:rPr>
              <a:t> on input-data &amp; target-attribute then data split into train &amp; test data , fit the model on train data then test the model accuracy on test data</a:t>
            </a:r>
            <a:endParaRPr lang="en-US" dirty="0"/>
          </a:p>
          <a:p>
            <a:r>
              <a:rPr lang="en-US" dirty="0"/>
              <a:t>2</a:t>
            </a:r>
            <a:r>
              <a:rPr lang="en-US" dirty="0">
                <a:ea typeface="+mn-lt"/>
                <a:cs typeface="+mn-lt"/>
              </a:rPr>
              <a:t>. I used </a:t>
            </a:r>
            <a:r>
              <a:rPr lang="en-US" dirty="0" err="1">
                <a:ea typeface="+mn-lt"/>
                <a:cs typeface="+mn-lt"/>
              </a:rPr>
              <a:t>LogisticRegression</a:t>
            </a:r>
            <a:r>
              <a:rPr lang="en-US" dirty="0">
                <a:ea typeface="+mn-lt"/>
                <a:cs typeface="+mn-lt"/>
              </a:rPr>
              <a:t>, </a:t>
            </a:r>
            <a:r>
              <a:rPr lang="en-US" dirty="0" err="1">
                <a:ea typeface="+mn-lt"/>
                <a:cs typeface="+mn-lt"/>
              </a:rPr>
              <a:t>RandomForest</a:t>
            </a:r>
            <a:r>
              <a:rPr lang="en-US" dirty="0">
                <a:ea typeface="+mn-lt"/>
                <a:cs typeface="+mn-lt"/>
              </a:rPr>
              <a:t>-Regression, AdaBoost-Regressor &amp; </a:t>
            </a:r>
            <a:r>
              <a:rPr lang="en-US" dirty="0" err="1">
                <a:ea typeface="+mn-lt"/>
                <a:cs typeface="+mn-lt"/>
              </a:rPr>
              <a:t>XGBRegressor</a:t>
            </a:r>
            <a:r>
              <a:rPr lang="en-US" dirty="0">
                <a:ea typeface="+mn-lt"/>
                <a:cs typeface="+mn-lt"/>
              </a:rPr>
              <a:t> to fit the models and after train the models checking r2_score then the highest r2_score = 90 percent obtained from </a:t>
            </a:r>
            <a:r>
              <a:rPr lang="en-US" dirty="0" err="1">
                <a:ea typeface="+mn-lt"/>
                <a:cs typeface="+mn-lt"/>
              </a:rPr>
              <a:t>RandomForest</a:t>
            </a:r>
            <a:r>
              <a:rPr lang="en-US" dirty="0">
                <a:ea typeface="+mn-lt"/>
                <a:cs typeface="+mn-lt"/>
              </a:rPr>
              <a:t>-Regressor &amp; XGB-Regressor . In machine learning in the REGRESSION-problem, the </a:t>
            </a:r>
            <a:r>
              <a:rPr lang="en-US" dirty="0" err="1">
                <a:ea typeface="+mn-lt"/>
                <a:cs typeface="+mn-lt"/>
              </a:rPr>
              <a:t>RandomForest</a:t>
            </a:r>
            <a:r>
              <a:rPr lang="en-US" dirty="0">
                <a:ea typeface="+mn-lt"/>
                <a:cs typeface="+mn-lt"/>
              </a:rPr>
              <a:t> r2_score on test data is</a:t>
            </a:r>
            <a:endParaRPr lang="en-US" dirty="0"/>
          </a:p>
          <a:p>
            <a:r>
              <a:rPr lang="en-US" dirty="0">
                <a:ea typeface="+mn-lt"/>
                <a:cs typeface="+mn-lt"/>
              </a:rPr>
              <a:t> more compare than another algorithms</a:t>
            </a:r>
            <a:endParaRPr lang="en-US"/>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3</a:t>
            </a:r>
            <a:r>
              <a:rPr lang="en-US" dirty="0">
                <a:ea typeface="+mn-lt"/>
                <a:cs typeface="+mn-lt"/>
              </a:rPr>
              <a:t>. Applying </a:t>
            </a:r>
            <a:r>
              <a:rPr lang="en-US" dirty="0" err="1">
                <a:ea typeface="+mn-lt"/>
                <a:cs typeface="+mn-lt"/>
              </a:rPr>
              <a:t>cross_validation</a:t>
            </a:r>
            <a:r>
              <a:rPr lang="en-US" dirty="0">
                <a:ea typeface="+mn-lt"/>
                <a:cs typeface="+mn-lt"/>
              </a:rPr>
              <a:t> with </a:t>
            </a:r>
            <a:r>
              <a:rPr lang="en-US" dirty="0" err="1">
                <a:ea typeface="+mn-lt"/>
                <a:cs typeface="+mn-lt"/>
              </a:rPr>
              <a:t>Kfold</a:t>
            </a:r>
            <a:r>
              <a:rPr lang="en-US" dirty="0">
                <a:ea typeface="+mn-lt"/>
                <a:cs typeface="+mn-lt"/>
              </a:rPr>
              <a:t> on all four model then we get maximum </a:t>
            </a:r>
            <a:r>
              <a:rPr lang="en-US" dirty="0" err="1">
                <a:ea typeface="+mn-lt"/>
                <a:cs typeface="+mn-lt"/>
              </a:rPr>
              <a:t>cross_validation_score</a:t>
            </a:r>
            <a:r>
              <a:rPr lang="en-US" dirty="0">
                <a:ea typeface="+mn-lt"/>
                <a:cs typeface="+mn-lt"/>
              </a:rPr>
              <a:t> from </a:t>
            </a:r>
            <a:r>
              <a:rPr lang="en-US" dirty="0" err="1">
                <a:ea typeface="+mn-lt"/>
                <a:cs typeface="+mn-lt"/>
              </a:rPr>
              <a:t>RandomForest</a:t>
            </a:r>
            <a:r>
              <a:rPr lang="en-US" dirty="0">
                <a:ea typeface="+mn-lt"/>
                <a:cs typeface="+mn-lt"/>
              </a:rPr>
              <a:t>-Regressor = 89 percent</a:t>
            </a:r>
            <a:endParaRPr lang="en-US" dirty="0"/>
          </a:p>
          <a:p>
            <a:br>
              <a:rPr lang="en-US" dirty="0"/>
            </a:br>
            <a:endParaRPr lang="en-US" dirty="0"/>
          </a:p>
          <a:p>
            <a:endParaRPr lang="en-US" dirty="0"/>
          </a:p>
        </p:txBody>
      </p:sp>
      <p:pic>
        <p:nvPicPr>
          <p:cNvPr id="4" name="Picture 4" descr="Text, letter&#10;&#10;Description automatically generated">
            <a:extLst>
              <a:ext uri="{FF2B5EF4-FFF2-40B4-BE49-F238E27FC236}">
                <a16:creationId xmlns:a16="http://schemas.microsoft.com/office/drawing/2014/main" id="{14207EA4-37CD-3CF5-6C43-0CC18CCFC9C0}"/>
              </a:ext>
            </a:extLst>
          </p:cNvPr>
          <p:cNvPicPr>
            <a:picLocks noChangeAspect="1"/>
          </p:cNvPicPr>
          <p:nvPr/>
        </p:nvPicPr>
        <p:blipFill>
          <a:blip r:embed="rId2"/>
          <a:stretch>
            <a:fillRect/>
          </a:stretch>
        </p:blipFill>
        <p:spPr>
          <a:xfrm>
            <a:off x="4121459" y="2347755"/>
            <a:ext cx="7598398" cy="3587790"/>
          </a:xfrm>
          <a:prstGeom prst="rect">
            <a:avLst/>
          </a:prstGeom>
        </p:spPr>
      </p:pic>
    </p:spTree>
    <p:extLst>
      <p:ext uri="{BB962C8B-B14F-4D97-AF65-F5344CB8AC3E}">
        <p14:creationId xmlns:p14="http://schemas.microsoft.com/office/powerpoint/2010/main" val="122757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A50A73-9A0F-7D5D-3B28-F3B7FBBA47C1}"/>
              </a:ext>
            </a:extLst>
          </p:cNvPr>
          <p:cNvSpPr txBox="1"/>
          <p:nvPr/>
        </p:nvSpPr>
        <p:spPr>
          <a:xfrm>
            <a:off x="470512" y="263946"/>
            <a:ext cx="688554" cy="3672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1C1D3D68-A372-E92B-2C15-2839C4FEEBFA}"/>
              </a:ext>
            </a:extLst>
          </p:cNvPr>
          <p:cNvSpPr txBox="1"/>
          <p:nvPr/>
        </p:nvSpPr>
        <p:spPr>
          <a:xfrm>
            <a:off x="2823072" y="1388584"/>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564FE024-A600-44EB-92C1-38E4F78F377F}"/>
              </a:ext>
            </a:extLst>
          </p:cNvPr>
          <p:cNvSpPr txBox="1"/>
          <p:nvPr/>
        </p:nvSpPr>
        <p:spPr>
          <a:xfrm>
            <a:off x="45904" y="84922"/>
            <a:ext cx="120883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4.we done Hyperparameter tunning over </a:t>
            </a:r>
            <a:r>
              <a:rPr lang="en-US" dirty="0" err="1">
                <a:ea typeface="+mn-lt"/>
                <a:cs typeface="+mn-lt"/>
              </a:rPr>
              <a:t>RandomForest_Model</a:t>
            </a:r>
            <a:r>
              <a:rPr lang="en-US" dirty="0">
                <a:ea typeface="+mn-lt"/>
                <a:cs typeface="+mn-lt"/>
              </a:rPr>
              <a:t> because 'r2_score' of </a:t>
            </a:r>
            <a:r>
              <a:rPr lang="en-US" dirty="0" err="1">
                <a:ea typeface="+mn-lt"/>
                <a:cs typeface="+mn-lt"/>
              </a:rPr>
              <a:t>RandomForest</a:t>
            </a:r>
            <a:r>
              <a:rPr lang="en-US" dirty="0">
                <a:ea typeface="+mn-lt"/>
                <a:cs typeface="+mn-lt"/>
              </a:rPr>
              <a:t> was highest compare to all model &amp; '</a:t>
            </a:r>
            <a:r>
              <a:rPr lang="en-US" dirty="0" err="1">
                <a:ea typeface="+mn-lt"/>
                <a:cs typeface="+mn-lt"/>
              </a:rPr>
              <a:t>root_mean_squared_error</a:t>
            </a:r>
            <a:r>
              <a:rPr lang="en-US" dirty="0">
                <a:ea typeface="+mn-lt"/>
                <a:cs typeface="+mn-lt"/>
              </a:rPr>
              <a:t>' was  less compare to another model </a:t>
            </a:r>
            <a:endParaRPr lang="en-US" dirty="0"/>
          </a:p>
          <a:p>
            <a:r>
              <a:rPr lang="en-US" dirty="0">
                <a:ea typeface="+mn-lt"/>
                <a:cs typeface="+mn-lt"/>
              </a:rPr>
              <a:t> . we get highest </a:t>
            </a:r>
            <a:r>
              <a:rPr lang="en-US" dirty="0" err="1">
                <a:ea typeface="+mn-lt"/>
                <a:cs typeface="+mn-lt"/>
              </a:rPr>
              <a:t>Cross_validation_score</a:t>
            </a:r>
            <a:r>
              <a:rPr lang="en-US" dirty="0">
                <a:ea typeface="+mn-lt"/>
                <a:cs typeface="+mn-lt"/>
              </a:rPr>
              <a:t> from  </a:t>
            </a:r>
            <a:r>
              <a:rPr lang="en-US" dirty="0" err="1">
                <a:ea typeface="+mn-lt"/>
                <a:cs typeface="+mn-lt"/>
              </a:rPr>
              <a:t>RandomForest_Model</a:t>
            </a:r>
            <a:r>
              <a:rPr lang="en-US" dirty="0">
                <a:ea typeface="+mn-lt"/>
                <a:cs typeface="+mn-lt"/>
              </a:rPr>
              <a:t>  </a:t>
            </a:r>
            <a:endParaRPr lang="en-US"/>
          </a:p>
          <a:p>
            <a:r>
              <a:rPr lang="en-US" dirty="0">
                <a:ea typeface="+mn-lt"/>
                <a:cs typeface="+mn-lt"/>
              </a:rPr>
              <a:t>  </a:t>
            </a:r>
            <a:r>
              <a:rPr lang="en-US" dirty="0" err="1">
                <a:ea typeface="+mn-lt"/>
                <a:cs typeface="+mn-lt"/>
              </a:rPr>
              <a:t>HyperTunned_Model</a:t>
            </a:r>
            <a:r>
              <a:rPr lang="en-US" dirty="0">
                <a:ea typeface="+mn-lt"/>
                <a:cs typeface="+mn-lt"/>
              </a:rPr>
              <a:t>  r2_score = 91%</a:t>
            </a:r>
            <a:endParaRPr lang="en-US" dirty="0"/>
          </a:p>
          <a:p>
            <a:endParaRPr lang="en-US" dirty="0">
              <a:ea typeface="+mn-lt"/>
              <a:cs typeface="+mn-lt"/>
            </a:endParaRPr>
          </a:p>
        </p:txBody>
      </p:sp>
      <p:pic>
        <p:nvPicPr>
          <p:cNvPr id="7" name="Picture 7" descr="Graphical user interface, text, application, email&#10;&#10;Description automatically generated">
            <a:extLst>
              <a:ext uri="{FF2B5EF4-FFF2-40B4-BE49-F238E27FC236}">
                <a16:creationId xmlns:a16="http://schemas.microsoft.com/office/drawing/2014/main" id="{BF282D53-711C-A34A-6A42-A988EEBCA113}"/>
              </a:ext>
            </a:extLst>
          </p:cNvPr>
          <p:cNvPicPr>
            <a:picLocks noChangeAspect="1"/>
          </p:cNvPicPr>
          <p:nvPr/>
        </p:nvPicPr>
        <p:blipFill>
          <a:blip r:embed="rId2"/>
          <a:stretch>
            <a:fillRect/>
          </a:stretch>
        </p:blipFill>
        <p:spPr>
          <a:xfrm>
            <a:off x="2539388" y="1848822"/>
            <a:ext cx="9564476" cy="4849611"/>
          </a:xfrm>
          <a:prstGeom prst="rect">
            <a:avLst/>
          </a:prstGeom>
        </p:spPr>
      </p:pic>
    </p:spTree>
    <p:extLst>
      <p:ext uri="{BB962C8B-B14F-4D97-AF65-F5344CB8AC3E}">
        <p14:creationId xmlns:p14="http://schemas.microsoft.com/office/powerpoint/2010/main" val="115840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12D3257F-2DC8-9E1A-5CD7-DF16589800AB}"/>
              </a:ext>
            </a:extLst>
          </p:cNvPr>
          <p:cNvPicPr>
            <a:picLocks noChangeAspect="1"/>
          </p:cNvPicPr>
          <p:nvPr/>
        </p:nvPicPr>
        <p:blipFill>
          <a:blip r:embed="rId2"/>
          <a:stretch>
            <a:fillRect/>
          </a:stretch>
        </p:blipFill>
        <p:spPr>
          <a:xfrm>
            <a:off x="4724400" y="1839463"/>
            <a:ext cx="7324380" cy="4950951"/>
          </a:xfrm>
          <a:prstGeom prst="rect">
            <a:avLst/>
          </a:prstGeom>
        </p:spPr>
      </p:pic>
      <p:sp>
        <p:nvSpPr>
          <p:cNvPr id="3" name="TextBox 2">
            <a:extLst>
              <a:ext uri="{FF2B5EF4-FFF2-40B4-BE49-F238E27FC236}">
                <a16:creationId xmlns:a16="http://schemas.microsoft.com/office/drawing/2014/main" id="{1DBDE6C0-059F-F8ED-676C-EBA20337C1BF}"/>
              </a:ext>
            </a:extLst>
          </p:cNvPr>
          <p:cNvSpPr txBox="1"/>
          <p:nvPr/>
        </p:nvSpPr>
        <p:spPr>
          <a:xfrm>
            <a:off x="103284" y="130825"/>
            <a:ext cx="119965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r>
              <a:rPr lang="en-US" dirty="0">
                <a:ea typeface="+mn-lt"/>
                <a:cs typeface="+mn-lt"/>
              </a:rPr>
              <a:t>. we make </a:t>
            </a:r>
            <a:r>
              <a:rPr lang="en-US" dirty="0" err="1">
                <a:ea typeface="+mn-lt"/>
                <a:cs typeface="+mn-lt"/>
              </a:rPr>
              <a:t>HyperParameter</a:t>
            </a:r>
            <a:r>
              <a:rPr lang="en-US" dirty="0">
                <a:ea typeface="+mn-lt"/>
                <a:cs typeface="+mn-lt"/>
              </a:rPr>
              <a:t> tunning on </a:t>
            </a:r>
            <a:r>
              <a:rPr lang="en-US" dirty="0" err="1">
                <a:ea typeface="+mn-lt"/>
                <a:cs typeface="+mn-lt"/>
              </a:rPr>
              <a:t>Randomforest</a:t>
            </a:r>
            <a:r>
              <a:rPr lang="en-US" dirty="0">
                <a:ea typeface="+mn-lt"/>
                <a:cs typeface="+mn-lt"/>
              </a:rPr>
              <a:t>-Model and last predict the test data with this Model </a:t>
            </a:r>
          </a:p>
          <a:p>
            <a:endParaRPr lang="en-US" dirty="0"/>
          </a:p>
        </p:txBody>
      </p:sp>
    </p:spTree>
    <p:extLst>
      <p:ext uri="{BB962C8B-B14F-4D97-AF65-F5344CB8AC3E}">
        <p14:creationId xmlns:p14="http://schemas.microsoft.com/office/powerpoint/2010/main" val="378462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4953-4E88-7CD2-0070-44A176B0D15E}"/>
              </a:ext>
            </a:extLst>
          </p:cNvPr>
          <p:cNvSpPr>
            <a:spLocks noGrp="1"/>
          </p:cNvSpPr>
          <p:nvPr>
            <p:ph type="title"/>
          </p:nvPr>
        </p:nvSpPr>
        <p:spPr>
          <a:xfrm>
            <a:off x="66931" y="64469"/>
            <a:ext cx="6129950" cy="560668"/>
          </a:xfrm>
          <a:solidFill>
            <a:schemeClr val="accent1"/>
          </a:solidFill>
        </p:spPr>
        <p:txBody>
          <a:bodyPr/>
          <a:lstStyle/>
          <a:p>
            <a:r>
              <a:rPr lang="en-US" b="0" dirty="0"/>
              <a:t>conclusion</a:t>
            </a:r>
            <a:endParaRPr lang="en-US" dirty="0"/>
          </a:p>
        </p:txBody>
      </p:sp>
      <p:sp>
        <p:nvSpPr>
          <p:cNvPr id="3" name="TextBox 2">
            <a:extLst>
              <a:ext uri="{FF2B5EF4-FFF2-40B4-BE49-F238E27FC236}">
                <a16:creationId xmlns:a16="http://schemas.microsoft.com/office/drawing/2014/main" id="{7B8F44E2-EEAB-4B88-862C-F9F9710580B9}"/>
              </a:ext>
            </a:extLst>
          </p:cNvPr>
          <p:cNvSpPr txBox="1"/>
          <p:nvPr/>
        </p:nvSpPr>
        <p:spPr>
          <a:xfrm>
            <a:off x="1910" y="673622"/>
            <a:ext cx="12154589" cy="5515549"/>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did a lot of EDA/Data-</a:t>
            </a:r>
            <a:r>
              <a:rPr lang="en-US" dirty="0" err="1">
                <a:ea typeface="+mn-lt"/>
                <a:cs typeface="+mn-lt"/>
              </a:rPr>
              <a:t>Preproessing</a:t>
            </a:r>
            <a:r>
              <a:rPr lang="en-US" dirty="0">
                <a:ea typeface="+mn-lt"/>
                <a:cs typeface="+mn-lt"/>
              </a:rPr>
              <a:t> work on this Housing-Price-Prediction Dataset</a:t>
            </a:r>
            <a:endParaRPr lang="en-US" dirty="0"/>
          </a:p>
          <a:p>
            <a:endParaRPr lang="en-US"/>
          </a:p>
          <a:p>
            <a:r>
              <a:rPr lang="en-US" dirty="0">
                <a:ea typeface="+mn-lt"/>
                <a:cs typeface="+mn-lt"/>
              </a:rPr>
              <a:t>.Then we know, These all are most important </a:t>
            </a:r>
            <a:r>
              <a:rPr lang="en-US" dirty="0" err="1">
                <a:ea typeface="+mn-lt"/>
                <a:cs typeface="+mn-lt"/>
              </a:rPr>
              <a:t>important</a:t>
            </a:r>
            <a:r>
              <a:rPr lang="en-US" dirty="0">
                <a:ea typeface="+mn-lt"/>
                <a:cs typeface="+mn-lt"/>
              </a:rPr>
              <a:t> Variables for predicting the Target , such as</a:t>
            </a:r>
            <a:endParaRPr lang="en-US" dirty="0"/>
          </a:p>
          <a:p>
            <a:r>
              <a:rPr lang="en-US" dirty="0">
                <a:ea typeface="+mn-lt"/>
                <a:cs typeface="+mn-lt"/>
              </a:rPr>
              <a:t>( lotArea,OverallQual,OverallCond,YearBuilt,RoofStyle,Exterior1st,ExterQual,BsmtQual,BsmtCond,BsmtFinType1,</a:t>
            </a:r>
          </a:p>
          <a:p>
            <a:r>
              <a:rPr lang="en-US" dirty="0">
                <a:ea typeface="+mn-lt"/>
                <a:cs typeface="+mn-lt"/>
              </a:rPr>
              <a:t>BsmtFinType2,HeatingQC,GrLivArea,FullBath,KitchenQual,GarageArea,GarageCars,GarageFinish,GarageQual,</a:t>
            </a:r>
          </a:p>
          <a:p>
            <a:r>
              <a:rPr lang="en-US" dirty="0" err="1">
                <a:ea typeface="+mn-lt"/>
                <a:cs typeface="+mn-lt"/>
              </a:rPr>
              <a:t>OpenPorchSF,Neighborhood</a:t>
            </a:r>
            <a:r>
              <a:rPr lang="en-US" dirty="0">
                <a:ea typeface="+mn-lt"/>
                <a:cs typeface="+mn-lt"/>
              </a:rPr>
              <a:t>,..)</a:t>
            </a:r>
            <a:endParaRPr lang="en-US" dirty="0"/>
          </a:p>
          <a:p>
            <a:endParaRPr lang="en-US"/>
          </a:p>
          <a:p>
            <a:r>
              <a:rPr lang="en-US" dirty="0">
                <a:ea typeface="+mn-lt"/>
                <a:cs typeface="+mn-lt"/>
              </a:rPr>
              <a:t>. After that build model on those important input-columns</a:t>
            </a:r>
            <a:endParaRPr lang="en-US" dirty="0"/>
          </a:p>
          <a:p>
            <a:r>
              <a:rPr lang="en-US" dirty="0">
                <a:ea typeface="+mn-lt"/>
                <a:cs typeface="+mn-lt"/>
              </a:rPr>
              <a:t>.when more and more columns of Input-Data are positive correlated with Target('</a:t>
            </a:r>
            <a:r>
              <a:rPr lang="en-US" dirty="0" err="1">
                <a:ea typeface="+mn-lt"/>
                <a:cs typeface="+mn-lt"/>
              </a:rPr>
              <a:t>SalePrice</a:t>
            </a:r>
            <a:r>
              <a:rPr lang="en-US" dirty="0">
                <a:ea typeface="+mn-lt"/>
                <a:cs typeface="+mn-lt"/>
              </a:rPr>
              <a:t>' of housing-dataset) </a:t>
            </a:r>
            <a:endParaRPr lang="en-US" dirty="0"/>
          </a:p>
          <a:p>
            <a:r>
              <a:rPr lang="en-US" dirty="0">
                <a:ea typeface="+mn-lt"/>
                <a:cs typeface="+mn-lt"/>
              </a:rPr>
              <a:t>  in REGRESSION Problem then it is easier for Machine-</a:t>
            </a:r>
            <a:r>
              <a:rPr lang="en-US" dirty="0" err="1">
                <a:ea typeface="+mn-lt"/>
                <a:cs typeface="+mn-lt"/>
              </a:rPr>
              <a:t>Learing</a:t>
            </a:r>
            <a:r>
              <a:rPr lang="en-US" dirty="0">
                <a:ea typeface="+mn-lt"/>
                <a:cs typeface="+mn-lt"/>
              </a:rPr>
              <a:t> model to predict Target it means Continuous value</a:t>
            </a:r>
            <a:endParaRPr lang="en-US" dirty="0"/>
          </a:p>
          <a:p>
            <a:r>
              <a:rPr lang="en-US" dirty="0">
                <a:ea typeface="+mn-lt"/>
                <a:cs typeface="+mn-lt"/>
              </a:rPr>
              <a:t>.If none of the columns of the input-data that positive correlated with target or very less in the REGRESSION PROBLEM, </a:t>
            </a:r>
            <a:endParaRPr lang="en-US" dirty="0"/>
          </a:p>
          <a:p>
            <a:r>
              <a:rPr lang="en-US" dirty="0">
                <a:ea typeface="+mn-lt"/>
                <a:cs typeface="+mn-lt"/>
              </a:rPr>
              <a:t>  then there would be more difference between the predicted value &amp; original value </a:t>
            </a:r>
            <a:endParaRPr lang="en-US" dirty="0"/>
          </a:p>
          <a:p>
            <a:r>
              <a:rPr lang="en-US" dirty="0">
                <a:ea typeface="+mn-lt"/>
                <a:cs typeface="+mn-lt"/>
              </a:rPr>
              <a:t>    </a:t>
            </a:r>
            <a:endParaRPr lang="en-US">
              <a:ea typeface="+mn-lt"/>
              <a:cs typeface="+mn-lt"/>
            </a:endParaRPr>
          </a:p>
          <a:p>
            <a:r>
              <a:rPr lang="en-US" dirty="0">
                <a:ea typeface="+mn-lt"/>
                <a:cs typeface="+mn-lt"/>
              </a:rPr>
              <a:t>.example = we do analysis the Flight-fare-price dataset and very few columns of this dataset was more positive correlated </a:t>
            </a:r>
          </a:p>
          <a:p>
            <a:r>
              <a:rPr lang="en-US" dirty="0">
                <a:ea typeface="+mn-lt"/>
                <a:cs typeface="+mn-lt"/>
              </a:rPr>
              <a:t>with target, when we build a model using with </a:t>
            </a:r>
            <a:r>
              <a:rPr lang="en-US" dirty="0" err="1">
                <a:ea typeface="+mn-lt"/>
                <a:cs typeface="+mn-lt"/>
              </a:rPr>
              <a:t>RandomForest</a:t>
            </a:r>
            <a:r>
              <a:rPr lang="en-US" dirty="0">
                <a:ea typeface="+mn-lt"/>
                <a:cs typeface="+mn-lt"/>
              </a:rPr>
              <a:t>-Regressor then r2_score on test-data was 90 percent </a:t>
            </a:r>
          </a:p>
          <a:p>
            <a:r>
              <a:rPr lang="en-US" dirty="0">
                <a:ea typeface="+mn-lt"/>
                <a:cs typeface="+mn-lt"/>
              </a:rPr>
              <a:t>but I had a </a:t>
            </a:r>
            <a:r>
              <a:rPr lang="en-US" dirty="0" err="1">
                <a:ea typeface="+mn-lt"/>
                <a:cs typeface="+mn-lt"/>
              </a:rPr>
              <a:t>seperate</a:t>
            </a:r>
            <a:r>
              <a:rPr lang="en-US" dirty="0">
                <a:ea typeface="+mn-lt"/>
                <a:cs typeface="+mn-lt"/>
              </a:rPr>
              <a:t> preprocessed test data and we  make model to predict on this  test-data then it came quite </a:t>
            </a:r>
            <a:endParaRPr lang="en-US">
              <a:ea typeface="+mn-lt"/>
              <a:cs typeface="+mn-lt"/>
            </a:endParaRPr>
          </a:p>
          <a:p>
            <a:r>
              <a:rPr lang="en-US" dirty="0">
                <a:ea typeface="+mn-lt"/>
                <a:cs typeface="+mn-lt"/>
              </a:rPr>
              <a:t>different from the  original value because  input data very less correlated or  no relation with target</a:t>
            </a:r>
            <a:endParaRPr lang="en-US"/>
          </a:p>
          <a:p>
            <a:pPr>
              <a:lnSpc>
                <a:spcPct val="120000"/>
              </a:lnSpc>
              <a:spcAft>
                <a:spcPts val="600"/>
              </a:spcAft>
            </a:pPr>
            <a:endParaRPr lang="en-US" dirty="0">
              <a:ea typeface="+mn-lt"/>
              <a:cs typeface="+mn-lt"/>
            </a:endParaRPr>
          </a:p>
          <a:p>
            <a:pPr>
              <a:lnSpc>
                <a:spcPct val="120000"/>
              </a:lnSpc>
              <a:spcAft>
                <a:spcPts val="600"/>
              </a:spcAft>
            </a:pPr>
            <a:r>
              <a:rPr lang="en-US" dirty="0">
                <a:ea typeface="+mn-lt"/>
                <a:cs typeface="+mn-lt"/>
              </a:rPr>
              <a:t>…  We want to make a best ML model but best ML model is nothing without  best / accurate  Data</a:t>
            </a:r>
          </a:p>
        </p:txBody>
      </p:sp>
    </p:spTree>
    <p:extLst>
      <p:ext uri="{BB962C8B-B14F-4D97-AF65-F5344CB8AC3E}">
        <p14:creationId xmlns:p14="http://schemas.microsoft.com/office/powerpoint/2010/main" val="160914501"/>
      </p:ext>
    </p:extLst>
  </p:cSld>
  <p:clrMapOvr>
    <a:masterClrMapping/>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231B33"/>
      </a:dk2>
      <a:lt2>
        <a:srgbClr val="F0F2F3"/>
      </a:lt2>
      <a:accent1>
        <a:srgbClr val="E76929"/>
      </a:accent1>
      <a:accent2>
        <a:srgbClr val="D51727"/>
      </a:accent2>
      <a:accent3>
        <a:srgbClr val="E72987"/>
      </a:accent3>
      <a:accent4>
        <a:srgbClr val="D517C5"/>
      </a:accent4>
      <a:accent5>
        <a:srgbClr val="A829E7"/>
      </a:accent5>
      <a:accent6>
        <a:srgbClr val="5124D7"/>
      </a:accent6>
      <a:hlink>
        <a:srgbClr val="3F94B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PortalVTI</vt:lpstr>
      <vt:lpstr>PROBLEM STATEMENT &amp; UNDERSTANDING</vt:lpstr>
      <vt:lpstr>EDA Steps  and  visualizations</vt:lpstr>
      <vt:lpstr>PowerPoint Presentation</vt:lpstr>
      <vt:lpstr>Steps and assumptions used to complete the project</vt:lpstr>
      <vt:lpstr>Finalized model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915</cp:revision>
  <dcterms:created xsi:type="dcterms:W3CDTF">2022-08-29T07:19:54Z</dcterms:created>
  <dcterms:modified xsi:type="dcterms:W3CDTF">2022-08-31T09:16:57Z</dcterms:modified>
</cp:coreProperties>
</file>