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0"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3F617-F8DA-4042-8D6E-C702FF29A1DB}" v="661" dt="2022-10-09T14:53:06.312"/>
    <p1510:client id="{CE41D15B-5840-43AF-B932-B45F139BFE02}" v="54" dt="2022-10-09T13:58:54.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2603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310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077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640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216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229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7018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9907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774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031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122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6158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997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508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766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95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4473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07473605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916675-DC8C-BE9E-C65A-FFE307D61F56}"/>
              </a:ext>
            </a:extLst>
          </p:cNvPr>
          <p:cNvSpPr txBox="1"/>
          <p:nvPr/>
        </p:nvSpPr>
        <p:spPr>
          <a:xfrm>
            <a:off x="135467" y="79018"/>
            <a:ext cx="11440824" cy="64252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182880">
              <a:lnSpc>
                <a:spcPct val="90000"/>
              </a:lnSpc>
              <a:spcAft>
                <a:spcPts val="600"/>
              </a:spcAft>
              <a:buClr>
                <a:schemeClr val="accent1"/>
              </a:buClr>
              <a:buFont typeface="Wingdings 2" pitchFamily="18" charset="2"/>
              <a:buChar char=""/>
            </a:pPr>
            <a:r>
              <a:rPr lang="en-US" sz="1500" cap="all">
                <a:solidFill>
                  <a:srgbClr val="FFFFFF"/>
                </a:solidFill>
              </a:rPr>
              <a:t>   PROBLEM STATEMENT &amp; UNDERSTANDING</a:t>
            </a:r>
            <a:endParaRPr lang="en-US" sz="1500">
              <a:solidFill>
                <a:srgbClr val="FFFFFF"/>
              </a:solidFill>
            </a:endParaRPr>
          </a:p>
          <a:p>
            <a:pPr indent="-182880">
              <a:lnSpc>
                <a:spcPct val="90000"/>
              </a:lnSpc>
              <a:spcAft>
                <a:spcPts val="600"/>
              </a:spcAft>
              <a:buClr>
                <a:schemeClr val="accent1"/>
              </a:buClr>
              <a:buFont typeface="Wingdings 2" pitchFamily="18" charset="2"/>
              <a:buChar char=""/>
            </a:pPr>
            <a:r>
              <a:rPr lang="en-US" sz="1500">
                <a:solidFill>
                  <a:srgbClr val="FFFFFF"/>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indent="-182880">
              <a:lnSpc>
                <a:spcPct val="90000"/>
              </a:lnSpc>
              <a:spcAft>
                <a:spcPts val="600"/>
              </a:spcAft>
              <a:buClr>
                <a:schemeClr val="accent1"/>
              </a:buClr>
              <a:buFont typeface="Wingdings 2" pitchFamily="18" charset="2"/>
              <a:buChar char=""/>
            </a:pPr>
            <a:endParaRPr lang="en-US" sz="1500">
              <a:solidFill>
                <a:srgbClr val="FFFFFF"/>
              </a:solidFill>
            </a:endParaRPr>
          </a:p>
          <a:p>
            <a:pPr indent="-182880">
              <a:lnSpc>
                <a:spcPct val="90000"/>
              </a:lnSpc>
              <a:spcAft>
                <a:spcPts val="600"/>
              </a:spcAft>
              <a:buClr>
                <a:schemeClr val="accent1"/>
              </a:buClr>
              <a:buFont typeface="Wingdings 2" pitchFamily="18" charset="2"/>
              <a:buChar char=""/>
            </a:pPr>
            <a:r>
              <a:rPr lang="en-US" sz="1500">
                <a:solidFill>
                  <a:srgbClr val="FFFFFF"/>
                </a:solidFill>
              </a:rPr>
              <a:t>Important point is, making a model which can sort out very accurately malignant, rude, threat or loathe types of comments is difficult task because thousands of languages have in this world and all language have diverse types of negative or malignant words. Those all words keep in while making a model is really difficult task.</a:t>
            </a:r>
          </a:p>
          <a:p>
            <a:pPr indent="-182880">
              <a:lnSpc>
                <a:spcPct val="90000"/>
              </a:lnSpc>
              <a:spcAft>
                <a:spcPts val="600"/>
              </a:spcAft>
              <a:buClr>
                <a:schemeClr val="accent1"/>
              </a:buClr>
              <a:buFont typeface="Wingdings 2" pitchFamily="18" charset="2"/>
              <a:buChar char=""/>
            </a:pPr>
            <a:r>
              <a:rPr lang="en-US" sz="1500">
                <a:solidFill>
                  <a:srgbClr val="FFFFFF"/>
                </a:solidFill>
              </a:rPr>
              <a:t>In this dataset</a:t>
            </a:r>
          </a:p>
          <a:p>
            <a:pPr indent="-182880">
              <a:lnSpc>
                <a:spcPct val="90000"/>
              </a:lnSpc>
              <a:spcAft>
                <a:spcPts val="600"/>
              </a:spcAft>
              <a:buClr>
                <a:schemeClr val="accent1"/>
              </a:buClr>
              <a:buFont typeface="Wingdings 2" pitchFamily="18" charset="2"/>
              <a:buChar char=""/>
            </a:pPr>
            <a:r>
              <a:rPr lang="en-US" sz="1500">
                <a:solidFill>
                  <a:srgbClr val="FFFFFF"/>
                </a:solidFill>
              </a:rPr>
              <a:t>. True-Positive = comments are 'Non-Malignant' and model also predict to 'Non-Malignant'</a:t>
            </a:r>
          </a:p>
          <a:p>
            <a:pPr indent="-182880">
              <a:lnSpc>
                <a:spcPct val="90000"/>
              </a:lnSpc>
              <a:spcAft>
                <a:spcPts val="600"/>
              </a:spcAft>
              <a:buClr>
                <a:schemeClr val="accent1"/>
              </a:buClr>
              <a:buFont typeface="Wingdings 2" pitchFamily="18" charset="2"/>
              <a:buChar char=""/>
            </a:pPr>
            <a:r>
              <a:rPr lang="en-US" sz="1500">
                <a:solidFill>
                  <a:srgbClr val="FFFFFF"/>
                </a:solidFill>
              </a:rPr>
              <a:t>. True-Negative= comments are 'Malignant' and model also predict to 'Malignant'</a:t>
            </a:r>
          </a:p>
          <a:p>
            <a:pPr indent="-182880">
              <a:lnSpc>
                <a:spcPct val="90000"/>
              </a:lnSpc>
              <a:spcAft>
                <a:spcPts val="600"/>
              </a:spcAft>
              <a:buClr>
                <a:schemeClr val="accent1"/>
              </a:buClr>
              <a:buFont typeface="Wingdings 2" pitchFamily="18" charset="2"/>
              <a:buChar char=""/>
            </a:pPr>
            <a:r>
              <a:rPr lang="en-US" sz="1500">
                <a:solidFill>
                  <a:srgbClr val="FFFFFF"/>
                </a:solidFill>
              </a:rPr>
              <a:t>. False-Positive= comments are 'Non-Malignant' and model predict to 'Malignant'</a:t>
            </a:r>
          </a:p>
          <a:p>
            <a:pPr indent="-182880">
              <a:lnSpc>
                <a:spcPct val="90000"/>
              </a:lnSpc>
              <a:spcAft>
                <a:spcPts val="600"/>
              </a:spcAft>
              <a:buClr>
                <a:schemeClr val="accent1"/>
              </a:buClr>
              <a:buFont typeface="Wingdings 2" pitchFamily="18" charset="2"/>
              <a:buChar char=""/>
            </a:pPr>
            <a:r>
              <a:rPr lang="en-US" sz="1500">
                <a:solidFill>
                  <a:srgbClr val="FFFFFF"/>
                </a:solidFill>
              </a:rPr>
              <a:t>. False-Negative= comments are 'Malignant' and model predict to 'Non-Malignant'</a:t>
            </a:r>
          </a:p>
          <a:p>
            <a:pPr indent="-182880">
              <a:lnSpc>
                <a:spcPct val="90000"/>
              </a:lnSpc>
              <a:spcAft>
                <a:spcPts val="600"/>
              </a:spcAft>
              <a:buClr>
                <a:schemeClr val="accent1"/>
              </a:buClr>
              <a:buFont typeface="Wingdings 2" pitchFamily="18" charset="2"/>
              <a:buChar char=""/>
            </a:pPr>
            <a:endParaRPr lang="en-US" sz="1500">
              <a:solidFill>
                <a:srgbClr val="FFFFFF"/>
              </a:solidFill>
            </a:endParaRPr>
          </a:p>
          <a:p>
            <a:pPr indent="-182880">
              <a:lnSpc>
                <a:spcPct val="90000"/>
              </a:lnSpc>
              <a:spcAft>
                <a:spcPts val="600"/>
              </a:spcAft>
              <a:buClr>
                <a:schemeClr val="accent1"/>
              </a:buClr>
              <a:buFont typeface="Wingdings 2" pitchFamily="18" charset="2"/>
              <a:buChar char=""/>
            </a:pPr>
            <a:endParaRPr lang="en-US" sz="1500" cap="all">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60FF4-3D8C-A27F-E00E-2EEA9B8868C9}"/>
              </a:ext>
            </a:extLst>
          </p:cNvPr>
          <p:cNvSpPr txBox="1"/>
          <p:nvPr/>
        </p:nvSpPr>
        <p:spPr>
          <a:xfrm>
            <a:off x="86591" y="72159"/>
            <a:ext cx="12007272"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dirty="0">
                <a:solidFill>
                  <a:srgbClr val="FF0000"/>
                </a:solidFill>
                <a:latin typeface="Rockwell"/>
              </a:rPr>
              <a:t>    </a:t>
            </a:r>
            <a:r>
              <a:rPr lang="en-US" sz="2000" b="1" cap="all" dirty="0">
                <a:solidFill>
                  <a:srgbClr val="FF0000"/>
                </a:solidFill>
                <a:latin typeface="Rockwell"/>
              </a:rPr>
              <a:t>EDA STEPS  AND  VISUALIZATIONS</a:t>
            </a:r>
          </a:p>
          <a:p>
            <a:r>
              <a:rPr lang="en-US" dirty="0">
                <a:ea typeface="+mn-lt"/>
                <a:cs typeface="+mn-lt"/>
              </a:rPr>
              <a:t>Plotting </a:t>
            </a:r>
            <a:r>
              <a:rPr lang="en-US" dirty="0" err="1">
                <a:ea typeface="+mn-lt"/>
                <a:cs typeface="+mn-lt"/>
              </a:rPr>
              <a:t>WordCloud</a:t>
            </a:r>
            <a:r>
              <a:rPr lang="en-US" dirty="0">
                <a:ea typeface="+mn-lt"/>
                <a:cs typeface="+mn-lt"/>
              </a:rPr>
              <a:t>  for getting sense of top n words of 'malignant'  or 'non-malignant' comment</a:t>
            </a:r>
          </a:p>
          <a:p>
            <a:endParaRPr lang="en-US" i="1" dirty="0">
              <a:ea typeface="+mn-lt"/>
              <a:cs typeface="+mn-lt"/>
            </a:endParaRPr>
          </a:p>
          <a:p>
            <a:r>
              <a:rPr lang="en-US" dirty="0">
                <a:ea typeface="+mn-lt"/>
                <a:cs typeface="+mn-lt"/>
              </a:rPr>
              <a:t>From </a:t>
            </a:r>
            <a:r>
              <a:rPr lang="en-US" dirty="0" err="1">
                <a:ea typeface="+mn-lt"/>
                <a:cs typeface="+mn-lt"/>
              </a:rPr>
              <a:t>Wordcloud</a:t>
            </a:r>
            <a:r>
              <a:rPr lang="en-US" dirty="0">
                <a:ea typeface="+mn-lt"/>
                <a:cs typeface="+mn-lt"/>
              </a:rPr>
              <a:t> Visualization, we get the information about specific top n words that which are the words that come </a:t>
            </a:r>
          </a:p>
          <a:p>
            <a:r>
              <a:rPr lang="en-US" dirty="0">
                <a:ea typeface="+mn-lt"/>
                <a:cs typeface="+mn-lt"/>
              </a:rPr>
              <a:t> more in 'malignant' and 'non-malignant' comments</a:t>
            </a:r>
            <a:endParaRPr lang="en-US" dirty="0"/>
          </a:p>
          <a:p>
            <a:endParaRPr lang="en-US" sz="1600" cap="all" dirty="0">
              <a:solidFill>
                <a:srgbClr val="FF0000"/>
              </a:solidFill>
              <a:latin typeface="Calibri"/>
              <a:cs typeface="Calibri"/>
            </a:endParaRPr>
          </a:p>
          <a:p>
            <a:r>
              <a:rPr lang="en-US" sz="2000" cap="all" dirty="0">
                <a:solidFill>
                  <a:srgbClr val="FF0000"/>
                </a:solidFill>
                <a:latin typeface="Corbel"/>
                <a:cs typeface="Calibri"/>
              </a:rPr>
              <a:t>STEPS AND ASSUMPTIONS USED TO COMPLETE THE PROJECT</a:t>
            </a:r>
            <a:endParaRPr lang="en-US" sz="2000" dirty="0"/>
          </a:p>
          <a:p>
            <a:endParaRPr lang="en-US" sz="1600" cap="all" dirty="0">
              <a:solidFill>
                <a:srgbClr val="FF0000"/>
              </a:solidFill>
              <a:latin typeface="Calibri"/>
              <a:cs typeface="Calibri"/>
            </a:endParaRPr>
          </a:p>
          <a:p>
            <a:r>
              <a:rPr lang="en-US" dirty="0">
                <a:ea typeface="+mn-lt"/>
                <a:cs typeface="+mn-lt"/>
              </a:rPr>
              <a:t>In data-preprocessing main point was to clean the '</a:t>
            </a:r>
            <a:r>
              <a:rPr lang="en-US" dirty="0" err="1">
                <a:ea typeface="+mn-lt"/>
                <a:cs typeface="+mn-lt"/>
              </a:rPr>
              <a:t>comment_text</a:t>
            </a:r>
            <a:r>
              <a:rPr lang="en-US" dirty="0">
                <a:ea typeface="+mn-lt"/>
                <a:cs typeface="+mn-lt"/>
              </a:rPr>
              <a:t>' data and then stemming with lemmatization, after that vectorized the clean text data</a:t>
            </a:r>
          </a:p>
          <a:p>
            <a:r>
              <a:rPr lang="en-US" dirty="0">
                <a:ea typeface="+mn-lt"/>
                <a:cs typeface="+mn-lt"/>
              </a:rPr>
              <a:t>. We used regex to clean unnecessary alphabets and numerical character from </a:t>
            </a:r>
            <a:r>
              <a:rPr lang="en-US" dirty="0" err="1">
                <a:ea typeface="+mn-lt"/>
                <a:cs typeface="+mn-lt"/>
              </a:rPr>
              <a:t>comment_text</a:t>
            </a:r>
            <a:r>
              <a:rPr lang="en-US" dirty="0">
                <a:ea typeface="+mn-lt"/>
                <a:cs typeface="+mn-lt"/>
              </a:rPr>
              <a:t> and then removed stop-word by using </a:t>
            </a:r>
            <a:r>
              <a:rPr lang="en-US" dirty="0" err="1">
                <a:ea typeface="+mn-lt"/>
                <a:cs typeface="+mn-lt"/>
              </a:rPr>
              <a:t>stopwords</a:t>
            </a:r>
            <a:r>
              <a:rPr lang="en-US" dirty="0">
                <a:ea typeface="+mn-lt"/>
                <a:cs typeface="+mn-lt"/>
              </a:rPr>
              <a:t> function of nlp</a:t>
            </a:r>
          </a:p>
          <a:p>
            <a:r>
              <a:rPr lang="en-US" dirty="0">
                <a:ea typeface="+mn-lt"/>
                <a:cs typeface="+mn-lt"/>
              </a:rPr>
              <a:t>. Stemming the text data by using lemmatization</a:t>
            </a:r>
          </a:p>
          <a:p>
            <a:r>
              <a:rPr lang="en-US" dirty="0">
                <a:ea typeface="+mn-lt"/>
                <a:cs typeface="+mn-lt"/>
              </a:rPr>
              <a:t>. We remove some blank character rows and after drop some duplicates rows</a:t>
            </a:r>
          </a:p>
          <a:p>
            <a:r>
              <a:rPr lang="en-US" dirty="0">
                <a:ea typeface="+mn-lt"/>
                <a:cs typeface="+mn-lt"/>
              </a:rPr>
              <a:t>. We created to 'clean-length' feature which show to how many words in </a:t>
            </a:r>
            <a:r>
              <a:rPr lang="en-US" dirty="0" err="1">
                <a:ea typeface="+mn-lt"/>
                <a:cs typeface="+mn-lt"/>
              </a:rPr>
              <a:t>clean_text</a:t>
            </a:r>
            <a:r>
              <a:rPr lang="en-US" dirty="0">
                <a:ea typeface="+mn-lt"/>
                <a:cs typeface="+mn-lt"/>
              </a:rPr>
              <a:t> comment</a:t>
            </a:r>
          </a:p>
          <a:p>
            <a:r>
              <a:rPr lang="en-US" dirty="0">
                <a:ea typeface="+mn-lt"/>
                <a:cs typeface="+mn-lt"/>
              </a:rPr>
              <a:t>. Make visualization on clean-text data like distribution plot, </a:t>
            </a:r>
            <a:r>
              <a:rPr lang="en-US" dirty="0" err="1">
                <a:ea typeface="+mn-lt"/>
                <a:cs typeface="+mn-lt"/>
              </a:rPr>
              <a:t>wordcloud</a:t>
            </a:r>
            <a:r>
              <a:rPr lang="en-US" dirty="0">
                <a:ea typeface="+mn-lt"/>
                <a:cs typeface="+mn-lt"/>
              </a:rPr>
              <a:t>, </a:t>
            </a:r>
          </a:p>
          <a:p>
            <a:r>
              <a:rPr lang="en-US" dirty="0">
                <a:ea typeface="+mn-lt"/>
                <a:cs typeface="+mn-lt"/>
              </a:rPr>
              <a:t>. And last, we done vectorized the clean-text data</a:t>
            </a:r>
          </a:p>
          <a:p>
            <a:endParaRPr lang="en-US" sz="1600" cap="all" dirty="0">
              <a:solidFill>
                <a:srgbClr val="FF0000"/>
              </a:solidFill>
              <a:latin typeface="Calibri"/>
              <a:cs typeface="Calibri"/>
            </a:endParaRPr>
          </a:p>
          <a:p>
            <a:r>
              <a:rPr lang="en-US" sz="1600" cap="all" dirty="0">
                <a:solidFill>
                  <a:srgbClr val="FF0000"/>
                </a:solidFill>
                <a:latin typeface="Calibri"/>
                <a:cs typeface="Calibri"/>
              </a:rPr>
              <a:t>. </a:t>
            </a:r>
            <a:r>
              <a:rPr lang="en-US" dirty="0">
                <a:ea typeface="+mn-lt"/>
                <a:cs typeface="+mn-lt"/>
              </a:rPr>
              <a:t>Making this NLP project by using pandas, NLTK, matplotlib, </a:t>
            </a:r>
            <a:r>
              <a:rPr lang="en-US" dirty="0" err="1">
                <a:ea typeface="+mn-lt"/>
                <a:cs typeface="+mn-lt"/>
              </a:rPr>
              <a:t>wordcloud</a:t>
            </a:r>
            <a:r>
              <a:rPr lang="en-US" dirty="0">
                <a:ea typeface="+mn-lt"/>
                <a:cs typeface="+mn-lt"/>
              </a:rPr>
              <a:t>, regex and </a:t>
            </a:r>
            <a:r>
              <a:rPr lang="en-US" dirty="0" err="1">
                <a:ea typeface="+mn-lt"/>
                <a:cs typeface="+mn-lt"/>
              </a:rPr>
              <a:t>sklearn</a:t>
            </a:r>
            <a:r>
              <a:rPr lang="en-US" dirty="0">
                <a:ea typeface="+mn-lt"/>
                <a:cs typeface="+mn-lt"/>
              </a:rPr>
              <a:t>.</a:t>
            </a:r>
          </a:p>
          <a:p>
            <a:r>
              <a:rPr lang="en-US" dirty="0">
                <a:ea typeface="+mn-lt"/>
                <a:cs typeface="+mn-lt"/>
              </a:rPr>
              <a:t>. Pandas and NLTK is important library for making this project and from using </a:t>
            </a:r>
            <a:r>
              <a:rPr lang="en-US" dirty="0" err="1">
                <a:ea typeface="+mn-lt"/>
                <a:cs typeface="+mn-lt"/>
              </a:rPr>
              <a:t>Sklearn</a:t>
            </a:r>
            <a:r>
              <a:rPr lang="en-US" dirty="0">
                <a:ea typeface="+mn-lt"/>
                <a:cs typeface="+mn-lt"/>
              </a:rPr>
              <a:t> we built a ML model on text data </a:t>
            </a:r>
          </a:p>
          <a:p>
            <a:endParaRPr lang="en-US" cap="all" dirty="0">
              <a:solidFill>
                <a:srgbClr val="FF0000"/>
              </a:solidFill>
              <a:latin typeface="Calibri"/>
              <a:cs typeface="Calibri"/>
            </a:endParaRPr>
          </a:p>
          <a:p>
            <a:endParaRPr lang="en-US" sz="1600" cap="all" dirty="0">
              <a:solidFill>
                <a:srgbClr val="FF0000"/>
              </a:solidFill>
              <a:latin typeface="Calibri"/>
              <a:cs typeface="Calibri"/>
            </a:endParaRPr>
          </a:p>
        </p:txBody>
      </p:sp>
    </p:spTree>
    <p:extLst>
      <p:ext uri="{BB962C8B-B14F-4D97-AF65-F5344CB8AC3E}">
        <p14:creationId xmlns:p14="http://schemas.microsoft.com/office/powerpoint/2010/main" val="177622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78EC16-49E0-D0A4-2358-C17E458F30B3}"/>
              </a:ext>
            </a:extLst>
          </p:cNvPr>
          <p:cNvSpPr txBox="1"/>
          <p:nvPr/>
        </p:nvSpPr>
        <p:spPr>
          <a:xfrm>
            <a:off x="86591" y="86590"/>
            <a:ext cx="12036136"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2400" dirty="0">
                <a:cs typeface="Calibri"/>
              </a:rPr>
              <a:t> </a:t>
            </a:r>
            <a:r>
              <a:rPr lang="en-US" sz="2400" cap="all" dirty="0">
                <a:solidFill>
                  <a:srgbClr val="FF0000"/>
                </a:solidFill>
                <a:ea typeface="+mn-lt"/>
                <a:cs typeface="+mn-lt"/>
              </a:rPr>
              <a:t>FINALIZED MODEL</a:t>
            </a:r>
          </a:p>
          <a:p>
            <a:r>
              <a:rPr lang="en-US" dirty="0">
                <a:ea typeface="+mn-lt"/>
                <a:cs typeface="+mn-lt"/>
              </a:rPr>
              <a:t>. In this text classification project, we used </a:t>
            </a:r>
            <a:r>
              <a:rPr lang="en-US" dirty="0" err="1">
                <a:ea typeface="+mn-lt"/>
                <a:cs typeface="+mn-lt"/>
              </a:rPr>
              <a:t>MultinomialNB</a:t>
            </a:r>
            <a:r>
              <a:rPr lang="en-US" dirty="0">
                <a:ea typeface="+mn-lt"/>
                <a:cs typeface="+mn-lt"/>
              </a:rPr>
              <a:t>, </a:t>
            </a:r>
            <a:r>
              <a:rPr lang="en-US" dirty="0" err="1">
                <a:ea typeface="+mn-lt"/>
                <a:cs typeface="+mn-lt"/>
              </a:rPr>
              <a:t>Bernaulinb</a:t>
            </a:r>
            <a:r>
              <a:rPr lang="en-US" dirty="0">
                <a:ea typeface="+mn-lt"/>
                <a:cs typeface="+mn-lt"/>
              </a:rPr>
              <a:t> and </a:t>
            </a:r>
            <a:r>
              <a:rPr lang="en-US" dirty="0" err="1">
                <a:ea typeface="+mn-lt"/>
                <a:cs typeface="+mn-lt"/>
              </a:rPr>
              <a:t>RandomForestClassifier</a:t>
            </a:r>
            <a:r>
              <a:rPr lang="en-US" dirty="0">
                <a:ea typeface="+mn-lt"/>
                <a:cs typeface="+mn-lt"/>
              </a:rPr>
              <a:t> for making the models </a:t>
            </a:r>
          </a:p>
          <a:p>
            <a:r>
              <a:rPr lang="en-US" dirty="0">
                <a:ea typeface="+mn-lt"/>
                <a:cs typeface="+mn-lt"/>
              </a:rPr>
              <a:t>. On this dataset we have to build such types of models whose False-Negative will be minimum</a:t>
            </a:r>
          </a:p>
          <a:p>
            <a:r>
              <a:rPr lang="en-US" dirty="0">
                <a:ea typeface="+mn-lt"/>
                <a:cs typeface="+mn-lt"/>
              </a:rPr>
              <a:t>. </a:t>
            </a:r>
            <a:r>
              <a:rPr lang="en-US" dirty="0" err="1">
                <a:ea typeface="+mn-lt"/>
                <a:cs typeface="+mn-lt"/>
              </a:rPr>
              <a:t>BernauliNB</a:t>
            </a:r>
            <a:r>
              <a:rPr lang="en-US" dirty="0">
                <a:ea typeface="+mn-lt"/>
                <a:cs typeface="+mn-lt"/>
              </a:rPr>
              <a:t> model performed not so well on this dataset because its FN and FP both are higher compare to another model</a:t>
            </a:r>
          </a:p>
          <a:p>
            <a:r>
              <a:rPr lang="en-US" dirty="0">
                <a:ea typeface="+mn-lt"/>
                <a:cs typeface="+mn-lt"/>
              </a:rPr>
              <a:t>. False-Negative of </a:t>
            </a:r>
            <a:r>
              <a:rPr lang="en-US" dirty="0" err="1">
                <a:ea typeface="+mn-lt"/>
                <a:cs typeface="+mn-lt"/>
              </a:rPr>
              <a:t>MultinomialNB</a:t>
            </a:r>
            <a:r>
              <a:rPr lang="en-US" dirty="0">
                <a:ea typeface="+mn-lt"/>
                <a:cs typeface="+mn-lt"/>
              </a:rPr>
              <a:t> model is so high compare to another and this important thing is to minimize the FN (comments are 'malignant' and model predict to 'non-malignant')</a:t>
            </a:r>
          </a:p>
          <a:p>
            <a:r>
              <a:rPr lang="en-US" dirty="0">
                <a:ea typeface="+mn-lt"/>
                <a:cs typeface="+mn-lt"/>
              </a:rPr>
              <a:t>.In malignant-comments- classification project, important point is minimize to False-Negative and we evaluate the model by  using </a:t>
            </a:r>
            <a:r>
              <a:rPr lang="en-US" dirty="0" err="1">
                <a:ea typeface="+mn-lt"/>
                <a:cs typeface="+mn-lt"/>
              </a:rPr>
              <a:t>confusion_matrix</a:t>
            </a:r>
            <a:r>
              <a:rPr lang="en-US" dirty="0">
                <a:ea typeface="+mn-lt"/>
                <a:cs typeface="+mn-lt"/>
              </a:rPr>
              <a:t> </a:t>
            </a:r>
            <a:endParaRPr lang="en-US" cap="all" dirty="0">
              <a:solidFill>
                <a:srgbClr val="FF0000"/>
              </a:solidFill>
              <a:ea typeface="+mn-lt"/>
              <a:cs typeface="+mn-lt"/>
            </a:endParaRPr>
          </a:p>
          <a:p>
            <a:r>
              <a:rPr lang="en-US" dirty="0">
                <a:ea typeface="+mn-lt"/>
                <a:cs typeface="+mn-lt"/>
              </a:rPr>
              <a:t>. We used </a:t>
            </a:r>
            <a:r>
              <a:rPr lang="en-US" dirty="0" err="1">
                <a:ea typeface="+mn-lt"/>
                <a:cs typeface="+mn-lt"/>
              </a:rPr>
              <a:t>accuracy_score</a:t>
            </a:r>
            <a:r>
              <a:rPr lang="en-US" dirty="0">
                <a:ea typeface="+mn-lt"/>
                <a:cs typeface="+mn-lt"/>
              </a:rPr>
              <a:t>, classification report and </a:t>
            </a:r>
            <a:r>
              <a:rPr lang="en-US" dirty="0" err="1">
                <a:ea typeface="+mn-lt"/>
                <a:cs typeface="+mn-lt"/>
              </a:rPr>
              <a:t>confusion_matrix</a:t>
            </a:r>
            <a:r>
              <a:rPr lang="en-US" dirty="0">
                <a:ea typeface="+mn-lt"/>
                <a:cs typeface="+mn-lt"/>
              </a:rPr>
              <a:t> for evaluating the model</a:t>
            </a:r>
            <a:endParaRPr lang="en-US" dirty="0"/>
          </a:p>
          <a:p>
            <a:endParaRPr lang="en-US" cap="all" dirty="0">
              <a:solidFill>
                <a:srgbClr val="FF0000"/>
              </a:solidFill>
              <a:ea typeface="+mn-lt"/>
              <a:cs typeface="+mn-lt"/>
            </a:endParaRPr>
          </a:p>
          <a:p>
            <a:r>
              <a:rPr lang="en-US" cap="all" dirty="0">
                <a:solidFill>
                  <a:srgbClr val="FF0000"/>
                </a:solidFill>
                <a:ea typeface="+mn-lt"/>
                <a:cs typeface="+mn-lt"/>
              </a:rPr>
              <a:t> </a:t>
            </a:r>
            <a:r>
              <a:rPr lang="en-US" sz="2400" cap="all" dirty="0">
                <a:solidFill>
                  <a:srgbClr val="FF0000"/>
                </a:solidFill>
                <a:ea typeface="+mn-lt"/>
                <a:cs typeface="+mn-lt"/>
              </a:rPr>
              <a:t>CONCLUSION</a:t>
            </a:r>
          </a:p>
          <a:p>
            <a:r>
              <a:rPr lang="en-US" dirty="0">
                <a:ea typeface="+mn-lt"/>
                <a:cs typeface="+mn-lt"/>
              </a:rPr>
              <a:t>.</a:t>
            </a:r>
            <a:r>
              <a:rPr lang="en-US" sz="1600" dirty="0">
                <a:ea typeface="+mn-lt"/>
                <a:cs typeface="+mn-lt"/>
              </a:rPr>
              <a:t> My observation is that the FP rate of the models is coming higher compare to FP rate because the value distributed ratio of the target feature is  90:10,  Non-malignant=90%   and malignant type= 10%</a:t>
            </a:r>
          </a:p>
          <a:p>
            <a:r>
              <a:rPr lang="en-US" sz="1600" dirty="0">
                <a:ea typeface="+mn-lt"/>
                <a:cs typeface="+mn-lt"/>
              </a:rPr>
              <a:t>. And </a:t>
            </a:r>
            <a:r>
              <a:rPr lang="en-US" sz="1600" dirty="0" err="1">
                <a:ea typeface="+mn-lt"/>
                <a:cs typeface="+mn-lt"/>
              </a:rPr>
              <a:t>i</a:t>
            </a:r>
            <a:r>
              <a:rPr lang="en-US" sz="1600" dirty="0">
                <a:ea typeface="+mn-lt"/>
                <a:cs typeface="+mn-lt"/>
              </a:rPr>
              <a:t> wanted the model's FN rate to be minimum </a:t>
            </a:r>
          </a:p>
          <a:p>
            <a:r>
              <a:rPr lang="en-US" sz="1600" dirty="0">
                <a:ea typeface="+mn-lt"/>
                <a:cs typeface="+mn-lt"/>
              </a:rPr>
              <a:t>. By making a model on this dataset it was found that there are some words that are only in malignant comments, if we make models with more and more such words, then it will be easier for the model to predict negative comments </a:t>
            </a:r>
          </a:p>
          <a:p>
            <a:r>
              <a:rPr lang="en-US" sz="1600" dirty="0">
                <a:ea typeface="+mn-lt"/>
                <a:cs typeface="+mn-lt"/>
              </a:rPr>
              <a:t>. This is a NLP project whose purpose is to identify negative or malignant type and positive types of comments, if we train the model on as many malignant types comments or message as possible while making the model, then there is a more chance that the malignant type of comments can be sorted out</a:t>
            </a:r>
          </a:p>
          <a:p>
            <a:endParaRPr lang="en-US" sz="1600" dirty="0">
              <a:ea typeface="+mn-lt"/>
              <a:cs typeface="+mn-lt"/>
            </a:endParaRPr>
          </a:p>
        </p:txBody>
      </p:sp>
    </p:spTree>
    <p:extLst>
      <p:ext uri="{BB962C8B-B14F-4D97-AF65-F5344CB8AC3E}">
        <p14:creationId xmlns:p14="http://schemas.microsoft.com/office/powerpoint/2010/main" val="1209520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188</cp:revision>
  <dcterms:created xsi:type="dcterms:W3CDTF">2013-07-15T20:26:40Z</dcterms:created>
  <dcterms:modified xsi:type="dcterms:W3CDTF">2022-10-09T15:03:36Z</dcterms:modified>
</cp:coreProperties>
</file>