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60" r:id="rId2"/>
    <p:sldId id="262" r:id="rId3"/>
    <p:sldId id="261"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EA3D2-1F84-40E1-9EFA-3B13A07FD11C}" v="460" dt="2022-12-08T11:56:34.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9130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7895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9065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5843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0081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3785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267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2120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7894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0766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7542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30463473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C48E-FC96-FACE-0B54-7118EAE1D81D}"/>
              </a:ext>
            </a:extLst>
          </p:cNvPr>
          <p:cNvSpPr>
            <a:spLocks noGrp="1"/>
          </p:cNvSpPr>
          <p:nvPr>
            <p:ph type="title"/>
          </p:nvPr>
        </p:nvSpPr>
        <p:spPr>
          <a:xfrm>
            <a:off x="838200" y="65322"/>
            <a:ext cx="10515600" cy="713465"/>
          </a:xfrm>
        </p:spPr>
        <p:txBody>
          <a:bodyPr/>
          <a:lstStyle/>
          <a:p>
            <a:r>
              <a:rPr lang="en-US" dirty="0">
                <a:solidFill>
                  <a:srgbClr val="C00000"/>
                </a:solidFill>
                <a:cs typeface="Calibri Light"/>
              </a:rPr>
              <a:t>PROBLEM STATEMENT &amp; UNDERSTANDING</a:t>
            </a:r>
            <a:endParaRPr lang="en-US">
              <a:solidFill>
                <a:srgbClr val="C00000"/>
              </a:solidFill>
              <a:ea typeface="Calibri Light"/>
              <a:cs typeface="Calibri Light"/>
            </a:endParaRPr>
          </a:p>
        </p:txBody>
      </p:sp>
      <p:sp>
        <p:nvSpPr>
          <p:cNvPr id="3" name="Content Placeholder 2">
            <a:extLst>
              <a:ext uri="{FF2B5EF4-FFF2-40B4-BE49-F238E27FC236}">
                <a16:creationId xmlns:a16="http://schemas.microsoft.com/office/drawing/2014/main" id="{AAAB5B9B-4BD1-BA7E-B01B-63936D1F6E2B}"/>
              </a:ext>
            </a:extLst>
          </p:cNvPr>
          <p:cNvSpPr>
            <a:spLocks noGrp="1"/>
          </p:cNvSpPr>
          <p:nvPr>
            <p:ph idx="1"/>
          </p:nvPr>
        </p:nvSpPr>
        <p:spPr>
          <a:xfrm>
            <a:off x="838200" y="776314"/>
            <a:ext cx="10515600" cy="5400649"/>
          </a:xfrm>
        </p:spPr>
        <p:txBody>
          <a:bodyPr vert="horz" lIns="91440" tIns="45720" rIns="91440" bIns="45720" rtlCol="0" anchor="t">
            <a:normAutofit/>
          </a:bodyPr>
          <a:lstStyle/>
          <a:p>
            <a:r>
              <a:rPr lang="en-US" sz="2000" dirty="0">
                <a:latin typeface="Calibri Light"/>
                <a:ea typeface="+mn-lt"/>
                <a:cs typeface="+mn-lt"/>
              </a:rPr>
              <a:t>Fake news has become one of the biggest problems of our age. It has serious impact on our online as well as offline discourse </a:t>
            </a:r>
            <a:endParaRPr lang="en-US" sz="2000">
              <a:latin typeface="Calibri Light"/>
              <a:cs typeface="Calibri" panose="020F0502020204030204"/>
            </a:endParaRPr>
          </a:p>
          <a:p>
            <a:r>
              <a:rPr lang="en-US" sz="2000" dirty="0">
                <a:latin typeface="Calibri Light"/>
                <a:ea typeface="+mn-lt"/>
                <a:cs typeface="+mn-lt"/>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p>
          <a:p>
            <a:endParaRPr lang="en-US" sz="2000" dirty="0">
              <a:latin typeface="Calibri Light"/>
              <a:ea typeface="Calibri"/>
              <a:cs typeface="Calibri"/>
            </a:endParaRPr>
          </a:p>
          <a:p>
            <a:r>
              <a:rPr lang="en-US" sz="2000" dirty="0">
                <a:ea typeface="+mn-lt"/>
                <a:cs typeface="+mn-lt"/>
              </a:rPr>
              <a:t>There are two datasets one for fake news and one for true news. In true news, there is 21417 news, and in fake news, there is 23481 news. You have to insert one label column zero for fake news and one for true news. We are combined both datasets using pandas built-in function. </a:t>
            </a:r>
            <a:endParaRPr lang="en-US" sz="2000" dirty="0">
              <a:latin typeface="Calibri Light"/>
              <a:ea typeface="Calibri"/>
              <a:cs typeface="Calibri"/>
            </a:endParaRPr>
          </a:p>
        </p:txBody>
      </p:sp>
    </p:spTree>
    <p:extLst>
      <p:ext uri="{BB962C8B-B14F-4D97-AF65-F5344CB8AC3E}">
        <p14:creationId xmlns:p14="http://schemas.microsoft.com/office/powerpoint/2010/main" val="30849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65C2-41B9-031F-B58C-7F5EEF9927BB}"/>
              </a:ext>
            </a:extLst>
          </p:cNvPr>
          <p:cNvSpPr>
            <a:spLocks noGrp="1"/>
          </p:cNvSpPr>
          <p:nvPr>
            <p:ph type="title"/>
          </p:nvPr>
        </p:nvSpPr>
        <p:spPr>
          <a:xfrm>
            <a:off x="838200" y="65322"/>
            <a:ext cx="10515600" cy="825891"/>
          </a:xfrm>
        </p:spPr>
        <p:txBody>
          <a:bodyPr>
            <a:normAutofit/>
          </a:bodyPr>
          <a:lstStyle/>
          <a:p>
            <a:r>
              <a:rPr lang="en-US" sz="4000" dirty="0">
                <a:solidFill>
                  <a:srgbClr val="C00000"/>
                </a:solidFill>
                <a:cs typeface="Calibri Light"/>
              </a:rPr>
              <a:t>DATA PRERPOCESSING &amp; VISUALIZATION</a:t>
            </a:r>
            <a:endParaRPr lang="en-US" sz="4000">
              <a:solidFill>
                <a:srgbClr val="C00000"/>
              </a:solidFill>
              <a:ea typeface="Calibri Light"/>
              <a:cs typeface="Calibri Light"/>
            </a:endParaRPr>
          </a:p>
        </p:txBody>
      </p:sp>
      <p:sp>
        <p:nvSpPr>
          <p:cNvPr id="3" name="Content Placeholder 2">
            <a:extLst>
              <a:ext uri="{FF2B5EF4-FFF2-40B4-BE49-F238E27FC236}">
                <a16:creationId xmlns:a16="http://schemas.microsoft.com/office/drawing/2014/main" id="{943FC0F6-6DD3-9EBA-8B30-144DA61AC68B}"/>
              </a:ext>
            </a:extLst>
          </p:cNvPr>
          <p:cNvSpPr>
            <a:spLocks noGrp="1"/>
          </p:cNvSpPr>
          <p:nvPr>
            <p:ph idx="1"/>
          </p:nvPr>
        </p:nvSpPr>
        <p:spPr>
          <a:xfrm>
            <a:off x="838200" y="888740"/>
            <a:ext cx="10515600" cy="5288223"/>
          </a:xfrm>
        </p:spPr>
        <p:txBody>
          <a:bodyPr vert="horz" lIns="91440" tIns="45720" rIns="91440" bIns="45720" rtlCol="0" anchor="t">
            <a:normAutofit/>
          </a:bodyPr>
          <a:lstStyle/>
          <a:p>
            <a:r>
              <a:rPr lang="en-US" sz="2000" dirty="0">
                <a:ea typeface="+mn-lt"/>
                <a:cs typeface="+mn-lt"/>
              </a:rPr>
              <a:t>There are two datasets one for fake news and one for true news. In true news, there is 21417 news, and in fake news, there is 23481 news. You have to insert one label column zero for fake news and one for true news. We are combined both datasets using pandas built-in function.</a:t>
            </a:r>
          </a:p>
          <a:p>
            <a:r>
              <a:rPr lang="en-US" sz="2000" dirty="0">
                <a:ea typeface="+mn-lt"/>
                <a:cs typeface="+mn-lt"/>
              </a:rPr>
              <a:t>By using NLTK ,regex library and pandas to clean the text data.</a:t>
            </a:r>
            <a:endParaRPr lang="en-US" sz="2000">
              <a:ea typeface="Calibri"/>
              <a:cs typeface="Calibri"/>
            </a:endParaRPr>
          </a:p>
          <a:p>
            <a:r>
              <a:rPr lang="en-US" sz="2000" dirty="0">
                <a:ea typeface="+mn-lt"/>
                <a:cs typeface="+mn-lt"/>
              </a:rPr>
              <a:t>we done </a:t>
            </a:r>
            <a:r>
              <a:rPr lang="en-US" sz="2000" dirty="0" err="1">
                <a:ea typeface="+mn-lt"/>
                <a:cs typeface="+mn-lt"/>
              </a:rPr>
              <a:t>text_vectorization</a:t>
            </a:r>
            <a:r>
              <a:rPr lang="en-US" sz="2000" dirty="0">
                <a:ea typeface="+mn-lt"/>
                <a:cs typeface="+mn-lt"/>
              </a:rPr>
              <a:t> for converting text data into numerical format through </a:t>
            </a:r>
            <a:r>
              <a:rPr lang="en-US" sz="2000" dirty="0" err="1">
                <a:ea typeface="+mn-lt"/>
                <a:cs typeface="+mn-lt"/>
              </a:rPr>
              <a:t>sklearn</a:t>
            </a:r>
            <a:r>
              <a:rPr lang="en-US" sz="2000" dirty="0">
                <a:ea typeface="+mn-lt"/>
                <a:cs typeface="+mn-lt"/>
              </a:rPr>
              <a:t> .</a:t>
            </a:r>
            <a:endParaRPr lang="en-US" sz="2000" dirty="0"/>
          </a:p>
          <a:p>
            <a:endParaRPr lang="en-US" sz="2000" dirty="0">
              <a:ea typeface="Calibri"/>
              <a:cs typeface="Calibri"/>
            </a:endParaRPr>
          </a:p>
          <a:p>
            <a:r>
              <a:rPr lang="en-US" sz="2000" dirty="0">
                <a:ea typeface="+mn-lt"/>
                <a:cs typeface="+mn-lt"/>
              </a:rPr>
              <a:t>Plotting </a:t>
            </a:r>
            <a:r>
              <a:rPr lang="en-US" sz="2000" dirty="0" err="1">
                <a:ea typeface="+mn-lt"/>
                <a:cs typeface="+mn-lt"/>
              </a:rPr>
              <a:t>WordCloud</a:t>
            </a:r>
            <a:r>
              <a:rPr lang="en-US" sz="2000" dirty="0">
                <a:ea typeface="+mn-lt"/>
                <a:cs typeface="+mn-lt"/>
              </a:rPr>
              <a:t>  for getting sense of top n words of fake-news or true-news</a:t>
            </a:r>
          </a:p>
          <a:p>
            <a:pPr>
              <a:lnSpc>
                <a:spcPct val="100000"/>
              </a:lnSpc>
              <a:spcBef>
                <a:spcPts val="0"/>
              </a:spcBef>
            </a:pPr>
            <a:r>
              <a:rPr lang="en-US" sz="2000" dirty="0">
                <a:ea typeface="+mn-lt"/>
                <a:cs typeface="+mn-lt"/>
              </a:rPr>
              <a:t>From </a:t>
            </a:r>
            <a:r>
              <a:rPr lang="en-US" sz="2000" dirty="0" err="1">
                <a:ea typeface="+mn-lt"/>
                <a:cs typeface="+mn-lt"/>
              </a:rPr>
              <a:t>Wordcloud</a:t>
            </a:r>
            <a:r>
              <a:rPr lang="en-US" sz="2000" dirty="0">
                <a:ea typeface="+mn-lt"/>
                <a:cs typeface="+mn-lt"/>
              </a:rPr>
              <a:t> Visualization, we get the information about specific top n words that which are the words that come more in fake-news and  true-news</a:t>
            </a:r>
          </a:p>
          <a:p>
            <a:pPr>
              <a:lnSpc>
                <a:spcPct val="100000"/>
              </a:lnSpc>
              <a:spcBef>
                <a:spcPts val="0"/>
              </a:spcBef>
            </a:pPr>
            <a:r>
              <a:rPr lang="en-US" sz="2000" dirty="0">
                <a:ea typeface="+mn-lt"/>
                <a:cs typeface="+mn-lt"/>
              </a:rPr>
              <a:t>From visualization part, we get which words are </a:t>
            </a:r>
            <a:r>
              <a:rPr lang="en-US" sz="2000" dirty="0" err="1">
                <a:ea typeface="+mn-lt"/>
                <a:cs typeface="+mn-lt"/>
              </a:rPr>
              <a:t>occured</a:t>
            </a:r>
            <a:r>
              <a:rPr lang="en-US" sz="2000" dirty="0">
                <a:ea typeface="+mn-lt"/>
                <a:cs typeface="+mn-lt"/>
              </a:rPr>
              <a:t> more in fake and true news and these words are also important to make sentences fake or true news.</a:t>
            </a:r>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384909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955B-D590-BC7C-5C46-D856F6E0A543}"/>
              </a:ext>
            </a:extLst>
          </p:cNvPr>
          <p:cNvSpPr>
            <a:spLocks noGrp="1"/>
          </p:cNvSpPr>
          <p:nvPr>
            <p:ph type="title"/>
          </p:nvPr>
        </p:nvSpPr>
        <p:spPr>
          <a:xfrm>
            <a:off x="126168" y="102798"/>
            <a:ext cx="11964648" cy="700972"/>
          </a:xfrm>
        </p:spPr>
        <p:txBody>
          <a:bodyPr>
            <a:normAutofit/>
          </a:bodyPr>
          <a:lstStyle/>
          <a:p>
            <a:r>
              <a:rPr lang="en-US" sz="3200" cap="all" dirty="0">
                <a:solidFill>
                  <a:srgbClr val="FFC000"/>
                </a:solidFill>
                <a:latin typeface="Corbel"/>
              </a:rPr>
              <a:t>STEPS AND ASSUMPTIONS USED TO COMPLETE THE PROJECT</a:t>
            </a:r>
            <a:endParaRPr lang="en-US" sz="3200" dirty="0">
              <a:ea typeface="+mj-lt"/>
              <a:cs typeface="+mj-lt"/>
            </a:endParaRPr>
          </a:p>
        </p:txBody>
      </p:sp>
      <p:sp>
        <p:nvSpPr>
          <p:cNvPr id="3" name="Content Placeholder 2">
            <a:extLst>
              <a:ext uri="{FF2B5EF4-FFF2-40B4-BE49-F238E27FC236}">
                <a16:creationId xmlns:a16="http://schemas.microsoft.com/office/drawing/2014/main" id="{658357CC-6D2B-79BD-69AB-84C391F03AFE}"/>
              </a:ext>
            </a:extLst>
          </p:cNvPr>
          <p:cNvSpPr>
            <a:spLocks noGrp="1"/>
          </p:cNvSpPr>
          <p:nvPr>
            <p:ph idx="1"/>
          </p:nvPr>
        </p:nvSpPr>
        <p:spPr>
          <a:xfrm>
            <a:off x="188627" y="801298"/>
            <a:ext cx="11165173" cy="5375665"/>
          </a:xfrm>
        </p:spPr>
        <p:txBody>
          <a:bodyPr vert="horz" lIns="91440" tIns="45720" rIns="91440" bIns="45720" rtlCol="0" anchor="t">
            <a:normAutofit/>
          </a:bodyPr>
          <a:lstStyle/>
          <a:p>
            <a:r>
              <a:rPr lang="en-US" sz="2000" dirty="0">
                <a:ea typeface="+mn-lt"/>
                <a:cs typeface="+mn-lt"/>
              </a:rPr>
              <a:t>We used regex to clean unnecessary character from text data and then removed stop-word by using </a:t>
            </a:r>
            <a:r>
              <a:rPr lang="en-US" sz="2000" dirty="0" err="1">
                <a:ea typeface="+mn-lt"/>
                <a:cs typeface="+mn-lt"/>
              </a:rPr>
              <a:t>stopwords</a:t>
            </a:r>
            <a:r>
              <a:rPr lang="en-US" sz="2000" dirty="0">
                <a:ea typeface="+mn-lt"/>
                <a:cs typeface="+mn-lt"/>
              </a:rPr>
              <a:t> function of NLP</a:t>
            </a:r>
            <a:endParaRPr lang="en-US" sz="2000" dirty="0">
              <a:ea typeface="Calibri"/>
              <a:cs typeface="Calibri"/>
            </a:endParaRPr>
          </a:p>
          <a:p>
            <a:endParaRPr lang="en-US" sz="2000" dirty="0">
              <a:ea typeface="Calibri"/>
              <a:cs typeface="Calibri"/>
            </a:endParaRPr>
          </a:p>
          <a:p>
            <a:r>
              <a:rPr lang="en-US" sz="2000" dirty="0">
                <a:ea typeface="Calibri"/>
                <a:cs typeface="Calibri"/>
              </a:rPr>
              <a:t>NLTK = removing </a:t>
            </a:r>
            <a:r>
              <a:rPr lang="en-US" sz="2000" dirty="0" err="1">
                <a:ea typeface="Calibri"/>
                <a:cs typeface="Calibri"/>
              </a:rPr>
              <a:t>stopwords</a:t>
            </a:r>
            <a:r>
              <a:rPr lang="en-US" sz="2000" dirty="0">
                <a:ea typeface="Calibri"/>
                <a:cs typeface="Calibri"/>
              </a:rPr>
              <a:t> and for lemmatization </a:t>
            </a:r>
            <a:endParaRPr lang="en-US" sz="2000">
              <a:ea typeface="+mn-lt"/>
              <a:cs typeface="+mn-lt"/>
            </a:endParaRPr>
          </a:p>
          <a:p>
            <a:r>
              <a:rPr lang="en-US" sz="2000" dirty="0">
                <a:ea typeface="Calibri"/>
                <a:cs typeface="Calibri"/>
              </a:rPr>
              <a:t>regex = removing punctuation marks and unnecessary character from text data</a:t>
            </a:r>
            <a:endParaRPr lang="en-US" sz="2000" dirty="0">
              <a:ea typeface="+mn-lt"/>
              <a:cs typeface="+mn-lt"/>
            </a:endParaRPr>
          </a:p>
          <a:p>
            <a:r>
              <a:rPr lang="en-US" sz="2000" dirty="0">
                <a:ea typeface="Calibri"/>
                <a:cs typeface="Calibri"/>
              </a:rPr>
              <a:t>pandas = for data manipulation </a:t>
            </a:r>
            <a:endParaRPr lang="en-US" sz="2000" dirty="0">
              <a:ea typeface="+mn-lt"/>
              <a:cs typeface="+mn-lt"/>
            </a:endParaRPr>
          </a:p>
          <a:p>
            <a:r>
              <a:rPr lang="en-US" sz="2000" dirty="0">
                <a:ea typeface="Calibri"/>
                <a:cs typeface="Calibri"/>
              </a:rPr>
              <a:t>matplotlib and </a:t>
            </a:r>
            <a:r>
              <a:rPr lang="en-US" sz="2000" dirty="0" err="1">
                <a:ea typeface="Calibri"/>
                <a:cs typeface="Calibri"/>
              </a:rPr>
              <a:t>WordCloud</a:t>
            </a:r>
            <a:r>
              <a:rPr lang="en-US" sz="2000" dirty="0">
                <a:ea typeface="Calibri"/>
                <a:cs typeface="Calibri"/>
              </a:rPr>
              <a:t> = for data visualization</a:t>
            </a:r>
            <a:endParaRPr lang="en-US" sz="2000" dirty="0">
              <a:ea typeface="+mn-lt"/>
              <a:cs typeface="+mn-lt"/>
            </a:endParaRPr>
          </a:p>
          <a:p>
            <a:r>
              <a:rPr lang="en-US" sz="2000" dirty="0" err="1">
                <a:ea typeface="Calibri"/>
                <a:cs typeface="Calibri"/>
              </a:rPr>
              <a:t>sklearn</a:t>
            </a:r>
            <a:r>
              <a:rPr lang="en-US" sz="2000" dirty="0">
                <a:ea typeface="Calibri"/>
                <a:cs typeface="Calibri"/>
              </a:rPr>
              <a:t> = for Text_vectorization and building machine learning model like </a:t>
            </a:r>
            <a:r>
              <a:rPr lang="en-US" sz="2000" dirty="0" err="1">
                <a:ea typeface="Calibri"/>
                <a:cs typeface="Calibri"/>
              </a:rPr>
              <a:t>Randomforest</a:t>
            </a:r>
            <a:r>
              <a:rPr lang="en-US" sz="2000" dirty="0">
                <a:ea typeface="Calibri"/>
                <a:cs typeface="Calibri"/>
              </a:rPr>
              <a:t>, </a:t>
            </a:r>
            <a:r>
              <a:rPr lang="en-US" sz="2000" dirty="0" err="1">
                <a:ea typeface="Calibri"/>
                <a:cs typeface="Calibri"/>
              </a:rPr>
              <a:t>MultinomialNB</a:t>
            </a:r>
            <a:endParaRPr lang="en-US" sz="2000" dirty="0" err="1">
              <a:ea typeface="+mn-lt"/>
              <a:cs typeface="+mn-lt"/>
            </a:endParaRPr>
          </a:p>
          <a:p>
            <a:r>
              <a:rPr lang="en-US" sz="2000" dirty="0" err="1">
                <a:ea typeface="Calibri"/>
                <a:cs typeface="Calibri"/>
              </a:rPr>
              <a:t>Tensorflow</a:t>
            </a:r>
            <a:r>
              <a:rPr lang="en-US" sz="2000" dirty="0">
                <a:ea typeface="Calibri"/>
                <a:cs typeface="Calibri"/>
              </a:rPr>
              <a:t> = for building deep learning model</a:t>
            </a:r>
            <a:endParaRPr lang="en-US" sz="2000" dirty="0"/>
          </a:p>
        </p:txBody>
      </p:sp>
    </p:spTree>
    <p:extLst>
      <p:ext uri="{BB962C8B-B14F-4D97-AF65-F5344CB8AC3E}">
        <p14:creationId xmlns:p14="http://schemas.microsoft.com/office/powerpoint/2010/main" val="153367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955B-D590-BC7C-5C46-D856F6E0A543}"/>
              </a:ext>
            </a:extLst>
          </p:cNvPr>
          <p:cNvSpPr>
            <a:spLocks noGrp="1"/>
          </p:cNvSpPr>
          <p:nvPr>
            <p:ph type="title"/>
          </p:nvPr>
        </p:nvSpPr>
        <p:spPr>
          <a:xfrm>
            <a:off x="126168" y="102798"/>
            <a:ext cx="11964648" cy="700972"/>
          </a:xfrm>
        </p:spPr>
        <p:txBody>
          <a:bodyPr>
            <a:normAutofit/>
          </a:bodyPr>
          <a:lstStyle/>
          <a:p>
            <a:r>
              <a:rPr lang="en-US" sz="3200" cap="all" dirty="0">
                <a:solidFill>
                  <a:srgbClr val="FFC000"/>
                </a:solidFill>
                <a:ea typeface="+mj-lt"/>
                <a:cs typeface="+mj-lt"/>
              </a:rPr>
              <a:t>   FINALIZED MODEL</a:t>
            </a:r>
            <a:endParaRPr lang="en-US" sz="3200" cap="all" dirty="0">
              <a:ea typeface="+mj-lt"/>
              <a:cs typeface="+mj-lt"/>
            </a:endParaRPr>
          </a:p>
        </p:txBody>
      </p:sp>
      <p:sp>
        <p:nvSpPr>
          <p:cNvPr id="3" name="Content Placeholder 2">
            <a:extLst>
              <a:ext uri="{FF2B5EF4-FFF2-40B4-BE49-F238E27FC236}">
                <a16:creationId xmlns:a16="http://schemas.microsoft.com/office/drawing/2014/main" id="{658357CC-6D2B-79BD-69AB-84C391F03AFE}"/>
              </a:ext>
            </a:extLst>
          </p:cNvPr>
          <p:cNvSpPr>
            <a:spLocks noGrp="1"/>
          </p:cNvSpPr>
          <p:nvPr>
            <p:ph idx="1"/>
          </p:nvPr>
        </p:nvSpPr>
        <p:spPr>
          <a:xfrm>
            <a:off x="188627" y="801298"/>
            <a:ext cx="11165173" cy="5375665"/>
          </a:xfrm>
        </p:spPr>
        <p:txBody>
          <a:bodyPr vert="horz" lIns="91440" tIns="45720" rIns="91440" bIns="45720" rtlCol="0" anchor="t">
            <a:normAutofit/>
          </a:bodyPr>
          <a:lstStyle/>
          <a:p>
            <a:r>
              <a:rPr lang="en-US" sz="2000" dirty="0">
                <a:ea typeface="+mn-lt"/>
                <a:cs typeface="+mn-lt"/>
              </a:rPr>
              <a:t>In this text classification project, we used </a:t>
            </a:r>
            <a:r>
              <a:rPr lang="en-US" sz="2000" dirty="0" err="1">
                <a:ea typeface="+mn-lt"/>
                <a:cs typeface="+mn-lt"/>
              </a:rPr>
              <a:t>MultinomialNB</a:t>
            </a:r>
            <a:r>
              <a:rPr lang="en-US" sz="2000" dirty="0">
                <a:ea typeface="+mn-lt"/>
                <a:cs typeface="+mn-lt"/>
              </a:rPr>
              <a:t>,  </a:t>
            </a:r>
            <a:r>
              <a:rPr lang="en-US" sz="2000" dirty="0" err="1">
                <a:ea typeface="+mn-lt"/>
                <a:cs typeface="+mn-lt"/>
              </a:rPr>
              <a:t>RandomForestClassifier</a:t>
            </a:r>
            <a:r>
              <a:rPr lang="en-US" sz="2000" dirty="0">
                <a:ea typeface="+mn-lt"/>
                <a:cs typeface="+mn-lt"/>
              </a:rPr>
              <a:t>, </a:t>
            </a:r>
            <a:r>
              <a:rPr lang="en-US" sz="2000" dirty="0" err="1">
                <a:ea typeface="+mn-lt"/>
                <a:cs typeface="+mn-lt"/>
              </a:rPr>
              <a:t>LogisticRegression</a:t>
            </a:r>
            <a:r>
              <a:rPr lang="en-US" sz="2000" dirty="0">
                <a:ea typeface="+mn-lt"/>
                <a:cs typeface="+mn-lt"/>
              </a:rPr>
              <a:t> and Deep-learning with </a:t>
            </a:r>
            <a:r>
              <a:rPr lang="en-US" sz="2000" dirty="0" err="1">
                <a:ea typeface="+mn-lt"/>
                <a:cs typeface="+mn-lt"/>
              </a:rPr>
              <a:t>tensorflow</a:t>
            </a:r>
            <a:r>
              <a:rPr lang="en-US" sz="2000" dirty="0">
                <a:ea typeface="+mn-lt"/>
                <a:cs typeface="+mn-lt"/>
              </a:rPr>
              <a:t> for making the models</a:t>
            </a:r>
          </a:p>
          <a:p>
            <a:r>
              <a:rPr lang="en-US" sz="2000" dirty="0">
                <a:ea typeface="+mn-lt"/>
                <a:cs typeface="+mn-lt"/>
              </a:rPr>
              <a:t>I used </a:t>
            </a:r>
            <a:r>
              <a:rPr lang="en-US" sz="2000" dirty="0" err="1">
                <a:ea typeface="+mn-lt"/>
                <a:cs typeface="+mn-lt"/>
              </a:rPr>
              <a:t>accuracy_score</a:t>
            </a:r>
            <a:r>
              <a:rPr lang="en-US" sz="2000" dirty="0">
                <a:ea typeface="+mn-lt"/>
                <a:cs typeface="+mn-lt"/>
              </a:rPr>
              <a:t>, </a:t>
            </a:r>
            <a:r>
              <a:rPr lang="en-US" sz="2000" dirty="0" err="1">
                <a:ea typeface="+mn-lt"/>
                <a:cs typeface="+mn-lt"/>
              </a:rPr>
              <a:t>precision_score</a:t>
            </a:r>
            <a:r>
              <a:rPr lang="en-US" sz="2000" dirty="0">
                <a:ea typeface="+mn-lt"/>
                <a:cs typeface="+mn-lt"/>
              </a:rPr>
              <a:t>, </a:t>
            </a:r>
            <a:r>
              <a:rPr lang="en-US" sz="2000" dirty="0" err="1">
                <a:ea typeface="+mn-lt"/>
                <a:cs typeface="+mn-lt"/>
              </a:rPr>
              <a:t>recall_score</a:t>
            </a:r>
            <a:r>
              <a:rPr lang="en-US" sz="2000" dirty="0">
                <a:ea typeface="+mn-lt"/>
                <a:cs typeface="+mn-lt"/>
              </a:rPr>
              <a:t>, f1_csore and </a:t>
            </a:r>
            <a:r>
              <a:rPr lang="en-US" sz="2000" dirty="0" err="1">
                <a:ea typeface="+mn-lt"/>
                <a:cs typeface="+mn-lt"/>
              </a:rPr>
              <a:t>confusion_matrix</a:t>
            </a:r>
            <a:r>
              <a:rPr lang="en-US" sz="2000" dirty="0">
                <a:ea typeface="+mn-lt"/>
                <a:cs typeface="+mn-lt"/>
              </a:rPr>
              <a:t> over all models for evaluation</a:t>
            </a:r>
          </a:p>
          <a:p>
            <a:endParaRPr lang="en-US" sz="2000" dirty="0">
              <a:ea typeface="Calibri" panose="020F0502020204030204"/>
              <a:cs typeface="Calibri" panose="020F0502020204030204"/>
            </a:endParaRPr>
          </a:p>
          <a:p>
            <a:r>
              <a:rPr lang="en-US" dirty="0">
                <a:solidFill>
                  <a:srgbClr val="FFFF00"/>
                </a:solidFill>
                <a:ea typeface="Calibri" panose="020F0502020204030204"/>
                <a:cs typeface="Calibri" panose="020F0502020204030204"/>
              </a:rPr>
              <a:t>CONCLUSION</a:t>
            </a:r>
            <a:endParaRPr lang="en-US">
              <a:solidFill>
                <a:srgbClr val="FFFF00"/>
              </a:solidFill>
              <a:ea typeface="Calibri" panose="020F0502020204030204"/>
              <a:cs typeface="Calibri" panose="020F0502020204030204"/>
            </a:endParaRPr>
          </a:p>
          <a:p>
            <a:r>
              <a:rPr lang="en-US" sz="2000" dirty="0">
                <a:ea typeface="+mn-lt"/>
                <a:cs typeface="+mn-lt"/>
              </a:rPr>
              <a:t>Important point of this project is built a model in such way to get good accuracy of between Fake-news and True-news.</a:t>
            </a:r>
            <a:endParaRPr lang="en-US" sz="2000" dirty="0">
              <a:solidFill>
                <a:srgbClr val="FFFF00"/>
              </a:solidFill>
              <a:ea typeface="Calibri" panose="020F0502020204030204"/>
              <a:cs typeface="Calibri" panose="020F0502020204030204"/>
            </a:endParaRPr>
          </a:p>
          <a:p>
            <a:r>
              <a:rPr lang="en-US" sz="2000" dirty="0">
                <a:ea typeface="+mn-lt"/>
                <a:cs typeface="+mn-lt"/>
              </a:rPr>
              <a:t>we get best </a:t>
            </a:r>
            <a:r>
              <a:rPr lang="en-US" sz="2000" dirty="0" err="1">
                <a:ea typeface="+mn-lt"/>
                <a:cs typeface="+mn-lt"/>
              </a:rPr>
              <a:t>precision_score</a:t>
            </a:r>
            <a:r>
              <a:rPr lang="en-US" sz="2000" dirty="0">
                <a:ea typeface="+mn-lt"/>
                <a:cs typeface="+mn-lt"/>
              </a:rPr>
              <a:t>, </a:t>
            </a:r>
            <a:r>
              <a:rPr lang="en-US" sz="2000" dirty="0" err="1">
                <a:ea typeface="+mn-lt"/>
                <a:cs typeface="+mn-lt"/>
              </a:rPr>
              <a:t>recall_score</a:t>
            </a:r>
            <a:r>
              <a:rPr lang="en-US" sz="2000" dirty="0">
                <a:ea typeface="+mn-lt"/>
                <a:cs typeface="+mn-lt"/>
              </a:rPr>
              <a:t>, f1_score from </a:t>
            </a:r>
            <a:r>
              <a:rPr lang="en-US" sz="2000" dirty="0" err="1">
                <a:ea typeface="+mn-lt"/>
                <a:cs typeface="+mn-lt"/>
              </a:rPr>
              <a:t>RandomForest_classifier</a:t>
            </a:r>
            <a:r>
              <a:rPr lang="en-US" sz="2000" dirty="0">
                <a:ea typeface="+mn-lt"/>
                <a:cs typeface="+mn-lt"/>
              </a:rPr>
              <a:t>, </a:t>
            </a:r>
            <a:r>
              <a:rPr lang="en-US" sz="2000" dirty="0" err="1">
                <a:ea typeface="+mn-lt"/>
                <a:cs typeface="+mn-lt"/>
              </a:rPr>
              <a:t>LogisticRegression</a:t>
            </a:r>
            <a:r>
              <a:rPr lang="en-US" sz="2000" dirty="0">
                <a:ea typeface="+mn-lt"/>
                <a:cs typeface="+mn-lt"/>
              </a:rPr>
              <a:t> and deep-learning LSTM model</a:t>
            </a:r>
            <a:endParaRPr lang="en-US" sz="2000" dirty="0"/>
          </a:p>
          <a:p>
            <a:endParaRPr lang="en-US" dirty="0">
              <a:solidFill>
                <a:srgbClr val="FFFF00"/>
              </a:solidFill>
              <a:ea typeface="Calibri" panose="020F0502020204030204"/>
              <a:cs typeface="Calibri" panose="020F0502020204030204"/>
            </a:endParaRPr>
          </a:p>
        </p:txBody>
      </p:sp>
    </p:spTree>
    <p:extLst>
      <p:ext uri="{BB962C8B-B14F-4D97-AF65-F5344CB8AC3E}">
        <p14:creationId xmlns:p14="http://schemas.microsoft.com/office/powerpoint/2010/main" val="17177443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PROBLEM STATEMENT &amp; UNDERSTANDING</vt:lpstr>
      <vt:lpstr>DATA PRERPOCESSING &amp; VISUALIZATION</vt:lpstr>
      <vt:lpstr>STEPS AND ASSUMPTIONS USED TO COMPLETE THE PROJECT</vt:lpstr>
      <vt:lpstr>   FINALIZED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199</cp:revision>
  <dcterms:created xsi:type="dcterms:W3CDTF">2022-12-08T10:45:40Z</dcterms:created>
  <dcterms:modified xsi:type="dcterms:W3CDTF">2022-12-08T12:04:48Z</dcterms:modified>
</cp:coreProperties>
</file>