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7" r:id="rId4"/>
    <p:sldId id="263" r:id="rId5"/>
    <p:sldId id="259" r:id="rId6"/>
    <p:sldId id="264" r:id="rId7"/>
    <p:sldId id="265" r:id="rId8"/>
    <p:sldId id="260" r:id="rId9"/>
    <p:sldId id="26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FEC4D-8461-441C-93A0-B6103A08FA58}" v="3092" dt="2022-09-07T13:15:39.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EC52-E58F-51D3-5337-B057C9027E20}"/>
              </a:ext>
            </a:extLst>
          </p:cNvPr>
          <p:cNvSpPr>
            <a:spLocks noGrp="1"/>
          </p:cNvSpPr>
          <p:nvPr>
            <p:ph type="title"/>
          </p:nvPr>
        </p:nvSpPr>
        <p:spPr>
          <a:xfrm>
            <a:off x="293914" y="62744"/>
            <a:ext cx="10515600" cy="841754"/>
          </a:xfrm>
        </p:spPr>
        <p:txBody>
          <a:bodyPr/>
          <a:lstStyle/>
          <a:p>
            <a:r>
              <a:rPr lang="en-US" cap="all" dirty="0">
                <a:ea typeface="+mj-lt"/>
                <a:cs typeface="+mj-lt"/>
              </a:rPr>
              <a:t>PROBLEM STATEMENT &amp; UNDERSTANDING</a:t>
            </a:r>
            <a:endParaRPr lang="en-US" dirty="0">
              <a:ea typeface="+mj-lt"/>
              <a:cs typeface="+mj-lt"/>
            </a:endParaRPr>
          </a:p>
        </p:txBody>
      </p:sp>
      <p:sp>
        <p:nvSpPr>
          <p:cNvPr id="3" name="TextBox 2">
            <a:extLst>
              <a:ext uri="{FF2B5EF4-FFF2-40B4-BE49-F238E27FC236}">
                <a16:creationId xmlns:a16="http://schemas.microsoft.com/office/drawing/2014/main" id="{591C8302-CFD8-B5B2-D236-A952CDF1A3CA}"/>
              </a:ext>
            </a:extLst>
          </p:cNvPr>
          <p:cNvSpPr txBox="1"/>
          <p:nvPr/>
        </p:nvSpPr>
        <p:spPr>
          <a:xfrm>
            <a:off x="12095" y="786190"/>
            <a:ext cx="1217944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This dataset is related to micro finance services. A Microfinance Institution (MFI ) is an organization that offers financial services to low income populations.</a:t>
            </a:r>
          </a:p>
          <a:p>
            <a:r>
              <a:rPr lang="en-US" sz="2400" dirty="0">
                <a:ea typeface="+mn-lt"/>
                <a:cs typeface="+mn-lt"/>
              </a:rPr>
              <a:t>MFI becomes very useful when targeting especially poor families living in remote areas with not much sources of income. The Microfinance services provided by MFI are group loans, agriculture, Individual business loans. Today, microfinance is widely accepted as a poverty-reduction tool in a remote areas</a:t>
            </a:r>
          </a:p>
          <a:p>
            <a:r>
              <a:rPr lang="en-US" sz="2400" dirty="0">
                <a:ea typeface="+mn-lt"/>
                <a:cs typeface="+mn-lt"/>
              </a:rPr>
              <a:t>But an important step for the Microfinance Institution is that while giving a Loan to the customer in remote area, a lot of attention has to be paid that the Loan is not defaulted</a:t>
            </a:r>
          </a:p>
          <a:p>
            <a:pPr algn="l"/>
            <a:endParaRPr lang="en-US" sz="2400" dirty="0">
              <a:cs typeface="Calibri"/>
            </a:endParaRPr>
          </a:p>
          <a:p>
            <a:r>
              <a:rPr lang="en-US" sz="2400" dirty="0">
                <a:ea typeface="+mn-lt"/>
                <a:cs typeface="+mn-lt"/>
              </a:rPr>
              <a:t>The role of Microfinance institution is very important in rural areas or for those people who have low income , because such poor families do not even get Loan from the Bank  in this case the Microfinance Institution is very helpful in this process and loan is easily available from these  people</a:t>
            </a:r>
            <a:endParaRPr lang="en-US" sz="2400" dirty="0">
              <a:cs typeface="Calibri"/>
            </a:endParaRPr>
          </a:p>
          <a:p>
            <a:endParaRPr lang="en-US" sz="2400" dirty="0">
              <a:ea typeface="+mn-lt"/>
              <a:cs typeface="+mn-lt"/>
            </a:endParaRPr>
          </a:p>
          <a:p>
            <a:r>
              <a:rPr lang="en-US" sz="2400" dirty="0">
                <a:ea typeface="+mn-lt"/>
                <a:cs typeface="+mn-lt"/>
              </a:rPr>
              <a:t>Build a model which can be used to predict in terms of a probability for each loan transaction, whether the customer will be paying back the loaned amount within 5 days of insurance of loan. </a:t>
            </a:r>
          </a:p>
        </p:txBody>
      </p:sp>
    </p:spTree>
    <p:extLst>
      <p:ext uri="{BB962C8B-B14F-4D97-AF65-F5344CB8AC3E}">
        <p14:creationId xmlns:p14="http://schemas.microsoft.com/office/powerpoint/2010/main" val="344847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A015F-2457-F3C7-5BE6-F8F1E723DBFF}"/>
              </a:ext>
            </a:extLst>
          </p:cNvPr>
          <p:cNvSpPr txBox="1"/>
          <p:nvPr/>
        </p:nvSpPr>
        <p:spPr>
          <a:xfrm>
            <a:off x="151190" y="151190"/>
            <a:ext cx="1191380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 False positive of KNN Classifier is minimum compare to all models means when KNN model predict to customer paid EMI within 5 days and model predicts True then True-Positive , if model predicts wrong then False-Positive </a:t>
            </a:r>
            <a:endParaRPr lang="en-US" sz="2400" dirty="0">
              <a:ea typeface="+mn-lt"/>
              <a:cs typeface="+mn-lt"/>
            </a:endParaRPr>
          </a:p>
          <a:p>
            <a:br>
              <a:rPr lang="en-US" sz="2400" dirty="0">
                <a:ea typeface="+mn-lt"/>
                <a:cs typeface="+mn-lt"/>
              </a:rPr>
            </a:br>
            <a:r>
              <a:rPr lang="en-US" sz="2400" dirty="0">
                <a:cs typeface="Calibri"/>
              </a:rPr>
              <a:t>. </a:t>
            </a:r>
            <a:r>
              <a:rPr lang="en-US" sz="2400" dirty="0" err="1">
                <a:cs typeface="Calibri"/>
              </a:rPr>
              <a:t>RandomForest</a:t>
            </a:r>
            <a:r>
              <a:rPr lang="en-US" sz="2400" dirty="0">
                <a:cs typeface="Calibri"/>
              </a:rPr>
              <a:t> on this dataset performed best because on this data only ensemble method work best or </a:t>
            </a:r>
            <a:r>
              <a:rPr lang="en-US" sz="2400" dirty="0" err="1">
                <a:cs typeface="Calibri"/>
              </a:rPr>
              <a:t>xgboost</a:t>
            </a:r>
            <a:r>
              <a:rPr lang="en-US" sz="2400" dirty="0">
                <a:cs typeface="Calibri"/>
              </a:rPr>
              <a:t>, </a:t>
            </a:r>
            <a:endParaRPr lang="en-US" sz="2400" dirty="0">
              <a:ea typeface="+mn-lt"/>
              <a:cs typeface="+mn-lt"/>
            </a:endParaRPr>
          </a:p>
          <a:p>
            <a:r>
              <a:rPr lang="en-US" sz="2400" dirty="0">
                <a:cs typeface="Calibri"/>
              </a:rPr>
              <a:t>In this data has some skewed or outliers , still </a:t>
            </a:r>
            <a:r>
              <a:rPr lang="en-US" sz="2400" dirty="0" err="1">
                <a:cs typeface="Calibri"/>
              </a:rPr>
              <a:t>RandomForest</a:t>
            </a:r>
            <a:r>
              <a:rPr lang="en-US" sz="2400" dirty="0">
                <a:cs typeface="Calibri"/>
              </a:rPr>
              <a:t> &amp; </a:t>
            </a:r>
            <a:r>
              <a:rPr lang="en-US" sz="2400" dirty="0" err="1">
                <a:cs typeface="Calibri"/>
              </a:rPr>
              <a:t>XGBoost</a:t>
            </a:r>
            <a:r>
              <a:rPr lang="en-US" sz="2400" dirty="0">
                <a:cs typeface="Calibri"/>
              </a:rPr>
              <a:t> give good accuracy </a:t>
            </a:r>
            <a:endParaRPr lang="en-US" sz="2400" dirty="0">
              <a:ea typeface="+mn-lt"/>
              <a:cs typeface="+mn-lt"/>
            </a:endParaRPr>
          </a:p>
          <a:p>
            <a:endParaRPr lang="en-US" sz="2400" dirty="0">
              <a:ea typeface="+mn-lt"/>
              <a:cs typeface="+mn-lt"/>
            </a:endParaRPr>
          </a:p>
          <a:p>
            <a:r>
              <a:rPr lang="en-US" sz="2400" dirty="0">
                <a:cs typeface="Calibri"/>
              </a:rPr>
              <a:t>. From data Visualization , we also get information about the distribution of dataset and the relationship between Variables</a:t>
            </a:r>
            <a:endParaRPr lang="en-US" sz="2400" dirty="0">
              <a:ea typeface="+mn-lt"/>
              <a:cs typeface="+mn-lt"/>
            </a:endParaRPr>
          </a:p>
          <a:p>
            <a:r>
              <a:rPr lang="en-US" sz="2400" dirty="0">
                <a:cs typeface="Calibri"/>
              </a:rPr>
              <a:t>. when we done all Visualization part then we suppose that on this dataset distance-based calculation algorithm will not perform more accurate like Logistic-Regression, SVM classifier and this dataset has maximum numbers of outliers</a:t>
            </a:r>
            <a:endParaRPr lang="en-US" sz="2400" dirty="0"/>
          </a:p>
        </p:txBody>
      </p:sp>
    </p:spTree>
    <p:extLst>
      <p:ext uri="{BB962C8B-B14F-4D97-AF65-F5344CB8AC3E}">
        <p14:creationId xmlns:p14="http://schemas.microsoft.com/office/powerpoint/2010/main" val="25273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8858E3-222B-D739-B4E3-89C15AE57EDE}"/>
              </a:ext>
            </a:extLst>
          </p:cNvPr>
          <p:cNvSpPr txBox="1"/>
          <p:nvPr/>
        </p:nvSpPr>
        <p:spPr>
          <a:xfrm>
            <a:off x="151190" y="241904"/>
            <a:ext cx="1191380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In this case, Label ‘1’ indicates that the loan has been paid i.e. Non- defaulter, while, Label ‘0’ indicates that the loan has not been paid i.e. defaulter</a:t>
            </a:r>
            <a:endParaRPr lang="en-US" dirty="0"/>
          </a:p>
          <a:p>
            <a:endParaRPr lang="en-US" sz="2400" dirty="0">
              <a:cs typeface="Calibri"/>
            </a:endParaRPr>
          </a:p>
          <a:p>
            <a:r>
              <a:rPr lang="en-US" sz="2400" dirty="0">
                <a:cs typeface="Calibri"/>
              </a:rPr>
              <a:t>We built a model in such way that model make very minimum mistake to predict Non-defaulter or False POSITIVE</a:t>
            </a:r>
            <a:endParaRPr lang="en-US" sz="2400" dirty="0">
              <a:ea typeface="+mn-lt"/>
              <a:cs typeface="+mn-lt"/>
            </a:endParaRPr>
          </a:p>
          <a:p>
            <a:r>
              <a:rPr lang="en-US" sz="2400" dirty="0">
                <a:cs typeface="Calibri"/>
              </a:rPr>
              <a:t>Means when the model predicts that the customer is a defaulter or Non-defaulter,  the model predict that the customer is a Non-defaulter but remains the customer is Defaulter , so while making the model , pay attention to the model to reduce such error</a:t>
            </a:r>
          </a:p>
        </p:txBody>
      </p:sp>
    </p:spTree>
    <p:extLst>
      <p:ext uri="{BB962C8B-B14F-4D97-AF65-F5344CB8AC3E}">
        <p14:creationId xmlns:p14="http://schemas.microsoft.com/office/powerpoint/2010/main" val="62636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B9A3-87D5-D308-91AB-83BEC41EB2DF}"/>
              </a:ext>
            </a:extLst>
          </p:cNvPr>
          <p:cNvSpPr>
            <a:spLocks noGrp="1"/>
          </p:cNvSpPr>
          <p:nvPr>
            <p:ph type="title"/>
          </p:nvPr>
        </p:nvSpPr>
        <p:spPr>
          <a:xfrm>
            <a:off x="475343" y="50649"/>
            <a:ext cx="10515600" cy="696611"/>
          </a:xfrm>
        </p:spPr>
        <p:txBody>
          <a:bodyPr/>
          <a:lstStyle/>
          <a:p>
            <a:r>
              <a:rPr lang="en-US" b="1" cap="all" dirty="0">
                <a:ea typeface="+mj-lt"/>
                <a:cs typeface="+mj-lt"/>
              </a:rPr>
              <a:t>EDA STEPS  AND  VISUALIZATIONS</a:t>
            </a:r>
            <a:endParaRPr lang="en-US" dirty="0">
              <a:ea typeface="+mj-lt"/>
              <a:cs typeface="+mj-lt"/>
            </a:endParaRPr>
          </a:p>
        </p:txBody>
      </p:sp>
      <p:sp>
        <p:nvSpPr>
          <p:cNvPr id="3" name="TextBox 2">
            <a:extLst>
              <a:ext uri="{FF2B5EF4-FFF2-40B4-BE49-F238E27FC236}">
                <a16:creationId xmlns:a16="http://schemas.microsoft.com/office/drawing/2014/main" id="{DD74A356-D385-C0D5-01D6-31849E980CAD}"/>
              </a:ext>
            </a:extLst>
          </p:cNvPr>
          <p:cNvSpPr txBox="1"/>
          <p:nvPr/>
        </p:nvSpPr>
        <p:spPr>
          <a:xfrm>
            <a:off x="139094" y="749905"/>
            <a:ext cx="11913355"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cs typeface="Calibri"/>
            </a:endParaRPr>
          </a:p>
          <a:p>
            <a:r>
              <a:rPr lang="en-US" sz="2400" dirty="0">
                <a:ea typeface="+mn-lt"/>
                <a:cs typeface="+mn-lt"/>
              </a:rPr>
              <a:t>.First load the dataset on </a:t>
            </a:r>
            <a:r>
              <a:rPr lang="en-US" sz="2400" dirty="0" err="1">
                <a:ea typeface="+mn-lt"/>
                <a:cs typeface="+mn-lt"/>
              </a:rPr>
              <a:t>jupyter</a:t>
            </a:r>
            <a:r>
              <a:rPr lang="en-US" sz="2400" dirty="0">
                <a:ea typeface="+mn-lt"/>
                <a:cs typeface="+mn-lt"/>
              </a:rPr>
              <a:t> notebook and print it then check the shape of the dataset</a:t>
            </a:r>
          </a:p>
          <a:p>
            <a:r>
              <a:rPr lang="en-US" sz="2400" dirty="0">
                <a:ea typeface="+mn-lt"/>
                <a:cs typeface="+mn-lt"/>
              </a:rPr>
              <a:t>. I started looking at randomly some rows and columns of dataset and tried to understand and after check the Null value in this dataset but in this Dataset there was no any Null value or anything to do like data cleaning , so were moved ahead</a:t>
            </a:r>
          </a:p>
          <a:p>
            <a:endParaRPr lang="en-US" dirty="0">
              <a:ea typeface="+mn-lt"/>
              <a:cs typeface="+mn-lt"/>
            </a:endParaRPr>
          </a:p>
          <a:p>
            <a:r>
              <a:rPr lang="en-US" sz="2400" dirty="0">
                <a:ea typeface="+mn-lt"/>
                <a:cs typeface="+mn-lt"/>
              </a:rPr>
              <a:t>. I visualize the data using Matplotlib &amp; seaborn</a:t>
            </a:r>
          </a:p>
          <a:p>
            <a:r>
              <a:rPr lang="en-US" sz="2400" dirty="0">
                <a:ea typeface="+mn-lt"/>
                <a:cs typeface="+mn-lt"/>
              </a:rPr>
              <a:t>. maximum variables in this dataset have float or integer type , so we </a:t>
            </a:r>
            <a:r>
              <a:rPr lang="en-US" sz="2400" dirty="0" err="1">
                <a:ea typeface="+mn-lt"/>
                <a:cs typeface="+mn-lt"/>
              </a:rPr>
              <a:t>we</a:t>
            </a:r>
            <a:r>
              <a:rPr lang="en-US" sz="2400" dirty="0">
                <a:ea typeface="+mn-lt"/>
                <a:cs typeface="+mn-lt"/>
              </a:rPr>
              <a:t> analyzing correlation of the dataset then plotting </a:t>
            </a:r>
          </a:p>
          <a:p>
            <a:r>
              <a:rPr lang="en-US" sz="2400" dirty="0">
                <a:ea typeface="+mn-lt"/>
                <a:cs typeface="+mn-lt"/>
              </a:rPr>
              <a:t>scatterplot, </a:t>
            </a:r>
            <a:r>
              <a:rPr lang="en-US" sz="2400" dirty="0" err="1">
                <a:ea typeface="+mn-lt"/>
                <a:cs typeface="+mn-lt"/>
              </a:rPr>
              <a:t>lineplot</a:t>
            </a:r>
            <a:r>
              <a:rPr lang="en-US" sz="2400" dirty="0">
                <a:ea typeface="+mn-lt"/>
                <a:cs typeface="+mn-lt"/>
              </a:rPr>
              <a:t>, some </a:t>
            </a:r>
            <a:r>
              <a:rPr lang="en-US" sz="2400" dirty="0" err="1">
                <a:ea typeface="+mn-lt"/>
                <a:cs typeface="+mn-lt"/>
              </a:rPr>
              <a:t>countplot</a:t>
            </a:r>
            <a:r>
              <a:rPr lang="en-US" sz="2400" dirty="0">
                <a:ea typeface="+mn-lt"/>
                <a:cs typeface="+mn-lt"/>
              </a:rPr>
              <a:t> </a:t>
            </a:r>
          </a:p>
          <a:p>
            <a:r>
              <a:rPr lang="en-US" sz="2400" dirty="0">
                <a:ea typeface="+mn-lt"/>
                <a:cs typeface="+mn-lt"/>
              </a:rPr>
              <a:t>. After all plotting we get information about the Dataset that more Variables are randomly distributed with each other and some input-variable highly positive correlated with each other</a:t>
            </a:r>
          </a:p>
          <a:p>
            <a:r>
              <a:rPr lang="en-US" sz="2400" dirty="0">
                <a:ea typeface="+mn-lt"/>
                <a:cs typeface="+mn-lt"/>
              </a:rPr>
              <a:t>. All input variables are randomly distributed with Target </a:t>
            </a:r>
          </a:p>
          <a:p>
            <a:endParaRPr lang="en-US" dirty="0">
              <a:ea typeface="+mn-lt"/>
              <a:cs typeface="+mn-lt"/>
            </a:endParaRPr>
          </a:p>
          <a:p>
            <a:r>
              <a:rPr lang="en-US" sz="2400" dirty="0">
                <a:ea typeface="+mn-lt"/>
                <a:cs typeface="+mn-lt"/>
              </a:rPr>
              <a:t>.  Plotting Correlation plot through Heatmap and after that Analyzing correlation of the dataset </a:t>
            </a:r>
          </a:p>
        </p:txBody>
      </p:sp>
    </p:spTree>
    <p:extLst>
      <p:ext uri="{BB962C8B-B14F-4D97-AF65-F5344CB8AC3E}">
        <p14:creationId xmlns:p14="http://schemas.microsoft.com/office/powerpoint/2010/main" val="414179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2A3FF-AB26-FF5F-22B8-38F4E3E28357}"/>
              </a:ext>
            </a:extLst>
          </p:cNvPr>
          <p:cNvSpPr txBox="1"/>
          <p:nvPr/>
        </p:nvSpPr>
        <p:spPr>
          <a:xfrm>
            <a:off x="-3024" y="48381"/>
            <a:ext cx="12052904"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then I saw that ( </a:t>
            </a:r>
            <a:r>
              <a:rPr lang="en-US" sz="2400" dirty="0" err="1">
                <a:ea typeface="+mn-lt"/>
                <a:cs typeface="+mn-lt"/>
              </a:rPr>
              <a:t>aon</a:t>
            </a:r>
            <a:r>
              <a:rPr lang="en-US" sz="2400" dirty="0">
                <a:ea typeface="+mn-lt"/>
                <a:cs typeface="+mn-lt"/>
              </a:rPr>
              <a:t>, </a:t>
            </a:r>
            <a:r>
              <a:rPr lang="en-US" sz="2400" dirty="0" err="1">
                <a:ea typeface="+mn-lt"/>
                <a:cs typeface="+mn-lt"/>
              </a:rPr>
              <a:t>last_rech_date_ma</a:t>
            </a:r>
            <a:r>
              <a:rPr lang="en-US" sz="2400" dirty="0">
                <a:ea typeface="+mn-lt"/>
                <a:cs typeface="+mn-lt"/>
              </a:rPr>
              <a:t>, last_rech_date_da,fr_ma_rech30, medianmarechprebal30, cnt_da_rech30, fr_da_rech30, cnt_da_rech90, maxamnt_loans30, cnt_loans90) these all variables are such types which are zero percent correlation with all other variables.</a:t>
            </a:r>
            <a:endParaRPr lang="en-US">
              <a:cs typeface="Calibri"/>
            </a:endParaRPr>
          </a:p>
          <a:p>
            <a:r>
              <a:rPr lang="en-US" sz="2400" dirty="0">
                <a:ea typeface="+mn-lt"/>
                <a:cs typeface="+mn-lt"/>
              </a:rPr>
              <a:t>. some variables are highly positive correlated with each other</a:t>
            </a:r>
          </a:p>
          <a:p>
            <a:r>
              <a:rPr lang="en-US" sz="2400" dirty="0">
                <a:ea typeface="+mn-lt"/>
                <a:cs typeface="+mn-lt"/>
              </a:rPr>
              <a:t>. half of all variables are low positive correlated with Target-Attributes and no any Variables are highly positive correlated with Target</a:t>
            </a:r>
          </a:p>
          <a:p>
            <a:r>
              <a:rPr lang="en-US" sz="2400" dirty="0">
                <a:ea typeface="+mn-lt"/>
                <a:cs typeface="+mn-lt"/>
              </a:rPr>
              <a:t>. Plotting the </a:t>
            </a:r>
            <a:r>
              <a:rPr lang="en-US" sz="2400" dirty="0" err="1">
                <a:ea typeface="+mn-lt"/>
                <a:cs typeface="+mn-lt"/>
              </a:rPr>
              <a:t>Pairplot</a:t>
            </a:r>
            <a:r>
              <a:rPr lang="en-US" sz="2400" dirty="0">
                <a:ea typeface="+mn-lt"/>
                <a:cs typeface="+mn-lt"/>
              </a:rPr>
              <a:t> after the correlation plot , it also gives the same information as the correlation plot , the only difference is that it shows the relationship between each of the Attributes in a visual way</a:t>
            </a:r>
          </a:p>
          <a:p>
            <a:r>
              <a:rPr lang="en-US" sz="2400" dirty="0">
                <a:cs typeface="Calibri"/>
              </a:rPr>
              <a:t>. when we plotting distribution plot ,we can see that in distribution plot , above 90 percent elements were spread near about zero of maximum Variables</a:t>
            </a:r>
          </a:p>
          <a:p>
            <a:endParaRPr lang="en-US" dirty="0">
              <a:cs typeface="Calibri"/>
            </a:endParaRPr>
          </a:p>
          <a:p>
            <a:r>
              <a:rPr lang="en-US" sz="2400" dirty="0">
                <a:ea typeface="+mn-lt"/>
                <a:cs typeface="+mn-lt"/>
              </a:rPr>
              <a:t>. The Important point is that there is no any variable’s distribution which is almost the same as the Normal distribution means distribution of variables were very skewed and </a:t>
            </a:r>
          </a:p>
          <a:p>
            <a:r>
              <a:rPr lang="en-US" sz="2400" dirty="0">
                <a:ea typeface="+mn-lt"/>
                <a:cs typeface="+mn-lt"/>
              </a:rPr>
              <a:t>  didn't  possible to remove whole skewness or Outliers of all variables but we tried to remove some skewness</a:t>
            </a:r>
            <a:endParaRPr lang="en-US" dirty="0"/>
          </a:p>
        </p:txBody>
      </p:sp>
    </p:spTree>
    <p:extLst>
      <p:ext uri="{BB962C8B-B14F-4D97-AF65-F5344CB8AC3E}">
        <p14:creationId xmlns:p14="http://schemas.microsoft.com/office/powerpoint/2010/main" val="278140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4BED-A2FC-8FB0-FE5A-AB02A1E6F366}"/>
              </a:ext>
            </a:extLst>
          </p:cNvPr>
          <p:cNvSpPr>
            <a:spLocks noGrp="1"/>
          </p:cNvSpPr>
          <p:nvPr>
            <p:ph type="title"/>
          </p:nvPr>
        </p:nvSpPr>
        <p:spPr>
          <a:xfrm>
            <a:off x="76200" y="2268"/>
            <a:ext cx="10515600" cy="1059467"/>
          </a:xfrm>
        </p:spPr>
        <p:txBody>
          <a:bodyPr>
            <a:normAutofit fontScale="90000"/>
          </a:bodyPr>
          <a:lstStyle/>
          <a:p>
            <a:r>
              <a:rPr lang="en-US" cap="all" dirty="0">
                <a:ea typeface="+mj-lt"/>
                <a:cs typeface="+mj-lt"/>
              </a:rPr>
              <a:t>STEPS AND ASSUMPTIONS USED TO COMPLETE THE PROJECT</a:t>
            </a:r>
            <a:endParaRPr lang="en-US" dirty="0">
              <a:ea typeface="+mj-lt"/>
              <a:cs typeface="+mj-lt"/>
            </a:endParaRPr>
          </a:p>
        </p:txBody>
      </p:sp>
      <p:sp>
        <p:nvSpPr>
          <p:cNvPr id="3" name="TextBox 2">
            <a:extLst>
              <a:ext uri="{FF2B5EF4-FFF2-40B4-BE49-F238E27FC236}">
                <a16:creationId xmlns:a16="http://schemas.microsoft.com/office/drawing/2014/main" id="{C39CA5A0-AA2D-FCE3-9CCD-6C6C16C7EC6E}"/>
              </a:ext>
            </a:extLst>
          </p:cNvPr>
          <p:cNvSpPr txBox="1"/>
          <p:nvPr/>
        </p:nvSpPr>
        <p:spPr>
          <a:xfrm>
            <a:off x="117928" y="1064381"/>
            <a:ext cx="1199802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 First we done import the necessary library like pandas </a:t>
            </a:r>
            <a:r>
              <a:rPr lang="en-US" sz="2400" dirty="0" err="1">
                <a:cs typeface="Calibri"/>
              </a:rPr>
              <a:t>numpy</a:t>
            </a:r>
            <a:r>
              <a:rPr lang="en-US" sz="2400" dirty="0">
                <a:cs typeface="Calibri"/>
              </a:rPr>
              <a:t>, matplotlib, seaborn, </a:t>
            </a:r>
            <a:r>
              <a:rPr lang="en-US" sz="2400" dirty="0" err="1">
                <a:cs typeface="Calibri"/>
              </a:rPr>
              <a:t>sklearn</a:t>
            </a:r>
            <a:r>
              <a:rPr lang="en-US" sz="2400" dirty="0">
                <a:cs typeface="Calibri"/>
              </a:rPr>
              <a:t>, </a:t>
            </a:r>
            <a:r>
              <a:rPr lang="en-US" sz="2400" dirty="0" err="1">
                <a:cs typeface="Calibri"/>
              </a:rPr>
              <a:t>scipy</a:t>
            </a:r>
            <a:r>
              <a:rPr lang="en-US" sz="2400" dirty="0">
                <a:cs typeface="Calibri"/>
              </a:rPr>
              <a:t>, </a:t>
            </a:r>
            <a:r>
              <a:rPr lang="en-US" sz="2400" dirty="0" err="1">
                <a:cs typeface="Calibri"/>
              </a:rPr>
              <a:t>xgboost</a:t>
            </a:r>
            <a:endParaRPr lang="en-US" sz="2400" dirty="0">
              <a:cs typeface="Calibri" panose="020F0502020204030204"/>
            </a:endParaRPr>
          </a:p>
          <a:p>
            <a:endParaRPr lang="en-US" sz="2400" dirty="0">
              <a:cs typeface="Calibri" panose="020F0502020204030204"/>
            </a:endParaRPr>
          </a:p>
          <a:p>
            <a:r>
              <a:rPr lang="en-US" sz="2400" dirty="0">
                <a:ea typeface="+mn-lt"/>
                <a:cs typeface="+mn-lt"/>
              </a:rPr>
              <a:t>1. We checked the Null value in this dataset but in this Dataset there was no any Null value or anything to do like data cleaning</a:t>
            </a:r>
          </a:p>
          <a:p>
            <a:endParaRPr lang="en-US" sz="2400" dirty="0">
              <a:cs typeface="Calibri" panose="020F0502020204030204"/>
            </a:endParaRPr>
          </a:p>
          <a:p>
            <a:r>
              <a:rPr lang="en-US" sz="2400" dirty="0">
                <a:cs typeface="Calibri" panose="020F0502020204030204"/>
              </a:rPr>
              <a:t>2. We describe the dataset and </a:t>
            </a:r>
            <a:r>
              <a:rPr lang="en-US" sz="2400" dirty="0">
                <a:ea typeface="+mn-lt"/>
                <a:cs typeface="+mn-lt"/>
              </a:rPr>
              <a:t>according to this describe function  , less than 10 percent elements of some Variables are 40 or 50 times higher than their another elements of Variables like (cnt_ma_rech90, medianmarechprebal90, medianmarechprebal30,last_rech_date_ma , </a:t>
            </a:r>
            <a:r>
              <a:rPr lang="en-US" sz="2400" dirty="0" err="1">
                <a:ea typeface="+mn-lt"/>
                <a:cs typeface="+mn-lt"/>
              </a:rPr>
              <a:t>last_rech_date_da</a:t>
            </a:r>
            <a:r>
              <a:rPr lang="en-US" sz="2400" dirty="0">
                <a:ea typeface="+mn-lt"/>
                <a:cs typeface="+mn-lt"/>
              </a:rPr>
              <a:t>, aon,maxamnt_loans30, fr_da_rech30, cnt_da_rech30)</a:t>
            </a:r>
          </a:p>
          <a:p>
            <a:r>
              <a:rPr lang="en-US" sz="2400" dirty="0">
                <a:cs typeface="Calibri"/>
              </a:rPr>
              <a:t>. We used </a:t>
            </a:r>
            <a:r>
              <a:rPr lang="en-US" sz="2400" dirty="0" err="1">
                <a:cs typeface="Calibri"/>
              </a:rPr>
              <a:t>value_count</a:t>
            </a:r>
            <a:r>
              <a:rPr lang="en-US" sz="2400" dirty="0">
                <a:cs typeface="Calibri"/>
              </a:rPr>
              <a:t>() function for checking how many types values in categorical variables</a:t>
            </a:r>
          </a:p>
          <a:p>
            <a:r>
              <a:rPr lang="en-US" sz="2400" dirty="0">
                <a:ea typeface="+mn-lt"/>
                <a:cs typeface="+mn-lt"/>
              </a:rPr>
              <a:t>then I saw that '</a:t>
            </a:r>
            <a:r>
              <a:rPr lang="en-US" sz="2400" dirty="0" err="1">
                <a:ea typeface="+mn-lt"/>
                <a:cs typeface="+mn-lt"/>
              </a:rPr>
              <a:t>pcircle</a:t>
            </a:r>
            <a:r>
              <a:rPr lang="en-US" sz="2400" dirty="0">
                <a:ea typeface="+mn-lt"/>
                <a:cs typeface="+mn-lt"/>
              </a:rPr>
              <a:t>' variable has only one type value so I will have to drop it</a:t>
            </a:r>
          </a:p>
          <a:p>
            <a:endParaRPr lang="en-US" sz="2400" dirty="0">
              <a:cs typeface="Calibri" panose="020F0502020204030204"/>
            </a:endParaRPr>
          </a:p>
          <a:p>
            <a:r>
              <a:rPr lang="en-US" sz="2400" dirty="0">
                <a:cs typeface="Calibri" panose="020F0502020204030204"/>
              </a:rPr>
              <a:t>3. The Target-variable is imbalanced because the ratio of its value is 87.5:12.5 means it is imbalanced </a:t>
            </a:r>
          </a:p>
        </p:txBody>
      </p:sp>
    </p:spTree>
    <p:extLst>
      <p:ext uri="{BB962C8B-B14F-4D97-AF65-F5344CB8AC3E}">
        <p14:creationId xmlns:p14="http://schemas.microsoft.com/office/powerpoint/2010/main" val="24231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380FF-F42C-852F-929E-E979DDD36365}"/>
              </a:ext>
            </a:extLst>
          </p:cNvPr>
          <p:cNvSpPr txBox="1"/>
          <p:nvPr/>
        </p:nvSpPr>
        <p:spPr>
          <a:xfrm>
            <a:off x="60476" y="60476"/>
            <a:ext cx="11868452" cy="664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4. Now we starting </a:t>
            </a:r>
            <a:r>
              <a:rPr lang="en-US" sz="2400" dirty="0" err="1">
                <a:ea typeface="+mn-lt"/>
                <a:cs typeface="+mn-lt"/>
              </a:rPr>
              <a:t>countplot</a:t>
            </a:r>
            <a:r>
              <a:rPr lang="en-US" sz="2400" dirty="0">
                <a:ea typeface="+mn-lt"/>
                <a:cs typeface="+mn-lt"/>
              </a:rPr>
              <a:t>, </a:t>
            </a:r>
            <a:r>
              <a:rPr lang="en-US" sz="2400" dirty="0" err="1">
                <a:ea typeface="+mn-lt"/>
                <a:cs typeface="+mn-lt"/>
              </a:rPr>
              <a:t>Lineplot</a:t>
            </a:r>
            <a:r>
              <a:rPr lang="en-US" sz="2400" dirty="0">
                <a:ea typeface="+mn-lt"/>
                <a:cs typeface="+mn-lt"/>
              </a:rPr>
              <a:t>, </a:t>
            </a:r>
            <a:r>
              <a:rPr lang="en-US" sz="2400" dirty="0" err="1">
                <a:ea typeface="+mn-lt"/>
                <a:cs typeface="+mn-lt"/>
              </a:rPr>
              <a:t>Barplot</a:t>
            </a:r>
            <a:r>
              <a:rPr lang="en-US" sz="2400" dirty="0">
                <a:ea typeface="+mn-lt"/>
                <a:cs typeface="+mn-lt"/>
              </a:rPr>
              <a:t>, Scatterplot and </a:t>
            </a:r>
            <a:r>
              <a:rPr lang="en-US" sz="2400" dirty="0" err="1">
                <a:ea typeface="+mn-lt"/>
                <a:cs typeface="+mn-lt"/>
              </a:rPr>
              <a:t>regplot</a:t>
            </a:r>
            <a:r>
              <a:rPr lang="en-US" sz="2400" dirty="0">
                <a:ea typeface="+mn-lt"/>
                <a:cs typeface="+mn-lt"/>
              </a:rPr>
              <a:t> after using these all plotting method we use heatmap to plot Dataset-Correlation and also checking </a:t>
            </a:r>
            <a:r>
              <a:rPr lang="en-US" sz="2400" dirty="0" err="1">
                <a:ea typeface="+mn-lt"/>
                <a:cs typeface="+mn-lt"/>
              </a:rPr>
              <a:t>pairplot</a:t>
            </a:r>
            <a:r>
              <a:rPr lang="en-US" sz="2400" dirty="0">
                <a:ea typeface="+mn-lt"/>
                <a:cs typeface="+mn-lt"/>
              </a:rPr>
              <a:t> and </a:t>
            </a:r>
          </a:p>
          <a:p>
            <a:r>
              <a:rPr lang="en-US" sz="2400" dirty="0">
                <a:cs typeface="Calibri"/>
              </a:rPr>
              <a:t>Distribution plot over all continuous variables</a:t>
            </a:r>
          </a:p>
          <a:p>
            <a:r>
              <a:rPr lang="en-US" sz="2400" dirty="0">
                <a:ea typeface="+mn-lt"/>
                <a:cs typeface="+mn-lt"/>
              </a:rPr>
              <a:t>5. after done data-cleaning part &amp;  all Visualization part we considered over all plots then we found that all information of Dataset and which Variables are important and which are not , along with we also get information of Outliers  , skewness &amp; Multicollinearity of the Dataset Variables</a:t>
            </a:r>
          </a:p>
          <a:p>
            <a:r>
              <a:rPr lang="en-US" sz="2400" dirty="0">
                <a:ea typeface="+mn-lt"/>
                <a:cs typeface="+mn-lt"/>
              </a:rPr>
              <a:t>6. In this Dataset has all variables are numeric type so we didn't have  to used Label-Encoding </a:t>
            </a:r>
          </a:p>
          <a:p>
            <a:endParaRPr lang="en-US"/>
          </a:p>
          <a:p>
            <a:r>
              <a:rPr lang="en-US" sz="2400" dirty="0">
                <a:ea typeface="+mn-lt"/>
                <a:cs typeface="+mn-lt"/>
              </a:rPr>
              <a:t>7. I checked skewness of continuous variables and saw that the skewness of some variable is so high that it cannot be reduced  because the outliers of that variable is too high</a:t>
            </a:r>
          </a:p>
          <a:p>
            <a:r>
              <a:rPr lang="en-US" sz="2400" dirty="0">
                <a:ea typeface="+mn-lt"/>
                <a:cs typeface="+mn-lt"/>
              </a:rPr>
              <a:t>8. using </a:t>
            </a:r>
            <a:r>
              <a:rPr lang="en-US" sz="2400" dirty="0" err="1">
                <a:ea typeface="+mn-lt"/>
                <a:cs typeface="+mn-lt"/>
              </a:rPr>
              <a:t>Boxpot</a:t>
            </a:r>
            <a:r>
              <a:rPr lang="en-US" sz="2400" dirty="0">
                <a:ea typeface="+mn-lt"/>
                <a:cs typeface="+mn-lt"/>
              </a:rPr>
              <a:t> &amp; </a:t>
            </a:r>
            <a:r>
              <a:rPr lang="en-US" sz="2400" dirty="0" err="1">
                <a:ea typeface="+mn-lt"/>
                <a:cs typeface="+mn-lt"/>
              </a:rPr>
              <a:t>Zscore</a:t>
            </a:r>
            <a:r>
              <a:rPr lang="en-US" sz="2400" dirty="0">
                <a:ea typeface="+mn-lt"/>
                <a:cs typeface="+mn-lt"/>
              </a:rPr>
              <a:t> to check Outliers then most of Variables have outliers , we using </a:t>
            </a:r>
            <a:r>
              <a:rPr lang="en-US" sz="2400" dirty="0" err="1">
                <a:ea typeface="+mn-lt"/>
                <a:cs typeface="+mn-lt"/>
              </a:rPr>
              <a:t>Zscore</a:t>
            </a:r>
            <a:r>
              <a:rPr lang="en-US" sz="2400" dirty="0">
                <a:ea typeface="+mn-lt"/>
                <a:cs typeface="+mn-lt"/>
              </a:rPr>
              <a:t> to solve it and about 7 percent rows were removed </a:t>
            </a:r>
          </a:p>
          <a:p>
            <a:endParaRPr lang="en-US" sz="2400" dirty="0">
              <a:ea typeface="+mn-lt"/>
              <a:cs typeface="+mn-lt"/>
            </a:endParaRPr>
          </a:p>
          <a:p>
            <a:r>
              <a:rPr lang="en-US" sz="2400" dirty="0">
                <a:ea typeface="+mn-lt"/>
                <a:cs typeface="+mn-lt"/>
              </a:rPr>
              <a:t>9. Checking Multicollinearity with VIF method to remove </a:t>
            </a:r>
            <a:r>
              <a:rPr lang="en-US" sz="2400" dirty="0" err="1">
                <a:ea typeface="+mn-lt"/>
                <a:cs typeface="+mn-lt"/>
              </a:rPr>
              <a:t>multicorrelated</a:t>
            </a:r>
            <a:r>
              <a:rPr lang="en-US" sz="2400" dirty="0">
                <a:ea typeface="+mn-lt"/>
                <a:cs typeface="+mn-lt"/>
              </a:rPr>
              <a:t> input-Variables</a:t>
            </a:r>
          </a:p>
          <a:p>
            <a:r>
              <a:rPr lang="en-US" sz="2400" dirty="0">
                <a:ea typeface="+mn-lt"/>
                <a:cs typeface="+mn-lt"/>
              </a:rPr>
              <a:t> these variable will have to remove for solve multicollinearity problem  ['daily_decr90', 'cnt_ma_rech30','sumamnt_ma_rech30','medianamnt_ma_rech90','cnt_loans30',</a:t>
            </a:r>
            <a:endParaRPr lang="en-US" dirty="0">
              <a:ea typeface="+mn-lt"/>
              <a:cs typeface="+mn-lt"/>
            </a:endParaRPr>
          </a:p>
          <a:p>
            <a:r>
              <a:rPr lang="en-US" sz="2400" dirty="0">
                <a:ea typeface="+mn-lt"/>
                <a:cs typeface="+mn-lt"/>
              </a:rPr>
              <a:t> 'amnt_loans90','rental90']</a:t>
            </a:r>
            <a:endParaRPr lang="en-US" sz="2400" dirty="0">
              <a:cs typeface="Calibri" panose="020F0502020204030204"/>
            </a:endParaRPr>
          </a:p>
        </p:txBody>
      </p:sp>
    </p:spTree>
    <p:extLst>
      <p:ext uri="{BB962C8B-B14F-4D97-AF65-F5344CB8AC3E}">
        <p14:creationId xmlns:p14="http://schemas.microsoft.com/office/powerpoint/2010/main" val="216277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B72BD-04F9-1CED-3C01-EFCEAECCAC24}"/>
              </a:ext>
            </a:extLst>
          </p:cNvPr>
          <p:cNvSpPr txBox="1"/>
          <p:nvPr/>
        </p:nvSpPr>
        <p:spPr>
          <a:xfrm>
            <a:off x="120952" y="196548"/>
            <a:ext cx="1197428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10. On this dataset didn't have to used Feature-selection method because after removing </a:t>
            </a:r>
          </a:p>
          <a:p>
            <a:r>
              <a:rPr lang="en-US" sz="2400" dirty="0" err="1">
                <a:ea typeface="+mn-lt"/>
                <a:cs typeface="+mn-lt"/>
              </a:rPr>
              <a:t>Multicorrelated</a:t>
            </a:r>
            <a:r>
              <a:rPr lang="en-US" sz="2400" dirty="0">
                <a:ea typeface="+mn-lt"/>
                <a:cs typeface="+mn-lt"/>
              </a:rPr>
              <a:t> variables only 26 variables are left</a:t>
            </a:r>
          </a:p>
          <a:p>
            <a:pPr algn="l"/>
            <a:endParaRPr lang="en-US" sz="2400" dirty="0">
              <a:cs typeface="Calibri"/>
            </a:endParaRPr>
          </a:p>
          <a:p>
            <a:r>
              <a:rPr lang="en-US" sz="2400" dirty="0">
                <a:cs typeface="Calibri"/>
              </a:rPr>
              <a:t>11.  divide the Dataset into two parts Input-data &amp; Target</a:t>
            </a:r>
            <a:endParaRPr lang="en-US" sz="2400" dirty="0">
              <a:ea typeface="+mn-lt"/>
              <a:cs typeface="+mn-lt"/>
            </a:endParaRPr>
          </a:p>
          <a:p>
            <a:r>
              <a:rPr lang="en-US" sz="2400" dirty="0">
                <a:cs typeface="Calibri"/>
              </a:rPr>
              <a:t>12.  Scaling the Input-Data with </a:t>
            </a:r>
            <a:r>
              <a:rPr lang="en-US" sz="2400" dirty="0" err="1">
                <a:cs typeface="Calibri"/>
              </a:rPr>
              <a:t>StandardScaler</a:t>
            </a:r>
            <a:endParaRPr lang="en-US" sz="2400" dirty="0">
              <a:ea typeface="+mn-lt"/>
              <a:cs typeface="+mn-lt"/>
            </a:endParaRPr>
          </a:p>
          <a:p>
            <a:r>
              <a:rPr lang="en-US" sz="2400" dirty="0">
                <a:cs typeface="Calibri"/>
              </a:rPr>
              <a:t>13. Target-attribute has imbalanced so we used SMOTE  to solve imbalanced problem </a:t>
            </a:r>
          </a:p>
          <a:p>
            <a:endParaRPr lang="en-US" sz="2400" dirty="0">
              <a:cs typeface="Calibri"/>
            </a:endParaRPr>
          </a:p>
          <a:p>
            <a:r>
              <a:rPr lang="en-US" sz="2400" dirty="0">
                <a:cs typeface="Calibri"/>
              </a:rPr>
              <a:t>13. I have done all the process of Data-Preprocessing which can be done on this dataset, now the data is completely clean to Train the model</a:t>
            </a:r>
            <a:endParaRPr lang="en-US" sz="2400" dirty="0">
              <a:ea typeface="+mn-lt"/>
              <a:cs typeface="+mn-lt"/>
            </a:endParaRPr>
          </a:p>
          <a:p>
            <a:endParaRPr lang="en-US" dirty="0">
              <a:cs typeface="Calibri"/>
            </a:endParaRPr>
          </a:p>
        </p:txBody>
      </p:sp>
    </p:spTree>
    <p:extLst>
      <p:ext uri="{BB962C8B-B14F-4D97-AF65-F5344CB8AC3E}">
        <p14:creationId xmlns:p14="http://schemas.microsoft.com/office/powerpoint/2010/main" val="245583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A171-CAE1-6B64-5EA2-CE8D8AB9216D}"/>
              </a:ext>
            </a:extLst>
          </p:cNvPr>
          <p:cNvSpPr>
            <a:spLocks noGrp="1"/>
          </p:cNvSpPr>
          <p:nvPr>
            <p:ph type="title"/>
          </p:nvPr>
        </p:nvSpPr>
        <p:spPr>
          <a:xfrm>
            <a:off x="76200" y="2268"/>
            <a:ext cx="10515600" cy="720802"/>
          </a:xfrm>
        </p:spPr>
        <p:txBody>
          <a:bodyPr/>
          <a:lstStyle/>
          <a:p>
            <a:r>
              <a:rPr lang="en-US" cap="all" dirty="0">
                <a:ea typeface="+mj-lt"/>
                <a:cs typeface="+mj-lt"/>
              </a:rPr>
              <a:t>FINALIZED MODEL </a:t>
            </a:r>
            <a:endParaRPr lang="en-US" dirty="0">
              <a:ea typeface="+mj-lt"/>
              <a:cs typeface="+mj-lt"/>
            </a:endParaRPr>
          </a:p>
        </p:txBody>
      </p:sp>
      <p:sp>
        <p:nvSpPr>
          <p:cNvPr id="3" name="TextBox 2">
            <a:extLst>
              <a:ext uri="{FF2B5EF4-FFF2-40B4-BE49-F238E27FC236}">
                <a16:creationId xmlns:a16="http://schemas.microsoft.com/office/drawing/2014/main" id="{03993291-6C66-0AD2-2A32-DF7C6FAF3A22}"/>
              </a:ext>
            </a:extLst>
          </p:cNvPr>
          <p:cNvSpPr txBox="1"/>
          <p:nvPr/>
        </p:nvSpPr>
        <p:spPr>
          <a:xfrm>
            <a:off x="75595" y="846666"/>
            <a:ext cx="1204988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First we do </a:t>
            </a:r>
            <a:r>
              <a:rPr lang="en-US" sz="2400" dirty="0" err="1">
                <a:ea typeface="+mn-lt"/>
                <a:cs typeface="+mn-lt"/>
              </a:rPr>
              <a:t>Train_test_split</a:t>
            </a:r>
            <a:r>
              <a:rPr lang="en-US" sz="2400" dirty="0">
                <a:ea typeface="+mn-lt"/>
                <a:cs typeface="+mn-lt"/>
              </a:rPr>
              <a:t> on input-data &amp; target-attribute then data split into train &amp; test data , fit the model on train data then test the model accuracy on test data</a:t>
            </a:r>
          </a:p>
          <a:p>
            <a:r>
              <a:rPr lang="en-US" sz="2400" dirty="0">
                <a:ea typeface="+mn-lt"/>
                <a:cs typeface="+mn-lt"/>
              </a:rPr>
              <a:t>. After the analyzing the dataset , it was found that Logistic-Regression and SVM-Classifier will not able to perform well on </a:t>
            </a:r>
          </a:p>
          <a:p>
            <a:r>
              <a:rPr lang="en-US" sz="2400" dirty="0">
                <a:ea typeface="+mn-lt"/>
                <a:cs typeface="+mn-lt"/>
              </a:rPr>
              <a:t>such data, but still I used all these Algorithms to build the model.</a:t>
            </a:r>
          </a:p>
          <a:p>
            <a:r>
              <a:rPr lang="en-US" sz="2400" dirty="0">
                <a:ea typeface="+mn-lt"/>
                <a:cs typeface="+mn-lt"/>
              </a:rPr>
              <a:t>. The values in this Dataset were distributed in such a way that a best accuracy-score could be obtained only from </a:t>
            </a:r>
            <a:r>
              <a:rPr lang="en-US" sz="2400" dirty="0" err="1">
                <a:ea typeface="+mn-lt"/>
                <a:cs typeface="+mn-lt"/>
              </a:rPr>
              <a:t>a</a:t>
            </a:r>
            <a:r>
              <a:rPr lang="en-US" sz="2400" dirty="0">
                <a:ea typeface="+mn-lt"/>
                <a:cs typeface="+mn-lt"/>
              </a:rPr>
              <a:t> Ensemble </a:t>
            </a:r>
          </a:p>
          <a:p>
            <a:r>
              <a:rPr lang="en-US" sz="2400" dirty="0">
                <a:ea typeface="+mn-lt"/>
                <a:cs typeface="+mn-lt"/>
              </a:rPr>
              <a:t>method like </a:t>
            </a:r>
            <a:r>
              <a:rPr lang="en-US" sz="2400" dirty="0" err="1">
                <a:ea typeface="+mn-lt"/>
                <a:cs typeface="+mn-lt"/>
              </a:rPr>
              <a:t>RandomForest</a:t>
            </a:r>
            <a:r>
              <a:rPr lang="en-US" sz="2400" dirty="0">
                <a:ea typeface="+mn-lt"/>
                <a:cs typeface="+mn-lt"/>
              </a:rPr>
              <a:t>, </a:t>
            </a:r>
            <a:r>
              <a:rPr lang="en-US" sz="2400" dirty="0" err="1">
                <a:ea typeface="+mn-lt"/>
                <a:cs typeface="+mn-lt"/>
              </a:rPr>
              <a:t>GradientBoosting</a:t>
            </a:r>
            <a:r>
              <a:rPr lang="en-US" sz="2400" dirty="0">
                <a:ea typeface="+mn-lt"/>
                <a:cs typeface="+mn-lt"/>
              </a:rPr>
              <a:t> &amp; </a:t>
            </a:r>
            <a:r>
              <a:rPr lang="en-US" sz="2400" dirty="0" err="1">
                <a:ea typeface="+mn-lt"/>
                <a:cs typeface="+mn-lt"/>
              </a:rPr>
              <a:t>xgboost</a:t>
            </a:r>
            <a:r>
              <a:rPr lang="en-US" sz="2400" dirty="0">
                <a:ea typeface="+mn-lt"/>
                <a:cs typeface="+mn-lt"/>
              </a:rPr>
              <a:t> .</a:t>
            </a:r>
          </a:p>
          <a:p>
            <a:r>
              <a:rPr lang="en-US" sz="2400" dirty="0">
                <a:ea typeface="+mn-lt"/>
                <a:cs typeface="+mn-lt"/>
              </a:rPr>
              <a:t>. we used different types of algorithms like Logistic Regression, KNN Classifier, </a:t>
            </a:r>
            <a:r>
              <a:rPr lang="en-US" sz="2400" dirty="0" err="1">
                <a:ea typeface="+mn-lt"/>
                <a:cs typeface="+mn-lt"/>
              </a:rPr>
              <a:t>RandomForest</a:t>
            </a:r>
            <a:r>
              <a:rPr lang="en-US" sz="2400" dirty="0">
                <a:ea typeface="+mn-lt"/>
                <a:cs typeface="+mn-lt"/>
              </a:rPr>
              <a:t> Classifier, </a:t>
            </a:r>
            <a:r>
              <a:rPr lang="en-US" sz="2400" dirty="0" err="1">
                <a:ea typeface="+mn-lt"/>
                <a:cs typeface="+mn-lt"/>
              </a:rPr>
              <a:t>xgboost</a:t>
            </a:r>
            <a:r>
              <a:rPr lang="en-US" sz="2400" dirty="0">
                <a:ea typeface="+mn-lt"/>
                <a:cs typeface="+mn-lt"/>
              </a:rPr>
              <a:t> Classifier and </a:t>
            </a:r>
            <a:r>
              <a:rPr lang="en-US" sz="2400" dirty="0" err="1">
                <a:ea typeface="+mn-lt"/>
                <a:cs typeface="+mn-lt"/>
              </a:rPr>
              <a:t>GradientBoosting</a:t>
            </a:r>
            <a:r>
              <a:rPr lang="en-US" sz="2400" dirty="0">
                <a:ea typeface="+mn-lt"/>
                <a:cs typeface="+mn-lt"/>
              </a:rPr>
              <a:t> Classifier for making a model</a:t>
            </a:r>
          </a:p>
          <a:p>
            <a:r>
              <a:rPr lang="en-US" sz="2400" dirty="0">
                <a:ea typeface="+mn-lt"/>
                <a:cs typeface="+mn-lt"/>
              </a:rPr>
              <a:t>. There is trained the model with these all algorithms for have best accuracy-score</a:t>
            </a:r>
          </a:p>
          <a:p>
            <a:endParaRPr lang="en-US" sz="2400" dirty="0">
              <a:ea typeface="+mn-lt"/>
              <a:cs typeface="+mn-lt"/>
            </a:endParaRPr>
          </a:p>
          <a:p>
            <a:r>
              <a:rPr lang="en-US" sz="2400" dirty="0">
                <a:ea typeface="+mn-lt"/>
                <a:cs typeface="+mn-lt"/>
              </a:rPr>
              <a:t>. (</a:t>
            </a:r>
            <a:r>
              <a:rPr lang="en-US" sz="2400" dirty="0" err="1">
                <a:ea typeface="+mn-lt"/>
                <a:cs typeface="+mn-lt"/>
              </a:rPr>
              <a:t>Accuracy_score</a:t>
            </a:r>
            <a:r>
              <a:rPr lang="en-US" sz="2400" dirty="0">
                <a:ea typeface="+mn-lt"/>
                <a:cs typeface="+mn-lt"/>
              </a:rPr>
              <a:t>, </a:t>
            </a:r>
            <a:r>
              <a:rPr lang="en-US" sz="2400" dirty="0" err="1">
                <a:ea typeface="+mn-lt"/>
                <a:cs typeface="+mn-lt"/>
              </a:rPr>
              <a:t>roc_auc_score</a:t>
            </a:r>
            <a:r>
              <a:rPr lang="en-US" sz="2400" dirty="0">
                <a:ea typeface="+mn-lt"/>
                <a:cs typeface="+mn-lt"/>
              </a:rPr>
              <a:t>, </a:t>
            </a:r>
            <a:r>
              <a:rPr lang="en-US" sz="2400" dirty="0" err="1">
                <a:ea typeface="+mn-lt"/>
                <a:cs typeface="+mn-lt"/>
              </a:rPr>
              <a:t>roc_curve</a:t>
            </a:r>
            <a:r>
              <a:rPr lang="en-US" sz="2400" dirty="0">
                <a:ea typeface="+mn-lt"/>
                <a:cs typeface="+mn-lt"/>
              </a:rPr>
              <a:t>, </a:t>
            </a:r>
            <a:r>
              <a:rPr lang="en-US" sz="2400" dirty="0" err="1">
                <a:ea typeface="+mn-lt"/>
                <a:cs typeface="+mn-lt"/>
              </a:rPr>
              <a:t>classification_reports</a:t>
            </a:r>
            <a:r>
              <a:rPr lang="en-US" sz="2400" dirty="0">
                <a:ea typeface="+mn-lt"/>
                <a:cs typeface="+mn-lt"/>
              </a:rPr>
              <a:t>, </a:t>
            </a:r>
            <a:r>
              <a:rPr lang="en-US" sz="2400" dirty="0" err="1">
                <a:ea typeface="+mn-lt"/>
                <a:cs typeface="+mn-lt"/>
              </a:rPr>
              <a:t>confusion_matrix</a:t>
            </a:r>
            <a:r>
              <a:rPr lang="en-US" sz="2400" dirty="0">
                <a:ea typeface="+mn-lt"/>
                <a:cs typeface="+mn-lt"/>
              </a:rPr>
              <a:t>) all these  metrics have been  used in each model to know which model is performing well </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52061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D04F7-A76C-AD50-F74A-4ABF6988F76B}"/>
              </a:ext>
            </a:extLst>
          </p:cNvPr>
          <p:cNvSpPr txBox="1"/>
          <p:nvPr/>
        </p:nvSpPr>
        <p:spPr>
          <a:xfrm>
            <a:off x="90714" y="105833"/>
            <a:ext cx="1201964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 Applying </a:t>
            </a:r>
            <a:r>
              <a:rPr lang="en-US" sz="2400" dirty="0" err="1">
                <a:cs typeface="Calibri"/>
              </a:rPr>
              <a:t>cross_validation</a:t>
            </a:r>
            <a:r>
              <a:rPr lang="en-US" sz="2400" dirty="0">
                <a:cs typeface="Calibri"/>
              </a:rPr>
              <a:t> with </a:t>
            </a:r>
            <a:r>
              <a:rPr lang="en-US" sz="2400" dirty="0" err="1">
                <a:cs typeface="Calibri"/>
              </a:rPr>
              <a:t>Kfold</a:t>
            </a:r>
            <a:r>
              <a:rPr lang="en-US" sz="2400" dirty="0">
                <a:cs typeface="Calibri"/>
              </a:rPr>
              <a:t> on all model then we get maximum </a:t>
            </a:r>
            <a:r>
              <a:rPr lang="en-US" sz="2400" dirty="0" err="1">
                <a:cs typeface="Calibri"/>
              </a:rPr>
              <a:t>cross_validation_score</a:t>
            </a:r>
            <a:r>
              <a:rPr lang="en-US" sz="2400" dirty="0">
                <a:cs typeface="Calibri"/>
              </a:rPr>
              <a:t> from </a:t>
            </a:r>
            <a:r>
              <a:rPr lang="en-US" sz="2400" dirty="0" err="1">
                <a:cs typeface="Calibri"/>
              </a:rPr>
              <a:t>RandomForest</a:t>
            </a:r>
            <a:r>
              <a:rPr lang="en-US" sz="2400" dirty="0">
                <a:cs typeface="Calibri"/>
              </a:rPr>
              <a:t> &amp; </a:t>
            </a:r>
            <a:r>
              <a:rPr lang="en-US" sz="2400" dirty="0" err="1">
                <a:cs typeface="Calibri"/>
              </a:rPr>
              <a:t>xgboost</a:t>
            </a:r>
            <a:r>
              <a:rPr lang="en-US" sz="2400" dirty="0">
                <a:cs typeface="Calibri"/>
              </a:rPr>
              <a:t> = 93 , 92  percent</a:t>
            </a:r>
            <a:endParaRPr lang="en-US" sz="2400" dirty="0">
              <a:ea typeface="+mn-lt"/>
              <a:cs typeface="+mn-lt"/>
            </a:endParaRPr>
          </a:p>
          <a:p>
            <a:r>
              <a:rPr lang="en-US" sz="2400" dirty="0">
                <a:ea typeface="+mn-lt"/>
                <a:cs typeface="+mn-lt"/>
              </a:rPr>
              <a:t>And last we using Hyperparameter Tuning on </a:t>
            </a:r>
            <a:r>
              <a:rPr lang="en-US" sz="2400" dirty="0" err="1">
                <a:ea typeface="+mn-lt"/>
                <a:cs typeface="+mn-lt"/>
              </a:rPr>
              <a:t>RandomForest</a:t>
            </a:r>
            <a:r>
              <a:rPr lang="en-US" sz="2400" dirty="0">
                <a:ea typeface="+mn-lt"/>
                <a:cs typeface="+mn-lt"/>
              </a:rPr>
              <a:t> model and we get </a:t>
            </a:r>
            <a:r>
              <a:rPr lang="en-US" sz="2400" dirty="0" err="1">
                <a:ea typeface="+mn-lt"/>
                <a:cs typeface="+mn-lt"/>
              </a:rPr>
              <a:t>accuracy_score</a:t>
            </a:r>
            <a:r>
              <a:rPr lang="en-US" sz="2400" dirty="0">
                <a:ea typeface="+mn-lt"/>
                <a:cs typeface="+mn-lt"/>
              </a:rPr>
              <a:t> is same</a:t>
            </a:r>
          </a:p>
          <a:p>
            <a:endParaRPr lang="en-US" sz="2400" dirty="0">
              <a:cs typeface="Calibri" panose="020F0502020204030204"/>
            </a:endParaRPr>
          </a:p>
          <a:p>
            <a:endParaRPr lang="en-US" sz="2400" dirty="0">
              <a:cs typeface="Calibri" panose="020F0502020204030204"/>
            </a:endParaRPr>
          </a:p>
          <a:p>
            <a:r>
              <a:rPr lang="en-US" sz="2400" dirty="0">
                <a:cs typeface="Calibri" panose="020F0502020204030204"/>
              </a:rPr>
              <a:t>   </a:t>
            </a:r>
            <a:r>
              <a:rPr lang="en-US" sz="2800" dirty="0">
                <a:cs typeface="Calibri" panose="020F0502020204030204"/>
              </a:rPr>
              <a:t>CONCLUSION</a:t>
            </a:r>
          </a:p>
          <a:p>
            <a:endParaRPr lang="en-US" sz="2800" dirty="0">
              <a:ea typeface="+mn-lt"/>
              <a:cs typeface="+mn-lt"/>
            </a:endParaRPr>
          </a:p>
          <a:p>
            <a:r>
              <a:rPr lang="en-US" sz="2800" dirty="0">
                <a:ea typeface="+mn-lt"/>
                <a:cs typeface="+mn-lt"/>
              </a:rPr>
              <a:t>. When I analyzing the dataset then saw that most important point of </a:t>
            </a:r>
            <a:r>
              <a:rPr lang="en-US" sz="2800" dirty="0" err="1">
                <a:ea typeface="+mn-lt"/>
                <a:cs typeface="+mn-lt"/>
              </a:rPr>
              <a:t>its</a:t>
            </a:r>
            <a:r>
              <a:rPr lang="en-US" sz="2800" dirty="0">
                <a:ea typeface="+mn-lt"/>
                <a:cs typeface="+mn-lt"/>
              </a:rPr>
              <a:t> is distribution of data because the data was distributed in such a way that about 20 percent values were coming under Outliers , Skewness and more than 8 percent values were not be removed</a:t>
            </a:r>
          </a:p>
          <a:p>
            <a:r>
              <a:rPr lang="en-US" sz="2800" dirty="0">
                <a:ea typeface="+mn-lt"/>
                <a:cs typeface="+mn-lt"/>
              </a:rPr>
              <a:t>. I did reduce some skewness and outliers but it didn't go away completely </a:t>
            </a:r>
          </a:p>
          <a:p>
            <a:r>
              <a:rPr lang="en-US" sz="2800" dirty="0">
                <a:ea typeface="+mn-lt"/>
                <a:cs typeface="+mn-lt"/>
              </a:rPr>
              <a:t>. The distribution of the dataset matters a lot on the accuracy of the ML model because </a:t>
            </a:r>
          </a:p>
        </p:txBody>
      </p:sp>
    </p:spTree>
    <p:extLst>
      <p:ext uri="{BB962C8B-B14F-4D97-AF65-F5344CB8AC3E}">
        <p14:creationId xmlns:p14="http://schemas.microsoft.com/office/powerpoint/2010/main" val="24261266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PROBLEM STATEMENT &amp; UNDERSTANDING</vt:lpstr>
      <vt:lpstr>PowerPoint Presentation</vt:lpstr>
      <vt:lpstr>EDA STEPS  AND  VISUALIZATIONS</vt:lpstr>
      <vt:lpstr>PowerPoint Presentation</vt:lpstr>
      <vt:lpstr>STEPS AND ASSUMPTIONS USED TO COMPLETE THE PROJECT</vt:lpstr>
      <vt:lpstr>PowerPoint Presentation</vt:lpstr>
      <vt:lpstr>PowerPoint Presentation</vt:lpstr>
      <vt:lpstr>FINALIZED MODEL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405</cp:revision>
  <dcterms:created xsi:type="dcterms:W3CDTF">2013-07-15T20:26:40Z</dcterms:created>
  <dcterms:modified xsi:type="dcterms:W3CDTF">2022-09-07T13:26:47Z</dcterms:modified>
</cp:coreProperties>
</file>