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AAC6B-F938-453D-B4F0-61E927220055}" v="3639" dt="2022-09-28T17:54:45.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9/28/2022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9948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837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7788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0772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425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9/28/2022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4045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9/28/2022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090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092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9/28/2022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217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502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9/28/2022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12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9/28/2022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19115354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0"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E5949302-7C9B-AEE5-5CC3-440F169C07E1}"/>
              </a:ext>
            </a:extLst>
          </p:cNvPr>
          <p:cNvSpPr txBox="1"/>
          <p:nvPr/>
        </p:nvSpPr>
        <p:spPr>
          <a:xfrm>
            <a:off x="2880487" y="604094"/>
            <a:ext cx="9208068" cy="54477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110000"/>
              </a:lnSpc>
              <a:spcAft>
                <a:spcPts val="600"/>
              </a:spcAft>
              <a:buClr>
                <a:schemeClr val="accent1"/>
              </a:buClr>
              <a:buSzPct val="110000"/>
              <a:buFont typeface="Wingdings" panose="05000000000000000000" pitchFamily="2" charset="2"/>
              <a:buChar char="§"/>
            </a:pPr>
            <a:r>
              <a:rPr lang="en-US" sz="2000" cap="all" dirty="0">
                <a:solidFill>
                  <a:srgbClr val="FF0000"/>
                </a:solidFill>
              </a:rPr>
              <a:t>PROBLEM STATEMENT &amp; UNDERSTANDING</a:t>
            </a:r>
            <a:endParaRPr lang="en-US" sz="2000">
              <a:solidFill>
                <a:srgbClr val="FF0000"/>
              </a:solidFill>
            </a:endParaRPr>
          </a:p>
          <a:p>
            <a:pPr marL="285750" indent="-228600">
              <a:lnSpc>
                <a:spcPct val="110000"/>
              </a:lnSpc>
              <a:spcAft>
                <a:spcPts val="600"/>
              </a:spcAft>
              <a:buClr>
                <a:schemeClr val="accent1"/>
              </a:buClr>
              <a:buSzPct val="110000"/>
              <a:buFont typeface="Wingdings" panose="05000000000000000000" pitchFamily="2" charset="2"/>
              <a:buChar char="§"/>
            </a:pPr>
            <a:endParaRPr lang="en-US" sz="1200" cap="all"/>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This Dataset is related to Flight Fare Prediction</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This Dataset is collected from Makemytrip.com</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The size of this Dataset is rows=2121, columns=10</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I have taken this Dataset from ‘MakeMyTrip.com’ through web scrapping and have taken most of the factors which matter more to predict the fare</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The data given in this Dataset is important to predict the fare of Flights</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According to this data we are going to predict the fare of the Flight</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At this time there are many companies that do online ticket booking Flights, so you can go to this company's web portal and find out the Flight Fare for a few days ahead, in this way this dataset is connected to real world</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rPr>
              <a:t>Target attribute of this dataset is continuous type (we will have to build Regression model on this dataset)</a:t>
            </a:r>
          </a:p>
          <a:p>
            <a:pPr indent="-228600">
              <a:lnSpc>
                <a:spcPct val="110000"/>
              </a:lnSpc>
              <a:buClr>
                <a:schemeClr val="accent1"/>
              </a:buClr>
              <a:buSzPct val="110000"/>
              <a:buFont typeface="Wingdings" panose="05000000000000000000" pitchFamily="2" charset="2"/>
              <a:buChar char="§"/>
            </a:pPr>
            <a:endParaRPr lang="en-US" sz="1600" dirty="0">
              <a:solidFill>
                <a:srgbClr val="00B0F0"/>
              </a:solidFill>
            </a:endParaRPr>
          </a:p>
        </p:txBody>
      </p:sp>
    </p:spTree>
    <p:extLst>
      <p:ext uri="{BB962C8B-B14F-4D97-AF65-F5344CB8AC3E}">
        <p14:creationId xmlns:p14="http://schemas.microsoft.com/office/powerpoint/2010/main" val="101700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6"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7" name="Rectangle 34">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9"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1">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F872EBEE-6B41-70CE-B881-D88ED7CC999A}"/>
              </a:ext>
            </a:extLst>
          </p:cNvPr>
          <p:cNvSpPr txBox="1"/>
          <p:nvPr/>
        </p:nvSpPr>
        <p:spPr>
          <a:xfrm>
            <a:off x="2566012" y="217047"/>
            <a:ext cx="9341115" cy="62459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110000"/>
              </a:lnSpc>
              <a:spcAft>
                <a:spcPts val="600"/>
              </a:spcAft>
              <a:buClr>
                <a:schemeClr val="accent1"/>
              </a:buClr>
              <a:buSzPct val="110000"/>
              <a:buFont typeface="Wingdings" panose="05000000000000000000" pitchFamily="2" charset="2"/>
              <a:buChar char="§"/>
            </a:pPr>
            <a:r>
              <a:rPr lang="en-US" sz="2000" b="1" cap="all" dirty="0">
                <a:solidFill>
                  <a:srgbClr val="FF0000"/>
                </a:solidFill>
              </a:rPr>
              <a:t>EDA STEPS  AND  VISUALIZATIONS</a:t>
            </a:r>
            <a:endParaRPr lang="en-US" sz="2000">
              <a:solidFill>
                <a:srgbClr val="FF0000"/>
              </a:solidFill>
            </a:endParaRPr>
          </a:p>
          <a:p>
            <a:pPr indent="-228600">
              <a:lnSpc>
                <a:spcPct val="110000"/>
              </a:lnSpc>
              <a:spcAft>
                <a:spcPts val="600"/>
              </a:spcAft>
              <a:buClr>
                <a:schemeClr val="accent1"/>
              </a:buClr>
              <a:buSzPct val="110000"/>
              <a:buFont typeface="Wingdings" panose="05000000000000000000" pitchFamily="2" charset="2"/>
              <a:buChar char="§"/>
            </a:pPr>
            <a:endParaRPr lang="en-US" sz="1600" dirty="0">
              <a:solidFill>
                <a:srgbClr val="00B0F0"/>
              </a:solidFill>
            </a:endParaRP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First load the dataset on </a:t>
            </a:r>
            <a:r>
              <a:rPr lang="en-US" sz="1600" dirty="0" err="1">
                <a:solidFill>
                  <a:srgbClr val="00B0F0"/>
                </a:solidFill>
                <a:latin typeface="Calibri Light"/>
                <a:cs typeface="Calibri Light"/>
              </a:rPr>
              <a:t>Jupyter</a:t>
            </a:r>
            <a:r>
              <a:rPr lang="en-US" sz="1600" dirty="0">
                <a:solidFill>
                  <a:srgbClr val="00B0F0"/>
                </a:solidFill>
                <a:latin typeface="Calibri Light"/>
                <a:cs typeface="Calibri Light"/>
              </a:rPr>
              <a:t> notebook and print it then check the shape of the dataset</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I started looking at randomly some rows and columns of dataset and tried to understand and after check the Null value in this dataset but in this Dataset there was no any Null value or anything to do like data cleaning , so were moved ahead</a:t>
            </a:r>
          </a:p>
          <a:p>
            <a:pPr indent="-228600">
              <a:lnSpc>
                <a:spcPct val="110000"/>
              </a:lnSpc>
              <a:spcAft>
                <a:spcPts val="600"/>
              </a:spcAft>
              <a:buClr>
                <a:schemeClr val="accent1"/>
              </a:buClr>
              <a:buSzPct val="110000"/>
              <a:buFont typeface="Wingdings" panose="05000000000000000000" pitchFamily="2" charset="2"/>
              <a:buChar char="§"/>
            </a:pPr>
            <a:endParaRPr lang="en-US" sz="1600" dirty="0">
              <a:solidFill>
                <a:srgbClr val="00B0F0"/>
              </a:solidFill>
              <a:latin typeface="Calibri Light"/>
              <a:cs typeface="Calibri Light"/>
            </a:endParaRP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I visualize the data using Matplotlib &amp; seaborn</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Four attributes in this dataset have Categorical type and four continuous type , we plotting some </a:t>
            </a:r>
            <a:r>
              <a:rPr lang="en-US" sz="1600" dirty="0" err="1">
                <a:solidFill>
                  <a:srgbClr val="00B0F0"/>
                </a:solidFill>
                <a:latin typeface="Calibri Light"/>
                <a:cs typeface="Calibri Light"/>
              </a:rPr>
              <a:t>Barplot</a:t>
            </a:r>
            <a:r>
              <a:rPr lang="en-US" sz="1600" dirty="0">
                <a:solidFill>
                  <a:srgbClr val="00B0F0"/>
                </a:solidFill>
                <a:latin typeface="Calibri Light"/>
                <a:cs typeface="Calibri Light"/>
              </a:rPr>
              <a:t>     with  categorical  attributes and Target and from this visualization we get useful information about this dataset</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Plotting scatterplot, </a:t>
            </a:r>
            <a:r>
              <a:rPr lang="en-US" sz="1600" dirty="0" err="1">
                <a:solidFill>
                  <a:srgbClr val="00B0F0"/>
                </a:solidFill>
                <a:latin typeface="Calibri Light"/>
                <a:cs typeface="Calibri Light"/>
              </a:rPr>
              <a:t>pairplot</a:t>
            </a:r>
            <a:r>
              <a:rPr lang="en-US" sz="1600" dirty="0">
                <a:solidFill>
                  <a:srgbClr val="00B0F0"/>
                </a:solidFill>
                <a:latin typeface="Calibri Light"/>
                <a:cs typeface="Calibri Light"/>
              </a:rPr>
              <a:t> and distribution plot for analyzing the distribution of the dataset</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Plotting Correlation plot through Heatmap and after that Analyzing correlation of the dataset </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Two attributes are positive correlated with target  and  other are no positive correlated with target</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CLASS attribute more positive correlated with price and duration, flight these attributes are less positive correlated with price</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If the Dataset has a Target continuous value and positively correlated attributes are more in such a Dataset,    then we are more likely to get more accuracy.</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None of any attributes are highly positive correlative with target so Linear-</a:t>
            </a:r>
            <a:r>
              <a:rPr lang="en-US" sz="1600" dirty="0" err="1">
                <a:solidFill>
                  <a:srgbClr val="00B0F0"/>
                </a:solidFill>
                <a:latin typeface="Calibri Light"/>
                <a:cs typeface="Calibri Light"/>
              </a:rPr>
              <a:t>Regresion</a:t>
            </a:r>
            <a:r>
              <a:rPr lang="en-US" sz="1600" dirty="0">
                <a:solidFill>
                  <a:srgbClr val="00B0F0"/>
                </a:solidFill>
                <a:latin typeface="Calibri Light"/>
                <a:cs typeface="Calibri Light"/>
              </a:rPr>
              <a:t> or SVM these algorithms not perform well on this dataset.</a:t>
            </a:r>
          </a:p>
        </p:txBody>
      </p:sp>
    </p:spTree>
    <p:extLst>
      <p:ext uri="{BB962C8B-B14F-4D97-AF65-F5344CB8AC3E}">
        <p14:creationId xmlns:p14="http://schemas.microsoft.com/office/powerpoint/2010/main" val="28449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0"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AC7E17C6-7A35-2FB7-D5E3-DC025FA0B3D0}"/>
              </a:ext>
            </a:extLst>
          </p:cNvPr>
          <p:cNvSpPr txBox="1"/>
          <p:nvPr/>
        </p:nvSpPr>
        <p:spPr>
          <a:xfrm>
            <a:off x="2771630" y="471047"/>
            <a:ext cx="9244354" cy="55807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indent="-228600">
              <a:lnSpc>
                <a:spcPct val="110000"/>
              </a:lnSpc>
              <a:spcAft>
                <a:spcPts val="600"/>
              </a:spcAft>
              <a:buClr>
                <a:schemeClr val="accent1"/>
              </a:buClr>
              <a:buSzPct val="110000"/>
              <a:buFont typeface="Wingdings" panose="05000000000000000000" pitchFamily="2" charset="2"/>
              <a:buChar char="§"/>
            </a:pPr>
            <a:r>
              <a:rPr lang="en-US" sz="2000" cap="all" dirty="0">
                <a:solidFill>
                  <a:srgbClr val="FF0000"/>
                </a:solidFill>
              </a:rPr>
              <a:t>STEPS AND ASSUMPTIONS USED TO COMPLETE THE PROJECT</a:t>
            </a:r>
          </a:p>
          <a:p>
            <a:pPr indent="-228600">
              <a:lnSpc>
                <a:spcPct val="110000"/>
              </a:lnSpc>
              <a:spcAft>
                <a:spcPts val="600"/>
              </a:spcAft>
              <a:buClr>
                <a:schemeClr val="accent1"/>
              </a:buClr>
              <a:buSzPct val="110000"/>
              <a:buFont typeface="Wingdings" panose="05000000000000000000" pitchFamily="2" charset="2"/>
              <a:buChar char="§"/>
            </a:pPr>
            <a:endParaRPr lang="en-US" sz="1400" cap="all" dirty="0"/>
          </a:p>
          <a:p>
            <a:pPr indent="-228600">
              <a:lnSpc>
                <a:spcPct val="110000"/>
              </a:lnSpc>
              <a:spcAft>
                <a:spcPts val="600"/>
              </a:spcAft>
              <a:buClr>
                <a:schemeClr val="accent1"/>
              </a:buClr>
              <a:buSzPct val="110000"/>
              <a:buFont typeface="Wingdings" panose="05000000000000000000" pitchFamily="2" charset="2"/>
              <a:buChar char="§"/>
            </a:pPr>
            <a:r>
              <a:rPr lang="en-US" sz="1400" dirty="0">
                <a:solidFill>
                  <a:srgbClr val="00B0F0"/>
                </a:solidFill>
                <a:latin typeface="Calibri Light"/>
                <a:cs typeface="Calibri Light"/>
              </a:rPr>
              <a:t> </a:t>
            </a:r>
            <a:r>
              <a:rPr lang="en-US" sz="1600" dirty="0">
                <a:solidFill>
                  <a:srgbClr val="00B0F0"/>
                </a:solidFill>
                <a:latin typeface="Calibri Light"/>
                <a:cs typeface="Calibri Light"/>
              </a:rPr>
              <a:t>First we clean the data because we obtained from web through web scrapping and in this data has some noisy</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element</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First we done import the necessary library like pandas </a:t>
            </a:r>
            <a:r>
              <a:rPr lang="en-US" sz="1600" dirty="0" err="1">
                <a:solidFill>
                  <a:srgbClr val="00B0F0"/>
                </a:solidFill>
                <a:latin typeface="Calibri Light"/>
                <a:cs typeface="Calibri Light"/>
              </a:rPr>
              <a:t>numpy</a:t>
            </a:r>
            <a:r>
              <a:rPr lang="en-US" sz="1600" dirty="0">
                <a:solidFill>
                  <a:srgbClr val="00B0F0"/>
                </a:solidFill>
                <a:latin typeface="Calibri Light"/>
                <a:cs typeface="Calibri Light"/>
              </a:rPr>
              <a:t>, matplotlib, seaborn, </a:t>
            </a:r>
            <a:r>
              <a:rPr lang="en-US" sz="1600" dirty="0" err="1">
                <a:solidFill>
                  <a:srgbClr val="00B0F0"/>
                </a:solidFill>
                <a:latin typeface="Calibri Light"/>
                <a:cs typeface="Calibri Light"/>
              </a:rPr>
              <a:t>sklearn</a:t>
            </a:r>
            <a:endParaRPr lang="en-US" sz="1600">
              <a:solidFill>
                <a:srgbClr val="00B0F0"/>
              </a:solidFill>
              <a:latin typeface="Calibri Light"/>
              <a:cs typeface="Calibri Light"/>
            </a:endParaRP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We checked the Null value in this dataset but in this Dataset there was no any Null value or anything to do like  data cleaning</a:t>
            </a:r>
          </a:p>
          <a:p>
            <a:pPr>
              <a:lnSpc>
                <a:spcPct val="110000"/>
              </a:lnSpc>
              <a:spcAft>
                <a:spcPts val="600"/>
              </a:spcAft>
              <a:buClr>
                <a:schemeClr val="accent1"/>
              </a:buClr>
              <a:buSzPct val="110000"/>
            </a:pPr>
            <a:r>
              <a:rPr lang="en-US" sz="1600" dirty="0">
                <a:solidFill>
                  <a:srgbClr val="00B0F0"/>
                </a:solidFill>
                <a:latin typeface="Calibri Light"/>
                <a:cs typeface="Calibri Light"/>
              </a:rPr>
              <a:t>    There is checking shape, about dataset information and the using describe function on this dataset for knowing the Statistical information </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Using </a:t>
            </a:r>
            <a:r>
              <a:rPr lang="en-US" sz="1600" dirty="0" err="1">
                <a:solidFill>
                  <a:srgbClr val="00B0F0"/>
                </a:solidFill>
                <a:latin typeface="Calibri Light"/>
                <a:cs typeface="Calibri Light"/>
              </a:rPr>
              <a:t>value_count</a:t>
            </a:r>
            <a:r>
              <a:rPr lang="en-US" sz="1600" dirty="0">
                <a:solidFill>
                  <a:srgbClr val="00B0F0"/>
                </a:solidFill>
                <a:latin typeface="Calibri Light"/>
                <a:cs typeface="Calibri Light"/>
              </a:rPr>
              <a:t>() and </a:t>
            </a:r>
            <a:r>
              <a:rPr lang="en-US" sz="1600" dirty="0" err="1">
                <a:solidFill>
                  <a:srgbClr val="00B0F0"/>
                </a:solidFill>
                <a:latin typeface="Calibri Light"/>
                <a:cs typeface="Calibri Light"/>
              </a:rPr>
              <a:t>countplot</a:t>
            </a:r>
            <a:r>
              <a:rPr lang="en-US" sz="1600" dirty="0">
                <a:solidFill>
                  <a:srgbClr val="00B0F0"/>
                </a:solidFill>
                <a:latin typeface="Calibri Light"/>
                <a:cs typeface="Calibri Light"/>
              </a:rPr>
              <a:t> for checking how many type of value in categorical attributes </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After done all visualization part we found that there are only two categorical columns in this Dataset on which label-encoding can be used, Flight and CLASS  . </a:t>
            </a:r>
          </a:p>
          <a:p>
            <a:pPr indent="-228600">
              <a:lnSpc>
                <a:spcPct val="110000"/>
              </a:lnSpc>
              <a:spcAft>
                <a:spcPts val="600"/>
              </a:spcAft>
              <a:buClr>
                <a:schemeClr val="accent1"/>
              </a:buClr>
              <a:buSzPct val="110000"/>
              <a:buFont typeface="Wingdings" panose="05000000000000000000" pitchFamily="2" charset="2"/>
              <a:buChar char="§"/>
            </a:pPr>
            <a:endParaRPr lang="en-US" sz="1600" dirty="0">
              <a:solidFill>
                <a:srgbClr val="00B0F0"/>
              </a:solidFill>
              <a:latin typeface="Calibri Light"/>
              <a:cs typeface="Calibri Light"/>
            </a:endParaRP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a:t>
            </a:r>
            <a:r>
              <a:rPr lang="en-US" sz="1600" dirty="0" err="1">
                <a:solidFill>
                  <a:srgbClr val="00B0F0"/>
                </a:solidFill>
                <a:latin typeface="Calibri Light"/>
                <a:cs typeface="Calibri Light"/>
              </a:rPr>
              <a:t>flight_code</a:t>
            </a:r>
            <a:r>
              <a:rPr lang="en-US" sz="1600" dirty="0">
                <a:solidFill>
                  <a:srgbClr val="00B0F0"/>
                </a:solidFill>
                <a:latin typeface="Calibri Light"/>
                <a:cs typeface="Calibri Light"/>
              </a:rPr>
              <a:t>' is categorical attribute and in this 1317 different value if we use one-hot-encoding or  </a:t>
            </a:r>
            <a:r>
              <a:rPr lang="en-US" sz="1600" dirty="0" err="1">
                <a:solidFill>
                  <a:srgbClr val="00B0F0"/>
                </a:solidFill>
                <a:latin typeface="Calibri Light"/>
                <a:cs typeface="Calibri Light"/>
              </a:rPr>
              <a:t>get_dummies</a:t>
            </a:r>
            <a:r>
              <a:rPr lang="en-US" sz="1600" dirty="0">
                <a:solidFill>
                  <a:srgbClr val="00B0F0"/>
                </a:solidFill>
                <a:latin typeface="Calibri Light"/>
                <a:cs typeface="Calibri Light"/>
              </a:rPr>
              <a:t>() method on this attribute than dataset attributes size more than 1320 and we could build a model with keeping its and after again remove this attribute from dataset and then build a model so in r2_score no shown any differences</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We used matplotlib and seaborn for plotting the data</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we using </a:t>
            </a:r>
            <a:r>
              <a:rPr lang="en-US" sz="1600" dirty="0" err="1">
                <a:solidFill>
                  <a:srgbClr val="00B0F0"/>
                </a:solidFill>
                <a:latin typeface="Calibri Light"/>
                <a:cs typeface="Calibri Light"/>
              </a:rPr>
              <a:t>countplot</a:t>
            </a:r>
            <a:r>
              <a:rPr lang="en-US" sz="1600" dirty="0">
                <a:solidFill>
                  <a:srgbClr val="00B0F0"/>
                </a:solidFill>
                <a:latin typeface="Calibri Light"/>
                <a:cs typeface="Calibri Light"/>
              </a:rPr>
              <a:t> , </a:t>
            </a:r>
            <a:r>
              <a:rPr lang="en-US" sz="1600" dirty="0" err="1">
                <a:solidFill>
                  <a:srgbClr val="00B0F0"/>
                </a:solidFill>
                <a:latin typeface="Calibri Light"/>
                <a:cs typeface="Calibri Light"/>
              </a:rPr>
              <a:t>Barplot</a:t>
            </a:r>
            <a:r>
              <a:rPr lang="en-US" sz="1600" dirty="0">
                <a:solidFill>
                  <a:srgbClr val="00B0F0"/>
                </a:solidFill>
                <a:latin typeface="Calibri Light"/>
                <a:cs typeface="Calibri Light"/>
              </a:rPr>
              <a:t> , distribution plot and </a:t>
            </a:r>
            <a:r>
              <a:rPr lang="en-US" sz="1600" dirty="0" err="1">
                <a:solidFill>
                  <a:srgbClr val="00B0F0"/>
                </a:solidFill>
                <a:latin typeface="Calibri Light"/>
                <a:cs typeface="Calibri Light"/>
              </a:rPr>
              <a:t>pairplot</a:t>
            </a:r>
            <a:r>
              <a:rPr lang="en-US" sz="1600" dirty="0">
                <a:solidFill>
                  <a:srgbClr val="00B0F0"/>
                </a:solidFill>
                <a:latin typeface="Calibri Light"/>
                <a:cs typeface="Calibri Light"/>
              </a:rPr>
              <a:t> in EDA</a:t>
            </a:r>
          </a:p>
          <a:p>
            <a:pPr indent="-228600">
              <a:lnSpc>
                <a:spcPct val="110000"/>
              </a:lnSpc>
              <a:spcAft>
                <a:spcPts val="600"/>
              </a:spcAft>
              <a:buClr>
                <a:schemeClr val="accent1"/>
              </a:buClr>
              <a:buSzPct val="110000"/>
              <a:buFont typeface="Wingdings" panose="05000000000000000000" pitchFamily="2" charset="2"/>
              <a:buChar char="§"/>
            </a:pPr>
            <a:endParaRPr lang="en-US" sz="1600" dirty="0">
              <a:solidFill>
                <a:srgbClr val="FFC000"/>
              </a:solidFill>
            </a:endParaRPr>
          </a:p>
        </p:txBody>
      </p:sp>
    </p:spTree>
    <p:extLst>
      <p:ext uri="{BB962C8B-B14F-4D97-AF65-F5344CB8AC3E}">
        <p14:creationId xmlns:p14="http://schemas.microsoft.com/office/powerpoint/2010/main" val="380752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0"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664122F6-D0F9-8879-9FBE-562855776DEA}"/>
              </a:ext>
            </a:extLst>
          </p:cNvPr>
          <p:cNvSpPr txBox="1"/>
          <p:nvPr/>
        </p:nvSpPr>
        <p:spPr>
          <a:xfrm>
            <a:off x="2699059" y="1075808"/>
            <a:ext cx="9159687" cy="49760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120000"/>
              </a:lnSpc>
              <a:spcAft>
                <a:spcPts val="600"/>
              </a:spcAft>
              <a:buClr>
                <a:schemeClr val="accent1"/>
              </a:buClr>
              <a:buSzPct val="110000"/>
              <a:buFont typeface="Wingdings" panose="05000000000000000000" pitchFamily="2" charset="2"/>
              <a:buChar char="§"/>
            </a:pPr>
            <a:r>
              <a:rPr lang="en-US" sz="1600" dirty="0"/>
              <a:t> </a:t>
            </a:r>
            <a:r>
              <a:rPr lang="en-US" sz="1600" dirty="0">
                <a:solidFill>
                  <a:srgbClr val="00B0F0"/>
                </a:solidFill>
              </a:rPr>
              <a:t>I checked Outliers only one column showed outliers but there was not much outliers. after that reduced the skewness of the data .</a:t>
            </a:r>
          </a:p>
          <a:p>
            <a:pPr indent="-228600">
              <a:lnSpc>
                <a:spcPct val="120000"/>
              </a:lnSpc>
              <a:spcAft>
                <a:spcPts val="600"/>
              </a:spcAft>
              <a:buClr>
                <a:schemeClr val="accent1"/>
              </a:buClr>
              <a:buSzPct val="110000"/>
              <a:buFont typeface="Wingdings" panose="05000000000000000000" pitchFamily="2" charset="2"/>
              <a:buChar char="§"/>
            </a:pPr>
            <a:endParaRPr lang="en-US" sz="1600" dirty="0">
              <a:solidFill>
                <a:srgbClr val="00B0F0"/>
              </a:solidFill>
            </a:endParaRPr>
          </a:p>
          <a:p>
            <a:pPr indent="-228600">
              <a:lnSpc>
                <a:spcPct val="120000"/>
              </a:lnSpc>
              <a:spcAft>
                <a:spcPts val="600"/>
              </a:spcAft>
              <a:buClr>
                <a:schemeClr val="accent1"/>
              </a:buClr>
              <a:buSzPct val="110000"/>
              <a:buFont typeface="Wingdings" panose="05000000000000000000" pitchFamily="2" charset="2"/>
              <a:buChar char="§"/>
            </a:pPr>
            <a:r>
              <a:rPr lang="en-US" sz="1600" dirty="0">
                <a:solidFill>
                  <a:srgbClr val="00B0F0"/>
                </a:solidFill>
              </a:rPr>
              <a:t>. I analyzing correlation of this dataset, outliers with Boxplot, skewness </a:t>
            </a:r>
          </a:p>
          <a:p>
            <a:pPr indent="-228600">
              <a:lnSpc>
                <a:spcPct val="120000"/>
              </a:lnSpc>
              <a:spcAft>
                <a:spcPts val="600"/>
              </a:spcAft>
              <a:buClr>
                <a:schemeClr val="accent1"/>
              </a:buClr>
              <a:buSzPct val="110000"/>
              <a:buFont typeface="Wingdings" panose="05000000000000000000" pitchFamily="2" charset="2"/>
              <a:buChar char="§"/>
            </a:pPr>
            <a:r>
              <a:rPr lang="en-US" sz="1600" dirty="0">
                <a:solidFill>
                  <a:srgbClr val="00B0F0"/>
                </a:solidFill>
              </a:rPr>
              <a:t>.  Last process on this dataset was Scaling the data </a:t>
            </a:r>
          </a:p>
          <a:p>
            <a:pPr indent="-228600">
              <a:lnSpc>
                <a:spcPct val="120000"/>
              </a:lnSpc>
              <a:spcAft>
                <a:spcPts val="600"/>
              </a:spcAft>
              <a:buClr>
                <a:schemeClr val="accent1"/>
              </a:buClr>
              <a:buSzPct val="110000"/>
              <a:buFont typeface="Wingdings" panose="05000000000000000000" pitchFamily="2" charset="2"/>
              <a:buChar char="§"/>
            </a:pPr>
            <a:endParaRPr lang="en-US" sz="1600" dirty="0">
              <a:solidFill>
                <a:srgbClr val="00B0F0"/>
              </a:solidFill>
            </a:endParaRPr>
          </a:p>
          <a:p>
            <a:pPr indent="-228600">
              <a:lnSpc>
                <a:spcPct val="120000"/>
              </a:lnSpc>
              <a:spcAft>
                <a:spcPts val="600"/>
              </a:spcAft>
              <a:buClr>
                <a:schemeClr val="accent1"/>
              </a:buClr>
              <a:buSzPct val="110000"/>
              <a:buFont typeface="Wingdings" panose="05000000000000000000" pitchFamily="2" charset="2"/>
              <a:buChar char="§"/>
            </a:pPr>
            <a:r>
              <a:rPr lang="en-US" sz="1600" dirty="0">
                <a:solidFill>
                  <a:srgbClr val="00B0F0"/>
                </a:solidFill>
              </a:rPr>
              <a:t>.  Attributes of this dataset is not enough that we think to checking  </a:t>
            </a:r>
            <a:r>
              <a:rPr lang="en-US" sz="1600" dirty="0" err="1">
                <a:solidFill>
                  <a:srgbClr val="00B0F0"/>
                </a:solidFill>
              </a:rPr>
              <a:t>multicollnearity</a:t>
            </a:r>
            <a:r>
              <a:rPr lang="en-US" sz="1600" dirty="0">
                <a:solidFill>
                  <a:srgbClr val="00B0F0"/>
                </a:solidFill>
              </a:rPr>
              <a:t> problem and feature selection </a:t>
            </a:r>
          </a:p>
          <a:p>
            <a:pPr indent="-228600">
              <a:lnSpc>
                <a:spcPct val="120000"/>
              </a:lnSpc>
              <a:spcAft>
                <a:spcPts val="600"/>
              </a:spcAft>
              <a:buClr>
                <a:schemeClr val="accent1"/>
              </a:buClr>
              <a:buSzPct val="110000"/>
              <a:buFont typeface="Wingdings" panose="05000000000000000000" pitchFamily="2" charset="2"/>
              <a:buChar char="§"/>
            </a:pPr>
            <a:r>
              <a:rPr lang="en-US" sz="1600" dirty="0">
                <a:solidFill>
                  <a:srgbClr val="00B0F0"/>
                </a:solidFill>
              </a:rPr>
              <a:t>. .Now we have done Data cleaning , EDA and Preprocessing on this dataset and data is clean for trained the model</a:t>
            </a:r>
          </a:p>
          <a:p>
            <a:pPr indent="-228600">
              <a:lnSpc>
                <a:spcPct val="120000"/>
              </a:lnSpc>
              <a:spcAft>
                <a:spcPts val="600"/>
              </a:spcAft>
              <a:buClr>
                <a:schemeClr val="accent1"/>
              </a:buClr>
              <a:buSzPct val="110000"/>
              <a:buFont typeface="Wingdings" panose="05000000000000000000" pitchFamily="2" charset="2"/>
              <a:buChar char="§"/>
            </a:pPr>
            <a:endParaRPr lang="en-US" sz="1600" dirty="0">
              <a:solidFill>
                <a:srgbClr val="00B0F0"/>
              </a:solidFill>
            </a:endParaRPr>
          </a:p>
        </p:txBody>
      </p:sp>
    </p:spTree>
    <p:extLst>
      <p:ext uri="{BB962C8B-B14F-4D97-AF65-F5344CB8AC3E}">
        <p14:creationId xmlns:p14="http://schemas.microsoft.com/office/powerpoint/2010/main" val="224903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0"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5111567C-8E37-8E32-9FC9-EBF4AA932661}"/>
              </a:ext>
            </a:extLst>
          </p:cNvPr>
          <p:cNvSpPr txBox="1"/>
          <p:nvPr/>
        </p:nvSpPr>
        <p:spPr>
          <a:xfrm>
            <a:off x="2553917" y="204951"/>
            <a:ext cx="9425781" cy="660885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Clr>
                <a:schemeClr val="accent1"/>
              </a:buClr>
              <a:buSzPct val="110000"/>
              <a:buFont typeface="Wingdings" panose="05000000000000000000" pitchFamily="2" charset="2"/>
              <a:buChar char="§"/>
            </a:pPr>
            <a:r>
              <a:rPr lang="en-US" sz="2000" cap="all" dirty="0">
                <a:solidFill>
                  <a:srgbClr val="FF0000"/>
                </a:solidFill>
              </a:rPr>
              <a:t>FINALIZED MODEL</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First we do </a:t>
            </a:r>
            <a:r>
              <a:rPr lang="en-US" sz="1600" err="1">
                <a:solidFill>
                  <a:srgbClr val="00B0F0"/>
                </a:solidFill>
                <a:latin typeface="Calibri Light"/>
                <a:cs typeface="Calibri Light"/>
              </a:rPr>
              <a:t>train_test_split</a:t>
            </a:r>
            <a:r>
              <a:rPr lang="en-US" sz="1600" dirty="0">
                <a:solidFill>
                  <a:srgbClr val="00B0F0"/>
                </a:solidFill>
                <a:latin typeface="Calibri Light"/>
                <a:cs typeface="Calibri Light"/>
              </a:rPr>
              <a:t> on input-data &amp; target-attribute then data split into train &amp; test data , fit the model on train data then test the model accuracy on test data</a:t>
            </a:r>
          </a:p>
          <a:p>
            <a:pPr indent="-228600">
              <a:lnSpc>
                <a:spcPct val="110000"/>
              </a:lnSpc>
              <a:spcAft>
                <a:spcPts val="600"/>
              </a:spcAft>
              <a:buClr>
                <a:schemeClr val="accent1"/>
              </a:buClr>
              <a:buSzPct val="110000"/>
              <a:buFont typeface="Wingdings" panose="05000000000000000000" pitchFamily="2" charset="2"/>
              <a:buChar char="§"/>
            </a:pPr>
            <a:r>
              <a:rPr lang="en-US" sz="1600" cap="all" dirty="0">
                <a:solidFill>
                  <a:srgbClr val="00B0F0"/>
                </a:solidFill>
                <a:latin typeface="Calibri Light"/>
                <a:cs typeface="Calibri Light"/>
              </a:rPr>
              <a:t> </a:t>
            </a:r>
            <a:r>
              <a:rPr lang="en-US" sz="1600" dirty="0">
                <a:solidFill>
                  <a:srgbClr val="00B0F0"/>
                </a:solidFill>
                <a:latin typeface="Calibri Light"/>
                <a:cs typeface="Calibri Light"/>
              </a:rPr>
              <a:t>After the analyzing the dataset , it was found that linear-regression and </a:t>
            </a:r>
            <a:r>
              <a:rPr lang="en-US" sz="1600" err="1">
                <a:solidFill>
                  <a:srgbClr val="00B0F0"/>
                </a:solidFill>
                <a:latin typeface="Calibri Light"/>
                <a:cs typeface="Calibri Light"/>
              </a:rPr>
              <a:t>svm</a:t>
            </a:r>
            <a:r>
              <a:rPr lang="en-US" sz="1600" dirty="0">
                <a:solidFill>
                  <a:srgbClr val="00B0F0"/>
                </a:solidFill>
                <a:latin typeface="Calibri Light"/>
                <a:cs typeface="Calibri Light"/>
              </a:rPr>
              <a:t>-regression will not able to perform well on this dataset </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The values in this Dataset were distributed in such a way that a best score could be obtained only from Ensemble technique like </a:t>
            </a:r>
            <a:r>
              <a:rPr lang="en-US" sz="1600" err="1">
                <a:solidFill>
                  <a:srgbClr val="00B0F0"/>
                </a:solidFill>
                <a:latin typeface="Calibri Light"/>
                <a:cs typeface="Calibri Light"/>
              </a:rPr>
              <a:t>Randomforest</a:t>
            </a:r>
            <a:r>
              <a:rPr lang="en-US" sz="1600" dirty="0">
                <a:solidFill>
                  <a:srgbClr val="00B0F0"/>
                </a:solidFill>
                <a:latin typeface="Calibri Light"/>
                <a:cs typeface="Calibri Light"/>
              </a:rPr>
              <a:t>, </a:t>
            </a:r>
            <a:r>
              <a:rPr lang="en-US" sz="1600" err="1">
                <a:solidFill>
                  <a:srgbClr val="00B0F0"/>
                </a:solidFill>
                <a:latin typeface="Calibri Light"/>
                <a:cs typeface="Calibri Light"/>
              </a:rPr>
              <a:t>GradientBoosting</a:t>
            </a:r>
            <a:endParaRPr lang="en-US" sz="1600">
              <a:solidFill>
                <a:srgbClr val="00B0F0"/>
              </a:solidFill>
              <a:latin typeface="Calibri Light"/>
              <a:cs typeface="Calibri Light"/>
            </a:endParaRP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We used five types of algorithms for building the model</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KNN-regressor, </a:t>
            </a:r>
            <a:r>
              <a:rPr lang="en-US" sz="1600" err="1">
                <a:solidFill>
                  <a:srgbClr val="00B0F0"/>
                </a:solidFill>
                <a:latin typeface="Calibri Light"/>
                <a:cs typeface="Calibri Light"/>
              </a:rPr>
              <a:t>RandomForest</a:t>
            </a:r>
            <a:r>
              <a:rPr lang="en-US" sz="1600" dirty="0">
                <a:solidFill>
                  <a:srgbClr val="00B0F0"/>
                </a:solidFill>
                <a:latin typeface="Calibri Light"/>
                <a:cs typeface="Calibri Light"/>
              </a:rPr>
              <a:t>-Regressor, </a:t>
            </a:r>
            <a:r>
              <a:rPr lang="en-US" sz="1600" err="1">
                <a:solidFill>
                  <a:srgbClr val="00B0F0"/>
                </a:solidFill>
                <a:latin typeface="Calibri Light"/>
                <a:cs typeface="Calibri Light"/>
              </a:rPr>
              <a:t>AdaboostBoost</a:t>
            </a:r>
            <a:r>
              <a:rPr lang="en-US" sz="1600" dirty="0">
                <a:solidFill>
                  <a:srgbClr val="00B0F0"/>
                </a:solidFill>
                <a:latin typeface="Calibri Light"/>
                <a:cs typeface="Calibri Light"/>
              </a:rPr>
              <a:t>, SGD-Regressor, </a:t>
            </a:r>
            <a:r>
              <a:rPr lang="en-US" sz="1600" err="1">
                <a:solidFill>
                  <a:srgbClr val="00B0F0"/>
                </a:solidFill>
                <a:latin typeface="Calibri Light"/>
                <a:cs typeface="Calibri Light"/>
              </a:rPr>
              <a:t>GradientBoosting</a:t>
            </a:r>
            <a:endParaRPr lang="en-US" sz="1600">
              <a:solidFill>
                <a:srgbClr val="00B0F0"/>
              </a:solidFill>
              <a:latin typeface="Calibri Light"/>
              <a:cs typeface="Calibri Light"/>
            </a:endParaRP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we get maximum r2_score with </a:t>
            </a:r>
            <a:r>
              <a:rPr lang="en-US" sz="1600" dirty="0" err="1">
                <a:solidFill>
                  <a:srgbClr val="00B0F0"/>
                </a:solidFill>
                <a:latin typeface="Calibri Light"/>
                <a:cs typeface="Calibri Light"/>
              </a:rPr>
              <a:t>RandomForest</a:t>
            </a:r>
            <a:r>
              <a:rPr lang="en-US" sz="1600" dirty="0">
                <a:solidFill>
                  <a:srgbClr val="00B0F0"/>
                </a:solidFill>
                <a:latin typeface="Calibri Light"/>
                <a:cs typeface="Calibri Light"/>
              </a:rPr>
              <a:t>, </a:t>
            </a:r>
            <a:r>
              <a:rPr lang="en-US" sz="1600" dirty="0" err="1">
                <a:solidFill>
                  <a:srgbClr val="00B0F0"/>
                </a:solidFill>
                <a:latin typeface="Calibri Light"/>
                <a:cs typeface="Calibri Light"/>
              </a:rPr>
              <a:t>GradientBoosting</a:t>
            </a:r>
            <a:r>
              <a:rPr lang="en-US" sz="1600" dirty="0">
                <a:solidFill>
                  <a:srgbClr val="00B0F0"/>
                </a:solidFill>
                <a:latin typeface="Calibri Light"/>
                <a:cs typeface="Calibri Light"/>
              </a:rPr>
              <a:t> in testing the model and from </a:t>
            </a:r>
            <a:r>
              <a:rPr lang="en-US" sz="1600" dirty="0" err="1">
                <a:solidFill>
                  <a:srgbClr val="00B0F0"/>
                </a:solidFill>
                <a:latin typeface="Calibri Light"/>
                <a:cs typeface="Calibri Light"/>
              </a:rPr>
              <a:t>GradientBoosting</a:t>
            </a:r>
            <a:r>
              <a:rPr lang="en-US" sz="1600" dirty="0">
                <a:solidFill>
                  <a:srgbClr val="00B0F0"/>
                </a:solidFill>
                <a:latin typeface="Calibri Light"/>
                <a:cs typeface="Calibri Light"/>
              </a:rPr>
              <a:t> we get maximum </a:t>
            </a:r>
            <a:r>
              <a:rPr lang="en-US" sz="1600" dirty="0" err="1">
                <a:solidFill>
                  <a:srgbClr val="00B0F0"/>
                </a:solidFill>
                <a:latin typeface="Calibri Light"/>
                <a:cs typeface="Calibri Light"/>
              </a:rPr>
              <a:t>cross_validation_score</a:t>
            </a:r>
            <a:endParaRPr lang="en-US" sz="1600">
              <a:solidFill>
                <a:srgbClr val="00B0F0"/>
              </a:solidFill>
              <a:latin typeface="Calibri Light"/>
              <a:cs typeface="Calibri Light"/>
            </a:endParaRP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a:t>
            </a:r>
            <a:r>
              <a:rPr lang="en-US" sz="1600" err="1">
                <a:solidFill>
                  <a:srgbClr val="00B0F0"/>
                </a:solidFill>
                <a:latin typeface="Calibri Light"/>
                <a:cs typeface="Calibri Light"/>
              </a:rPr>
              <a:t>RandomForest</a:t>
            </a:r>
            <a:r>
              <a:rPr lang="en-US" sz="1600" dirty="0">
                <a:solidFill>
                  <a:srgbClr val="00B0F0"/>
                </a:solidFill>
                <a:latin typeface="Calibri Light"/>
                <a:cs typeface="Calibri Light"/>
              </a:rPr>
              <a:t> r2_score= 86 percent and cross validation score = 80 percent</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 </a:t>
            </a:r>
            <a:r>
              <a:rPr lang="en-US" sz="1600" err="1">
                <a:solidFill>
                  <a:srgbClr val="00B0F0"/>
                </a:solidFill>
                <a:latin typeface="Calibri Light"/>
                <a:cs typeface="Calibri Light"/>
              </a:rPr>
              <a:t>GradientBoosting</a:t>
            </a:r>
            <a:r>
              <a:rPr lang="en-US" sz="1600" dirty="0">
                <a:solidFill>
                  <a:srgbClr val="00B0F0"/>
                </a:solidFill>
                <a:latin typeface="Calibri Light"/>
                <a:cs typeface="Calibri Light"/>
              </a:rPr>
              <a:t> r2_score = 82 percent and cross validation score = 82 percent</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used different types of metrics to find which one model is perform better on this dataset</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r2_score, </a:t>
            </a:r>
            <a:r>
              <a:rPr lang="en-US" sz="1600" dirty="0" err="1">
                <a:solidFill>
                  <a:srgbClr val="00B0F0"/>
                </a:solidFill>
                <a:latin typeface="Calibri Light"/>
                <a:cs typeface="Calibri Light"/>
              </a:rPr>
              <a:t>mean_squared_error</a:t>
            </a:r>
            <a:r>
              <a:rPr lang="en-US" sz="1600" dirty="0">
                <a:solidFill>
                  <a:srgbClr val="00B0F0"/>
                </a:solidFill>
                <a:latin typeface="Calibri Light"/>
                <a:cs typeface="Calibri Light"/>
              </a:rPr>
              <a:t> and </a:t>
            </a:r>
            <a:r>
              <a:rPr lang="en-US" sz="1600" dirty="0" err="1">
                <a:solidFill>
                  <a:srgbClr val="00B0F0"/>
                </a:solidFill>
                <a:latin typeface="Calibri Light"/>
                <a:cs typeface="Calibri Light"/>
              </a:rPr>
              <a:t>mean_absolute_error</a:t>
            </a:r>
            <a:r>
              <a:rPr lang="en-US" sz="1600" dirty="0">
                <a:solidFill>
                  <a:srgbClr val="00B0F0"/>
                </a:solidFill>
                <a:latin typeface="Calibri Light"/>
                <a:cs typeface="Calibri Light"/>
              </a:rPr>
              <a:t> these metrics list that we used in building the model for analyzing its accuracy</a:t>
            </a:r>
          </a:p>
          <a:p>
            <a:pPr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After training and testing the all model we used  </a:t>
            </a:r>
            <a:r>
              <a:rPr lang="en-US" sz="1600" err="1">
                <a:solidFill>
                  <a:srgbClr val="00B0F0"/>
                </a:solidFill>
                <a:latin typeface="Calibri Light"/>
                <a:cs typeface="Calibri Light"/>
              </a:rPr>
              <a:t>cross_validation</a:t>
            </a:r>
            <a:r>
              <a:rPr lang="en-US" sz="1600" dirty="0">
                <a:solidFill>
                  <a:srgbClr val="00B0F0"/>
                </a:solidFill>
                <a:latin typeface="Calibri Light"/>
                <a:cs typeface="Calibri Light"/>
              </a:rPr>
              <a:t> score with k-fold on all model</a:t>
            </a:r>
          </a:p>
          <a:p>
            <a:pPr marL="285750" indent="-228600">
              <a:lnSpc>
                <a:spcPct val="110000"/>
              </a:lnSpc>
              <a:spcAft>
                <a:spcPts val="600"/>
              </a:spcAft>
              <a:buClr>
                <a:schemeClr val="accent1"/>
              </a:buClr>
              <a:buSzPct val="110000"/>
              <a:buFont typeface="Wingdings" panose="05000000000000000000" pitchFamily="2" charset="2"/>
              <a:buChar char="§"/>
            </a:pPr>
            <a:r>
              <a:rPr lang="en-US" sz="1600" dirty="0">
                <a:solidFill>
                  <a:srgbClr val="00B0F0"/>
                </a:solidFill>
                <a:latin typeface="Calibri Light"/>
                <a:cs typeface="Calibri Light"/>
              </a:rPr>
              <a:t>We used Hyperparameter tuning with </a:t>
            </a:r>
            <a:r>
              <a:rPr lang="en-US" sz="1600" err="1">
                <a:solidFill>
                  <a:srgbClr val="00B0F0"/>
                </a:solidFill>
                <a:latin typeface="Calibri Light"/>
                <a:cs typeface="Calibri Light"/>
              </a:rPr>
              <a:t>GridSearchCV</a:t>
            </a:r>
            <a:r>
              <a:rPr lang="en-US" sz="1600" dirty="0">
                <a:solidFill>
                  <a:srgbClr val="00B0F0"/>
                </a:solidFill>
                <a:latin typeface="Calibri Light"/>
                <a:cs typeface="Calibri Light"/>
              </a:rPr>
              <a:t> on </a:t>
            </a:r>
            <a:r>
              <a:rPr lang="en-US" sz="1600" err="1">
                <a:solidFill>
                  <a:srgbClr val="00B0F0"/>
                </a:solidFill>
                <a:latin typeface="Calibri Light"/>
                <a:cs typeface="Calibri Light"/>
              </a:rPr>
              <a:t>RandomForest</a:t>
            </a:r>
            <a:r>
              <a:rPr lang="en-US" sz="1600" dirty="0">
                <a:solidFill>
                  <a:srgbClr val="00B0F0"/>
                </a:solidFill>
                <a:latin typeface="Calibri Light"/>
                <a:cs typeface="Calibri Light"/>
              </a:rPr>
              <a:t> and </a:t>
            </a:r>
            <a:r>
              <a:rPr lang="en-US" sz="1600" err="1">
                <a:solidFill>
                  <a:srgbClr val="00B0F0"/>
                </a:solidFill>
                <a:latin typeface="Calibri Light"/>
                <a:cs typeface="Calibri Light"/>
              </a:rPr>
              <a:t>GradientBoosting</a:t>
            </a:r>
            <a:r>
              <a:rPr lang="en-US" sz="1600" dirty="0">
                <a:solidFill>
                  <a:srgbClr val="00B0F0"/>
                </a:solidFill>
                <a:latin typeface="Calibri Light"/>
                <a:cs typeface="Calibri Light"/>
              </a:rPr>
              <a:t> then we get </a:t>
            </a:r>
          </a:p>
          <a:p>
            <a:pPr marL="57150">
              <a:lnSpc>
                <a:spcPct val="110000"/>
              </a:lnSpc>
              <a:spcAft>
                <a:spcPts val="600"/>
              </a:spcAft>
              <a:buClr>
                <a:schemeClr val="accent1"/>
              </a:buClr>
              <a:buSzPct val="110000"/>
            </a:pPr>
            <a:r>
              <a:rPr lang="en-US" sz="1600" dirty="0">
                <a:solidFill>
                  <a:srgbClr val="00B0F0"/>
                </a:solidFill>
                <a:latin typeface="Calibri Light"/>
                <a:cs typeface="Calibri Light"/>
              </a:rPr>
              <a:t>        87 percent r2_score with </a:t>
            </a:r>
            <a:r>
              <a:rPr lang="en-US" sz="1600" err="1">
                <a:solidFill>
                  <a:srgbClr val="00B0F0"/>
                </a:solidFill>
                <a:latin typeface="Calibri Light"/>
                <a:cs typeface="Calibri Light"/>
              </a:rPr>
              <a:t>Hypertunned</a:t>
            </a:r>
            <a:r>
              <a:rPr lang="en-US" sz="1600" dirty="0">
                <a:solidFill>
                  <a:srgbClr val="00B0F0"/>
                </a:solidFill>
                <a:latin typeface="Calibri Light"/>
                <a:cs typeface="Calibri Light"/>
              </a:rPr>
              <a:t>  </a:t>
            </a:r>
            <a:r>
              <a:rPr lang="en-US" sz="1600" err="1">
                <a:solidFill>
                  <a:srgbClr val="00B0F0"/>
                </a:solidFill>
                <a:latin typeface="Calibri Light"/>
                <a:cs typeface="Calibri Light"/>
              </a:rPr>
              <a:t>GradientBoosting</a:t>
            </a:r>
            <a:r>
              <a:rPr lang="en-US" sz="1600" dirty="0">
                <a:solidFill>
                  <a:srgbClr val="00B0F0"/>
                </a:solidFill>
                <a:latin typeface="Calibri Light"/>
                <a:cs typeface="Calibri Light"/>
              </a:rPr>
              <a:t> model </a:t>
            </a:r>
          </a:p>
          <a:p>
            <a:pPr indent="-228600">
              <a:lnSpc>
                <a:spcPct val="110000"/>
              </a:lnSpc>
              <a:spcAft>
                <a:spcPts val="600"/>
              </a:spcAft>
              <a:buClr>
                <a:schemeClr val="accent1"/>
              </a:buClr>
              <a:buSzPct val="110000"/>
              <a:buFont typeface="Wingdings" panose="05000000000000000000" pitchFamily="2" charset="2"/>
              <a:buChar char="§"/>
            </a:pPr>
            <a:endParaRPr lang="en-US" sz="1400" dirty="0">
              <a:latin typeface="Calibri Light"/>
              <a:cs typeface="Calibri Light"/>
            </a:endParaRPr>
          </a:p>
        </p:txBody>
      </p:sp>
    </p:spTree>
    <p:extLst>
      <p:ext uri="{BB962C8B-B14F-4D97-AF65-F5344CB8AC3E}">
        <p14:creationId xmlns:p14="http://schemas.microsoft.com/office/powerpoint/2010/main" val="13178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5" name="Rectangle 34">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0" name="Rectangle 59">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16A2C11C-A7FA-52E4-80EA-875FECFE3E12}"/>
              </a:ext>
            </a:extLst>
          </p:cNvPr>
          <p:cNvSpPr txBox="1"/>
          <p:nvPr/>
        </p:nvSpPr>
        <p:spPr>
          <a:xfrm>
            <a:off x="2880487" y="991142"/>
            <a:ext cx="8700068" cy="50606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20000"/>
              </a:lnSpc>
              <a:spcAft>
                <a:spcPts val="600"/>
              </a:spcAft>
              <a:buClr>
                <a:schemeClr val="accent1"/>
              </a:buClr>
              <a:buSzPct val="110000"/>
              <a:buFont typeface="Wingdings" panose="05000000000000000000" pitchFamily="2" charset="2"/>
              <a:buChar char="§"/>
            </a:pPr>
            <a:r>
              <a:rPr lang="en-US" sz="2000" dirty="0">
                <a:solidFill>
                  <a:srgbClr val="FF0000"/>
                </a:solidFill>
              </a:rPr>
              <a:t>   CONCLUSION</a:t>
            </a:r>
          </a:p>
          <a:p>
            <a:pPr indent="-228600">
              <a:lnSpc>
                <a:spcPct val="120000"/>
              </a:lnSpc>
              <a:spcAft>
                <a:spcPts val="600"/>
              </a:spcAft>
              <a:buClr>
                <a:schemeClr val="accent1"/>
              </a:buClr>
              <a:buSzPct val="110000"/>
              <a:buFont typeface="Wingdings" panose="05000000000000000000" pitchFamily="2" charset="2"/>
              <a:buChar char="§"/>
            </a:pPr>
            <a:r>
              <a:rPr lang="en-US" sz="1600" dirty="0">
                <a:solidFill>
                  <a:srgbClr val="00B0F0"/>
                </a:solidFill>
              </a:rPr>
              <a:t>I used several methods to get the Statistical information of the dataset as well as get the necessary information of the input data to predict the target,  then finally we know it </a:t>
            </a:r>
          </a:p>
          <a:p>
            <a:pPr indent="-228600">
              <a:lnSpc>
                <a:spcPct val="120000"/>
              </a:lnSpc>
              <a:spcAft>
                <a:spcPts val="600"/>
              </a:spcAft>
              <a:buClr>
                <a:schemeClr val="accent1"/>
              </a:buClr>
              <a:buSzPct val="110000"/>
              <a:buFont typeface="Wingdings" panose="05000000000000000000" pitchFamily="2" charset="2"/>
              <a:buChar char="§"/>
            </a:pPr>
            <a:r>
              <a:rPr lang="en-US" sz="1600" dirty="0">
                <a:solidFill>
                  <a:srgbClr val="00B0F0"/>
                </a:solidFill>
              </a:rPr>
              <a:t>  If we collect this data date wise and at the same time we increased the data   according to the time, then the accuracy of prediction might be good because   we  cannot predict for a long time by collecting more data at the same time,  because the Fare of the Flights varies from time to time</a:t>
            </a:r>
          </a:p>
          <a:p>
            <a:pPr indent="-228600">
              <a:lnSpc>
                <a:spcPct val="120000"/>
              </a:lnSpc>
              <a:spcAft>
                <a:spcPts val="600"/>
              </a:spcAft>
              <a:buClr>
                <a:schemeClr val="accent1"/>
              </a:buClr>
              <a:buSzPct val="110000"/>
              <a:buFont typeface="Wingdings" panose="05000000000000000000" pitchFamily="2" charset="2"/>
              <a:buChar char="§"/>
            </a:pPr>
            <a:endParaRPr lang="en-US" sz="1600"/>
          </a:p>
        </p:txBody>
      </p:sp>
    </p:spTree>
    <p:extLst>
      <p:ext uri="{BB962C8B-B14F-4D97-AF65-F5344CB8AC3E}">
        <p14:creationId xmlns:p14="http://schemas.microsoft.com/office/powerpoint/2010/main" val="8599961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537</cp:revision>
  <dcterms:created xsi:type="dcterms:W3CDTF">2022-09-28T11:12:55Z</dcterms:created>
  <dcterms:modified xsi:type="dcterms:W3CDTF">2022-09-28T17:55:21Z</dcterms:modified>
</cp:coreProperties>
</file>