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6" r:id="rId5"/>
    <p:sldId id="259" r:id="rId6"/>
    <p:sldId id="265" r:id="rId7"/>
    <p:sldId id="270" r:id="rId8"/>
    <p:sldId id="269" r:id="rId9"/>
    <p:sldId id="260" r:id="rId10"/>
    <p:sldId id="261" r:id="rId11"/>
    <p:sldId id="268" r:id="rId12"/>
    <p:sldId id="264" r:id="rId13"/>
    <p:sldId id="267" r:id="rId14"/>
    <p:sldId id="262"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snapToObjects="1">
      <p:cViewPr varScale="1">
        <p:scale>
          <a:sx n="92" d="100"/>
          <a:sy n="92" d="100"/>
        </p:scale>
        <p:origin x="14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E9FED-4A5A-440E-9ADD-96E04009DFF9}" type="datetimeFigureOut">
              <a:rPr lang="en-US" smtClean="0"/>
              <a:t>5/13/2015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E8E53-FB47-4CBB-8CE0-B6A37821A0A1}" type="slidenum">
              <a:rPr lang="en-US" smtClean="0"/>
              <a:t>‹#›</a:t>
            </a:fld>
            <a:endParaRPr lang="en-US"/>
          </a:p>
        </p:txBody>
      </p:sp>
    </p:spTree>
    <p:extLst>
      <p:ext uri="{BB962C8B-B14F-4D97-AF65-F5344CB8AC3E}">
        <p14:creationId xmlns:p14="http://schemas.microsoft.com/office/powerpoint/2010/main" val="364184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7E8E53-FB47-4CBB-8CE0-B6A37821A0A1}" type="slidenum">
              <a:rPr lang="en-US" smtClean="0"/>
              <a:t>1</a:t>
            </a:fld>
            <a:endParaRPr lang="en-US"/>
          </a:p>
        </p:txBody>
      </p:sp>
    </p:spTree>
    <p:extLst>
      <p:ext uri="{BB962C8B-B14F-4D97-AF65-F5344CB8AC3E}">
        <p14:creationId xmlns:p14="http://schemas.microsoft.com/office/powerpoint/2010/main" val="3803759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D4560C-E380-1943-B5D7-49A23CA338C0}"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D4560C-E380-1943-B5D7-49A23CA338C0}"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D4560C-E380-1943-B5D7-49A23CA338C0}" type="datetimeFigureOut">
              <a:rPr lang="en-US" smtClean="0"/>
              <a:pPr/>
              <a:t>5/13/2015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D4560C-E380-1943-B5D7-49A23CA338C0}" type="datetimeFigureOut">
              <a:rPr lang="en-US" smtClean="0"/>
              <a:pPr/>
              <a:t>5/13/2015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5/13/2015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5/13/2015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9" name="Picture 8" descr="Block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Job Recommendation using Collaborative filtering </a:t>
            </a:r>
            <a:endParaRPr lang="en-US" dirty="0"/>
          </a:p>
        </p:txBody>
      </p:sp>
      <p:sp>
        <p:nvSpPr>
          <p:cNvPr id="3" name="Subtitle 2"/>
          <p:cNvSpPr>
            <a:spLocks noGrp="1"/>
          </p:cNvSpPr>
          <p:nvPr>
            <p:ph type="subTitle" idx="1"/>
          </p:nvPr>
        </p:nvSpPr>
        <p:spPr>
          <a:xfrm>
            <a:off x="1371600" y="3886199"/>
            <a:ext cx="6400800" cy="1935051"/>
          </a:xfrm>
        </p:spPr>
        <p:txBody>
          <a:bodyPr>
            <a:normAutofit/>
          </a:bodyPr>
          <a:lstStyle/>
          <a:p>
            <a:r>
              <a:rPr lang="en-US" sz="2000" dirty="0" smtClean="0">
                <a:solidFill>
                  <a:srgbClr val="FF0000"/>
                </a:solidFill>
              </a:rPr>
              <a:t>By,</a:t>
            </a:r>
          </a:p>
          <a:p>
            <a:pPr>
              <a:lnSpc>
                <a:spcPts val="1900"/>
              </a:lnSpc>
            </a:pPr>
            <a:r>
              <a:rPr lang="en-US" sz="2000" dirty="0" smtClean="0">
                <a:solidFill>
                  <a:srgbClr val="FF0000"/>
                </a:solidFill>
              </a:rPr>
              <a:t>Arun </a:t>
            </a:r>
            <a:r>
              <a:rPr lang="en-US" sz="2000" dirty="0" err="1" smtClean="0">
                <a:solidFill>
                  <a:srgbClr val="FF0000"/>
                </a:solidFill>
              </a:rPr>
              <a:t>Ramaswamy</a:t>
            </a:r>
            <a:r>
              <a:rPr lang="en-US" sz="2000" dirty="0" smtClean="0">
                <a:solidFill>
                  <a:srgbClr val="FF0000"/>
                </a:solidFill>
              </a:rPr>
              <a:t>(axr134330)</a:t>
            </a:r>
            <a:endParaRPr lang="en-US" sz="2000" dirty="0" smtClean="0">
              <a:solidFill>
                <a:srgbClr val="FF0000"/>
              </a:solidFill>
            </a:endParaRPr>
          </a:p>
          <a:p>
            <a:pPr>
              <a:lnSpc>
                <a:spcPts val="1900"/>
              </a:lnSpc>
            </a:pPr>
            <a:r>
              <a:rPr lang="en-US" sz="2000" dirty="0" err="1" smtClean="0">
                <a:solidFill>
                  <a:srgbClr val="FF0000"/>
                </a:solidFill>
              </a:rPr>
              <a:t>Rajasekar</a:t>
            </a:r>
            <a:r>
              <a:rPr lang="en-US" sz="2000" dirty="0" smtClean="0">
                <a:solidFill>
                  <a:srgbClr val="FF0000"/>
                </a:solidFill>
              </a:rPr>
              <a:t> </a:t>
            </a:r>
            <a:r>
              <a:rPr lang="en-US" sz="2000" dirty="0" smtClean="0">
                <a:solidFill>
                  <a:srgbClr val="FF0000"/>
                </a:solidFill>
              </a:rPr>
              <a:t>Subramanian(rxs134530)</a:t>
            </a:r>
            <a:endParaRPr lang="en-US" sz="2000" dirty="0" smtClean="0">
              <a:solidFill>
                <a:srgbClr val="FF0000"/>
              </a:solidFill>
            </a:endParaRPr>
          </a:p>
          <a:p>
            <a:pPr>
              <a:lnSpc>
                <a:spcPts val="1900"/>
              </a:lnSpc>
            </a:pPr>
            <a:r>
              <a:rPr lang="en-US" sz="2000" dirty="0" err="1" smtClean="0">
                <a:solidFill>
                  <a:srgbClr val="FF0000"/>
                </a:solidFill>
              </a:rPr>
              <a:t>Srivatsan</a:t>
            </a:r>
            <a:r>
              <a:rPr lang="en-US" sz="2000" dirty="0" smtClean="0">
                <a:solidFill>
                  <a:srgbClr val="FF0000"/>
                </a:solidFill>
              </a:rPr>
              <a:t> </a:t>
            </a:r>
            <a:r>
              <a:rPr lang="en-US" sz="2000" dirty="0" err="1" smtClean="0">
                <a:solidFill>
                  <a:srgbClr val="FF0000"/>
                </a:solidFill>
              </a:rPr>
              <a:t>Varadarajan</a:t>
            </a:r>
            <a:r>
              <a:rPr lang="en-US" sz="2000" dirty="0" smtClean="0">
                <a:solidFill>
                  <a:srgbClr val="FF0000"/>
                </a:solidFill>
              </a:rPr>
              <a:t>(sxv133930)</a:t>
            </a:r>
            <a:r>
              <a:rPr lang="en-US" sz="2000" dirty="0" smtClean="0">
                <a:solidFill>
                  <a:srgbClr val="FF0000"/>
                </a:solidFill>
              </a:rPr>
              <a:t/>
            </a:r>
            <a:br>
              <a:rPr lang="en-US" sz="2000" dirty="0" smtClean="0">
                <a:solidFill>
                  <a:srgbClr val="FF0000"/>
                </a:solidFill>
              </a:rPr>
            </a:br>
            <a:r>
              <a:rPr lang="en-US" sz="2000" dirty="0" err="1" smtClean="0">
                <a:solidFill>
                  <a:srgbClr val="FF0000"/>
                </a:solidFill>
              </a:rPr>
              <a:t>Senthil</a:t>
            </a:r>
            <a:r>
              <a:rPr lang="en-US" sz="2000" dirty="0" smtClean="0">
                <a:solidFill>
                  <a:srgbClr val="FF0000"/>
                </a:solidFill>
              </a:rPr>
              <a:t> </a:t>
            </a:r>
            <a:r>
              <a:rPr lang="en-US" sz="2000" dirty="0" err="1" smtClean="0">
                <a:solidFill>
                  <a:srgbClr val="FF0000"/>
                </a:solidFill>
              </a:rPr>
              <a:t>Maanick</a:t>
            </a:r>
            <a:r>
              <a:rPr lang="en-US" sz="2000" dirty="0" smtClean="0">
                <a:solidFill>
                  <a:srgbClr val="FF0000"/>
                </a:solidFill>
              </a:rPr>
              <a:t>(mxm135730)</a:t>
            </a:r>
            <a:endParaRPr lang="en-US" sz="2000" dirty="0">
              <a:solidFill>
                <a:srgbClr val="FF0000"/>
              </a:solidFill>
            </a:endParaRPr>
          </a:p>
        </p:txBody>
      </p:sp>
    </p:spTree>
    <p:extLst>
      <p:ext uri="{BB962C8B-B14F-4D97-AF65-F5344CB8AC3E}">
        <p14:creationId xmlns:p14="http://schemas.microsoft.com/office/powerpoint/2010/main" val="1273440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a:t>Screenshots of Application Execution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06139"/>
            <a:ext cx="8409904" cy="1790164"/>
          </a:xfrm>
        </p:spPr>
      </p:pic>
      <p:pic>
        <p:nvPicPr>
          <p:cNvPr id="5" name="Picture 4"/>
          <p:cNvPicPr>
            <a:picLocks noChangeAspect="1"/>
          </p:cNvPicPr>
          <p:nvPr/>
        </p:nvPicPr>
        <p:blipFill>
          <a:blip r:embed="rId3"/>
          <a:stretch>
            <a:fillRect/>
          </a:stretch>
        </p:blipFill>
        <p:spPr>
          <a:xfrm>
            <a:off x="456487" y="3659442"/>
            <a:ext cx="8410617" cy="1749685"/>
          </a:xfrm>
          <a:prstGeom prst="rect">
            <a:avLst/>
          </a:prstGeom>
        </p:spPr>
      </p:pic>
    </p:spTree>
    <p:extLst>
      <p:ext uri="{BB962C8B-B14F-4D97-AF65-F5344CB8AC3E}">
        <p14:creationId xmlns:p14="http://schemas.microsoft.com/office/powerpoint/2010/main" val="156109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95" y="-74278"/>
            <a:ext cx="8229600" cy="1143000"/>
          </a:xfrm>
        </p:spPr>
        <p:txBody>
          <a:bodyPr/>
          <a:lstStyle/>
          <a:p>
            <a:r>
              <a:rPr lang="en-US" dirty="0" smtClean="0"/>
              <a:t>Results Discussion</a:t>
            </a:r>
            <a:endParaRPr lang="en-US" dirty="0"/>
          </a:p>
        </p:txBody>
      </p:sp>
      <p:sp>
        <p:nvSpPr>
          <p:cNvPr id="3" name="Content Placeholder 2"/>
          <p:cNvSpPr>
            <a:spLocks noGrp="1"/>
          </p:cNvSpPr>
          <p:nvPr>
            <p:ph idx="1"/>
          </p:nvPr>
        </p:nvSpPr>
        <p:spPr/>
        <p:txBody>
          <a:bodyPr/>
          <a:lstStyle/>
          <a:p>
            <a:r>
              <a:rPr lang="en-US" dirty="0" smtClean="0"/>
              <a:t>The benchmark data has been extracted based on user demographic location. Hence its not an appropriate benchmark data</a:t>
            </a:r>
          </a:p>
          <a:p>
            <a:r>
              <a:rPr lang="en-US" dirty="0" smtClean="0"/>
              <a:t>The complete data set is available only for few test users</a:t>
            </a:r>
          </a:p>
          <a:p>
            <a:pPr marL="0" indent="0">
              <a:buNone/>
            </a:pPr>
            <a:endParaRPr lang="en-US" dirty="0" smtClean="0"/>
          </a:p>
          <a:p>
            <a:pPr marL="0" indent="0">
              <a:buNone/>
            </a:pPr>
            <a:r>
              <a:rPr lang="en-US" dirty="0" smtClean="0">
                <a:hlinkClick r:id="rId2" action="ppaction://hlinksldjump"/>
              </a:rPr>
              <a:t>http:www.fastml.com/kaggle-job-recommendation-challenge/</a:t>
            </a:r>
            <a:endParaRPr lang="en-US" dirty="0"/>
          </a:p>
        </p:txBody>
      </p:sp>
    </p:spTree>
    <p:extLst>
      <p:ext uri="{BB962C8B-B14F-4D97-AF65-F5344CB8AC3E}">
        <p14:creationId xmlns:p14="http://schemas.microsoft.com/office/powerpoint/2010/main" val="328838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 Work</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We plan </a:t>
            </a:r>
            <a:r>
              <a:rPr lang="en-US" dirty="0"/>
              <a:t>to extend our job recommendation framework </a:t>
            </a:r>
            <a:r>
              <a:rPr lang="en-US" dirty="0" smtClean="0"/>
              <a:t>by considering </a:t>
            </a:r>
            <a:r>
              <a:rPr lang="en-US" dirty="0"/>
              <a:t>alternative content-based job representations; for example, </a:t>
            </a:r>
            <a:r>
              <a:rPr lang="en-US" dirty="0" smtClean="0"/>
              <a:t>by representing </a:t>
            </a:r>
            <a:r>
              <a:rPr lang="en-US" dirty="0"/>
              <a:t>jobs based on the particular features of applicants. </a:t>
            </a:r>
            <a:r>
              <a:rPr lang="en-US" dirty="0" smtClean="0"/>
              <a:t>[13][14]</a:t>
            </a:r>
          </a:p>
          <a:p>
            <a:r>
              <a:rPr lang="en-US" dirty="0" smtClean="0"/>
              <a:t>Moreover</a:t>
            </a:r>
            <a:r>
              <a:rPr lang="en-US" dirty="0"/>
              <a:t>, we </a:t>
            </a:r>
            <a:r>
              <a:rPr lang="en-US" dirty="0" smtClean="0"/>
              <a:t>will apply </a:t>
            </a:r>
            <a:r>
              <a:rPr lang="en-US" dirty="0"/>
              <a:t>collaborative-filtering style approaches to the task, and consider ways in </a:t>
            </a:r>
            <a:r>
              <a:rPr lang="en-US" dirty="0" smtClean="0"/>
              <a:t>which the </a:t>
            </a:r>
            <a:r>
              <a:rPr lang="en-US" dirty="0"/>
              <a:t>various approaches may be </a:t>
            </a:r>
            <a:r>
              <a:rPr lang="en-US" dirty="0" smtClean="0"/>
              <a:t>combined </a:t>
            </a:r>
            <a:r>
              <a:rPr lang="en-US" dirty="0"/>
              <a:t>to improve performance.</a:t>
            </a:r>
          </a:p>
        </p:txBody>
      </p:sp>
    </p:spTree>
    <p:extLst>
      <p:ext uri="{BB962C8B-B14F-4D97-AF65-F5344CB8AC3E}">
        <p14:creationId xmlns:p14="http://schemas.microsoft.com/office/powerpoint/2010/main" val="2600678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9604"/>
          </a:xfrm>
        </p:spPr>
        <p:txBody>
          <a:bodyPr/>
          <a:lstStyle/>
          <a:p>
            <a:r>
              <a:rPr lang="en-US" dirty="0" smtClean="0"/>
              <a:t>Big Data Technologies</a:t>
            </a:r>
            <a:endParaRPr lang="en-US" dirty="0"/>
          </a:p>
        </p:txBody>
      </p:sp>
      <p:sp>
        <p:nvSpPr>
          <p:cNvPr id="3" name="Content Placeholder 2"/>
          <p:cNvSpPr>
            <a:spLocks noGrp="1"/>
          </p:cNvSpPr>
          <p:nvPr>
            <p:ph idx="1"/>
          </p:nvPr>
        </p:nvSpPr>
        <p:spPr/>
        <p:txBody>
          <a:bodyPr/>
          <a:lstStyle/>
          <a:p>
            <a:r>
              <a:rPr lang="en-US" dirty="0" smtClean="0"/>
              <a:t>Mahout 1.0</a:t>
            </a:r>
          </a:p>
          <a:p>
            <a:r>
              <a:rPr lang="en-US" dirty="0" smtClean="0"/>
              <a:t>Scala 2.11.4</a:t>
            </a:r>
          </a:p>
          <a:p>
            <a:r>
              <a:rPr lang="en-US" dirty="0" smtClean="0"/>
              <a:t>Spark</a:t>
            </a:r>
          </a:p>
          <a:p>
            <a:pPr marL="0" indent="0">
              <a:buNone/>
            </a:pPr>
            <a:endParaRPr lang="en-US" dirty="0"/>
          </a:p>
        </p:txBody>
      </p:sp>
    </p:spTree>
    <p:extLst>
      <p:ext uri="{BB962C8B-B14F-4D97-AF65-F5344CB8AC3E}">
        <p14:creationId xmlns:p14="http://schemas.microsoft.com/office/powerpoint/2010/main" val="4658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213"/>
            <a:ext cx="8229600" cy="1143000"/>
          </a:xfrm>
        </p:spPr>
        <p:txBody>
          <a:bodyPr>
            <a:normAutofit fontScale="90000"/>
          </a:bodyPr>
          <a:lstStyle/>
          <a:p>
            <a:r>
              <a:rPr lang="en-US" dirty="0" smtClean="0"/>
              <a:t>References</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pPr marL="514350" indent="-514350">
              <a:buFont typeface="+mj-lt"/>
              <a:buAutoNum type="arabicPeriod"/>
            </a:pPr>
            <a:r>
              <a:rPr lang="en-US" sz="3400" dirty="0" smtClean="0"/>
              <a:t>Mooney</a:t>
            </a:r>
            <a:r>
              <a:rPr lang="en-US" sz="3400" dirty="0"/>
              <a:t>, R.J., Roy, L.: Content-based book recommending using learning for text categorization. Proceedings of the 5th ACM Conference on Digital Libraries, pp. 195–204 (2000)</a:t>
            </a:r>
          </a:p>
          <a:p>
            <a:pPr marL="514350" indent="-514350">
              <a:buFont typeface="+mj-lt"/>
              <a:buAutoNum type="arabicPeriod"/>
            </a:pPr>
            <a:r>
              <a:rPr lang="en-US" sz="3400" dirty="0" smtClean="0"/>
              <a:t>Lee</a:t>
            </a:r>
            <a:r>
              <a:rPr lang="en-US" sz="3400" dirty="0"/>
              <a:t>, J.S., Lee, J.C.: Context awareness by case-based reasoning in a music recommendation system. Ubiquitous Computing Systems, Vol. 4836 of Lecture Notes in Computer Science, pp. 45–58 (2007)</a:t>
            </a:r>
          </a:p>
          <a:p>
            <a:pPr marL="514350" indent="-514350">
              <a:buFont typeface="+mj-lt"/>
              <a:buAutoNum type="arabicPeriod"/>
            </a:pPr>
            <a:r>
              <a:rPr lang="en-US" sz="3400" dirty="0" err="1" smtClean="0"/>
              <a:t>Paparrizos</a:t>
            </a:r>
            <a:r>
              <a:rPr lang="en-US" sz="3400" dirty="0"/>
              <a:t>, I., </a:t>
            </a:r>
            <a:r>
              <a:rPr lang="en-US" sz="3400" dirty="0" err="1"/>
              <a:t>Cambazoglu</a:t>
            </a:r>
            <a:r>
              <a:rPr lang="en-US" sz="3400" dirty="0"/>
              <a:t>, B., </a:t>
            </a:r>
            <a:r>
              <a:rPr lang="en-US" sz="3400" dirty="0" err="1"/>
              <a:t>Gionis</a:t>
            </a:r>
            <a:r>
              <a:rPr lang="en-US" sz="3400" dirty="0"/>
              <a:t>, A.: Machine learned job recommendation. Proceedings of the 5th ACM Conference on Recommender Systems, pp. 325–328 (2011)</a:t>
            </a:r>
          </a:p>
          <a:p>
            <a:pPr marL="514350" indent="-514350">
              <a:buFont typeface="+mj-lt"/>
              <a:buAutoNum type="arabicPeriod"/>
            </a:pPr>
            <a:r>
              <a:rPr lang="en-US" sz="3400" dirty="0" smtClean="0"/>
              <a:t>Yao</a:t>
            </a:r>
            <a:r>
              <a:rPr lang="en-US" sz="3400" dirty="0"/>
              <a:t>, L., </a:t>
            </a:r>
            <a:r>
              <a:rPr lang="en-US" sz="3400" dirty="0" err="1"/>
              <a:t>Helou</a:t>
            </a:r>
            <a:r>
              <a:rPr lang="en-US" sz="3400" dirty="0"/>
              <a:t>, S.E., Gillet, D.: A recommender system for job seeking and recruiting website. Proceedings of the 22nd International Conference on World Wide Web Companion, pp. 963–966 (2013)</a:t>
            </a:r>
          </a:p>
          <a:p>
            <a:pPr marL="514350" indent="-514350">
              <a:buFont typeface="+mj-lt"/>
              <a:buAutoNum type="arabicPeriod"/>
            </a:pPr>
            <a:r>
              <a:rPr lang="en-US" sz="3400" dirty="0" smtClean="0"/>
              <a:t>Rafter</a:t>
            </a:r>
            <a:r>
              <a:rPr lang="en-US" sz="3400" dirty="0"/>
              <a:t>, R., Bradley, K., Smyth, B.: Automated collaborative filtering applications for online recruitment services. Proceedings of the International Conference on Adaptive Hypermedia and Adaptive Web-based Systems, pp. 363–368 (2000)</a:t>
            </a:r>
          </a:p>
          <a:p>
            <a:pPr marL="514350" indent="-514350">
              <a:buFont typeface="+mj-lt"/>
              <a:buAutoNum type="arabicPeriod"/>
            </a:pPr>
            <a:r>
              <a:rPr lang="en-US" sz="3400" dirty="0" smtClean="0"/>
              <a:t>Hong</a:t>
            </a:r>
            <a:r>
              <a:rPr lang="en-US" sz="3400" dirty="0"/>
              <a:t>, W., Zheng, S., Wang, H.: Dynamic user profile-based job recommender system. Proceedings of the 8th International Conference Computer Science and Education, pp.1499–1503 (2013)</a:t>
            </a:r>
          </a:p>
          <a:p>
            <a:pPr marL="514350" indent="-514350">
              <a:buFont typeface="+mj-lt"/>
              <a:buAutoNum type="arabicPeriod"/>
            </a:pPr>
            <a:r>
              <a:rPr lang="en-US" sz="3400" dirty="0" err="1" smtClean="0"/>
              <a:t>Laumer</a:t>
            </a:r>
            <a:r>
              <a:rPr lang="en-US" sz="3400" dirty="0"/>
              <a:t>, S., </a:t>
            </a:r>
            <a:r>
              <a:rPr lang="en-US" sz="3400" dirty="0" err="1"/>
              <a:t>Eckhardt</a:t>
            </a:r>
            <a:r>
              <a:rPr lang="en-US" sz="3400" dirty="0"/>
              <a:t>, A.: Help to find the needle in a haystack: Integrating </a:t>
            </a:r>
            <a:r>
              <a:rPr lang="en-US" sz="3400" dirty="0" err="1"/>
              <a:t>recommendersystems</a:t>
            </a:r>
            <a:r>
              <a:rPr lang="en-US" sz="3400" dirty="0"/>
              <a:t> in an IT supported staff recruitment system. Proceedings of the Special Interest Group on Management Information System's 47th Annual Conference on Computer Personnel Research, pp. 7-12 (2009)</a:t>
            </a:r>
          </a:p>
          <a:p>
            <a:endParaRPr lang="en-US" dirty="0"/>
          </a:p>
        </p:txBody>
      </p:sp>
    </p:spTree>
    <p:extLst>
      <p:ext uri="{BB962C8B-B14F-4D97-AF65-F5344CB8AC3E}">
        <p14:creationId xmlns:p14="http://schemas.microsoft.com/office/powerpoint/2010/main" val="89568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References</a:t>
            </a:r>
            <a:br>
              <a:rPr lang="en-US" dirty="0" smtClean="0"/>
            </a:b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sz="1700" dirty="0" smtClean="0"/>
              <a:t>Smyth</a:t>
            </a:r>
            <a:r>
              <a:rPr lang="en-US" sz="1700" dirty="0"/>
              <a:t>, B.: Case-based recommendation. The Adaptive Web, Vol. 4321 of Lecture Notes in Computer Science, pp. 342–376 (2007)</a:t>
            </a:r>
          </a:p>
          <a:p>
            <a:pPr marL="514350" indent="-514350">
              <a:buFont typeface="+mj-lt"/>
              <a:buAutoNum type="arabicPeriod" startAt="8"/>
            </a:pPr>
            <a:r>
              <a:rPr lang="en-US" sz="1700" dirty="0" smtClean="0"/>
              <a:t>Salton</a:t>
            </a:r>
            <a:r>
              <a:rPr lang="en-US" sz="1700" dirty="0"/>
              <a:t>, G., Wong, A., Yang, C.S.: A vector space model for automatic indexing. Communications of ACM, Vol. 18, No. 11, pp. 613–620 (1975)</a:t>
            </a:r>
          </a:p>
          <a:p>
            <a:pPr marL="514350" indent="-514350">
              <a:buFont typeface="+mj-lt"/>
              <a:buAutoNum type="arabicPeriod" startAt="8"/>
            </a:pPr>
            <a:r>
              <a:rPr lang="en-US" sz="1700" dirty="0" smtClean="0"/>
              <a:t>Salton</a:t>
            </a:r>
            <a:r>
              <a:rPr lang="en-US" sz="1700" dirty="0"/>
              <a:t>, G., McGill, J.M.: Introduction to modern information retrieval. McGraw-Hill, Inc.(1986)</a:t>
            </a:r>
          </a:p>
          <a:p>
            <a:pPr marL="514350" indent="-514350">
              <a:buFont typeface="+mj-lt"/>
              <a:buAutoNum type="arabicPeriod" startAt="8"/>
            </a:pPr>
            <a:r>
              <a:rPr lang="en-US" sz="1700" dirty="0" err="1" smtClean="0"/>
              <a:t>Nadeauand</a:t>
            </a:r>
            <a:r>
              <a:rPr lang="en-US" sz="1700" dirty="0"/>
              <a:t>, D., </a:t>
            </a:r>
            <a:r>
              <a:rPr lang="en-US" sz="1700" dirty="0" err="1"/>
              <a:t>Sekine</a:t>
            </a:r>
            <a:r>
              <a:rPr lang="en-US" sz="1700" dirty="0"/>
              <a:t>, S.: A survey of named entity recognition and </a:t>
            </a:r>
            <a:r>
              <a:rPr lang="en-US" sz="1700" dirty="0" err="1"/>
              <a:t>classification.Linguistic</a:t>
            </a:r>
            <a:r>
              <a:rPr lang="en-US" sz="1700" dirty="0"/>
              <a:t> Investigations, Vol. 30, No. 1, pp. 3–26 (2007)</a:t>
            </a:r>
          </a:p>
          <a:p>
            <a:pPr marL="514350" indent="-514350">
              <a:buFont typeface="+mj-lt"/>
              <a:buAutoNum type="arabicPeriod" startAt="8"/>
            </a:pPr>
            <a:r>
              <a:rPr lang="en-US" sz="1700" dirty="0" smtClean="0"/>
              <a:t>Porter</a:t>
            </a:r>
            <a:r>
              <a:rPr lang="en-US" sz="1700" dirty="0"/>
              <a:t>, M.F.: An algorithm for suffix stripping. Readings in Information Retrieval, pp.313–316 (1997)</a:t>
            </a:r>
          </a:p>
          <a:p>
            <a:pPr marL="514350" indent="-514350">
              <a:buFont typeface="+mj-lt"/>
              <a:buAutoNum type="arabicPeriod" startAt="8"/>
            </a:pPr>
            <a:r>
              <a:rPr lang="en-US" sz="1700" dirty="0" smtClean="0"/>
              <a:t>Burke</a:t>
            </a:r>
            <a:r>
              <a:rPr lang="en-US" sz="1700" dirty="0"/>
              <a:t>, R.: Hybrid recommender systems: Survey and experiments. User Modelling and User-Adapted Interaction, Vol. 12, No. 4, pp. 331–370 (2002)</a:t>
            </a:r>
          </a:p>
          <a:p>
            <a:pPr marL="514350" indent="-514350">
              <a:buFont typeface="+mj-lt"/>
              <a:buAutoNum type="arabicPeriod" startAt="8"/>
            </a:pPr>
            <a:r>
              <a:rPr lang="en-US" sz="1700" dirty="0" smtClean="0"/>
              <a:t>Gupta</a:t>
            </a:r>
            <a:r>
              <a:rPr lang="en-US" sz="1700" dirty="0"/>
              <a:t>, A., </a:t>
            </a:r>
            <a:r>
              <a:rPr lang="en-US" sz="1700" dirty="0" err="1"/>
              <a:t>Rothkrantz</a:t>
            </a:r>
            <a:r>
              <a:rPr lang="en-US" sz="1700" dirty="0"/>
              <a:t>, L.J.M.: </a:t>
            </a:r>
            <a:r>
              <a:rPr lang="en-US" sz="1700" dirty="0" err="1"/>
              <a:t>JobScan</a:t>
            </a:r>
            <a:r>
              <a:rPr lang="en-US" sz="1700" dirty="0"/>
              <a:t>. Proceedings of the 13th International Conference on Computer Systems and Technologies, pp. 352-359 (2012)</a:t>
            </a:r>
          </a:p>
          <a:p>
            <a:endParaRPr lang="en-US" dirty="0"/>
          </a:p>
        </p:txBody>
      </p:sp>
    </p:spTree>
    <p:extLst>
      <p:ext uri="{BB962C8B-B14F-4D97-AF65-F5344CB8AC3E}">
        <p14:creationId xmlns:p14="http://schemas.microsoft.com/office/powerpoint/2010/main" val="214062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80"/>
            <a:ext cx="8229600" cy="597573"/>
          </a:xfrm>
        </p:spPr>
        <p:txBody>
          <a:bodyPr>
            <a:normAutofit fontScale="90000"/>
          </a:bodyPr>
          <a:lstStyle/>
          <a:p>
            <a:r>
              <a:rPr lang="en-US" dirty="0" smtClean="0"/>
              <a:t/>
            </a:r>
            <a:br>
              <a:rPr lang="en-US" dirty="0" smtClean="0"/>
            </a:br>
            <a:r>
              <a:rPr lang="en-US" dirty="0" smtClean="0"/>
              <a:t>Motivation</a:t>
            </a:r>
            <a:endParaRPr lang="en-US" dirty="0"/>
          </a:p>
        </p:txBody>
      </p:sp>
      <p:sp>
        <p:nvSpPr>
          <p:cNvPr id="3" name="Content Placeholder 2"/>
          <p:cNvSpPr>
            <a:spLocks noGrp="1"/>
          </p:cNvSpPr>
          <p:nvPr>
            <p:ph idx="1"/>
          </p:nvPr>
        </p:nvSpPr>
        <p:spPr>
          <a:xfrm>
            <a:off x="457200" y="1365162"/>
            <a:ext cx="8229600" cy="4992822"/>
          </a:xfrm>
        </p:spPr>
        <p:txBody>
          <a:bodyPr>
            <a:normAutofit/>
          </a:bodyPr>
          <a:lstStyle/>
          <a:p>
            <a:r>
              <a:rPr lang="en-US" dirty="0" smtClean="0"/>
              <a:t>Our job recommendation approach aims to provide recommendations based on collaborative filtering of users and jobs and it also calculates the accuracy of job prediction in relation to the existing results.[2][3][4]</a:t>
            </a:r>
            <a:endParaRPr lang="en-US" dirty="0"/>
          </a:p>
        </p:txBody>
      </p:sp>
    </p:spTree>
    <p:extLst>
      <p:ext uri="{BB962C8B-B14F-4D97-AF65-F5344CB8AC3E}">
        <p14:creationId xmlns:p14="http://schemas.microsoft.com/office/powerpoint/2010/main" val="3288589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Approach</a:t>
            </a:r>
            <a:br>
              <a:rPr lang="en-US" dirty="0" smtClean="0"/>
            </a:br>
            <a:endParaRPr lang="en-US" dirty="0"/>
          </a:p>
        </p:txBody>
      </p:sp>
      <p:sp>
        <p:nvSpPr>
          <p:cNvPr id="3" name="Content Placeholder 2"/>
          <p:cNvSpPr>
            <a:spLocks noGrp="1"/>
          </p:cNvSpPr>
          <p:nvPr>
            <p:ph idx="1"/>
          </p:nvPr>
        </p:nvSpPr>
        <p:spPr>
          <a:xfrm>
            <a:off x="457200" y="1223494"/>
            <a:ext cx="8229600" cy="4902670"/>
          </a:xfrm>
        </p:spPr>
        <p:txBody>
          <a:bodyPr/>
          <a:lstStyle/>
          <a:p>
            <a:r>
              <a:rPr lang="en-US" dirty="0" smtClean="0"/>
              <a:t>In this approach, collaborative filtering is used to do the job and user based recommendation</a:t>
            </a:r>
          </a:p>
          <a:p>
            <a:r>
              <a:rPr lang="en-US" dirty="0" smtClean="0"/>
              <a:t>We are operating on the following datasets for our recommendation process:</a:t>
            </a:r>
            <a:br>
              <a:rPr lang="en-US" dirty="0" smtClean="0"/>
            </a:br>
            <a:r>
              <a:rPr lang="en-US" dirty="0" err="1" smtClean="0"/>
              <a:t>apps.tsv</a:t>
            </a:r>
            <a:r>
              <a:rPr lang="en-US" dirty="0" smtClean="0"/>
              <a:t>, </a:t>
            </a:r>
            <a:r>
              <a:rPr lang="en-US" dirty="0" err="1" smtClean="0"/>
              <a:t>test_users.tsv</a:t>
            </a:r>
            <a:r>
              <a:rPr lang="en-US" dirty="0" smtClean="0"/>
              <a:t>, splitjobs.zip</a:t>
            </a:r>
          </a:p>
          <a:p>
            <a:pPr marL="0" indent="0">
              <a:buNone/>
            </a:pPr>
            <a:endParaRPr lang="en-US" dirty="0"/>
          </a:p>
        </p:txBody>
      </p:sp>
    </p:spTree>
    <p:extLst>
      <p:ext uri="{BB962C8B-B14F-4D97-AF65-F5344CB8AC3E}">
        <p14:creationId xmlns:p14="http://schemas.microsoft.com/office/powerpoint/2010/main" val="20499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5672"/>
          </a:xfrm>
        </p:spPr>
        <p:txBody>
          <a:bodyPr>
            <a:normAutofit fontScale="90000"/>
          </a:bodyPr>
          <a:lstStyle/>
          <a:p>
            <a:r>
              <a:rPr lang="en-US" dirty="0" smtClean="0"/>
              <a:t>Approach</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701" y="1365250"/>
            <a:ext cx="7778839" cy="4760913"/>
          </a:xfrm>
        </p:spPr>
      </p:pic>
    </p:spTree>
    <p:extLst>
      <p:ext uri="{BB962C8B-B14F-4D97-AF65-F5344CB8AC3E}">
        <p14:creationId xmlns:p14="http://schemas.microsoft.com/office/powerpoint/2010/main" val="215475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DataSet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a:t>apps.tsv</a:t>
            </a:r>
            <a:r>
              <a:rPr lang="en-US" dirty="0"/>
              <a:t> contains information about applications made by users to jobs</a:t>
            </a:r>
            <a:r>
              <a:rPr lang="en-US" dirty="0" smtClean="0"/>
              <a:t>.</a:t>
            </a:r>
          </a:p>
          <a:p>
            <a:r>
              <a:rPr lang="en-US" dirty="0" err="1" smtClean="0"/>
              <a:t>test_users.tsv</a:t>
            </a:r>
            <a:r>
              <a:rPr lang="en-US" dirty="0" smtClean="0"/>
              <a:t> </a:t>
            </a:r>
            <a:r>
              <a:rPr lang="en-US" dirty="0"/>
              <a:t>contains a list of the Test </a:t>
            </a:r>
            <a:r>
              <a:rPr lang="en-US" dirty="0" err="1"/>
              <a:t>UserIDs</a:t>
            </a:r>
            <a:r>
              <a:rPr lang="en-US" dirty="0"/>
              <a:t> and </a:t>
            </a:r>
            <a:r>
              <a:rPr lang="en-US" dirty="0" smtClean="0"/>
              <a:t>windows</a:t>
            </a:r>
          </a:p>
          <a:p>
            <a:r>
              <a:rPr lang="en-US" dirty="0"/>
              <a:t>splitjobs.zip is a directory containing jobs1.tsv, jobs2.tsv, ... , jobs7.tsv, each of which contain all jobs in a given window. </a:t>
            </a:r>
          </a:p>
        </p:txBody>
      </p:sp>
    </p:spTree>
    <p:extLst>
      <p:ext uri="{BB962C8B-B14F-4D97-AF65-F5344CB8AC3E}">
        <p14:creationId xmlns:p14="http://schemas.microsoft.com/office/powerpoint/2010/main" val="1969894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850"/>
            <a:ext cx="8229600" cy="717035"/>
          </a:xfrm>
        </p:spPr>
        <p:txBody>
          <a:bodyPr>
            <a:normAutofit fontScale="90000"/>
          </a:bodyPr>
          <a:lstStyle/>
          <a:p>
            <a:r>
              <a:rPr lang="en-US" dirty="0" err="1" smtClean="0"/>
              <a:t>DataSet</a:t>
            </a:r>
            <a:endParaRPr lang="en-US" dirty="0"/>
          </a:p>
        </p:txBody>
      </p:sp>
      <p:sp>
        <p:nvSpPr>
          <p:cNvPr id="3" name="Content Placeholder 2"/>
          <p:cNvSpPr>
            <a:spLocks noGrp="1"/>
          </p:cNvSpPr>
          <p:nvPr>
            <p:ph idx="1"/>
          </p:nvPr>
        </p:nvSpPr>
        <p:spPr>
          <a:xfrm>
            <a:off x="457200" y="1600200"/>
            <a:ext cx="8229600" cy="4761963"/>
          </a:xfrm>
        </p:spPr>
        <p:txBody>
          <a:bodyPr>
            <a:normAutofit fontScale="62500" lnSpcReduction="20000"/>
          </a:bodyPr>
          <a:lstStyle/>
          <a:p>
            <a:r>
              <a:rPr lang="en-US" dirty="0"/>
              <a:t>The dataset includes information about </a:t>
            </a:r>
            <a:r>
              <a:rPr lang="en-US" dirty="0" smtClean="0"/>
              <a:t>job postings </a:t>
            </a:r>
            <a:r>
              <a:rPr lang="en-US" dirty="0"/>
              <a:t>during 13 weeks in 2012 (e.g., job title, description, requirements, </a:t>
            </a:r>
            <a:r>
              <a:rPr lang="en-US" dirty="0" smtClean="0"/>
              <a:t>posting date</a:t>
            </a:r>
            <a:r>
              <a:rPr lang="en-US" dirty="0"/>
              <a:t>, closing date, etc.), the job seekers (e.g., location, education level and </a:t>
            </a:r>
            <a:r>
              <a:rPr lang="en-US" dirty="0" smtClean="0"/>
              <a:t>major, management </a:t>
            </a:r>
            <a:r>
              <a:rPr lang="en-US" dirty="0"/>
              <a:t>experience, job history, etc.), and the user job applications history.</a:t>
            </a:r>
          </a:p>
          <a:p>
            <a:r>
              <a:rPr lang="en-US" dirty="0" smtClean="0"/>
              <a:t>All job applications </a:t>
            </a:r>
            <a:r>
              <a:rPr lang="en-US" dirty="0"/>
              <a:t>are sorted by application date, and all job applications submitted over </a:t>
            </a:r>
            <a:r>
              <a:rPr lang="en-US" dirty="0" smtClean="0"/>
              <a:t>a particular </a:t>
            </a:r>
            <a:r>
              <a:rPr lang="en-US" dirty="0"/>
              <a:t>6-day window are selected as training data. The test set for each user </a:t>
            </a:r>
            <a:r>
              <a:rPr lang="en-US" dirty="0" smtClean="0"/>
              <a:t>is formed </a:t>
            </a:r>
            <a:r>
              <a:rPr lang="en-US" dirty="0"/>
              <a:t>using the first 5 job applications submitted during the subsequent </a:t>
            </a:r>
            <a:r>
              <a:rPr lang="en-US" dirty="0" smtClean="0"/>
              <a:t>3-day period</a:t>
            </a:r>
            <a:r>
              <a:rPr lang="en-US" dirty="0"/>
              <a:t>. </a:t>
            </a:r>
            <a:endParaRPr lang="en-US" dirty="0" smtClean="0"/>
          </a:p>
          <a:p>
            <a:r>
              <a:rPr lang="en-US" dirty="0" smtClean="0"/>
              <a:t>We </a:t>
            </a:r>
            <a:r>
              <a:rPr lang="en-US" dirty="0"/>
              <a:t>only consider users with a minimum of 5 job applications in both </a:t>
            </a:r>
            <a:r>
              <a:rPr lang="en-US" dirty="0" smtClean="0"/>
              <a:t>the training </a:t>
            </a:r>
            <a:r>
              <a:rPr lang="en-US" dirty="0"/>
              <a:t>and test period. In total, there are 843 such users; on average, each user </a:t>
            </a:r>
            <a:r>
              <a:rPr lang="en-US" dirty="0" smtClean="0"/>
              <a:t>has 14 </a:t>
            </a:r>
            <a:r>
              <a:rPr lang="en-US" dirty="0"/>
              <a:t>training set job applications. </a:t>
            </a:r>
            <a:endParaRPr lang="en-US" dirty="0" smtClean="0"/>
          </a:p>
          <a:p>
            <a:r>
              <a:rPr lang="en-US" dirty="0" smtClean="0"/>
              <a:t>The </a:t>
            </a:r>
            <a:r>
              <a:rPr lang="en-US" dirty="0"/>
              <a:t>candidate recommendation set consists of </a:t>
            </a:r>
            <a:r>
              <a:rPr lang="en-US" dirty="0" smtClean="0"/>
              <a:t>the union </a:t>
            </a:r>
            <a:r>
              <a:rPr lang="en-US" dirty="0"/>
              <a:t>of all job applications in the test period; in total, there are 3,538 such </a:t>
            </a:r>
            <a:r>
              <a:rPr lang="en-US" dirty="0" smtClean="0"/>
              <a:t>job applications</a:t>
            </a:r>
            <a:r>
              <a:rPr lang="en-US" dirty="0"/>
              <a:t>. </a:t>
            </a:r>
            <a:endParaRPr lang="en-US" dirty="0" smtClean="0"/>
          </a:p>
          <a:p>
            <a:r>
              <a:rPr lang="en-US" dirty="0" smtClean="0"/>
              <a:t>For </a:t>
            </a:r>
            <a:r>
              <a:rPr lang="en-US" dirty="0"/>
              <a:t>each recommendation approach, candidate recommendations </a:t>
            </a:r>
            <a:r>
              <a:rPr lang="en-US" dirty="0" smtClean="0"/>
              <a:t>are ranked </a:t>
            </a:r>
            <a:r>
              <a:rPr lang="en-US" dirty="0"/>
              <a:t>according to their mean similarity to the jobs in each user’s training set.</a:t>
            </a:r>
          </a:p>
        </p:txBody>
      </p:sp>
    </p:spTree>
    <p:extLst>
      <p:ext uri="{BB962C8B-B14F-4D97-AF65-F5344CB8AC3E}">
        <p14:creationId xmlns:p14="http://schemas.microsoft.com/office/powerpoint/2010/main" val="1582740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065"/>
            <a:ext cx="8229600" cy="1143000"/>
          </a:xfrm>
        </p:spPr>
        <p:txBody>
          <a:bodyPr/>
          <a:lstStyle/>
          <a:p>
            <a:r>
              <a:rPr lang="en-US" dirty="0" smtClean="0"/>
              <a:t>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7340"/>
            <a:ext cx="8229600" cy="4371683"/>
          </a:xfrm>
        </p:spPr>
      </p:pic>
    </p:spTree>
    <p:extLst>
      <p:ext uri="{BB962C8B-B14F-4D97-AF65-F5344CB8AC3E}">
        <p14:creationId xmlns:p14="http://schemas.microsoft.com/office/powerpoint/2010/main" val="390982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0078"/>
          </a:xfrm>
        </p:spPr>
        <p:txBody>
          <a:bodyPr>
            <a:normAutofit fontScale="90000"/>
          </a:bodyPr>
          <a:lstStyle/>
          <a:p>
            <a:r>
              <a:rPr lang="en-US" dirty="0" smtClean="0"/>
              <a:t>Implementation</a:t>
            </a:r>
            <a:br>
              <a:rPr lang="en-US" dirty="0" smtClean="0"/>
            </a:br>
            <a:endParaRPr lang="en-US" dirty="0"/>
          </a:p>
        </p:txBody>
      </p:sp>
      <p:sp>
        <p:nvSpPr>
          <p:cNvPr id="3" name="Content Placeholder 2"/>
          <p:cNvSpPr>
            <a:spLocks noGrp="1"/>
          </p:cNvSpPr>
          <p:nvPr>
            <p:ph idx="1"/>
          </p:nvPr>
        </p:nvSpPr>
        <p:spPr/>
        <p:txBody>
          <a:bodyPr/>
          <a:lstStyle/>
          <a:p>
            <a:r>
              <a:rPr lang="en-US" dirty="0" smtClean="0"/>
              <a:t>Implementation of job similarity matrix and user similarity matrix using Mahout.[4][5]</a:t>
            </a:r>
          </a:p>
          <a:p>
            <a:r>
              <a:rPr lang="en-US" dirty="0" smtClean="0"/>
              <a:t>Extracting similar jobs from the above matrices based on users and jobs using Spark-Scala.[4][5]</a:t>
            </a:r>
          </a:p>
          <a:p>
            <a:endParaRPr lang="en-US" dirty="0"/>
          </a:p>
        </p:txBody>
      </p:sp>
    </p:spTree>
    <p:extLst>
      <p:ext uri="{BB962C8B-B14F-4D97-AF65-F5344CB8AC3E}">
        <p14:creationId xmlns:p14="http://schemas.microsoft.com/office/powerpoint/2010/main" val="243779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52" y="274638"/>
            <a:ext cx="8229600" cy="1143000"/>
          </a:xfrm>
        </p:spPr>
        <p:txBody>
          <a:bodyPr>
            <a:normAutofit fontScale="90000"/>
          </a:bodyPr>
          <a:lstStyle/>
          <a:p>
            <a:r>
              <a:rPr lang="en-US" sz="3100" dirty="0" smtClean="0"/>
              <a:t>Screenshots of Application Execution</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238" y="1600200"/>
            <a:ext cx="8095524" cy="4525963"/>
          </a:xfrm>
        </p:spPr>
      </p:pic>
    </p:spTree>
    <p:extLst>
      <p:ext uri="{BB962C8B-B14F-4D97-AF65-F5344CB8AC3E}">
        <p14:creationId xmlns:p14="http://schemas.microsoft.com/office/powerpoint/2010/main" val="67729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944</Words>
  <Application>Microsoft Office PowerPoint</Application>
  <PresentationFormat>On-screen Show (4:3)</PresentationFormat>
  <Paragraphs>56</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Job Recommendation using Collaborative filtering </vt:lpstr>
      <vt:lpstr> Motivation</vt:lpstr>
      <vt:lpstr>Approach </vt:lpstr>
      <vt:lpstr>Approach </vt:lpstr>
      <vt:lpstr>DataSet </vt:lpstr>
      <vt:lpstr>DataSet</vt:lpstr>
      <vt:lpstr>Architecture</vt:lpstr>
      <vt:lpstr>Implementation </vt:lpstr>
      <vt:lpstr>Screenshots of Application Execution </vt:lpstr>
      <vt:lpstr>Screenshots of Application Execution</vt:lpstr>
      <vt:lpstr>Results Discussion</vt:lpstr>
      <vt:lpstr>Future Work </vt:lpstr>
      <vt:lpstr>Big Data Technologies</vt:lpstr>
      <vt:lpstr>References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Arun</cp:lastModifiedBy>
  <cp:revision>25</cp:revision>
  <dcterms:created xsi:type="dcterms:W3CDTF">2011-08-25T15:49:05Z</dcterms:created>
  <dcterms:modified xsi:type="dcterms:W3CDTF">2015-05-14T02:44:36Z</dcterms:modified>
</cp:coreProperties>
</file>