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F_7DA01FE4.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 /><Relationship Id="rId2" Type="http://schemas.openxmlformats.org/officeDocument/2006/relationships/officeDocument" Target="ppt/presentation.xml" /><Relationship Id="rId1" Type="http://schemas.microsoft.com/office/2011/relationships/webextensiontaskpanes" Target="ppt/webextensions/taskpanes.xml" /><Relationship Id="rId5" Type="http://schemas.openxmlformats.org/officeDocument/2006/relationships/extended-properties" Target="docProps/app.xml" /><Relationship Id="rId4" Type="http://schemas.openxmlformats.org/package/2006/relationships/metadata/core-properties" Target="docProps/core.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1" r:id="rId3"/>
    <p:sldId id="271" r:id="rId4"/>
    <p:sldId id="272" r:id="rId5"/>
    <p:sldId id="260" r:id="rId6"/>
    <p:sldId id="262" r:id="rId7"/>
    <p:sldId id="270" r:id="rId8"/>
    <p:sldId id="268" r:id="rId9"/>
    <p:sldId id="269" r:id="rId10"/>
    <p:sldId id="263" r:id="rId11"/>
    <p:sldId id="267" r:id="rId12"/>
    <p:sldId id="264"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536267-C772-F194-552A-60A3FE779E36}" name="OMKAR N" initials="ON" userId="e58acf0dc821ccfc" providerId="Windows Live"/>
  <p188:author id="{E3C65FD9-66D3-FC7E-A6B6-1DCC39D649CD}" name="Priyanshu Soni" initials="PS" userId="714aa24a926b78c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microsoft.com/office/2018/10/relationships/authors" Target="authors.xml" /></Relationships>
</file>

<file path=ppt/comments/modernComment_10F_7DA01FE4.xml><?xml version="1.0" encoding="utf-8"?>
<p188:cmLst xmlns:a="http://schemas.openxmlformats.org/drawingml/2006/main" xmlns:r="http://schemas.openxmlformats.org/officeDocument/2006/relationships" xmlns:p188="http://schemas.microsoft.com/office/powerpoint/2018/8/main">
  <p188:cm id="{A2A88F38-C461-43C8-880A-12B7950CE47D}" authorId="{46536267-C772-F194-552A-60A3FE779E36}" created="2024-03-15T03:49:45.746">
    <pc:sldMkLst xmlns:pc="http://schemas.microsoft.com/office/powerpoint/2013/main/command">
      <pc:docMk/>
      <pc:sldMk cId="2107645924" sldId="271"/>
    </pc:sldMkLst>
    <p188:txBody>
      <a:bodyPr/>
      <a:lstStyle/>
      <a:p>
        <a:r>
          <a:rPr lang="en-IN"/>
          <a:t>According to the ancient medical science, our tongue is a powerful and primary diagnostic tool. That’s because, when digestion is working well, it influences every aspect of our health as tongue is the beginning of the digestive tract.
In Ayurveda and Traditional Chinese medicine, tongue diagnosis plays an important role but western medicine overlooks it. A modern technology will help to keep the useful ancient practices alive which are neglected by the youth.</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C9483-245F-41DF-8C68-978746E191E6}"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3E619-7350-4675-A66E-7904F0B99A9F}" type="slidenum">
              <a:rPr lang="en-IN" smtClean="0"/>
              <a:t>‹#›</a:t>
            </a:fld>
            <a:endParaRPr lang="en-IN"/>
          </a:p>
        </p:txBody>
      </p:sp>
    </p:spTree>
    <p:extLst>
      <p:ext uri="{BB962C8B-B14F-4D97-AF65-F5344CB8AC3E}">
        <p14:creationId xmlns:p14="http://schemas.microsoft.com/office/powerpoint/2010/main" val="213978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8E3E619-7350-4675-A66E-7904F0B99A9F}" type="slidenum">
              <a:rPr lang="en-IN" smtClean="0"/>
              <a:t>2</a:t>
            </a:fld>
            <a:endParaRPr lang="en-IN"/>
          </a:p>
        </p:txBody>
      </p:sp>
    </p:spTree>
    <p:extLst>
      <p:ext uri="{BB962C8B-B14F-4D97-AF65-F5344CB8AC3E}">
        <p14:creationId xmlns:p14="http://schemas.microsoft.com/office/powerpoint/2010/main" val="416430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800"/>
              </a:spcAft>
              <a:buFont typeface="Courier New" panose="020B0604020202020204" pitchFamily="34" charset="0"/>
              <a:buChar char="o"/>
            </a:pPr>
            <a:r>
              <a:rPr lang="en-IN" sz="1200">
                <a:latin typeface="Cambria"/>
                <a:ea typeface="Cambria"/>
                <a:cs typeface="Times New Roman"/>
              </a:rPr>
              <a:t>According to the ancient medical science, our tongue is a powerful and primary diagnostic tool. That’s because, when digestion is working well, it influences every aspect of our health as tongue is the beginning of the digestive tract.</a:t>
            </a:r>
            <a:endParaRPr lang="en-IN" sz="1200">
              <a:latin typeface="Cambria"/>
              <a:ea typeface="Cambria"/>
              <a:cs typeface="Calibri" panose="020F0502020204030204"/>
            </a:endParaRPr>
          </a:p>
          <a:p>
            <a:pPr>
              <a:lnSpc>
                <a:spcPct val="100000"/>
              </a:lnSpc>
              <a:spcAft>
                <a:spcPts val="800"/>
              </a:spcAft>
              <a:buFont typeface="Courier New" panose="020B0604020202020204" pitchFamily="34" charset="0"/>
              <a:buChar char="o"/>
            </a:pPr>
            <a:r>
              <a:rPr lang="en-IN" sz="1200">
                <a:latin typeface="Cambria"/>
                <a:ea typeface="Cambria"/>
                <a:cs typeface="Times New Roman"/>
              </a:rPr>
              <a:t>In Ayurveda and Traditional Chinese medicine, tongue diagnosis plays an important role but western medicine overlooks it. A modern technology will help to keep the useful ancient practices alive which are neglected by the youth.</a:t>
            </a:r>
            <a:endParaRPr lang="en-IN" sz="1200">
              <a:latin typeface="Cambria"/>
              <a:ea typeface="Cambria"/>
              <a:cs typeface="Calibri" panose="020F0502020204030204"/>
            </a:endParaRPr>
          </a:p>
        </p:txBody>
      </p:sp>
      <p:sp>
        <p:nvSpPr>
          <p:cNvPr id="4" name="Slide Number Placeholder 3"/>
          <p:cNvSpPr>
            <a:spLocks noGrp="1"/>
          </p:cNvSpPr>
          <p:nvPr>
            <p:ph type="sldNum" sz="quarter" idx="5"/>
          </p:nvPr>
        </p:nvSpPr>
        <p:spPr/>
        <p:txBody>
          <a:bodyPr/>
          <a:lstStyle/>
          <a:p>
            <a:fld id="{A8E3E619-7350-4675-A66E-7904F0B99A9F}" type="slidenum">
              <a:rPr lang="en-IN" smtClean="0"/>
              <a:t>3</a:t>
            </a:fld>
            <a:endParaRPr lang="en-IN"/>
          </a:p>
        </p:txBody>
      </p:sp>
    </p:spTree>
    <p:extLst>
      <p:ext uri="{BB962C8B-B14F-4D97-AF65-F5344CB8AC3E}">
        <p14:creationId xmlns:p14="http://schemas.microsoft.com/office/powerpoint/2010/main" val="1531444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8E3E619-7350-4675-A66E-7904F0B99A9F}" type="slidenum">
              <a:rPr lang="en-IN" smtClean="0"/>
              <a:t>5</a:t>
            </a:fld>
            <a:endParaRPr lang="en-IN"/>
          </a:p>
        </p:txBody>
      </p:sp>
    </p:spTree>
    <p:extLst>
      <p:ext uri="{BB962C8B-B14F-4D97-AF65-F5344CB8AC3E}">
        <p14:creationId xmlns:p14="http://schemas.microsoft.com/office/powerpoint/2010/main" val="51556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input layer of a CNN takes in the raw image data as input. The images are typically represented as matrices of pixel values. The dimensions of the input layer correspond to the size of the input images (e.g., height, width, and color channels).</a:t>
            </a:r>
          </a:p>
          <a:p>
            <a:r>
              <a:rPr lang="en-US"/>
              <a:t> </a:t>
            </a:r>
            <a:endParaRPr lang="en-US">
              <a:cs typeface="Calibri"/>
            </a:endParaRPr>
          </a:p>
          <a:p>
            <a:r>
              <a:rPr lang="en-US"/>
              <a:t>Convolutional layers are responsible for feature extraction. They consist of filters (kernels) that are convolved with the input images to capture relevant patterns and features. These layers learn to detect edges, textures, shapes, and other important visual elements.</a:t>
            </a:r>
            <a:endParaRPr lang="en-US">
              <a:cs typeface="Calibri"/>
            </a:endParaRPr>
          </a:p>
          <a:p>
            <a:r>
              <a:rPr lang="en-US"/>
              <a:t> </a:t>
            </a:r>
            <a:endParaRPr lang="en-US">
              <a:cs typeface="Calibri"/>
            </a:endParaRPr>
          </a:p>
          <a:p>
            <a:r>
              <a:rPr lang="en-US"/>
              <a:t>Pooling layers reduce the spatial dimensions of the feature maps produced by the convolutional layers. They perform </a:t>
            </a:r>
            <a:r>
              <a:rPr lang="en-US" err="1"/>
              <a:t>downsampling</a:t>
            </a:r>
            <a:r>
              <a:rPr lang="en-US"/>
              <a:t> operations (e.g., max pooling) to retain the most salient information while discarding unnecessary details. This helps in achieving translation invariance and reducing computational complexity.</a:t>
            </a:r>
            <a:endParaRPr lang="en-US">
              <a:cs typeface="Calibri"/>
            </a:endParaRPr>
          </a:p>
          <a:p>
            <a:r>
              <a:rPr lang="en-US"/>
              <a:t> </a:t>
            </a:r>
            <a:endParaRPr lang="en-US">
              <a:cs typeface="Calibri"/>
            </a:endParaRPr>
          </a:p>
          <a:p>
            <a:r>
              <a:rPr lang="en-US"/>
              <a:t>Fully Connected Layers :The output of the last pooling layer is flattened and connected to one or more fully connected layers. These layers function as traditional neural network layers and classify the extracted features. The fully connected layers learn complex relationships between features and output class probabilities or predictions.</a:t>
            </a:r>
            <a:endParaRPr lang="en-US">
              <a:cs typeface="Calibri"/>
            </a:endParaRPr>
          </a:p>
          <a:p>
            <a:r>
              <a:rPr lang="en-US"/>
              <a:t>Output Layer</a:t>
            </a:r>
            <a:endParaRPr lang="en-US">
              <a:cs typeface="Calibri"/>
            </a:endParaRPr>
          </a:p>
          <a:p>
            <a:r>
              <a:rPr lang="en-US"/>
              <a:t> </a:t>
            </a:r>
            <a:endParaRPr lang="en-US">
              <a:cs typeface="Calibri"/>
            </a:endParaRPr>
          </a:p>
          <a:p>
            <a:r>
              <a:rPr lang="en-US"/>
              <a:t>The output layer represents the final layer of the CNN. It consists of neurons equal to the number of distinct classes in the classification task. The output layer provides each class’s classification probabilities or predictions, indicating the likelihood of the input image belonging to a particular class</a:t>
            </a:r>
            <a:endParaRPr lang="en-US">
              <a:cs typeface="Calibri"/>
            </a:endParaRPr>
          </a:p>
        </p:txBody>
      </p:sp>
      <p:sp>
        <p:nvSpPr>
          <p:cNvPr id="4" name="Slide Number Placeholder 3"/>
          <p:cNvSpPr>
            <a:spLocks noGrp="1"/>
          </p:cNvSpPr>
          <p:nvPr>
            <p:ph type="sldNum" sz="quarter" idx="5"/>
          </p:nvPr>
        </p:nvSpPr>
        <p:spPr/>
        <p:txBody>
          <a:bodyPr/>
          <a:lstStyle/>
          <a:p>
            <a:fld id="{A8E3E619-7350-4675-A66E-7904F0B99A9F}" type="slidenum">
              <a:rPr lang="en-IN" smtClean="0"/>
              <a:t>8</a:t>
            </a:fld>
            <a:endParaRPr lang="en-IN"/>
          </a:p>
        </p:txBody>
      </p:sp>
    </p:spTree>
    <p:extLst>
      <p:ext uri="{BB962C8B-B14F-4D97-AF65-F5344CB8AC3E}">
        <p14:creationId xmlns:p14="http://schemas.microsoft.com/office/powerpoint/2010/main" val="400669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4871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135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883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88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4876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549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24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0472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20243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7658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33690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mkarnishad752@gmail.com" TargetMode="External" /><Relationship Id="rId2" Type="http://schemas.openxmlformats.org/officeDocument/2006/relationships/hyperlink" Target="mailto:mansidiwan09@gmail.com" TargetMode="External" /><Relationship Id="rId1" Type="http://schemas.openxmlformats.org/officeDocument/2006/relationships/slideLayout" Target="../slideLayouts/slideLayout1.xml" /><Relationship Id="rId5" Type="http://schemas.openxmlformats.org/officeDocument/2006/relationships/hyperlink" Target="mailto:baghelpurva30@gmail.com" TargetMode="External" /><Relationship Id="rId4" Type="http://schemas.openxmlformats.org/officeDocument/2006/relationships/hyperlink" Target="mailto:priyanshu72748@gmail.com" TargetMode="Externa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microsoft.com/office/2018/10/relationships/comments" Target="../comments/modernComment_10F_7DA01FE4.xml"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 Id="rId5" Type="http://schemas.openxmlformats.org/officeDocument/2006/relationships/image" Target="../media/image4.png"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0201-3286-8113-3F02-60EA1C5D0B50}"/>
              </a:ext>
            </a:extLst>
          </p:cNvPr>
          <p:cNvSpPr>
            <a:spLocks noGrp="1"/>
          </p:cNvSpPr>
          <p:nvPr>
            <p:ph type="ctrTitle"/>
          </p:nvPr>
        </p:nvSpPr>
        <p:spPr>
          <a:xfrm>
            <a:off x="785766" y="693385"/>
            <a:ext cx="10606480" cy="4069894"/>
          </a:xfrm>
        </p:spPr>
        <p:txBody>
          <a:bodyPr>
            <a:normAutofit fontScale="90000"/>
          </a:bodyPr>
          <a:lstStyle/>
          <a:p>
            <a:pPr algn="ctr">
              <a:lnSpc>
                <a:spcPct val="115000"/>
              </a:lnSpc>
              <a:spcAft>
                <a:spcPts val="1000"/>
              </a:spcAft>
            </a:pPr>
            <a:br>
              <a:rPr lang="en-US" sz="3600">
                <a:effectLst/>
                <a:latin typeface="Times New Roman" panose="02020603050405020304" pitchFamily="18" charset="0"/>
                <a:ea typeface="Calibri" panose="020F0502020204030204" pitchFamily="34" charset="0"/>
                <a:cs typeface="Mangal" panose="02040503050203030202" pitchFamily="18" charset="0"/>
              </a:rPr>
            </a:br>
            <a:br>
              <a:rPr lang="en-US" sz="3600">
                <a:effectLst/>
                <a:latin typeface="Times New Roman" panose="02020603050405020304" pitchFamily="18" charset="0"/>
                <a:ea typeface="Calibri" panose="020F0502020204030204" pitchFamily="34" charset="0"/>
                <a:cs typeface="Mangal" panose="02040503050203030202" pitchFamily="18" charset="0"/>
              </a:rPr>
            </a:br>
            <a:br>
              <a:rPr lang="en-US" sz="3600">
                <a:effectLst/>
                <a:latin typeface="Times New Roman" panose="02020603050405020304" pitchFamily="18" charset="0"/>
                <a:ea typeface="Calibri" panose="020F0502020204030204" pitchFamily="34" charset="0"/>
                <a:cs typeface="Mangal" panose="02040503050203030202" pitchFamily="18" charset="0"/>
              </a:rPr>
            </a:br>
            <a:br>
              <a:rPr lang="en-US" sz="3600">
                <a:effectLst/>
                <a:latin typeface="Times New Roman" panose="02020603050405020304" pitchFamily="18" charset="0"/>
                <a:ea typeface="Calibri" panose="020F0502020204030204" pitchFamily="34" charset="0"/>
                <a:cs typeface="Mangal" panose="02040503050203030202" pitchFamily="18" charset="0"/>
              </a:rPr>
            </a:br>
            <a:br>
              <a:rPr lang="en-US" sz="3600">
                <a:effectLst/>
                <a:latin typeface="Times New Roman" panose="02020603050405020304" pitchFamily="18" charset="0"/>
                <a:ea typeface="Calibri" panose="020F0502020204030204" pitchFamily="34" charset="0"/>
                <a:cs typeface="Mangal" panose="02040503050203030202" pitchFamily="18" charset="0"/>
              </a:rPr>
            </a:br>
            <a:br>
              <a:rPr lang="en-US" sz="3600">
                <a:effectLst/>
                <a:latin typeface="Times New Roman" panose="02020603050405020304" pitchFamily="18" charset="0"/>
                <a:ea typeface="Calibri" panose="020F0502020204030204" pitchFamily="34" charset="0"/>
                <a:cs typeface="Mangal" panose="02040503050203030202" pitchFamily="18" charset="0"/>
              </a:rPr>
            </a:br>
            <a:br>
              <a:rPr lang="en-US" sz="3600">
                <a:effectLst/>
                <a:latin typeface="Times New Roman" panose="02020603050405020304" pitchFamily="18" charset="0"/>
                <a:ea typeface="Calibri" panose="020F0502020204030204" pitchFamily="34" charset="0"/>
                <a:cs typeface="Mangal" panose="02040503050203030202" pitchFamily="18" charset="0"/>
              </a:rPr>
            </a:br>
            <a:br>
              <a:rPr lang="en-US" sz="3600">
                <a:effectLst/>
                <a:latin typeface="Times New Roman" panose="02020603050405020304" pitchFamily="18" charset="0"/>
                <a:ea typeface="Calibri" panose="020F0502020204030204" pitchFamily="34" charset="0"/>
                <a:cs typeface="Mangal" panose="02040503050203030202" pitchFamily="18" charset="0"/>
              </a:rPr>
            </a:br>
            <a:br>
              <a:rPr lang="en-US" sz="4900">
                <a:effectLst/>
                <a:latin typeface="Times New Roman" panose="02020603050405020304" pitchFamily="18" charset="0"/>
                <a:ea typeface="Calibri" panose="020F0502020204030204" pitchFamily="34" charset="0"/>
                <a:cs typeface="Mangal" panose="02040503050203030202" pitchFamily="18" charset="0"/>
              </a:rPr>
            </a:br>
            <a:r>
              <a:rPr lang="en-US" sz="4200">
                <a:latin typeface="Times New Roman" panose="02020603050405020304" pitchFamily="18" charset="0"/>
                <a:cs typeface="Times New Roman" panose="02020603050405020304" pitchFamily="18" charset="0"/>
              </a:rPr>
              <a:t>Review on Detection and Analysis of Human Disease by Analyzing Tongue Characteristics by Using </a:t>
            </a:r>
            <a:br>
              <a:rPr lang="en-US" sz="4200">
                <a:latin typeface="Times New Roman" panose="02020603050405020304" pitchFamily="18" charset="0"/>
                <a:cs typeface="Times New Roman" panose="02020603050405020304" pitchFamily="18" charset="0"/>
              </a:rPr>
            </a:br>
            <a:r>
              <a:rPr lang="en-US" sz="4200">
                <a:latin typeface="Times New Roman" panose="02020603050405020304" pitchFamily="18" charset="0"/>
                <a:cs typeface="Times New Roman" panose="02020603050405020304" pitchFamily="18" charset="0"/>
              </a:rPr>
              <a:t>Deep Learning</a:t>
            </a:r>
            <a:br>
              <a:rPr lang="en-US" sz="2200">
                <a:effectLst/>
                <a:latin typeface="Times New Roman" panose="02020603050405020304" pitchFamily="18" charset="0"/>
                <a:ea typeface="Calibri" panose="020F0502020204030204" pitchFamily="34" charset="0"/>
                <a:cs typeface="Mangal" panose="02040503050203030202" pitchFamily="18" charset="0"/>
              </a:rPr>
            </a:br>
            <a:r>
              <a:rPr lang="en-US" sz="2000">
                <a:latin typeface="Times New Roman" panose="02020603050405020304" pitchFamily="18" charset="0"/>
                <a:cs typeface="Times New Roman" panose="02020603050405020304" pitchFamily="18" charset="0"/>
              </a:rPr>
              <a:t>Department Of </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Electronics and Telecommunication </a:t>
            </a:r>
            <a:br>
              <a:rPr lang="en-US" sz="2000">
                <a:effectLst/>
                <a:latin typeface="Times New Roman" panose="02020603050405020304" pitchFamily="18" charset="0"/>
                <a:ea typeface="Calibri" panose="020F0502020204030204" pitchFamily="34" charset="0"/>
                <a:cs typeface="Mangal" panose="02040503050203030202" pitchFamily="18" charset="0"/>
              </a:rPr>
            </a:br>
            <a:r>
              <a:rPr lang="en-US" sz="2000">
                <a:effectLst/>
                <a:latin typeface="Times New Roman" panose="02020603050405020304" pitchFamily="18" charset="0"/>
                <a:ea typeface="Calibri" panose="020F0502020204030204" pitchFamily="34" charset="0"/>
              </a:rPr>
              <a:t>Government Engineering College, Raipur 492015, (C.G.), India</a:t>
            </a:r>
            <a:br>
              <a:rPr lang="en-US" sz="1800">
                <a:effectLst/>
                <a:latin typeface="Times New Roman" panose="02020603050405020304" pitchFamily="18" charset="0"/>
                <a:ea typeface="Calibri" panose="020F0502020204030204" pitchFamily="34" charset="0"/>
              </a:rPr>
            </a:br>
            <a:br>
              <a:rPr lang="en-IN" sz="1800">
                <a:effectLst/>
                <a:latin typeface="Times New Roman" panose="02020603050405020304" pitchFamily="18" charset="0"/>
                <a:ea typeface="Calibri" panose="020F0502020204030204" pitchFamily="34" charset="0"/>
                <a:cs typeface="Times New Roman" panose="02020603050405020304" pitchFamily="18" charset="0"/>
              </a:rPr>
            </a:br>
            <a:endParaRPr lang="en-IN" sz="18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F215A3-2D58-E5C7-0DA1-DAF5612FAA74}"/>
              </a:ext>
            </a:extLst>
          </p:cNvPr>
          <p:cNvSpPr>
            <a:spLocks noGrp="1"/>
          </p:cNvSpPr>
          <p:nvPr>
            <p:ph type="subTitle" idx="1"/>
          </p:nvPr>
        </p:nvSpPr>
        <p:spPr>
          <a:xfrm>
            <a:off x="166076" y="5452561"/>
            <a:ext cx="12297747" cy="2810877"/>
          </a:xfrm>
        </p:spPr>
        <p:txBody>
          <a:bodyPr vert="horz" lIns="91440" tIns="45720" rIns="91440" bIns="45720" rtlCol="0" anchor="t">
            <a:normAutofit/>
          </a:bodyPr>
          <a:lstStyle/>
          <a:p>
            <a:pPr algn="l"/>
            <a:r>
              <a:rPr lang="en-US" sz="1800">
                <a:latin typeface="Times New Roman"/>
                <a:ea typeface="Calibri" panose="020F0502020204030204" pitchFamily="34" charset="0"/>
                <a:cs typeface="Mangal"/>
              </a:rPr>
              <a:t>  </a:t>
            </a:r>
            <a:r>
              <a:rPr lang="en-US" sz="1800">
                <a:latin typeface="Times New Roman" panose="02020603050405020304" pitchFamily="18"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 Mansi Diwan,</a:t>
            </a:r>
            <a:r>
              <a:rPr lang="en-US" sz="1800">
                <a:latin typeface="Times New Roman" panose="02020603050405020304" pitchFamily="18"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    Omkar Nishad,</a:t>
            </a:r>
            <a:r>
              <a:rPr lang="en-US" sz="1800">
                <a:latin typeface="Times New Roman" panose="02020603050405020304" pitchFamily="18"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Priyanshu</a:t>
            </a:r>
            <a:r>
              <a:rPr lang="en-US" sz="1800">
                <a:effectLst/>
                <a:latin typeface="Times New Roman" panose="02020603050405020304" pitchFamily="18" charset="0"/>
                <a:ea typeface="Calibri" panose="020F0502020204030204" pitchFamily="34" charset="0"/>
                <a:cs typeface="Times New Roman" panose="02020603050405020304" pitchFamily="18" charset="0"/>
              </a:rPr>
              <a:t> Soni,</a:t>
            </a:r>
            <a:r>
              <a:rPr lang="en-US" sz="1800">
                <a:latin typeface="Times New Roman" panose="02020603050405020304" pitchFamily="18"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 Purva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Baghel</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1600">
                <a:latin typeface="Times New Roman" panose="02020603050405020304" pitchFamily="18" charset="0"/>
                <a:cs typeface="Times New Roman" panose="02020603050405020304" pitchFamily="18" charset="0"/>
                <a:hlinkClick r:id="rId2"/>
              </a:rPr>
              <a:t>mansidiwan09@gmail.com</a:t>
            </a:r>
            <a:r>
              <a:rPr lang="en-IN" sz="1600">
                <a:latin typeface="Times New Roman" panose="02020603050405020304" pitchFamily="18" charset="0"/>
                <a:cs typeface="Times New Roman" panose="02020603050405020304" pitchFamily="18" charset="0"/>
              </a:rPr>
              <a:t>                 </a:t>
            </a:r>
            <a:r>
              <a:rPr lang="en-IN" sz="1600">
                <a:latin typeface="Times New Roman" panose="02020603050405020304" pitchFamily="18" charset="0"/>
                <a:cs typeface="Times New Roman" panose="02020603050405020304" pitchFamily="18" charset="0"/>
                <a:hlinkClick r:id="rId3"/>
              </a:rPr>
              <a:t>omkarnishad752@gmail.com</a:t>
            </a:r>
            <a:r>
              <a:rPr lang="en-IN" sz="1600">
                <a:latin typeface="Times New Roman" panose="02020603050405020304" pitchFamily="18" charset="0"/>
                <a:cs typeface="Times New Roman" panose="02020603050405020304" pitchFamily="18" charset="0"/>
              </a:rPr>
              <a:t>                </a:t>
            </a:r>
            <a:r>
              <a:rPr lang="en-IN" sz="1600">
                <a:latin typeface="Times New Roman" panose="02020603050405020304" pitchFamily="18" charset="0"/>
                <a:cs typeface="Times New Roman" panose="02020603050405020304" pitchFamily="18" charset="0"/>
                <a:hlinkClick r:id="rId4"/>
              </a:rPr>
              <a:t>priyanshu72748@gmail.com</a:t>
            </a:r>
            <a:r>
              <a:rPr lang="en-IN" sz="1600">
                <a:latin typeface="Times New Roman" panose="02020603050405020304" pitchFamily="18" charset="0"/>
                <a:cs typeface="Times New Roman" panose="02020603050405020304" pitchFamily="18" charset="0"/>
              </a:rPr>
              <a:t>                </a:t>
            </a:r>
            <a:r>
              <a:rPr lang="en-IN" sz="1600">
                <a:latin typeface="Times New Roman" panose="02020603050405020304" pitchFamily="18" charset="0"/>
                <a:cs typeface="Times New Roman" panose="02020603050405020304" pitchFamily="18" charset="0"/>
                <a:hlinkClick r:id="rId5"/>
              </a:rPr>
              <a:t>baghelpurva30@gmail.com</a:t>
            </a:r>
            <a:endParaRPr lang="en-IN" sz="1600">
              <a:latin typeface="Times New Roman" panose="02020603050405020304" pitchFamily="18" charset="0"/>
              <a:cs typeface="Times New Roman" panose="02020603050405020304" pitchFamily="18" charset="0"/>
            </a:endParaRPr>
          </a:p>
          <a:p>
            <a:pPr algn="l"/>
            <a:r>
              <a:rPr lang="en-IN" sz="1500">
                <a:latin typeface="Times New Roman" panose="02020603050405020304" pitchFamily="18" charset="0"/>
                <a:cs typeface="Times New Roman" panose="02020603050405020304" pitchFamily="18" charset="0"/>
              </a:rPr>
              <a:t>         G.E.C RAIPUR (C.G)                            G.E.C RAIPUR(C.G)                                G.E.C RAIPUR(C.G)                    </a:t>
            </a:r>
            <a:r>
              <a:rPr lang="en-IN" sz="1500"/>
              <a:t>                 G.E.C RAIPUR(C.G) </a:t>
            </a:r>
            <a:endParaRPr lang="en-IN" sz="1500">
              <a:cs typeface="Calibri"/>
            </a:endParaRPr>
          </a:p>
          <a:p>
            <a:pPr algn="l"/>
            <a:endParaRPr lang="en-IN" sz="1500"/>
          </a:p>
          <a:p>
            <a:pPr algn="l"/>
            <a:endParaRPr lang="en-IN" sz="1500"/>
          </a:p>
          <a:p>
            <a:pPr algn="l"/>
            <a:r>
              <a:rPr lang="en-US" sz="1500">
                <a:latin typeface="Times New Roman"/>
                <a:ea typeface="Calibri" panose="020F0502020204030204" pitchFamily="34" charset="0"/>
                <a:cs typeface="Mangal"/>
              </a:rPr>
              <a:t> </a:t>
            </a:r>
            <a:br>
              <a:rPr lang="en-IN" sz="1500">
                <a:effectLst/>
                <a:latin typeface="Calibri" panose="020F0502020204030204" pitchFamily="34" charset="0"/>
                <a:ea typeface="Calibri" panose="020F0502020204030204" pitchFamily="34" charset="0"/>
                <a:cs typeface="Mangal" panose="02040503050203030202" pitchFamily="18" charset="0"/>
              </a:rPr>
            </a:br>
            <a:endParaRPr lang="en-IN" sz="1500"/>
          </a:p>
        </p:txBody>
      </p:sp>
      <p:cxnSp>
        <p:nvCxnSpPr>
          <p:cNvPr id="7" name="Straight Connector 6">
            <a:extLst>
              <a:ext uri="{FF2B5EF4-FFF2-40B4-BE49-F238E27FC236}">
                <a16:creationId xmlns:a16="http://schemas.microsoft.com/office/drawing/2014/main" id="{3ECE31C7-6FD8-252A-A253-517CD85EE8C4}"/>
              </a:ext>
            </a:extLst>
          </p:cNvPr>
          <p:cNvCxnSpPr>
            <a:cxnSpLocks/>
          </p:cNvCxnSpPr>
          <p:nvPr/>
        </p:nvCxnSpPr>
        <p:spPr>
          <a:xfrm>
            <a:off x="2850382" y="4498834"/>
            <a:ext cx="6491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E7B0CF1-358C-4362-F54B-60E761BF3612}"/>
              </a:ext>
            </a:extLst>
          </p:cNvPr>
          <p:cNvCxnSpPr/>
          <p:nvPr/>
        </p:nvCxnSpPr>
        <p:spPr>
          <a:xfrm>
            <a:off x="423221" y="5774732"/>
            <a:ext cx="15955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2C1372A-F4DE-A4DB-75CB-6CC0328361D0}"/>
              </a:ext>
            </a:extLst>
          </p:cNvPr>
          <p:cNvCxnSpPr/>
          <p:nvPr/>
        </p:nvCxnSpPr>
        <p:spPr>
          <a:xfrm>
            <a:off x="3647553" y="5771662"/>
            <a:ext cx="16235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0D6270-697F-06C4-F59F-1E162D028AC0}"/>
              </a:ext>
            </a:extLst>
          </p:cNvPr>
          <p:cNvCxnSpPr/>
          <p:nvPr/>
        </p:nvCxnSpPr>
        <p:spPr>
          <a:xfrm>
            <a:off x="6880202" y="5796364"/>
            <a:ext cx="1800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9ED6F2-1A42-ABDC-D28C-25A33026198B}"/>
              </a:ext>
            </a:extLst>
          </p:cNvPr>
          <p:cNvCxnSpPr/>
          <p:nvPr/>
        </p:nvCxnSpPr>
        <p:spPr>
          <a:xfrm>
            <a:off x="10132772" y="5796364"/>
            <a:ext cx="154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25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5776-B38A-C989-EE86-954CA8E51F2C}"/>
              </a:ext>
            </a:extLst>
          </p:cNvPr>
          <p:cNvSpPr>
            <a:spLocks noGrp="1"/>
          </p:cNvSpPr>
          <p:nvPr>
            <p:ph type="title"/>
          </p:nvPr>
        </p:nvSpPr>
        <p:spPr>
          <a:xfrm>
            <a:off x="537259" y="388274"/>
            <a:ext cx="10515600" cy="1325563"/>
          </a:xfrm>
        </p:spPr>
        <p:txBody>
          <a:bodyPr>
            <a:normAutofit/>
          </a:bodyPr>
          <a:lstStyle/>
          <a:p>
            <a:pPr algn="ctr"/>
            <a:r>
              <a:rPr lang="en-IN" sz="3600">
                <a:latin typeface="Cambria"/>
                <a:ea typeface="Cambria"/>
                <a:cs typeface="Times New Roman"/>
              </a:rPr>
              <a:t>FEW SHOT LEARNING (FSL) MODEL</a:t>
            </a:r>
          </a:p>
        </p:txBody>
      </p:sp>
      <p:sp>
        <p:nvSpPr>
          <p:cNvPr id="3" name="Content Placeholder 2">
            <a:extLst>
              <a:ext uri="{FF2B5EF4-FFF2-40B4-BE49-F238E27FC236}">
                <a16:creationId xmlns:a16="http://schemas.microsoft.com/office/drawing/2014/main" id="{9FA3B5E3-831B-AF90-DDAA-AC07282A0438}"/>
              </a:ext>
            </a:extLst>
          </p:cNvPr>
          <p:cNvSpPr>
            <a:spLocks noGrp="1"/>
          </p:cNvSpPr>
          <p:nvPr>
            <p:ph idx="1"/>
          </p:nvPr>
        </p:nvSpPr>
        <p:spPr/>
        <p:txBody>
          <a:bodyPr>
            <a:normAutofit/>
          </a:bodyPr>
          <a:lstStyle/>
          <a:p>
            <a:pPr>
              <a:spcAft>
                <a:spcPts val="600"/>
              </a:spcAft>
            </a:pPr>
            <a:r>
              <a:rPr lang="en-US" sz="2400" b="0" i="0">
                <a:solidFill>
                  <a:srgbClr val="000000"/>
                </a:solidFill>
                <a:effectLst/>
                <a:latin typeface="Cambria"/>
                <a:ea typeface="Cambria"/>
              </a:rPr>
              <a:t>Few-shot learning (FSL), also referred to as low-shot learning (LSL) in few sources, is a type of machine learning method where the training dataset contains limited information.</a:t>
            </a:r>
            <a:endParaRPr lang="en-US" sz="2400" b="0" i="0">
              <a:effectLst/>
              <a:latin typeface="Cambria"/>
              <a:ea typeface="Cambria"/>
            </a:endParaRPr>
          </a:p>
          <a:p>
            <a:pPr>
              <a:spcAft>
                <a:spcPts val="600"/>
              </a:spcAft>
            </a:pPr>
            <a:r>
              <a:rPr lang="en-US" sz="2400" b="0" i="0">
                <a:effectLst/>
                <a:latin typeface="Cambria"/>
                <a:ea typeface="Cambria"/>
              </a:rPr>
              <a:t>Few-shot learning is a process where a model can independently acquire knowledge and improve its performance with minimal examples.</a:t>
            </a:r>
          </a:p>
          <a:p>
            <a:pPr>
              <a:spcAft>
                <a:spcPts val="600"/>
              </a:spcAft>
            </a:pPr>
            <a:r>
              <a:rPr lang="en-US" sz="2400" b="0" i="0">
                <a:effectLst/>
                <a:latin typeface="Cambria"/>
                <a:ea typeface="Cambria"/>
              </a:rPr>
              <a:t>Few-shot learning focuses on enhancing the model’s capability to learn quickly and efficiently from new and unseen data. </a:t>
            </a:r>
          </a:p>
          <a:p>
            <a:pPr>
              <a:spcAft>
                <a:spcPts val="600"/>
              </a:spcAft>
            </a:pPr>
            <a:r>
              <a:rPr lang="en-US" sz="2400">
                <a:latin typeface="Cambria"/>
                <a:ea typeface="Cambria"/>
              </a:rPr>
              <a:t>In computer vision, we can apply few-shot learning to image classification tasks wherein our goal is to classify images into different categories. </a:t>
            </a:r>
          </a:p>
        </p:txBody>
      </p:sp>
    </p:spTree>
    <p:extLst>
      <p:ext uri="{BB962C8B-B14F-4D97-AF65-F5344CB8AC3E}">
        <p14:creationId xmlns:p14="http://schemas.microsoft.com/office/powerpoint/2010/main" val="92971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F63F95-57BD-609C-673B-14B58BC49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909" y="691204"/>
            <a:ext cx="10385415" cy="5598855"/>
          </a:xfrm>
        </p:spPr>
      </p:pic>
      <p:sp>
        <p:nvSpPr>
          <p:cNvPr id="2" name="Title 1">
            <a:extLst>
              <a:ext uri="{FF2B5EF4-FFF2-40B4-BE49-F238E27FC236}">
                <a16:creationId xmlns:a16="http://schemas.microsoft.com/office/drawing/2014/main" id="{E1E586A1-B570-429A-559D-C2783162DE6A}"/>
              </a:ext>
            </a:extLst>
          </p:cNvPr>
          <p:cNvSpPr>
            <a:spLocks noGrp="1"/>
          </p:cNvSpPr>
          <p:nvPr>
            <p:ph type="title"/>
          </p:nvPr>
        </p:nvSpPr>
        <p:spPr>
          <a:xfrm>
            <a:off x="942186" y="-336201"/>
            <a:ext cx="10515600" cy="1325563"/>
          </a:xfrm>
        </p:spPr>
        <p:txBody>
          <a:bodyPr>
            <a:normAutofit/>
          </a:bodyPr>
          <a:lstStyle/>
          <a:p>
            <a:pPr algn="ctr"/>
            <a:r>
              <a:rPr lang="en-IN" sz="1800" u="sng">
                <a:latin typeface="Cambria"/>
                <a:ea typeface="Cambria"/>
                <a:cs typeface="Times New Roman"/>
              </a:rPr>
              <a:t>BLOCK DIAGRAM REPRESENTATION  OF FEW SHOT  LEARNING </a:t>
            </a:r>
            <a:endParaRPr lang="en-IN" sz="1800"/>
          </a:p>
        </p:txBody>
      </p:sp>
    </p:spTree>
    <p:extLst>
      <p:ext uri="{BB962C8B-B14F-4D97-AF65-F5344CB8AC3E}">
        <p14:creationId xmlns:p14="http://schemas.microsoft.com/office/powerpoint/2010/main" val="96187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E51C-3027-3426-3348-F9870CD67686}"/>
              </a:ext>
            </a:extLst>
          </p:cNvPr>
          <p:cNvSpPr>
            <a:spLocks noGrp="1"/>
          </p:cNvSpPr>
          <p:nvPr>
            <p:ph type="title"/>
          </p:nvPr>
        </p:nvSpPr>
        <p:spPr>
          <a:xfrm>
            <a:off x="1005348" y="610931"/>
            <a:ext cx="10515600" cy="1325563"/>
          </a:xfrm>
        </p:spPr>
        <p:txBody>
          <a:bodyPr>
            <a:normAutofit/>
          </a:bodyPr>
          <a:lstStyle/>
          <a:p>
            <a:pPr algn="ctr"/>
            <a:r>
              <a:rPr lang="en-IN" sz="3600">
                <a:latin typeface="Cambria"/>
                <a:ea typeface="Cambria"/>
                <a:cs typeface="Times New Roman"/>
              </a:rPr>
              <a:t>ADVANTAGES OF FSL OVER TRADITIONAL MACHINE LEARNING/CNN</a:t>
            </a:r>
          </a:p>
        </p:txBody>
      </p:sp>
      <p:sp>
        <p:nvSpPr>
          <p:cNvPr id="3" name="Content Placeholder 2">
            <a:extLst>
              <a:ext uri="{FF2B5EF4-FFF2-40B4-BE49-F238E27FC236}">
                <a16:creationId xmlns:a16="http://schemas.microsoft.com/office/drawing/2014/main" id="{30C40358-63F3-3341-DF60-AC01F769CE53}"/>
              </a:ext>
            </a:extLst>
          </p:cNvPr>
          <p:cNvSpPr>
            <a:spLocks noGrp="1"/>
          </p:cNvSpPr>
          <p:nvPr>
            <p:ph idx="1"/>
          </p:nvPr>
        </p:nvSpPr>
        <p:spPr>
          <a:xfrm>
            <a:off x="1005348" y="2242314"/>
            <a:ext cx="10515600" cy="4351338"/>
          </a:xfrm>
        </p:spPr>
        <p:txBody>
          <a:bodyPr vert="horz" lIns="91440" tIns="45720" rIns="91440" bIns="45720" rtlCol="0" anchor="t">
            <a:normAutofit/>
          </a:bodyPr>
          <a:lstStyle/>
          <a:p>
            <a:pPr>
              <a:spcAft>
                <a:spcPts val="1800"/>
              </a:spcAft>
            </a:pPr>
            <a:r>
              <a:rPr lang="en-US" sz="2400">
                <a:latin typeface="Cambria"/>
                <a:ea typeface="Cambria"/>
              </a:rPr>
              <a:t>Traditional machine learning algorithms are typically designed to perform well on specific tasks and are trained on huge data sets with a large number of labeled examples.</a:t>
            </a:r>
          </a:p>
          <a:p>
            <a:pPr>
              <a:spcAft>
                <a:spcPts val="1800"/>
              </a:spcAft>
            </a:pPr>
            <a:r>
              <a:rPr lang="en-US" sz="2400">
                <a:latin typeface="Cambria"/>
                <a:ea typeface="Cambria"/>
              </a:rPr>
              <a:t>One challenge of traditional machine learning is the fact that training models require large amounts of training data with labeled training samples. </a:t>
            </a:r>
          </a:p>
          <a:p>
            <a:pPr>
              <a:spcAft>
                <a:spcPts val="1800"/>
              </a:spcAft>
            </a:pPr>
            <a:r>
              <a:rPr lang="en-US" sz="2400">
                <a:latin typeface="Cambria"/>
                <a:ea typeface="Cambria"/>
              </a:rPr>
              <a:t>Low requirement of data set in FSL give us advantage of diagnosing rare diseases ,for which a lot of data may not be available.</a:t>
            </a:r>
          </a:p>
        </p:txBody>
      </p:sp>
    </p:spTree>
    <p:extLst>
      <p:ext uri="{BB962C8B-B14F-4D97-AF65-F5344CB8AC3E}">
        <p14:creationId xmlns:p14="http://schemas.microsoft.com/office/powerpoint/2010/main" val="221412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FDF6-4FF4-61EF-5E49-A81551752485}"/>
              </a:ext>
            </a:extLst>
          </p:cNvPr>
          <p:cNvSpPr>
            <a:spLocks noGrp="1"/>
          </p:cNvSpPr>
          <p:nvPr>
            <p:ph type="title"/>
          </p:nvPr>
        </p:nvSpPr>
        <p:spPr>
          <a:xfrm>
            <a:off x="838200" y="296300"/>
            <a:ext cx="10515600" cy="1325563"/>
          </a:xfrm>
        </p:spPr>
        <p:txBody>
          <a:bodyPr/>
          <a:lstStyle/>
          <a:p>
            <a:pPr algn="ctr"/>
            <a:r>
              <a:rPr lang="en-IN"/>
              <a:t> </a:t>
            </a:r>
            <a:r>
              <a:rPr lang="en-IN" sz="380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81E1451-ED96-260E-D525-FD2C1BDF6BD4}"/>
              </a:ext>
            </a:extLst>
          </p:cNvPr>
          <p:cNvSpPr>
            <a:spLocks noGrp="1"/>
          </p:cNvSpPr>
          <p:nvPr>
            <p:ph idx="1"/>
          </p:nvPr>
        </p:nvSpPr>
        <p:spPr/>
        <p:txBody>
          <a:bodyPr>
            <a:normAutofit/>
          </a:bodyPr>
          <a:lstStyle/>
          <a:p>
            <a:pPr marL="0" indent="0" algn="just">
              <a:lnSpc>
                <a:spcPct val="150000"/>
              </a:lnSpc>
              <a:buNone/>
            </a:pPr>
            <a:r>
              <a:rPr lang="en-US" sz="2400">
                <a:latin typeface="Times New Roman" panose="02020603050405020304" pitchFamily="18" charset="0"/>
                <a:cs typeface="Times New Roman" panose="02020603050405020304" pitchFamily="18" charset="0"/>
              </a:rPr>
              <a:t>There have been several methods to study the tongue classification on the basis of </a:t>
            </a:r>
            <a:r>
              <a:rPr lang="en-US" sz="2400" err="1">
                <a:latin typeface="Times New Roman" panose="02020603050405020304" pitchFamily="18" charset="0"/>
                <a:cs typeface="Times New Roman" panose="02020603050405020304" pitchFamily="18" charset="0"/>
              </a:rPr>
              <a:t>colour</a:t>
            </a:r>
            <a:r>
              <a:rPr lang="en-US" sz="2400">
                <a:latin typeface="Times New Roman" panose="02020603050405020304" pitchFamily="18" charset="0"/>
                <a:cs typeface="Times New Roman" panose="02020603050405020304" pitchFamily="18" charset="0"/>
              </a:rPr>
              <a:t>, but still the research area is lacking in various ways. In this paper a new approach for the </a:t>
            </a:r>
            <a:r>
              <a:rPr lang="en-US" sz="2400" err="1">
                <a:latin typeface="Times New Roman" panose="02020603050405020304" pitchFamily="18" charset="0"/>
                <a:cs typeface="Times New Roman" panose="02020603050405020304" pitchFamily="18" charset="0"/>
              </a:rPr>
              <a:t>colour</a:t>
            </a:r>
            <a:r>
              <a:rPr lang="en-US" sz="2400">
                <a:latin typeface="Times New Roman" panose="02020603050405020304" pitchFamily="18" charset="0"/>
                <a:cs typeface="Times New Roman" panose="02020603050405020304" pitchFamily="18" charset="0"/>
              </a:rPr>
              <a:t> detection of tongue using Few Shot Learning has been proposed. Traditionally CNN is being used but it can be replaced by FSL as it requires less data set as compared to CNN. FSL can give satisfactory results even with low number of dataset. The complete process has been described in the paper.</a:t>
            </a:r>
            <a:endParaRPr lang="en-IN" sz="240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F48B764-A88A-5831-49BD-2AA39EEA23F5}"/>
              </a:ext>
            </a:extLst>
          </p:cNvPr>
          <p:cNvCxnSpPr/>
          <p:nvPr/>
        </p:nvCxnSpPr>
        <p:spPr>
          <a:xfrm>
            <a:off x="3490452" y="1356852"/>
            <a:ext cx="58010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2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B67C-2B65-F105-5A41-9E9964078370}"/>
              </a:ext>
            </a:extLst>
          </p:cNvPr>
          <p:cNvSpPr>
            <a:spLocks noGrp="1"/>
          </p:cNvSpPr>
          <p:nvPr>
            <p:ph type="title"/>
          </p:nvPr>
        </p:nvSpPr>
        <p:spPr/>
        <p:txBody>
          <a:bodyPr>
            <a:normAutofit/>
          </a:bodyPr>
          <a:lstStyle/>
          <a:p>
            <a:pPr algn="ctr"/>
            <a:r>
              <a:rPr lang="en-IN" sz="380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0EAC946-4275-8DFC-81C0-CA4C1390D095}"/>
              </a:ext>
            </a:extLst>
          </p:cNvPr>
          <p:cNvSpPr>
            <a:spLocks noGrp="1"/>
          </p:cNvSpPr>
          <p:nvPr>
            <p:ph idx="1"/>
          </p:nvPr>
        </p:nvSpPr>
        <p:spPr/>
        <p:txBody>
          <a:bodyPr vert="horz" lIns="91440" tIns="45720" rIns="91440" bIns="45720" rtlCol="0" anchor="t">
            <a:noAutofit/>
          </a:bodyPr>
          <a:lstStyle/>
          <a:p>
            <a:pPr marL="0" indent="0">
              <a:buNone/>
            </a:pPr>
            <a:r>
              <a:rPr lang="en-IN" sz="1800">
                <a:latin typeface="Times New Roman"/>
                <a:cs typeface="Times New Roman"/>
              </a:rPr>
              <a:t>[1] Improvement in tongue colour image analysis for disease identification using deep learning-based depth wise separable convolution model by S. Rajakumaran Research scholar, Dept. of Computer Science and Engineering., Annamalai University and </a:t>
            </a:r>
            <a:r>
              <a:rPr lang="en-IN" sz="1800" err="1">
                <a:latin typeface="Times New Roman"/>
                <a:cs typeface="Times New Roman"/>
              </a:rPr>
              <a:t>Dr.</a:t>
            </a:r>
            <a:r>
              <a:rPr lang="en-IN" sz="1800">
                <a:latin typeface="Times New Roman"/>
                <a:cs typeface="Times New Roman"/>
              </a:rPr>
              <a:t> J. Sasikala Dept. of Information Technology, Annamalai university. e-ISSN : 0976-5166 </a:t>
            </a:r>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a:cs typeface="Times New Roman"/>
              </a:rPr>
              <a:t>[2] Machine Learning for Tongue Diagnosis by Siu Cheung Hui, Yulan He, Doan </a:t>
            </a:r>
            <a:r>
              <a:rPr lang="en-IN" sz="1800" err="1">
                <a:latin typeface="Times New Roman"/>
                <a:cs typeface="Times New Roman"/>
              </a:rPr>
              <a:t>Thi</a:t>
            </a:r>
            <a:r>
              <a:rPr lang="en-IN" sz="1800">
                <a:latin typeface="Times New Roman"/>
                <a:cs typeface="Times New Roman"/>
              </a:rPr>
              <a:t> Cam Thach; School of Computer Engineering, Nanyang Technological University, Singapore.1-4244-0983-7/07/2007 IEEE </a:t>
            </a:r>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a:cs typeface="Times New Roman"/>
              </a:rPr>
              <a:t>[3] Classification of Tongue Colour Based on CNN by Jun Hou, Hong-Yi Su, Bo Yan, Hong Zheng, Zhao-Liang Sun, Xiao-Cong Cai; Key Lab of Intelligent Information Technology; Beijing Institute of Technology. 978-1-5090-3619- 6/17/2017</a:t>
            </a:r>
          </a:p>
          <a:p>
            <a:pPr marL="0" indent="0">
              <a:buNone/>
            </a:pPr>
            <a:r>
              <a:rPr lang="en-IN" sz="1800">
                <a:latin typeface="Times New Roman"/>
                <a:cs typeface="Times New Roman"/>
              </a:rPr>
              <a:t> [4] Constitution Identification of Tongue Image Based on CNN by Hao Zhou, </a:t>
            </a:r>
            <a:r>
              <a:rPr lang="en-IN" sz="1800" err="1">
                <a:latin typeface="Times New Roman"/>
                <a:cs typeface="Times New Roman"/>
              </a:rPr>
              <a:t>Guangqin</a:t>
            </a:r>
            <a:r>
              <a:rPr lang="en-IN" sz="1800">
                <a:latin typeface="Times New Roman"/>
                <a:cs typeface="Times New Roman"/>
              </a:rPr>
              <a:t> Hu, Xinfeng Zhang; Beijing University of Technology. 978-1-5386- 7604-2/18/2018 IEEE</a:t>
            </a:r>
          </a:p>
          <a:p>
            <a:pPr marL="0" indent="0">
              <a:buNone/>
            </a:pPr>
            <a:r>
              <a:rPr lang="en-IN" sz="1800">
                <a:latin typeface="Times New Roman"/>
                <a:cs typeface="Times New Roman"/>
              </a:rPr>
              <a:t> [5] Intelligent Deep Learning Based Disease Diagnosis Using Biomedical Tongue Images by V. Thanikachalam1, S. Shanthi, K. </a:t>
            </a:r>
            <a:r>
              <a:rPr lang="en-IN" sz="1800" err="1">
                <a:latin typeface="Times New Roman"/>
                <a:cs typeface="Times New Roman"/>
              </a:rPr>
              <a:t>Kalirajan</a:t>
            </a:r>
            <a:r>
              <a:rPr lang="en-IN" sz="1800">
                <a:latin typeface="Times New Roman"/>
                <a:cs typeface="Times New Roman"/>
              </a:rPr>
              <a:t>, Sayed Abdel-Khalek4,5, Mohamed Omri and Lotfi M. </a:t>
            </a:r>
            <a:r>
              <a:rPr lang="en-IN" sz="1800" err="1">
                <a:latin typeface="Times New Roman"/>
                <a:cs typeface="Times New Roman"/>
              </a:rPr>
              <a:t>Ladhar</a:t>
            </a:r>
            <a:r>
              <a:rPr lang="en-IN" sz="1800">
                <a:latin typeface="Times New Roman"/>
                <a:cs typeface="Times New Roman"/>
              </a:rPr>
              <a:t>. DOI:10.302604/cmc.2022.020965</a:t>
            </a:r>
          </a:p>
          <a:p>
            <a:pPr marL="0" indent="0">
              <a:buNone/>
            </a:pPr>
            <a:r>
              <a:rPr lang="en-IN" sz="1800">
                <a:latin typeface="Times New Roman"/>
                <a:cs typeface="Times New Roman"/>
              </a:rPr>
              <a:t> [6] S. Ravi and H. Larochelle, “Optimization as a model for few-shot learning” 2016.</a:t>
            </a:r>
          </a:p>
        </p:txBody>
      </p:sp>
      <p:cxnSp>
        <p:nvCxnSpPr>
          <p:cNvPr id="5" name="Straight Connector 4">
            <a:extLst>
              <a:ext uri="{FF2B5EF4-FFF2-40B4-BE49-F238E27FC236}">
                <a16:creationId xmlns:a16="http://schemas.microsoft.com/office/drawing/2014/main" id="{DA20069D-76AD-6BDE-E89E-C7CD2CEA911C}"/>
              </a:ext>
            </a:extLst>
          </p:cNvPr>
          <p:cNvCxnSpPr/>
          <p:nvPr/>
        </p:nvCxnSpPr>
        <p:spPr>
          <a:xfrm>
            <a:off x="3421626" y="1366684"/>
            <a:ext cx="57027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50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6C495-0472-0BB9-1DF6-A2330877993A}"/>
              </a:ext>
            </a:extLst>
          </p:cNvPr>
          <p:cNvSpPr>
            <a:spLocks noGrp="1"/>
          </p:cNvSpPr>
          <p:nvPr>
            <p:ph idx="1"/>
          </p:nvPr>
        </p:nvSpPr>
        <p:spPr>
          <a:xfrm>
            <a:off x="907026" y="2346735"/>
            <a:ext cx="10515600" cy="4351338"/>
          </a:xfrm>
        </p:spPr>
        <p:txBody>
          <a:bodyPr>
            <a:normAutofit/>
          </a:bodyPr>
          <a:lstStyle/>
          <a:p>
            <a:pPr marL="0" indent="0" algn="ctr">
              <a:buNone/>
            </a:pPr>
            <a:r>
              <a:rPr lang="en-IN" sz="80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8387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E36D-2038-9784-504B-06E9C096BDF5}"/>
              </a:ext>
            </a:extLst>
          </p:cNvPr>
          <p:cNvSpPr>
            <a:spLocks noGrp="1"/>
          </p:cNvSpPr>
          <p:nvPr>
            <p:ph type="ctrTitle"/>
          </p:nvPr>
        </p:nvSpPr>
        <p:spPr>
          <a:xfrm>
            <a:off x="1524000" y="661442"/>
            <a:ext cx="9144000" cy="709255"/>
          </a:xfrm>
        </p:spPr>
        <p:txBody>
          <a:bodyPr>
            <a:normAutofit/>
          </a:bodyPr>
          <a:lstStyle/>
          <a:p>
            <a:r>
              <a:rPr lang="en-US" sz="3600">
                <a:latin typeface="Cambria"/>
                <a:ea typeface="Cambria"/>
                <a:cs typeface="Times New Roman"/>
              </a:rPr>
              <a:t>OBJECTIVE </a:t>
            </a:r>
            <a:endParaRPr lang="en-US" sz="5400">
              <a:latin typeface="Cambria"/>
              <a:ea typeface="Cambria"/>
              <a:cs typeface="Calibri Light" panose="020F0302020204030204"/>
            </a:endParaRPr>
          </a:p>
        </p:txBody>
      </p:sp>
      <p:sp>
        <p:nvSpPr>
          <p:cNvPr id="21" name="Subtitle 20">
            <a:extLst>
              <a:ext uri="{FF2B5EF4-FFF2-40B4-BE49-F238E27FC236}">
                <a16:creationId xmlns:a16="http://schemas.microsoft.com/office/drawing/2014/main" id="{4C6273BF-D864-54DF-00E6-F23C88EAA2A5}"/>
              </a:ext>
            </a:extLst>
          </p:cNvPr>
          <p:cNvSpPr>
            <a:spLocks noGrp="1"/>
          </p:cNvSpPr>
          <p:nvPr>
            <p:ph type="subTitle" idx="1"/>
          </p:nvPr>
        </p:nvSpPr>
        <p:spPr>
          <a:xfrm>
            <a:off x="1367117" y="1929229"/>
            <a:ext cx="9587869" cy="3723329"/>
          </a:xfrm>
        </p:spPr>
        <p:txBody>
          <a:bodyPr vert="horz" lIns="91440" tIns="45720" rIns="91440" bIns="45720" rtlCol="0" anchor="t">
            <a:noAutofit/>
          </a:bodyPr>
          <a:lstStyle/>
          <a:p>
            <a:pPr algn="just">
              <a:lnSpc>
                <a:spcPct val="150000"/>
              </a:lnSpc>
              <a:spcBef>
                <a:spcPts val="600"/>
              </a:spcBef>
              <a:spcAft>
                <a:spcPts val="600"/>
              </a:spcAft>
            </a:pPr>
            <a:r>
              <a:rPr lang="en-GB">
                <a:latin typeface="Cambria"/>
                <a:ea typeface="Cambria"/>
                <a:cs typeface="Times New Roman"/>
              </a:rPr>
              <a:t>Traditional medicine practices, like tongue diagnosis, offer unique insights into health. However, these methods involve subjective judgment and are therefore susceptible to human error .</a:t>
            </a:r>
            <a:r>
              <a:rPr lang="en-GB">
                <a:latin typeface="Cambria"/>
                <a:ea typeface="+mn-lt"/>
                <a:cs typeface="+mn-lt"/>
              </a:rPr>
              <a:t>Although its solution has been proposed and tested as tongue image analysis, the methods used to achieve it , has there complication &amp; drawbacks .Our proposal to rectify them is use of Few Shot Learning method for image analysis.</a:t>
            </a:r>
            <a:endParaRPr lang="en-GB">
              <a:latin typeface="Cambria"/>
              <a:ea typeface="Cambria"/>
              <a:cs typeface="Times New Roman"/>
            </a:endParaRPr>
          </a:p>
        </p:txBody>
      </p:sp>
    </p:spTree>
    <p:extLst>
      <p:ext uri="{BB962C8B-B14F-4D97-AF65-F5344CB8AC3E}">
        <p14:creationId xmlns:p14="http://schemas.microsoft.com/office/powerpoint/2010/main" val="172368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E178F-8D8B-8834-1B57-41B501F667EB}"/>
              </a:ext>
            </a:extLst>
          </p:cNvPr>
          <p:cNvSpPr>
            <a:spLocks noGrp="1"/>
          </p:cNvSpPr>
          <p:nvPr>
            <p:ph idx="1"/>
          </p:nvPr>
        </p:nvSpPr>
        <p:spPr>
          <a:xfrm>
            <a:off x="393429" y="1769419"/>
            <a:ext cx="11411196" cy="4773884"/>
          </a:xfrm>
        </p:spPr>
        <p:txBody>
          <a:bodyPr vert="horz" lIns="91440" tIns="45720" rIns="91440" bIns="45720" rtlCol="0" anchor="t">
            <a:normAutofit/>
          </a:bodyPr>
          <a:lstStyle/>
          <a:p>
            <a:pPr marL="342900" indent="-342900">
              <a:lnSpc>
                <a:spcPct val="100000"/>
              </a:lnSpc>
              <a:spcBef>
                <a:spcPts val="0"/>
              </a:spcBef>
              <a:spcAft>
                <a:spcPts val="1500"/>
              </a:spcAft>
            </a:pPr>
            <a:r>
              <a:rPr lang="en" sz="2400">
                <a:latin typeface="Cambria"/>
                <a:ea typeface="+mn-lt"/>
                <a:cs typeface="+mn-lt"/>
              </a:rPr>
              <a:t>Western Medicine/allopathy regards 'Tongue diagnosis' as an effective noninvasive technique to evaluate the condition of a patient's internal organ in oriental medicine. The main features used in tongue diagnosis are color and coating.</a:t>
            </a:r>
            <a:endParaRPr lang="en-US" sz="2400">
              <a:latin typeface="Cambria"/>
              <a:ea typeface="Cambria"/>
              <a:cs typeface="Calibri Light"/>
            </a:endParaRPr>
          </a:p>
          <a:p>
            <a:pPr>
              <a:lnSpc>
                <a:spcPct val="100000"/>
              </a:lnSpc>
              <a:spcBef>
                <a:spcPts val="0"/>
              </a:spcBef>
              <a:spcAft>
                <a:spcPts val="1500"/>
              </a:spcAft>
            </a:pPr>
            <a:r>
              <a:rPr lang="en-US" sz="2400">
                <a:latin typeface="Cambria"/>
                <a:ea typeface="Cambria"/>
                <a:cs typeface="Calibri Light"/>
              </a:rPr>
              <a:t>In Ayurveda, '</a:t>
            </a:r>
            <a:r>
              <a:rPr lang="en-US" sz="2400">
                <a:latin typeface="Cambria"/>
                <a:ea typeface="Cambria"/>
              </a:rPr>
              <a:t>Jivha-Pariksa' (tongue diagnosis) </a:t>
            </a:r>
            <a:r>
              <a:rPr lang="en-US" sz="2400">
                <a:latin typeface="Cambria"/>
                <a:ea typeface="+mn-lt"/>
                <a:cs typeface="+mn-lt"/>
              </a:rPr>
              <a:t>is the science of reading the tongue, which is always revealing information about the gastrointestinal organs, as well as many other functions and systems of the body.</a:t>
            </a:r>
            <a:endParaRPr lang="en-US" sz="2400">
              <a:latin typeface="Cambria"/>
              <a:ea typeface="Cambria"/>
            </a:endParaRPr>
          </a:p>
          <a:p>
            <a:pPr>
              <a:lnSpc>
                <a:spcPct val="100000"/>
              </a:lnSpc>
              <a:spcBef>
                <a:spcPts val="0"/>
              </a:spcBef>
              <a:spcAft>
                <a:spcPts val="1500"/>
              </a:spcAft>
            </a:pPr>
            <a:r>
              <a:rPr lang="en-US" sz="2400">
                <a:latin typeface="Cambria"/>
                <a:ea typeface="Cambria"/>
                <a:cs typeface="Calibri"/>
              </a:rPr>
              <a:t>Traditional Chinese medicine (TCM) is an alternative medical practice .</a:t>
            </a:r>
            <a:r>
              <a:rPr lang="en-US" sz="2400">
                <a:latin typeface="Cambria"/>
                <a:ea typeface="Cambria"/>
                <a:cs typeface="+mn-lt"/>
              </a:rPr>
              <a:t> </a:t>
            </a:r>
            <a:r>
              <a:rPr lang="en-US" sz="2400">
                <a:latin typeface="Cambria"/>
                <a:ea typeface="+mn-lt"/>
                <a:cs typeface="+mn-lt"/>
              </a:rPr>
              <a:t>According to TCM different portions of tongue reveal the health information of the corresponding internal organs of a human body.</a:t>
            </a:r>
          </a:p>
        </p:txBody>
      </p:sp>
      <p:sp>
        <p:nvSpPr>
          <p:cNvPr id="4" name="TextBox 3">
            <a:extLst>
              <a:ext uri="{FF2B5EF4-FFF2-40B4-BE49-F238E27FC236}">
                <a16:creationId xmlns:a16="http://schemas.microsoft.com/office/drawing/2014/main" id="{5625FE7D-E5D5-80D7-478B-1FA2738D956A}"/>
              </a:ext>
            </a:extLst>
          </p:cNvPr>
          <p:cNvSpPr txBox="1"/>
          <p:nvPr/>
        </p:nvSpPr>
        <p:spPr>
          <a:xfrm>
            <a:off x="622193" y="379398"/>
            <a:ext cx="103958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a:latin typeface="Cambria"/>
                <a:ea typeface="Cambria"/>
                <a:cs typeface="Calibri"/>
              </a:rPr>
              <a:t>TONGUE DIAGNOSIS IN DIFFERENT MEDICAL PRACTICES</a:t>
            </a:r>
          </a:p>
        </p:txBody>
      </p:sp>
    </p:spTree>
    <p:extLst>
      <p:ext uri="{BB962C8B-B14F-4D97-AF65-F5344CB8AC3E}">
        <p14:creationId xmlns:p14="http://schemas.microsoft.com/office/powerpoint/2010/main" val="2107645924"/>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7F4A-11FA-197E-2D89-D949BB1B02A5}"/>
              </a:ext>
            </a:extLst>
          </p:cNvPr>
          <p:cNvSpPr>
            <a:spLocks noGrp="1"/>
          </p:cNvSpPr>
          <p:nvPr>
            <p:ph type="title"/>
          </p:nvPr>
        </p:nvSpPr>
        <p:spPr>
          <a:xfrm>
            <a:off x="894229" y="459847"/>
            <a:ext cx="9596718" cy="832505"/>
          </a:xfrm>
        </p:spPr>
        <p:txBody>
          <a:bodyPr>
            <a:normAutofit/>
          </a:bodyPr>
          <a:lstStyle/>
          <a:p>
            <a:pPr algn="ctr"/>
            <a:r>
              <a:rPr lang="en-GB" sz="3600">
                <a:latin typeface="Cambria"/>
                <a:ea typeface="Cambria"/>
                <a:cs typeface="+mj-lt"/>
              </a:rPr>
              <a:t>EVALUATION </a:t>
            </a:r>
            <a:r>
              <a:rPr lang="en-GB" sz="3600">
                <a:latin typeface="Cambria"/>
                <a:ea typeface="Cambria"/>
                <a:cs typeface="Calibri Light"/>
              </a:rPr>
              <a:t>ON TONGUE COLOR</a:t>
            </a:r>
            <a:endParaRPr lang="en-US" sz="3600">
              <a:latin typeface="Cambria"/>
              <a:ea typeface="Cambria"/>
              <a:cs typeface="Calibri Light" panose="020F0302020204030204"/>
            </a:endParaRPr>
          </a:p>
        </p:txBody>
      </p:sp>
      <p:pic>
        <p:nvPicPr>
          <p:cNvPr id="3" name="Picture 2" descr="Close up of a tongue&#10;&#10;Description automatically generated">
            <a:extLst>
              <a:ext uri="{FF2B5EF4-FFF2-40B4-BE49-F238E27FC236}">
                <a16:creationId xmlns:a16="http://schemas.microsoft.com/office/drawing/2014/main" id="{81B897DA-43CC-EB57-17F9-2811439A4FAF}"/>
              </a:ext>
            </a:extLst>
          </p:cNvPr>
          <p:cNvPicPr>
            <a:picLocks noChangeAspect="1"/>
          </p:cNvPicPr>
          <p:nvPr/>
        </p:nvPicPr>
        <p:blipFill>
          <a:blip r:embed="rId2"/>
          <a:stretch>
            <a:fillRect/>
          </a:stretch>
        </p:blipFill>
        <p:spPr>
          <a:xfrm>
            <a:off x="394145" y="1436546"/>
            <a:ext cx="2165410" cy="2283305"/>
          </a:xfrm>
          <a:prstGeom prst="rect">
            <a:avLst/>
          </a:prstGeom>
        </p:spPr>
      </p:pic>
      <p:pic>
        <p:nvPicPr>
          <p:cNvPr id="4" name="Picture 3" descr="A close-up of a person&amp;#39;s tongue&#10;&#10;Description automatically generated">
            <a:extLst>
              <a:ext uri="{FF2B5EF4-FFF2-40B4-BE49-F238E27FC236}">
                <a16:creationId xmlns:a16="http://schemas.microsoft.com/office/drawing/2014/main" id="{A1F291A2-2068-DB55-574A-7B6A19E4F29C}"/>
              </a:ext>
            </a:extLst>
          </p:cNvPr>
          <p:cNvPicPr>
            <a:picLocks noChangeAspect="1"/>
          </p:cNvPicPr>
          <p:nvPr/>
        </p:nvPicPr>
        <p:blipFill>
          <a:blip r:embed="rId3"/>
          <a:stretch>
            <a:fillRect/>
          </a:stretch>
        </p:blipFill>
        <p:spPr>
          <a:xfrm>
            <a:off x="3262312" y="1436636"/>
            <a:ext cx="2371578" cy="2283125"/>
          </a:xfrm>
          <a:prstGeom prst="rect">
            <a:avLst/>
          </a:prstGeom>
        </p:spPr>
      </p:pic>
      <p:pic>
        <p:nvPicPr>
          <p:cNvPr id="5" name="Picture 4" descr="A person&amp;#39;s tongue with a black tongue&#10;&#10;Description automatically generated">
            <a:extLst>
              <a:ext uri="{FF2B5EF4-FFF2-40B4-BE49-F238E27FC236}">
                <a16:creationId xmlns:a16="http://schemas.microsoft.com/office/drawing/2014/main" id="{E0FD8A95-730F-950F-B4B8-10E21149A7BE}"/>
              </a:ext>
            </a:extLst>
          </p:cNvPr>
          <p:cNvPicPr>
            <a:picLocks noChangeAspect="1"/>
          </p:cNvPicPr>
          <p:nvPr/>
        </p:nvPicPr>
        <p:blipFill>
          <a:blip r:embed="rId4"/>
          <a:stretch>
            <a:fillRect/>
          </a:stretch>
        </p:blipFill>
        <p:spPr>
          <a:xfrm>
            <a:off x="6283476" y="1435157"/>
            <a:ext cx="2263716" cy="2340634"/>
          </a:xfrm>
          <a:prstGeom prst="rect">
            <a:avLst/>
          </a:prstGeom>
        </p:spPr>
      </p:pic>
      <p:pic>
        <p:nvPicPr>
          <p:cNvPr id="6" name="Picture 5" descr="A close up of a person&amp;#39;s tongue&#10;&#10;Description automatically generated">
            <a:extLst>
              <a:ext uri="{FF2B5EF4-FFF2-40B4-BE49-F238E27FC236}">
                <a16:creationId xmlns:a16="http://schemas.microsoft.com/office/drawing/2014/main" id="{94792AD8-67E6-7B9E-2C63-7A7F76F85427}"/>
              </a:ext>
            </a:extLst>
          </p:cNvPr>
          <p:cNvPicPr>
            <a:picLocks noChangeAspect="1"/>
          </p:cNvPicPr>
          <p:nvPr/>
        </p:nvPicPr>
        <p:blipFill>
          <a:blip r:embed="rId5"/>
          <a:stretch>
            <a:fillRect/>
          </a:stretch>
        </p:blipFill>
        <p:spPr>
          <a:xfrm>
            <a:off x="9314118" y="1435066"/>
            <a:ext cx="2344947" cy="2340814"/>
          </a:xfrm>
          <a:prstGeom prst="rect">
            <a:avLst/>
          </a:prstGeom>
        </p:spPr>
      </p:pic>
      <p:sp>
        <p:nvSpPr>
          <p:cNvPr id="9" name="TextBox 8">
            <a:extLst>
              <a:ext uri="{FF2B5EF4-FFF2-40B4-BE49-F238E27FC236}">
                <a16:creationId xmlns:a16="http://schemas.microsoft.com/office/drawing/2014/main" id="{4E53761F-E060-6CC7-28BA-759261B46A28}"/>
              </a:ext>
            </a:extLst>
          </p:cNvPr>
          <p:cNvSpPr txBox="1"/>
          <p:nvPr/>
        </p:nvSpPr>
        <p:spPr>
          <a:xfrm>
            <a:off x="836685" y="4250443"/>
            <a:ext cx="255266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Cambria"/>
                <a:ea typeface="Cambria"/>
                <a:cs typeface="Calibri"/>
              </a:rPr>
              <a:t>YELLOW TONGUE</a:t>
            </a:r>
          </a:p>
        </p:txBody>
      </p:sp>
      <p:sp>
        <p:nvSpPr>
          <p:cNvPr id="10" name="TextBox 9">
            <a:extLst>
              <a:ext uri="{FF2B5EF4-FFF2-40B4-BE49-F238E27FC236}">
                <a16:creationId xmlns:a16="http://schemas.microsoft.com/office/drawing/2014/main" id="{67FD704A-E9DB-5E80-CFCE-619A826F863E}"/>
              </a:ext>
            </a:extLst>
          </p:cNvPr>
          <p:cNvSpPr txBox="1"/>
          <p:nvPr/>
        </p:nvSpPr>
        <p:spPr>
          <a:xfrm>
            <a:off x="3383903" y="4253614"/>
            <a:ext cx="25218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Cambria"/>
                <a:ea typeface="Cambria"/>
                <a:cs typeface="Calibri"/>
              </a:rPr>
              <a:t>RED TONGUE</a:t>
            </a:r>
            <a:endParaRPr lang="en-GB" sz="2400" b="1">
              <a:latin typeface="Cambria"/>
              <a:ea typeface="Cambria"/>
              <a:cs typeface="Times New Roman"/>
            </a:endParaRPr>
          </a:p>
        </p:txBody>
      </p:sp>
      <p:sp>
        <p:nvSpPr>
          <p:cNvPr id="11" name="TextBox 10">
            <a:extLst>
              <a:ext uri="{FF2B5EF4-FFF2-40B4-BE49-F238E27FC236}">
                <a16:creationId xmlns:a16="http://schemas.microsoft.com/office/drawing/2014/main" id="{AC195CC4-30F9-7C3C-D787-54A048FAD2AE}"/>
              </a:ext>
            </a:extLst>
          </p:cNvPr>
          <p:cNvSpPr txBox="1"/>
          <p:nvPr/>
        </p:nvSpPr>
        <p:spPr>
          <a:xfrm>
            <a:off x="6495173" y="4075599"/>
            <a:ext cx="22678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Cambria"/>
                <a:ea typeface="Cambria"/>
                <a:cs typeface="Calibri"/>
              </a:rPr>
              <a:t>BLACK TONGUE</a:t>
            </a:r>
          </a:p>
        </p:txBody>
      </p:sp>
      <p:sp>
        <p:nvSpPr>
          <p:cNvPr id="12" name="TextBox 11">
            <a:extLst>
              <a:ext uri="{FF2B5EF4-FFF2-40B4-BE49-F238E27FC236}">
                <a16:creationId xmlns:a16="http://schemas.microsoft.com/office/drawing/2014/main" id="{B50A5565-5F0B-A8AA-143E-BBCD0DDD2DC5}"/>
              </a:ext>
            </a:extLst>
          </p:cNvPr>
          <p:cNvSpPr txBox="1"/>
          <p:nvPr/>
        </p:nvSpPr>
        <p:spPr>
          <a:xfrm>
            <a:off x="9317203" y="4100024"/>
            <a:ext cx="2703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Cambria"/>
                <a:ea typeface="Cambria"/>
                <a:cs typeface="Calibri"/>
              </a:rPr>
              <a:t>WHITE TONGUE</a:t>
            </a:r>
          </a:p>
        </p:txBody>
      </p:sp>
      <p:sp>
        <p:nvSpPr>
          <p:cNvPr id="13" name="TextBox 12">
            <a:extLst>
              <a:ext uri="{FF2B5EF4-FFF2-40B4-BE49-F238E27FC236}">
                <a16:creationId xmlns:a16="http://schemas.microsoft.com/office/drawing/2014/main" id="{290E4B74-C0CE-9FF6-9E23-CD59F9F0F680}"/>
              </a:ext>
            </a:extLst>
          </p:cNvPr>
          <p:cNvSpPr txBox="1"/>
          <p:nvPr/>
        </p:nvSpPr>
        <p:spPr>
          <a:xfrm>
            <a:off x="3262312" y="4777642"/>
            <a:ext cx="252185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latin typeface="Cambria"/>
                <a:ea typeface="Cambria"/>
                <a:cs typeface="Arial"/>
              </a:rPr>
              <a:t>•   </a:t>
            </a:r>
            <a:r>
              <a:rPr lang="en-GB" sz="2400">
                <a:latin typeface="Cambria"/>
                <a:ea typeface="Cambria"/>
                <a:cs typeface="Calibri"/>
              </a:rPr>
              <a:t>Folic acid  deficiency</a:t>
            </a:r>
          </a:p>
          <a:p>
            <a:r>
              <a:rPr lang="en-GB" sz="2400">
                <a:latin typeface="Cambria"/>
                <a:ea typeface="Cambria"/>
                <a:cs typeface="Arial"/>
              </a:rPr>
              <a:t>•   </a:t>
            </a:r>
            <a:r>
              <a:rPr lang="en-GB" sz="2400">
                <a:latin typeface="Cambria"/>
                <a:ea typeface="Cambria"/>
                <a:cs typeface="Calibri"/>
              </a:rPr>
              <a:t>Vitamin B-12  deficiency</a:t>
            </a:r>
          </a:p>
          <a:p>
            <a:pPr marL="285750" indent="-285750">
              <a:buFont typeface="Arial"/>
              <a:buChar char="•"/>
            </a:pPr>
            <a:r>
              <a:rPr lang="en-GB" sz="2400">
                <a:latin typeface="Cambria"/>
                <a:ea typeface="Cambria"/>
                <a:cs typeface="Times New Roman"/>
              </a:rPr>
              <a:t>Scarlett fever</a:t>
            </a:r>
            <a:endParaRPr lang="en-GB" sz="2400">
              <a:latin typeface="Cambria"/>
              <a:ea typeface="Cambria"/>
              <a:cs typeface="Calibri" panose="020F0502020204030204"/>
            </a:endParaRPr>
          </a:p>
          <a:p>
            <a:endParaRPr lang="en-GB" sz="2400">
              <a:latin typeface="Cambria"/>
              <a:ea typeface="Cambria"/>
              <a:cs typeface="Calibri" panose="020F0502020204030204"/>
            </a:endParaRPr>
          </a:p>
        </p:txBody>
      </p:sp>
      <p:sp>
        <p:nvSpPr>
          <p:cNvPr id="14" name="TextBox 13">
            <a:extLst>
              <a:ext uri="{FF2B5EF4-FFF2-40B4-BE49-F238E27FC236}">
                <a16:creationId xmlns:a16="http://schemas.microsoft.com/office/drawing/2014/main" id="{F931B276-B1DA-A86C-1FF6-BB18BB41811E}"/>
              </a:ext>
            </a:extLst>
          </p:cNvPr>
          <p:cNvSpPr txBox="1"/>
          <p:nvPr/>
        </p:nvSpPr>
        <p:spPr>
          <a:xfrm>
            <a:off x="575235" y="5083201"/>
            <a:ext cx="19050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a:latin typeface="Cambria"/>
                <a:ea typeface="Cambria"/>
                <a:cs typeface="Times New Roman"/>
              </a:rPr>
              <a:t>Jaundice</a:t>
            </a:r>
            <a:endParaRPr lang="en-US" sz="2400">
              <a:latin typeface="Cambria"/>
              <a:ea typeface="Cambria"/>
              <a:cs typeface="Calibri"/>
            </a:endParaRPr>
          </a:p>
          <a:p>
            <a:pPr marL="285750" indent="-285750">
              <a:buFont typeface="Arial"/>
              <a:buChar char="•"/>
            </a:pPr>
            <a:r>
              <a:rPr lang="en-GB" sz="2400">
                <a:latin typeface="Cambria"/>
                <a:ea typeface="Cambria"/>
                <a:cs typeface="Times New Roman"/>
              </a:rPr>
              <a:t>Bacterial growth</a:t>
            </a:r>
            <a:endParaRPr lang="en-GB" sz="2400">
              <a:latin typeface="Cambria"/>
              <a:ea typeface="Cambria"/>
              <a:cs typeface="Calibri"/>
            </a:endParaRPr>
          </a:p>
          <a:p>
            <a:pPr algn="l"/>
            <a:endParaRPr lang="en-GB" sz="2400">
              <a:latin typeface="Cambria"/>
              <a:ea typeface="Cambria"/>
              <a:cs typeface="Calibri"/>
            </a:endParaRPr>
          </a:p>
        </p:txBody>
      </p:sp>
      <p:sp>
        <p:nvSpPr>
          <p:cNvPr id="16" name="TextBox 15">
            <a:extLst>
              <a:ext uri="{FF2B5EF4-FFF2-40B4-BE49-F238E27FC236}">
                <a16:creationId xmlns:a16="http://schemas.microsoft.com/office/drawing/2014/main" id="{E0DE4DE9-9A86-B090-49D7-C96BAAED3C20}"/>
              </a:ext>
            </a:extLst>
          </p:cNvPr>
          <p:cNvSpPr txBox="1"/>
          <p:nvPr/>
        </p:nvSpPr>
        <p:spPr>
          <a:xfrm>
            <a:off x="5980175" y="4909274"/>
            <a:ext cx="287044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400">
                <a:latin typeface="Cambria"/>
                <a:ea typeface="Cambria"/>
                <a:cs typeface="Times New Roman"/>
              </a:rPr>
              <a:t>Adrenocortical insufficiency</a:t>
            </a:r>
            <a:endParaRPr lang="en-GB" sz="2400">
              <a:latin typeface="Cambria"/>
              <a:ea typeface="Cambria"/>
              <a:cs typeface="Calibri"/>
            </a:endParaRPr>
          </a:p>
          <a:p>
            <a:pPr marL="285750" indent="-285750">
              <a:buFont typeface="Arial"/>
              <a:buChar char="•"/>
            </a:pPr>
            <a:r>
              <a:rPr lang="en-GB" sz="2400">
                <a:latin typeface="Cambria"/>
                <a:ea typeface="Cambria"/>
                <a:cs typeface="Times New Roman"/>
              </a:rPr>
              <a:t>Tobacco Use</a:t>
            </a:r>
            <a:endParaRPr lang="en-GB" sz="2400">
              <a:latin typeface="Cambria"/>
              <a:ea typeface="Cambria"/>
              <a:cs typeface="Calibri"/>
            </a:endParaRPr>
          </a:p>
          <a:p>
            <a:pPr marL="285750" indent="-285750">
              <a:buFont typeface="Arial"/>
              <a:buChar char="•"/>
            </a:pPr>
            <a:r>
              <a:rPr lang="en-GB" sz="2400">
                <a:latin typeface="Cambria"/>
                <a:ea typeface="Cambria"/>
                <a:cs typeface="Times New Roman"/>
              </a:rPr>
              <a:t>Side effect of Chemotherapy</a:t>
            </a:r>
            <a:endParaRPr lang="en-GB" sz="2400">
              <a:latin typeface="Cambria"/>
              <a:ea typeface="Cambria"/>
            </a:endParaRPr>
          </a:p>
          <a:p>
            <a:endParaRPr lang="en-GB" sz="2400">
              <a:latin typeface="Cambria"/>
              <a:ea typeface="Cambria"/>
            </a:endParaRPr>
          </a:p>
          <a:p>
            <a:pPr algn="l"/>
            <a:endParaRPr lang="en-GB" sz="2400">
              <a:latin typeface="Cambria"/>
              <a:ea typeface="Cambria"/>
              <a:cs typeface="Calibri"/>
            </a:endParaRPr>
          </a:p>
        </p:txBody>
      </p:sp>
      <p:sp>
        <p:nvSpPr>
          <p:cNvPr id="17" name="TextBox 16">
            <a:extLst>
              <a:ext uri="{FF2B5EF4-FFF2-40B4-BE49-F238E27FC236}">
                <a16:creationId xmlns:a16="http://schemas.microsoft.com/office/drawing/2014/main" id="{B52C1995-ACCD-1829-803D-D61044B52C31}"/>
              </a:ext>
            </a:extLst>
          </p:cNvPr>
          <p:cNvSpPr txBox="1"/>
          <p:nvPr/>
        </p:nvSpPr>
        <p:spPr>
          <a:xfrm>
            <a:off x="9133388" y="4775337"/>
            <a:ext cx="269575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a:latin typeface="Cambria"/>
                <a:ea typeface="Cambria"/>
                <a:cs typeface="Times New Roman"/>
              </a:rPr>
              <a:t>Fungal infection</a:t>
            </a:r>
            <a:endParaRPr lang="en-US" sz="2400">
              <a:latin typeface="Cambria"/>
              <a:ea typeface="Cambria"/>
              <a:cs typeface="Calibri"/>
            </a:endParaRPr>
          </a:p>
          <a:p>
            <a:pPr marL="285750" indent="-285750">
              <a:buFont typeface="Arial"/>
              <a:buChar char="•"/>
            </a:pPr>
            <a:r>
              <a:rPr lang="en-GB" sz="2400">
                <a:latin typeface="Cambria"/>
                <a:ea typeface="Cambria"/>
                <a:cs typeface="Times New Roman"/>
              </a:rPr>
              <a:t>Leucoplakia</a:t>
            </a:r>
            <a:endParaRPr lang="en-GB" sz="2400">
              <a:latin typeface="Cambria"/>
              <a:ea typeface="Cambria"/>
              <a:cs typeface="Calibri"/>
            </a:endParaRPr>
          </a:p>
          <a:p>
            <a:pPr marL="285750" indent="-285750">
              <a:buFont typeface="Arial"/>
              <a:buChar char="•"/>
            </a:pPr>
            <a:r>
              <a:rPr lang="en-GB" sz="2400">
                <a:latin typeface="Cambria"/>
                <a:ea typeface="Cambria"/>
                <a:cs typeface="Times New Roman"/>
              </a:rPr>
              <a:t>Lichen planus</a:t>
            </a:r>
          </a:p>
          <a:p>
            <a:pPr marL="285750" indent="-285750">
              <a:buFont typeface="Arial"/>
              <a:buChar char="•"/>
            </a:pPr>
            <a:r>
              <a:rPr lang="en-GB" sz="2400">
                <a:latin typeface="Cambria"/>
                <a:ea typeface="Cambria"/>
                <a:cs typeface="Times New Roman"/>
              </a:rPr>
              <a:t>Leucoplakia</a:t>
            </a:r>
            <a:endParaRPr lang="en-GB" sz="2400">
              <a:latin typeface="Cambria"/>
              <a:ea typeface="Cambria"/>
              <a:cs typeface="Calibri"/>
            </a:endParaRPr>
          </a:p>
        </p:txBody>
      </p:sp>
    </p:spTree>
    <p:extLst>
      <p:ext uri="{BB962C8B-B14F-4D97-AF65-F5344CB8AC3E}">
        <p14:creationId xmlns:p14="http://schemas.microsoft.com/office/powerpoint/2010/main" val="271675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FE23-1566-8C7B-F6D3-8A9393A09C2F}"/>
              </a:ext>
            </a:extLst>
          </p:cNvPr>
          <p:cNvSpPr>
            <a:spLocks noGrp="1"/>
          </p:cNvSpPr>
          <p:nvPr>
            <p:ph type="title"/>
          </p:nvPr>
        </p:nvSpPr>
        <p:spPr/>
        <p:txBody>
          <a:bodyPr>
            <a:normAutofit/>
          </a:bodyPr>
          <a:lstStyle/>
          <a:p>
            <a:pPr algn="ctr"/>
            <a:r>
              <a:rPr lang="en-GB" sz="3600">
                <a:latin typeface="Cambria"/>
                <a:ea typeface="Cambria"/>
                <a:cs typeface="Times New Roman"/>
              </a:rPr>
              <a:t>PROBLEM WITH TRADITIONAL METHOD</a:t>
            </a:r>
            <a:endParaRPr lang="en-US" sz="3600">
              <a:latin typeface="Cambria"/>
              <a:ea typeface="Cambria"/>
              <a:cs typeface="Calibri Light" panose="020F0302020204030204"/>
            </a:endParaRPr>
          </a:p>
        </p:txBody>
      </p:sp>
      <p:sp>
        <p:nvSpPr>
          <p:cNvPr id="33" name="TextBox 32">
            <a:extLst>
              <a:ext uri="{FF2B5EF4-FFF2-40B4-BE49-F238E27FC236}">
                <a16:creationId xmlns:a16="http://schemas.microsoft.com/office/drawing/2014/main" id="{1E619556-F2A4-9AA6-779F-153ABCFB6425}"/>
              </a:ext>
            </a:extLst>
          </p:cNvPr>
          <p:cNvSpPr txBox="1"/>
          <p:nvPr/>
        </p:nvSpPr>
        <p:spPr>
          <a:xfrm>
            <a:off x="833061" y="1713100"/>
            <a:ext cx="10505781" cy="3752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a:spcAft>
                <a:spcPts val="1500"/>
              </a:spcAft>
              <a:buFont typeface="Arial"/>
              <a:buChar char="•"/>
            </a:pPr>
            <a:r>
              <a:rPr lang="en-GB" sz="2400">
                <a:latin typeface="Cambria"/>
                <a:ea typeface="Cambria"/>
                <a:cs typeface="Times New Roman"/>
              </a:rPr>
              <a:t>Human Error: Many factors can affect the diagnosis and human error is  inevitable so machine can reduce the chances of error.</a:t>
            </a:r>
          </a:p>
          <a:p>
            <a:pPr marL="342900">
              <a:spcAft>
                <a:spcPts val="1500"/>
              </a:spcAft>
              <a:buFont typeface="Arial"/>
              <a:buChar char="•"/>
            </a:pPr>
            <a:r>
              <a:rPr lang="en-GB" sz="2400">
                <a:latin typeface="Cambria"/>
                <a:ea typeface="Cambria"/>
                <a:cs typeface="Times New Roman"/>
              </a:rPr>
              <a:t>Lack of Knowledge: Nowadays, few people know about the practice of tongue diagnosis. Modernization of it will help people to easily access it.</a:t>
            </a:r>
            <a:endParaRPr lang="en-GB" sz="2400">
              <a:latin typeface="Cambria"/>
              <a:ea typeface="Cambria"/>
              <a:cs typeface="Calibri"/>
            </a:endParaRPr>
          </a:p>
          <a:p>
            <a:pPr marL="342900">
              <a:spcAft>
                <a:spcPts val="1500"/>
              </a:spcAft>
              <a:buFont typeface="Arial"/>
              <a:buChar char="•"/>
            </a:pPr>
            <a:r>
              <a:rPr lang="en-GB" sz="2400">
                <a:latin typeface="Cambria"/>
                <a:ea typeface="+mn-lt"/>
                <a:cs typeface="+mn-lt"/>
              </a:rPr>
              <a:t>Besides that, the examination outcome in traditional tongue diagnosis could not be described scientifically and quantitatively.</a:t>
            </a:r>
            <a:endParaRPr lang="en-GB" sz="2400">
              <a:latin typeface="Cambria"/>
              <a:ea typeface="Cambria"/>
              <a:cs typeface="Times New Roman"/>
            </a:endParaRPr>
          </a:p>
          <a:p>
            <a:pPr>
              <a:spcAft>
                <a:spcPts val="1000"/>
              </a:spcAft>
            </a:pPr>
            <a:endParaRPr lang="en-GB" sz="2400">
              <a:latin typeface="Cambria"/>
              <a:ea typeface="Cambria"/>
              <a:cs typeface="Calibri"/>
            </a:endParaRPr>
          </a:p>
          <a:p>
            <a:pPr>
              <a:spcAft>
                <a:spcPts val="1000"/>
              </a:spcAft>
            </a:pPr>
            <a:endParaRPr lang="en-GB" sz="2400">
              <a:latin typeface="Cambria"/>
              <a:ea typeface="Cambria"/>
              <a:cs typeface="Calibri"/>
            </a:endParaRPr>
          </a:p>
        </p:txBody>
      </p:sp>
    </p:spTree>
    <p:extLst>
      <p:ext uri="{BB962C8B-B14F-4D97-AF65-F5344CB8AC3E}">
        <p14:creationId xmlns:p14="http://schemas.microsoft.com/office/powerpoint/2010/main" val="71618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67FF-8C21-A044-90EC-84161B00BE4B}"/>
              </a:ext>
            </a:extLst>
          </p:cNvPr>
          <p:cNvSpPr>
            <a:spLocks noGrp="1"/>
          </p:cNvSpPr>
          <p:nvPr>
            <p:ph type="title"/>
          </p:nvPr>
        </p:nvSpPr>
        <p:spPr/>
        <p:txBody>
          <a:bodyPr>
            <a:noAutofit/>
          </a:bodyPr>
          <a:lstStyle/>
          <a:p>
            <a:r>
              <a:rPr lang="en-US" sz="3600">
                <a:latin typeface="Cambria"/>
                <a:ea typeface="Cambria"/>
              </a:rPr>
              <a:t>Image Processing &amp; Classification</a:t>
            </a:r>
            <a:endParaRPr lang="en-US" sz="3600">
              <a:latin typeface="Cambria"/>
              <a:ea typeface="Cambria"/>
              <a:cs typeface="Calibri Light" panose="020F0302020204030204"/>
            </a:endParaRPr>
          </a:p>
        </p:txBody>
      </p:sp>
      <p:sp>
        <p:nvSpPr>
          <p:cNvPr id="3" name="Content Placeholder 2">
            <a:extLst>
              <a:ext uri="{FF2B5EF4-FFF2-40B4-BE49-F238E27FC236}">
                <a16:creationId xmlns:a16="http://schemas.microsoft.com/office/drawing/2014/main" id="{01545915-30C7-8366-2BDC-5073940E77F7}"/>
              </a:ext>
            </a:extLst>
          </p:cNvPr>
          <p:cNvSpPr>
            <a:spLocks noGrp="1"/>
          </p:cNvSpPr>
          <p:nvPr>
            <p:ph idx="1"/>
          </p:nvPr>
        </p:nvSpPr>
        <p:spPr>
          <a:xfrm>
            <a:off x="838200" y="1155728"/>
            <a:ext cx="10246659" cy="5697885"/>
          </a:xfrm>
        </p:spPr>
        <p:txBody>
          <a:bodyPr vert="horz" lIns="91440" tIns="45720" rIns="91440" bIns="45720" rtlCol="0" anchor="t">
            <a:noAutofit/>
          </a:bodyPr>
          <a:lstStyle/>
          <a:p>
            <a:pPr>
              <a:spcAft>
                <a:spcPts val="1300"/>
              </a:spcAft>
              <a:buNone/>
            </a:pPr>
            <a:endParaRPr lang="en-US" sz="2400">
              <a:latin typeface="Cambria"/>
              <a:ea typeface="Cambria"/>
            </a:endParaRPr>
          </a:p>
          <a:p>
            <a:pPr algn="just">
              <a:spcAft>
                <a:spcPts val="1300"/>
              </a:spcAft>
              <a:buFont typeface="Arial"/>
              <a:buChar char="•"/>
            </a:pPr>
            <a:r>
              <a:rPr lang="en-US" sz="2400">
                <a:latin typeface="Cambria"/>
                <a:ea typeface="Cambria"/>
                <a:cs typeface="Times New Roman"/>
              </a:rPr>
              <a:t>Disease detection require image of tongue to be processed and classified based on color &amp; shape.</a:t>
            </a:r>
          </a:p>
          <a:p>
            <a:pPr algn="just">
              <a:spcAft>
                <a:spcPts val="1300"/>
              </a:spcAft>
              <a:buFont typeface="Arial"/>
              <a:buChar char="•"/>
            </a:pPr>
            <a:r>
              <a:rPr lang="en-US" sz="2400">
                <a:latin typeface="Cambria"/>
                <a:ea typeface="Cambria"/>
                <a:cs typeface="Times New Roman"/>
              </a:rPr>
              <a:t>CNN: Convolution Neural Network is a go-to deep learning algorithm when dealing with image analysis in field of medicine.</a:t>
            </a:r>
          </a:p>
          <a:p>
            <a:pPr algn="just">
              <a:spcAft>
                <a:spcPts val="1300"/>
              </a:spcAft>
              <a:buFont typeface="Arial"/>
              <a:buChar char="•"/>
            </a:pPr>
            <a:r>
              <a:rPr lang="en-US" sz="2400">
                <a:latin typeface="Cambria"/>
                <a:ea typeface="Cambria"/>
                <a:cs typeface="Times New Roman"/>
              </a:rPr>
              <a:t>Improving from the traditional method CNN/FSL Automatically learn features, potentially uncovering more nuanced patterns and reducing human bias.</a:t>
            </a:r>
          </a:p>
          <a:p>
            <a:pPr algn="just">
              <a:spcAft>
                <a:spcPts val="1300"/>
              </a:spcAft>
              <a:buFont typeface="Arial"/>
              <a:buChar char="•"/>
            </a:pPr>
            <a:r>
              <a:rPr lang="en-US" sz="2400">
                <a:latin typeface="Cambria"/>
                <a:ea typeface="Cambria"/>
                <a:cs typeface="Times New Roman"/>
              </a:rPr>
              <a:t>CNNs excel at automatically learning hierarchical representations of features from images. In the case of tongue image analysis, the CNN extracts color and shape features from the input tongue images to make disease diagnoses.</a:t>
            </a:r>
          </a:p>
          <a:p>
            <a:pPr>
              <a:buNone/>
            </a:pPr>
            <a:endParaRPr lang="en-US">
              <a:latin typeface="Cambria"/>
              <a:ea typeface="Cambria"/>
              <a:cs typeface="Calibri"/>
            </a:endParaRPr>
          </a:p>
        </p:txBody>
      </p:sp>
    </p:spTree>
    <p:extLst>
      <p:ext uri="{BB962C8B-B14F-4D97-AF65-F5344CB8AC3E}">
        <p14:creationId xmlns:p14="http://schemas.microsoft.com/office/powerpoint/2010/main" val="1551660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2E1A-2BAF-FA8F-39E3-E7488BFDB64C}"/>
              </a:ext>
            </a:extLst>
          </p:cNvPr>
          <p:cNvSpPr>
            <a:spLocks noGrp="1"/>
          </p:cNvSpPr>
          <p:nvPr>
            <p:ph type="title"/>
          </p:nvPr>
        </p:nvSpPr>
        <p:spPr/>
        <p:txBody>
          <a:bodyPr>
            <a:normAutofit/>
          </a:bodyPr>
          <a:lstStyle/>
          <a:p>
            <a:r>
              <a:rPr lang="en-US" sz="3600">
                <a:latin typeface="Cambria"/>
                <a:ea typeface="Cambria"/>
                <a:cs typeface="Calibri Light"/>
              </a:rPr>
              <a:t>CNN (Convolutional Neural Network)</a:t>
            </a:r>
          </a:p>
        </p:txBody>
      </p:sp>
      <p:sp>
        <p:nvSpPr>
          <p:cNvPr id="3" name="Content Placeholder 2">
            <a:extLst>
              <a:ext uri="{FF2B5EF4-FFF2-40B4-BE49-F238E27FC236}">
                <a16:creationId xmlns:a16="http://schemas.microsoft.com/office/drawing/2014/main" id="{2395FCEF-EAF4-6F53-5573-0463BF342EBC}"/>
              </a:ext>
            </a:extLst>
          </p:cNvPr>
          <p:cNvSpPr>
            <a:spLocks noGrp="1"/>
          </p:cNvSpPr>
          <p:nvPr>
            <p:ph idx="1"/>
          </p:nvPr>
        </p:nvSpPr>
        <p:spPr>
          <a:xfrm>
            <a:off x="838200" y="1915273"/>
            <a:ext cx="10515600" cy="4575455"/>
          </a:xfrm>
        </p:spPr>
        <p:txBody>
          <a:bodyPr vert="horz" lIns="91440" tIns="45720" rIns="91440" bIns="45720" rtlCol="0" anchor="t">
            <a:normAutofit/>
          </a:bodyPr>
          <a:lstStyle/>
          <a:p>
            <a:pPr algn="just">
              <a:spcBef>
                <a:spcPts val="0"/>
              </a:spcBef>
              <a:spcAft>
                <a:spcPts val="1500"/>
              </a:spcAft>
            </a:pPr>
            <a:r>
              <a:rPr lang="en-US" sz="2400">
                <a:latin typeface="Cambria"/>
                <a:ea typeface="Cambria"/>
              </a:rPr>
              <a:t>Convolutional Neural Network (CNN) is the extended version of Artificial Neural Networks (ANN) which is predominantly used to extract the feature from the grid-like matrix dataset.</a:t>
            </a:r>
            <a:endParaRPr lang="en-US"/>
          </a:p>
          <a:p>
            <a:pPr algn="just">
              <a:spcBef>
                <a:spcPts val="0"/>
              </a:spcBef>
              <a:spcAft>
                <a:spcPts val="1500"/>
              </a:spcAft>
            </a:pPr>
            <a:r>
              <a:rPr lang="en-US" sz="2400">
                <a:latin typeface="Cambria"/>
                <a:ea typeface="Cambria"/>
                <a:cs typeface="+mn-lt"/>
              </a:rPr>
              <a:t>CNN architecture is inspired by the connectivity patterns of the human brain in particular, the visual cortex.</a:t>
            </a:r>
          </a:p>
          <a:p>
            <a:pPr algn="just">
              <a:spcBef>
                <a:spcPts val="0"/>
              </a:spcBef>
              <a:spcAft>
                <a:spcPts val="1500"/>
              </a:spcAft>
            </a:pPr>
            <a:r>
              <a:rPr lang="en-US" sz="2400">
                <a:latin typeface="Cambria"/>
                <a:ea typeface="+mn-lt"/>
                <a:cs typeface="+mn-lt"/>
              </a:rPr>
              <a:t>The process starts by sliding a filter designed to detect certain features over the input image, a process known as the convolution operation. Initial filters detect basic features, such as lines or simple textures. Subsequent layers' filters combine the basic features identified earlier on to recognize more complex patterns. </a:t>
            </a:r>
            <a:endParaRPr lang="en-US" sz="2400">
              <a:latin typeface="Cambria"/>
              <a:ea typeface="Cambria"/>
              <a:cs typeface="Calibri"/>
            </a:endParaRPr>
          </a:p>
          <a:p>
            <a:pPr>
              <a:spcBef>
                <a:spcPts val="0"/>
              </a:spcBef>
              <a:spcAft>
                <a:spcPts val="1500"/>
              </a:spcAft>
            </a:pPr>
            <a:endParaRPr lang="en-US" sz="2400">
              <a:latin typeface="Cambria"/>
              <a:ea typeface="Cambria"/>
              <a:cs typeface="Calibri"/>
            </a:endParaRPr>
          </a:p>
        </p:txBody>
      </p:sp>
    </p:spTree>
    <p:extLst>
      <p:ext uri="{BB962C8B-B14F-4D97-AF65-F5344CB8AC3E}">
        <p14:creationId xmlns:p14="http://schemas.microsoft.com/office/powerpoint/2010/main" val="180446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5643-911F-75E2-2B2F-D4E7A7A2755B}"/>
              </a:ext>
            </a:extLst>
          </p:cNvPr>
          <p:cNvSpPr>
            <a:spLocks noGrp="1"/>
          </p:cNvSpPr>
          <p:nvPr>
            <p:ph type="title"/>
          </p:nvPr>
        </p:nvSpPr>
        <p:spPr>
          <a:xfrm>
            <a:off x="807653" y="562072"/>
            <a:ext cx="6841300" cy="657509"/>
          </a:xfrm>
        </p:spPr>
        <p:txBody>
          <a:bodyPr>
            <a:normAutofit/>
          </a:bodyPr>
          <a:lstStyle/>
          <a:p>
            <a:r>
              <a:rPr lang="en-US" sz="3600">
                <a:latin typeface="Cambria"/>
                <a:ea typeface="Cambria"/>
                <a:cs typeface="Arial"/>
              </a:rPr>
              <a:t>CNN Architecture</a:t>
            </a:r>
            <a:endParaRPr lang="en-US" sz="3600">
              <a:latin typeface="Cambria"/>
              <a:ea typeface="Cambria"/>
            </a:endParaRPr>
          </a:p>
        </p:txBody>
      </p:sp>
      <p:pic>
        <p:nvPicPr>
          <p:cNvPr id="135" name="Content Placeholder 134" descr="image.png">
            <a:extLst>
              <a:ext uri="{FF2B5EF4-FFF2-40B4-BE49-F238E27FC236}">
                <a16:creationId xmlns:a16="http://schemas.microsoft.com/office/drawing/2014/main" id="{1479A17B-EF66-829D-4D6E-2F721A20FB60}"/>
              </a:ext>
            </a:extLst>
          </p:cNvPr>
          <p:cNvPicPr>
            <a:picLocks noGrp="1" noChangeAspect="1"/>
          </p:cNvPicPr>
          <p:nvPr>
            <p:ph idx="1"/>
          </p:nvPr>
        </p:nvPicPr>
        <p:blipFill>
          <a:blip r:embed="rId3"/>
          <a:stretch>
            <a:fillRect/>
          </a:stretch>
        </p:blipFill>
        <p:spPr>
          <a:xfrm>
            <a:off x="4939015" y="2277694"/>
            <a:ext cx="7116536" cy="3790283"/>
          </a:xfrm>
        </p:spPr>
      </p:pic>
      <p:sp>
        <p:nvSpPr>
          <p:cNvPr id="3" name="TextBox 2">
            <a:extLst>
              <a:ext uri="{FF2B5EF4-FFF2-40B4-BE49-F238E27FC236}">
                <a16:creationId xmlns:a16="http://schemas.microsoft.com/office/drawing/2014/main" id="{D3AF9EAC-5E5C-46B8-01F3-0DD9364F70B2}"/>
              </a:ext>
            </a:extLst>
          </p:cNvPr>
          <p:cNvSpPr txBox="1"/>
          <p:nvPr/>
        </p:nvSpPr>
        <p:spPr>
          <a:xfrm>
            <a:off x="647305" y="1309229"/>
            <a:ext cx="4022029" cy="53707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200"/>
              </a:spcBef>
              <a:spcAft>
                <a:spcPts val="800"/>
              </a:spcAft>
            </a:pPr>
            <a:r>
              <a:rPr lang="en-US" sz="2400">
                <a:latin typeface="Cambria"/>
                <a:ea typeface="Cambria"/>
              </a:rPr>
              <a:t>The CNN has a hierarchical structure: </a:t>
            </a:r>
            <a:endParaRPr lang="en-US" sz="2400">
              <a:latin typeface="Cambria"/>
              <a:ea typeface="Cambria"/>
              <a:cs typeface="Calibri" panose="020F0502020204030204"/>
            </a:endParaRPr>
          </a:p>
          <a:p>
            <a:pPr>
              <a:spcBef>
                <a:spcPts val="200"/>
              </a:spcBef>
              <a:spcAft>
                <a:spcPts val="800"/>
              </a:spcAft>
            </a:pPr>
            <a:r>
              <a:rPr lang="en-US" sz="2400">
                <a:latin typeface="Cambria"/>
                <a:ea typeface="Cambria"/>
              </a:rPr>
              <a:t>A CNN consists of :</a:t>
            </a:r>
            <a:endParaRPr lang="en-US" sz="2400">
              <a:latin typeface="Cambria"/>
              <a:ea typeface="Cambria"/>
              <a:cs typeface="Calibri" panose="020F0502020204030204"/>
            </a:endParaRPr>
          </a:p>
          <a:p>
            <a:pPr marL="342900">
              <a:spcBef>
                <a:spcPts val="200"/>
              </a:spcBef>
              <a:spcAft>
                <a:spcPts val="800"/>
              </a:spcAft>
              <a:buFont typeface="Arial"/>
              <a:buChar char="•"/>
            </a:pPr>
            <a:r>
              <a:rPr lang="en-US" sz="2400">
                <a:latin typeface="Cambria"/>
                <a:ea typeface="Cambria"/>
              </a:rPr>
              <a:t>Input layer</a:t>
            </a:r>
            <a:endParaRPr lang="en-US" sz="2400">
              <a:latin typeface="Cambria"/>
              <a:ea typeface="Cambria"/>
              <a:cs typeface="Calibri" panose="020F0502020204030204"/>
            </a:endParaRPr>
          </a:p>
          <a:p>
            <a:pPr marL="342900">
              <a:spcBef>
                <a:spcPts val="200"/>
              </a:spcBef>
              <a:spcAft>
                <a:spcPts val="800"/>
              </a:spcAft>
              <a:buFont typeface="Arial"/>
              <a:buChar char="•"/>
            </a:pPr>
            <a:r>
              <a:rPr lang="en-US" sz="2400">
                <a:latin typeface="Cambria"/>
                <a:ea typeface="Cambria"/>
              </a:rPr>
              <a:t>Hidden layer</a:t>
            </a:r>
            <a:endParaRPr lang="en-US" sz="2400">
              <a:latin typeface="Cambria"/>
              <a:ea typeface="Cambria"/>
              <a:cs typeface="Calibri" panose="020F0502020204030204"/>
            </a:endParaRPr>
          </a:p>
          <a:p>
            <a:pPr marL="800100" lvl="1">
              <a:spcBef>
                <a:spcPts val="200"/>
              </a:spcBef>
              <a:spcAft>
                <a:spcPts val="800"/>
              </a:spcAft>
              <a:buFont typeface="Courier New"/>
              <a:buChar char="o"/>
            </a:pPr>
            <a:r>
              <a:rPr lang="en-US" sz="2400">
                <a:latin typeface="Cambria"/>
                <a:ea typeface="Cambria"/>
                <a:cs typeface="Calibri" panose="020F0502020204030204"/>
              </a:rPr>
              <a:t>Convolution layer</a:t>
            </a:r>
          </a:p>
          <a:p>
            <a:pPr marL="800100" lvl="1">
              <a:spcBef>
                <a:spcPts val="200"/>
              </a:spcBef>
              <a:spcAft>
                <a:spcPts val="800"/>
              </a:spcAft>
              <a:buFont typeface="Courier New"/>
              <a:buChar char="o"/>
            </a:pPr>
            <a:r>
              <a:rPr lang="en-US" sz="2400">
                <a:latin typeface="Cambria"/>
                <a:ea typeface="Cambria"/>
                <a:cs typeface="Calibri" panose="020F0502020204030204"/>
              </a:rPr>
              <a:t>Pooling Layer</a:t>
            </a:r>
          </a:p>
          <a:p>
            <a:pPr marL="800100" lvl="1">
              <a:spcBef>
                <a:spcPts val="200"/>
              </a:spcBef>
              <a:spcAft>
                <a:spcPts val="800"/>
              </a:spcAft>
              <a:buFont typeface="Courier New"/>
              <a:buChar char="o"/>
            </a:pPr>
            <a:r>
              <a:rPr lang="en-US" sz="2400">
                <a:latin typeface="Cambria"/>
                <a:ea typeface="Cambria"/>
                <a:cs typeface="Calibri" panose="020F0502020204030204"/>
              </a:rPr>
              <a:t>Fully connected dense layer</a:t>
            </a:r>
          </a:p>
          <a:p>
            <a:pPr marL="342900">
              <a:spcBef>
                <a:spcPts val="200"/>
              </a:spcBef>
              <a:spcAft>
                <a:spcPts val="800"/>
              </a:spcAft>
              <a:buFont typeface="Arial"/>
              <a:buChar char="•"/>
            </a:pPr>
            <a:r>
              <a:rPr lang="en-US" sz="2400">
                <a:latin typeface="Cambria"/>
                <a:ea typeface="Cambria"/>
              </a:rPr>
              <a:t>Output layer</a:t>
            </a:r>
            <a:endParaRPr lang="en-US" sz="2400">
              <a:latin typeface="Calibri" panose="020F0502020204030204"/>
              <a:ea typeface="Cambria"/>
              <a:cs typeface="Calibri" panose="020F0502020204030204"/>
            </a:endParaRPr>
          </a:p>
          <a:p>
            <a:endParaRPr lang="en-US" sz="2000">
              <a:latin typeface="Cambria"/>
              <a:ea typeface="Cambria"/>
              <a:cs typeface="Calibri"/>
            </a:endParaRPr>
          </a:p>
          <a:p>
            <a:pPr algn="l"/>
            <a:endParaRPr lang="en-US">
              <a:cs typeface="Calibri"/>
            </a:endParaRPr>
          </a:p>
        </p:txBody>
      </p:sp>
    </p:spTree>
    <p:extLst>
      <p:ext uri="{BB962C8B-B14F-4D97-AF65-F5344CB8AC3E}">
        <p14:creationId xmlns:p14="http://schemas.microsoft.com/office/powerpoint/2010/main" val="384381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6EBA-0EC2-3867-3CCF-6E8775FB62A3}"/>
              </a:ext>
            </a:extLst>
          </p:cNvPr>
          <p:cNvSpPr>
            <a:spLocks noGrp="1"/>
          </p:cNvSpPr>
          <p:nvPr>
            <p:ph type="title"/>
          </p:nvPr>
        </p:nvSpPr>
        <p:spPr>
          <a:xfrm>
            <a:off x="832981" y="340116"/>
            <a:ext cx="10515600" cy="1325563"/>
          </a:xfrm>
        </p:spPr>
        <p:txBody>
          <a:bodyPr>
            <a:normAutofit/>
          </a:bodyPr>
          <a:lstStyle/>
          <a:p>
            <a:r>
              <a:rPr lang="en-US" sz="3600">
                <a:latin typeface="Times New Roman"/>
                <a:ea typeface="Cambria"/>
                <a:cs typeface="Times New Roman"/>
              </a:rPr>
              <a:t>Previously used model and their drawback:</a:t>
            </a:r>
          </a:p>
        </p:txBody>
      </p:sp>
      <p:sp>
        <p:nvSpPr>
          <p:cNvPr id="3" name="Content Placeholder 2">
            <a:extLst>
              <a:ext uri="{FF2B5EF4-FFF2-40B4-BE49-F238E27FC236}">
                <a16:creationId xmlns:a16="http://schemas.microsoft.com/office/drawing/2014/main" id="{AEB052CF-BF0B-0296-DCB2-A76273FCF3A3}"/>
              </a:ext>
            </a:extLst>
          </p:cNvPr>
          <p:cNvSpPr>
            <a:spLocks noGrp="1"/>
          </p:cNvSpPr>
          <p:nvPr>
            <p:ph idx="1"/>
          </p:nvPr>
        </p:nvSpPr>
        <p:spPr>
          <a:xfrm>
            <a:off x="894229" y="1825625"/>
            <a:ext cx="10515600" cy="4474603"/>
          </a:xfrm>
        </p:spPr>
        <p:txBody>
          <a:bodyPr vert="horz" lIns="91440" tIns="45720" rIns="91440" bIns="45720" rtlCol="0" anchor="t">
            <a:noAutofit/>
          </a:bodyPr>
          <a:lstStyle/>
          <a:p>
            <a:pPr marL="0" indent="0">
              <a:spcAft>
                <a:spcPts val="800"/>
              </a:spcAft>
              <a:buNone/>
            </a:pPr>
            <a:r>
              <a:rPr lang="en-US" sz="2400">
                <a:latin typeface="Times New Roman"/>
                <a:ea typeface="Cambria"/>
                <a:cs typeface="Times New Roman"/>
              </a:rPr>
              <a:t>CNN Model which have been used previously had their downsides</a:t>
            </a:r>
            <a:endParaRPr lang="en-US">
              <a:latin typeface="Times New Roman"/>
              <a:cs typeface="Times New Roman"/>
            </a:endParaRPr>
          </a:p>
          <a:p>
            <a:pPr>
              <a:spcAft>
                <a:spcPts val="800"/>
              </a:spcAft>
            </a:pPr>
            <a:r>
              <a:rPr lang="en-US" sz="2400">
                <a:latin typeface="Times New Roman"/>
                <a:ea typeface="Cambria"/>
                <a:cs typeface="Times New Roman"/>
              </a:rPr>
              <a:t>CaffeNet has Limited depth ,computationally expensive.</a:t>
            </a:r>
          </a:p>
          <a:p>
            <a:pPr>
              <a:spcAft>
                <a:spcPts val="800"/>
              </a:spcAft>
            </a:pPr>
            <a:r>
              <a:rPr lang="en-US" sz="2400">
                <a:latin typeface="Times New Roman"/>
                <a:ea typeface="Cambria"/>
                <a:cs typeface="Times New Roman"/>
              </a:rPr>
              <a:t>ResNet-50 for color extraction. However, this method is suffering with the high computational complexity.</a:t>
            </a:r>
          </a:p>
          <a:p>
            <a:pPr>
              <a:spcAft>
                <a:spcPts val="800"/>
              </a:spcAft>
            </a:pPr>
            <a:r>
              <a:rPr lang="en-US" sz="2400">
                <a:latin typeface="Times New Roman"/>
                <a:ea typeface="Cambria"/>
                <a:cs typeface="Times New Roman"/>
              </a:rPr>
              <a:t>ResNet-18 &amp; ResNet-34 models: This method utilizes the automatic weight updating properties, which resulted in the better performance but taking much time for training.</a:t>
            </a:r>
          </a:p>
          <a:p>
            <a:pPr>
              <a:spcAft>
                <a:spcPts val="800"/>
              </a:spcAft>
            </a:pPr>
            <a:r>
              <a:rPr lang="en-US" sz="2400">
                <a:latin typeface="Times New Roman"/>
                <a:ea typeface="Cambria"/>
                <a:cs typeface="Times New Roman"/>
              </a:rPr>
              <a:t>CheXNet, a CNN with 121 layers, high complexity and require larger data set.</a:t>
            </a:r>
          </a:p>
          <a:p>
            <a:pPr>
              <a:spcAft>
                <a:spcPts val="800"/>
              </a:spcAft>
            </a:pPr>
            <a:endParaRPr lang="en-US">
              <a:latin typeface="Times New Roman"/>
              <a:ea typeface="Cambria"/>
              <a:cs typeface="Times New Roman"/>
            </a:endParaRPr>
          </a:p>
        </p:txBody>
      </p:sp>
    </p:spTree>
    <p:extLst>
      <p:ext uri="{BB962C8B-B14F-4D97-AF65-F5344CB8AC3E}">
        <p14:creationId xmlns:p14="http://schemas.microsoft.com/office/powerpoint/2010/main" val="22590708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 /></Relationships>
</file>

<file path=ppt/webextensions/taskpanes.xml><?xml version="1.0" encoding="utf-8"?>
<wetp:taskpanes xmlns:wetp="http://schemas.microsoft.com/office/webextensions/taskpanes/2010/11">
  <wetp:taskpane dockstate="right" visibility="1"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655A9C-4B3E-47F7-A11B-F59739AD516D}">
  <we:reference id="wa200005566" version="1.0.0.0" store="en-US" storeType="omex"/>
  <we:alternateReferences>
    <we:reference id="wa200005566" version="1.0.0.0" store="omex"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Review on Detection and Analysis of Human Disease by Analyzing Tongue Characteristics by Using  Deep Learning Department Of  Electronics and Telecommunication  Government Engineering College, Raipur 492015, (C.G.), India  </vt:lpstr>
      <vt:lpstr>OBJECTIVE </vt:lpstr>
      <vt:lpstr>PowerPoint Presentation</vt:lpstr>
      <vt:lpstr>EVALUATION ON TONGUE COLOR</vt:lpstr>
      <vt:lpstr>PROBLEM WITH TRADITIONAL METHOD</vt:lpstr>
      <vt:lpstr>Image Processing &amp; Classification</vt:lpstr>
      <vt:lpstr>CNN (Convolutional Neural Network)</vt:lpstr>
      <vt:lpstr>CNN Architecture</vt:lpstr>
      <vt:lpstr>Previously used model and their drawback:</vt:lpstr>
      <vt:lpstr>FEW SHOT LEARNING (FSL) MODEL</vt:lpstr>
      <vt:lpstr>BLOCK DIAGRAM REPRESENTATION  OF FEW SHOT  LEARNING </vt:lpstr>
      <vt:lpstr>ADVANTAGES OF FSL OVER TRADITIONAL MACHINE LEARNING/CNN</vt:lpstr>
      <vt:lpstr> 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Review on Identification of Disease by Analyzing Tongue Characteristics by Using Few Shot Deep Learning Model Government Engineering College, Raipur 492015, (C.G.), India  </dc:title>
  <dc:creator>OMKAR N</dc:creator>
  <cp:lastModifiedBy>Priyanshu Soni</cp:lastModifiedBy>
  <cp:revision>2</cp:revision>
  <dcterms:created xsi:type="dcterms:W3CDTF">2024-03-11T06:59:34Z</dcterms:created>
  <dcterms:modified xsi:type="dcterms:W3CDTF">2024-04-11T06:26:06Z</dcterms:modified>
</cp:coreProperties>
</file>