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EAF65-7A94-4A75-B6FC-94862B1037D0}" v="139" dt="2024-09-09T20:24:12.654"/>
    <p1510:client id="{AC42B2E7-E94E-497A-B289-8CDB022BCBE6}" v="1118" dt="2024-09-10T03:58:34.363"/>
    <p1510:client id="{ADB59D34-A75F-46C2-85EA-93125B13FE07}" v="1600" dt="2024-09-10T08:49:27.311"/>
    <p1510:client id="{EA26F4F9-8AB1-4B2A-87B5-5FE9C010360B}" v="1" dt="2024-09-10T05:07:4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969395"/>
            <a:ext cx="6686550" cy="5886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Problem Statement ID- 1582</a:t>
            </a:r>
            <a:endParaRPr lang="en-US" sz="2400"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Problem Statement Title- </a:t>
            </a:r>
            <a:r>
              <a:rPr lang="en-GB" sz="2400" b="1">
                <a:latin typeface="Arial"/>
                <a:ea typeface="ＭＳ Ｐゴシック"/>
                <a:cs typeface="Arial"/>
              </a:rPr>
              <a:t>System to check the healthiness of earthing system and alert staff in case of any malfunction.</a:t>
            </a:r>
            <a:endParaRPr lang="en-US" sz="2400"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Theme- </a:t>
            </a:r>
            <a:r>
              <a:rPr lang="en-GB" sz="2400" b="1">
                <a:latin typeface="Arial"/>
                <a:ea typeface="ＭＳ Ｐゴシック"/>
                <a:cs typeface="Arial"/>
              </a:rPr>
              <a:t>Miscellaneous</a:t>
            </a:r>
            <a:endParaRPr lang="en-US" sz="2400"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PS Category- Hardware</a:t>
            </a:r>
            <a:endParaRPr lang="en-US" sz="2400"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Team ID- </a:t>
            </a:r>
            <a:endParaRPr lang="en-GB" sz="2400"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Team Name – FLUX</a:t>
            </a:r>
            <a:endParaRPr lang="en-US" sz="2400">
              <a:latin typeface="Arial"/>
              <a:ea typeface="ＭＳ Ｐゴシック"/>
              <a:cs typeface="Arial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44C03B3C-587A-1BE8-1C1B-31143A26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839" y="5151408"/>
            <a:ext cx="4638136" cy="501771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ea typeface="ＭＳ Ｐゴシック"/>
              </a:rPr>
              <a:t>my</a:t>
            </a:r>
            <a:endParaRPr lang="en-GB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6772" y="-1"/>
            <a:ext cx="11030309" cy="984849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/>
                <a:ea typeface="ＭＳ Ｐゴシック"/>
                <a:cs typeface="Times New Roman"/>
              </a:rPr>
              <a:t>IDEA /</a:t>
            </a:r>
            <a:r>
              <a:rPr lang="en-US" sz="4000" b="1" dirty="0">
                <a:latin typeface="Times New Roman"/>
                <a:ea typeface="ＭＳ Ｐゴシック"/>
                <a:cs typeface="Times New Roman"/>
              </a:rPr>
              <a:t>APPROACH</a:t>
            </a:r>
            <a:r>
              <a:rPr lang="en-US" sz="3600" b="1" dirty="0">
                <a:latin typeface="Times New Roman"/>
                <a:ea typeface="ＭＳ Ｐゴシック"/>
                <a:cs typeface="Times New Roman"/>
              </a:rPr>
              <a:t>  DETAILS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FLUX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189A3-8ED7-96F4-DE20-2D0C832AB66C}"/>
              </a:ext>
            </a:extLst>
          </p:cNvPr>
          <p:cNvSpPr txBox="1"/>
          <p:nvPr/>
        </p:nvSpPr>
        <p:spPr>
          <a:xfrm>
            <a:off x="5277900" y="1714289"/>
            <a:ext cx="33228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ea typeface="ＭＳ Ｐゴシック"/>
                <a:cs typeface="Calibri"/>
              </a:rPr>
              <a:t>SOLUTION</a:t>
            </a:r>
            <a:endParaRPr lang="en-GB" sz="2400" b="1">
              <a:latin typeface="Times New Roman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13826-1B97-2AF5-F743-66772BC1B2CC}"/>
              </a:ext>
            </a:extLst>
          </p:cNvPr>
          <p:cNvSpPr txBox="1"/>
          <p:nvPr/>
        </p:nvSpPr>
        <p:spPr>
          <a:xfrm>
            <a:off x="5228004" y="2229053"/>
            <a:ext cx="656988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1F1F1F"/>
                </a:solidFill>
                <a:latin typeface="Times New Roman"/>
                <a:ea typeface="ＭＳ Ｐゴシック"/>
                <a:cs typeface="Arial"/>
              </a:rPr>
              <a:t>Our earthing health monitoring solution designs a device and a software which provides comprehensive oversight through three key functionalities:</a:t>
            </a:r>
            <a:endParaRPr lang="en-US" sz="2000">
              <a:solidFill>
                <a:srgbClr val="000000"/>
              </a:solidFill>
              <a:latin typeface="Times New Roman"/>
              <a:ea typeface="ＭＳ Ｐゴシック"/>
              <a:cs typeface="Arial"/>
            </a:endParaRPr>
          </a:p>
          <a:p>
            <a:r>
              <a:rPr lang="en-GB" sz="2000" b="1" dirty="0">
                <a:solidFill>
                  <a:srgbClr val="1F1F1F"/>
                </a:solidFill>
                <a:latin typeface="Times New Roman"/>
                <a:ea typeface="ＭＳ Ｐゴシック"/>
                <a:cs typeface="Arial"/>
              </a:rPr>
              <a:t>1)Real-time Earthing Voltage Monitoring:</a:t>
            </a:r>
            <a:r>
              <a:rPr lang="en-GB" sz="2000" dirty="0">
                <a:solidFill>
                  <a:srgbClr val="1F1F1F"/>
                </a:solidFill>
                <a:latin typeface="Times New Roman"/>
                <a:ea typeface="ＭＳ Ｐゴシック"/>
                <a:cs typeface="Arial"/>
              </a:rPr>
              <a:t> Continuously measures voltage levels to ensure optimal earthing performance.</a:t>
            </a:r>
            <a:endParaRPr lang="en-US" sz="2000">
              <a:solidFill>
                <a:srgbClr val="000000"/>
              </a:solidFill>
              <a:latin typeface="Times New Roman"/>
              <a:ea typeface="ＭＳ Ｐゴシック"/>
              <a:cs typeface="Arial"/>
            </a:endParaRPr>
          </a:p>
          <a:p>
            <a:r>
              <a:rPr lang="en-GB" sz="2000" b="1" dirty="0">
                <a:solidFill>
                  <a:srgbClr val="1F1F1F"/>
                </a:solidFill>
                <a:latin typeface="Times New Roman"/>
                <a:ea typeface="ＭＳ Ｐゴシック"/>
                <a:cs typeface="Arial"/>
              </a:rPr>
              <a:t>2)Earth Leakage Current Tracking:</a:t>
            </a:r>
            <a:r>
              <a:rPr lang="en-GB" sz="2000" dirty="0">
                <a:solidFill>
                  <a:srgbClr val="1F1F1F"/>
                </a:solidFill>
                <a:latin typeface="Times New Roman"/>
                <a:ea typeface="ＭＳ Ｐゴシック"/>
                <a:cs typeface="Arial"/>
              </a:rPr>
              <a:t> Detects and monitors abnormal leakage currents to identify potential hazards.</a:t>
            </a:r>
            <a:endParaRPr lang="en-US" sz="2000">
              <a:solidFill>
                <a:srgbClr val="000000"/>
              </a:solidFill>
              <a:latin typeface="Times New Roman"/>
              <a:ea typeface="ＭＳ Ｐゴシック"/>
              <a:cs typeface="Arial"/>
            </a:endParaRPr>
          </a:p>
          <a:p>
            <a:r>
              <a:rPr lang="en-GB" sz="2000" b="1" dirty="0">
                <a:solidFill>
                  <a:srgbClr val="1F1F1F"/>
                </a:solidFill>
                <a:latin typeface="Times New Roman"/>
                <a:ea typeface="ＭＳ Ｐゴシック"/>
                <a:cs typeface="Arial"/>
              </a:rPr>
              <a:t>3) Fault Prediction:</a:t>
            </a:r>
            <a:r>
              <a:rPr lang="en-GB" sz="2000" dirty="0">
                <a:solidFill>
                  <a:srgbClr val="1F1F1F"/>
                </a:solidFill>
                <a:latin typeface="Times New Roman"/>
                <a:ea typeface="ＭＳ Ｐゴシック"/>
                <a:cs typeface="Arial"/>
              </a:rPr>
              <a:t> Utilizes advanced algorithms to anticipate potential earthing failures, enabling proactive maintenance.</a:t>
            </a:r>
            <a:endParaRPr lang="en-GB" sz="20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91699-6591-E112-9109-213D17977AA9}"/>
              </a:ext>
            </a:extLst>
          </p:cNvPr>
          <p:cNvSpPr txBox="1"/>
          <p:nvPr/>
        </p:nvSpPr>
        <p:spPr>
          <a:xfrm>
            <a:off x="355535" y="1713100"/>
            <a:ext cx="24652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dirty="0">
                <a:latin typeface="Times New Roman"/>
                <a:ea typeface="ＭＳ Ｐゴシック"/>
                <a:cs typeface="Calibri"/>
              </a:rPr>
              <a:t>INNOVATION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FD288-6F8C-0869-CEFA-2A6DA2D4FFBD}"/>
              </a:ext>
            </a:extLst>
          </p:cNvPr>
          <p:cNvSpPr/>
          <p:nvPr/>
        </p:nvSpPr>
        <p:spPr>
          <a:xfrm>
            <a:off x="5221857" y="2224178"/>
            <a:ext cx="6564701" cy="36892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219DA-0E3E-8B51-0626-B80E0D731D4E}"/>
              </a:ext>
            </a:extLst>
          </p:cNvPr>
          <p:cNvSpPr txBox="1"/>
          <p:nvPr/>
        </p:nvSpPr>
        <p:spPr>
          <a:xfrm>
            <a:off x="391853" y="2224262"/>
            <a:ext cx="483360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ea typeface="ＭＳ Ｐゴシック"/>
                <a:cs typeface="Calibri"/>
              </a:rPr>
              <a:t>We have designed a device to check and maintain healthiness of earthing system.</a:t>
            </a:r>
            <a:endParaRPr lang="en-US" sz="2000">
              <a:latin typeface="Times New Roman"/>
              <a:cs typeface="Calibri"/>
            </a:endParaRPr>
          </a:p>
          <a:p>
            <a:r>
              <a:rPr lang="en-GB" sz="2000" dirty="0">
                <a:latin typeface="Times New Roman"/>
                <a:ea typeface="ＭＳ Ｐゴシック"/>
                <a:cs typeface="Calibri"/>
              </a:rPr>
              <a:t>The device has following functions:</a:t>
            </a:r>
            <a:endParaRPr lang="en-GB" sz="2000">
              <a:latin typeface="Times New Roman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ea typeface="ＭＳ Ｐゴシック"/>
                <a:cs typeface="Times New Roman"/>
              </a:rPr>
              <a:t>Fault Prediction Model</a:t>
            </a:r>
            <a:endParaRPr lang="en-GB" sz="2000" dirty="0">
              <a:latin typeface="Times New Roman"/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ＭＳ Ｐゴシック"/>
                <a:cs typeface="Calibri"/>
              </a:rPr>
              <a:t>Compact Device</a:t>
            </a:r>
            <a:endParaRPr lang="en-GB" sz="200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ＭＳ Ｐゴシック"/>
                <a:cs typeface="Calibri"/>
              </a:rPr>
              <a:t>Cost-effective </a:t>
            </a:r>
            <a:endParaRPr lang="en-GB" sz="200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ＭＳ Ｐゴシック"/>
                <a:cs typeface="Calibri"/>
              </a:rPr>
              <a:t>Real time Access 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ＭＳ Ｐゴシック"/>
                <a:cs typeface="Calibri"/>
              </a:rPr>
              <a:t>Centralized platform</a:t>
            </a:r>
            <a:endParaRPr lang="en-GB" sz="200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ＭＳ Ｐゴシック"/>
                <a:cs typeface="Calibri"/>
              </a:rPr>
              <a:t>User-friendly software</a:t>
            </a:r>
            <a:endParaRPr lang="en-GB" sz="2000" dirty="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AF89C-94A6-F298-2A01-F660601357B4}"/>
              </a:ext>
            </a:extLst>
          </p:cNvPr>
          <p:cNvSpPr/>
          <p:nvPr/>
        </p:nvSpPr>
        <p:spPr>
          <a:xfrm>
            <a:off x="333554" y="2224178"/>
            <a:ext cx="4451230" cy="36892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/>
                <a:ea typeface="ＭＳ Ｐゴシック"/>
                <a:cs typeface="Times New Roman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FLUX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66E75ABE-F73E-808C-C3EF-C5BB9658D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996" y="2491596"/>
            <a:ext cx="1862766" cy="480204"/>
          </a:xfrm>
          <a:prstGeom prst="rect">
            <a:avLst/>
          </a:prstGeom>
        </p:spPr>
      </p:pic>
      <p:pic>
        <p:nvPicPr>
          <p:cNvPr id="3" name="Picture 2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F922E60C-DE56-6F75-4B41-B9AB4412A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02" y="2592687"/>
            <a:ext cx="1311035" cy="910625"/>
          </a:xfrm>
          <a:prstGeom prst="rect">
            <a:avLst/>
          </a:prstGeom>
        </p:spPr>
      </p:pic>
      <p:pic>
        <p:nvPicPr>
          <p:cNvPr id="4" name="Picture 3" descr="A blue square with white text&#10;&#10;Description automatically generated">
            <a:extLst>
              <a:ext uri="{FF2B5EF4-FFF2-40B4-BE49-F238E27FC236}">
                <a16:creationId xmlns:a16="http://schemas.microsoft.com/office/drawing/2014/main" id="{429A2DC5-0433-D241-CA2C-45E218CA3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229" y="4366044"/>
            <a:ext cx="942975" cy="800100"/>
          </a:xfrm>
          <a:prstGeom prst="rect">
            <a:avLst/>
          </a:prstGeom>
        </p:spPr>
      </p:pic>
      <p:pic>
        <p:nvPicPr>
          <p:cNvPr id="5" name="Picture 4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D8D53C02-BDF8-5600-EF24-E6C238E5B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9662" y="4370629"/>
            <a:ext cx="943693" cy="790933"/>
          </a:xfrm>
          <a:prstGeom prst="rect">
            <a:avLst/>
          </a:prstGeom>
        </p:spPr>
      </p:pic>
      <p:pic>
        <p:nvPicPr>
          <p:cNvPr id="9" name="Picture 8" descr="A logo with blue waves&#10;&#10;Description automatically generated">
            <a:extLst>
              <a:ext uri="{FF2B5EF4-FFF2-40B4-BE49-F238E27FC236}">
                <a16:creationId xmlns:a16="http://schemas.microsoft.com/office/drawing/2014/main" id="{31BD9328-D447-6BD7-70BD-4D7A180B8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4575" y="1940853"/>
            <a:ext cx="1920095" cy="546522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5AD77CDB-EA34-9EB6-B37D-43D248107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580" y="1816220"/>
            <a:ext cx="1423897" cy="968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22F99-C36D-8F1D-D318-297A92B70231}"/>
              </a:ext>
            </a:extLst>
          </p:cNvPr>
          <p:cNvSpPr txBox="1"/>
          <p:nvPr/>
        </p:nvSpPr>
        <p:spPr>
          <a:xfrm>
            <a:off x="462611" y="4291781"/>
            <a:ext cx="411164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ea typeface="ＭＳ Ｐゴシック"/>
                <a:cs typeface="Calibri"/>
              </a:rPr>
              <a:t>HARDWARE COMPONENTS:</a:t>
            </a:r>
            <a:endParaRPr lang="en-US" sz="2400" b="1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ＭＳ Ｐゴシック"/>
                <a:cs typeface="Calibri"/>
              </a:rPr>
              <a:t>ESP32 or ESP8266</a:t>
            </a:r>
            <a:endParaRPr lang="en-GB" sz="2000">
              <a:latin typeface="Times New Roman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ACS712 (current sensor)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ZMPT101B (voltage sensor)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SRD-5VDC-SL-C (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Relay)</a:t>
            </a:r>
            <a:endParaRPr lang="en-US" sz="20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14" name="Picture 1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B99358DC-E4D5-8280-537E-F5510AC08C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3953773" y="5276391"/>
            <a:ext cx="1121434" cy="7909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F56125-14FE-2D09-130D-BC4A31E20FAD}"/>
              </a:ext>
            </a:extLst>
          </p:cNvPr>
          <p:cNvSpPr txBox="1"/>
          <p:nvPr/>
        </p:nvSpPr>
        <p:spPr>
          <a:xfrm>
            <a:off x="6322657" y="1343014"/>
            <a:ext cx="46066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ea typeface="ＭＳ Ｐゴシック"/>
                <a:cs typeface="Calibri"/>
              </a:rPr>
              <a:t>METHODOLGY/</a:t>
            </a:r>
            <a:r>
              <a:rPr lang="en-GB" sz="2400" b="1" dirty="0">
                <a:latin typeface="Times New Roman"/>
                <a:ea typeface="ＭＳ Ｐゴシック"/>
                <a:cs typeface="Times New Roman"/>
              </a:rPr>
              <a:t>FLOWCHART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4329D-41F9-50EC-5574-1B9BA43A7220}"/>
              </a:ext>
            </a:extLst>
          </p:cNvPr>
          <p:cNvSpPr/>
          <p:nvPr/>
        </p:nvSpPr>
        <p:spPr>
          <a:xfrm>
            <a:off x="433296" y="1906977"/>
            <a:ext cx="5414514" cy="23233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1B939C-89C2-FD79-DB2B-3E23C3B37774}"/>
              </a:ext>
            </a:extLst>
          </p:cNvPr>
          <p:cNvSpPr txBox="1"/>
          <p:nvPr/>
        </p:nvSpPr>
        <p:spPr>
          <a:xfrm>
            <a:off x="429348" y="1429560"/>
            <a:ext cx="4350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ea typeface="ＭＳ Ｐゴシック"/>
                <a:cs typeface="Calibri"/>
              </a:rPr>
              <a:t>TECHNOLOGY STACK:</a:t>
            </a:r>
            <a:endParaRPr lang="en-GB" sz="2400" b="1">
              <a:latin typeface="Times New Roman"/>
              <a:cs typeface="Calibri"/>
            </a:endParaRPr>
          </a:p>
        </p:txBody>
      </p:sp>
      <p:pic>
        <p:nvPicPr>
          <p:cNvPr id="17" name="Picture 16" descr="A logo in a circle&#10;&#10;Description automatically generated">
            <a:extLst>
              <a:ext uri="{FF2B5EF4-FFF2-40B4-BE49-F238E27FC236}">
                <a16:creationId xmlns:a16="http://schemas.microsoft.com/office/drawing/2014/main" id="{E67B133A-EB62-B2E7-E647-5F600F0501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8210" y="2098646"/>
            <a:ext cx="547239" cy="647880"/>
          </a:xfrm>
          <a:prstGeom prst="rect">
            <a:avLst/>
          </a:prstGeom>
        </p:spPr>
      </p:pic>
      <p:pic>
        <p:nvPicPr>
          <p:cNvPr id="21" name="Picture 20" descr="A grey and black logo&#10;&#10;Description automatically generated">
            <a:extLst>
              <a:ext uri="{FF2B5EF4-FFF2-40B4-BE49-F238E27FC236}">
                <a16:creationId xmlns:a16="http://schemas.microsoft.com/office/drawing/2014/main" id="{D67C2133-F7F9-CED7-1A72-BA409AC16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1559" y="2986805"/>
            <a:ext cx="2054166" cy="524955"/>
          </a:xfrm>
          <a:prstGeom prst="rect">
            <a:avLst/>
          </a:prstGeom>
        </p:spPr>
      </p:pic>
      <p:pic>
        <p:nvPicPr>
          <p:cNvPr id="22" name="Picture 21" descr="A black x in a white background&#10;&#10;Description automatically generated">
            <a:extLst>
              <a:ext uri="{FF2B5EF4-FFF2-40B4-BE49-F238E27FC236}">
                <a16:creationId xmlns:a16="http://schemas.microsoft.com/office/drawing/2014/main" id="{4E073B03-9D76-A198-3E77-519DBD3E89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94605" y="3508703"/>
            <a:ext cx="1575579" cy="430063"/>
          </a:xfrm>
          <a:prstGeom prst="rect">
            <a:avLst/>
          </a:prstGeom>
        </p:spPr>
      </p:pic>
      <p:pic>
        <p:nvPicPr>
          <p:cNvPr id="25" name="Picture 24" descr="A close up of a word&#10;&#10;Description automatically generated">
            <a:extLst>
              <a:ext uri="{FF2B5EF4-FFF2-40B4-BE49-F238E27FC236}">
                <a16:creationId xmlns:a16="http://schemas.microsoft.com/office/drawing/2014/main" id="{87DE38BA-D842-BB49-C907-A0BC7DF2B0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0781" y="2847795"/>
            <a:ext cx="1306364" cy="659202"/>
          </a:xfrm>
          <a:prstGeom prst="rect">
            <a:avLst/>
          </a:prstGeom>
        </p:spPr>
      </p:pic>
      <p:pic>
        <p:nvPicPr>
          <p:cNvPr id="26" name="Picture 25" descr="A blue and white logo&#10;&#10;Description automatically generated">
            <a:extLst>
              <a:ext uri="{FF2B5EF4-FFF2-40B4-BE49-F238E27FC236}">
                <a16:creationId xmlns:a16="http://schemas.microsoft.com/office/drawing/2014/main" id="{11425378-07B7-8EAE-E21B-DE55EAC104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3695" y="2068902"/>
            <a:ext cx="821667" cy="721744"/>
          </a:xfrm>
          <a:prstGeom prst="rect">
            <a:avLst/>
          </a:prstGeom>
        </p:spPr>
      </p:pic>
      <p:pic>
        <p:nvPicPr>
          <p:cNvPr id="18" name="Picture 17" descr="A blue and black electronic device&#10;&#10;Description automatically generated">
            <a:extLst>
              <a:ext uri="{FF2B5EF4-FFF2-40B4-BE49-F238E27FC236}">
                <a16:creationId xmlns:a16="http://schemas.microsoft.com/office/drawing/2014/main" id="{90FE629B-9294-EFE7-01D5-4EB7B0FC6D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1984" y="5162190"/>
            <a:ext cx="582823" cy="10193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2CBED3-81AA-EC84-EEA4-BDD19D270CC6}"/>
              </a:ext>
            </a:extLst>
          </p:cNvPr>
          <p:cNvSpPr/>
          <p:nvPr/>
        </p:nvSpPr>
        <p:spPr>
          <a:xfrm>
            <a:off x="434196" y="5042138"/>
            <a:ext cx="3358550" cy="11588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D88792D4-9E21-3FC1-53F1-E0B1CAD1BF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10980" y="3514725"/>
            <a:ext cx="1862229" cy="705571"/>
          </a:xfrm>
          <a:prstGeom prst="rect">
            <a:avLst/>
          </a:prstGeom>
        </p:spPr>
      </p:pic>
      <p:pic>
        <p:nvPicPr>
          <p:cNvPr id="28" name="Picture 2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3ED433C-D8F6-FAEA-C763-788EAA487F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6737" y="3724904"/>
            <a:ext cx="1695092" cy="342721"/>
          </a:xfrm>
          <a:prstGeom prst="rect">
            <a:avLst/>
          </a:prstGeom>
        </p:spPr>
      </p:pic>
      <p:pic>
        <p:nvPicPr>
          <p:cNvPr id="16" name="Picture 15" descr="A diagram of a software flow&#10;&#10;Description automatically generated">
            <a:extLst>
              <a:ext uri="{FF2B5EF4-FFF2-40B4-BE49-F238E27FC236}">
                <a16:creationId xmlns:a16="http://schemas.microsoft.com/office/drawing/2014/main" id="{6AADDF56-7A44-9388-4F09-3E479AC5A7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51981" y="1903562"/>
            <a:ext cx="5453358" cy="427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6430" y="-4493"/>
            <a:ext cx="10972800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Times New Roman"/>
                <a:ea typeface="ＭＳ Ｐゴシック"/>
                <a:cs typeface="Times New Roman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FLUX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02331-E1DD-BF6E-5333-A3A26DBDB841}"/>
              </a:ext>
            </a:extLst>
          </p:cNvPr>
          <p:cNvSpPr txBox="1"/>
          <p:nvPr/>
        </p:nvSpPr>
        <p:spPr>
          <a:xfrm>
            <a:off x="332090" y="1464234"/>
            <a:ext cx="36129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atin typeface="Times New Roman"/>
                <a:ea typeface="ＭＳ Ｐゴシック"/>
                <a:cs typeface="Arial"/>
              </a:rPr>
              <a:t>FEASIBILTY</a:t>
            </a:r>
            <a:endParaRPr lang="en-US" sz="2800" b="1" dirty="0">
              <a:latin typeface="Times New Roman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BC3DF-80A6-C80C-6268-1CAF65924AE8}"/>
              </a:ext>
            </a:extLst>
          </p:cNvPr>
          <p:cNvSpPr txBox="1"/>
          <p:nvPr/>
        </p:nvSpPr>
        <p:spPr>
          <a:xfrm>
            <a:off x="334062" y="3424065"/>
            <a:ext cx="503602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ea typeface="ＭＳ Ｐゴシック"/>
                <a:cs typeface="Arial"/>
              </a:rPr>
              <a:t>POTENTIAL CHALLENGES AND RISKS</a:t>
            </a:r>
            <a:endParaRPr lang="en-US" sz="2800" b="1">
              <a:latin typeface="Times New Roman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36E48-DB16-2894-3FDE-5D1E5270ABAB}"/>
              </a:ext>
            </a:extLst>
          </p:cNvPr>
          <p:cNvSpPr txBox="1"/>
          <p:nvPr/>
        </p:nvSpPr>
        <p:spPr>
          <a:xfrm>
            <a:off x="5497506" y="1460851"/>
            <a:ext cx="6470092" cy="9684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ea typeface="ＭＳ Ｐゴシック"/>
                <a:cs typeface="Calibri"/>
              </a:rPr>
              <a:t>STRATEGIES TO OVERCOME THE CHALLENGES</a:t>
            </a:r>
            <a:endParaRPr lang="en-GB" sz="2800" b="1">
              <a:latin typeface="Times New Roman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236DB-B605-56B7-AF17-B05EA6395B6A}"/>
              </a:ext>
            </a:extLst>
          </p:cNvPr>
          <p:cNvSpPr txBox="1"/>
          <p:nvPr/>
        </p:nvSpPr>
        <p:spPr>
          <a:xfrm>
            <a:off x="334062" y="4385375"/>
            <a:ext cx="500529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Potential for False Alarms</a:t>
            </a:r>
            <a:endParaRPr lang="en-GB" sz="200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Lack of Robustness</a:t>
            </a:r>
            <a:endParaRPr lang="en-GB" sz="200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Inaccurate measurements from faulty sensors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Scalability Issues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Maintenance Overhead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AA727-EC54-59E6-D558-82515E9A7BB5}"/>
              </a:ext>
            </a:extLst>
          </p:cNvPr>
          <p:cNvSpPr txBox="1"/>
          <p:nvPr/>
        </p:nvSpPr>
        <p:spPr>
          <a:xfrm>
            <a:off x="5583489" y="2677852"/>
            <a:ext cx="598859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Use more robust and accurate sensors with built-in filtering and compensation.</a:t>
            </a:r>
            <a:endParaRPr lang="en-US" sz="2000">
              <a:latin typeface="Times New Roman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Implement redundancy and fail-safe mechanisms to ensure continuous monitoring.</a:t>
            </a:r>
            <a:endParaRPr lang="en-GB" sz="2000">
              <a:latin typeface="Times New Roman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Develop advanced algorithms to predict faults with higher accuracy and fewer false alarms.</a:t>
            </a:r>
            <a:endParaRPr lang="en-GB" sz="2000">
              <a:latin typeface="Times New Roman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Provide a scalable architecture that can be easily deployed and managed across multiple sites.</a:t>
            </a:r>
            <a:endParaRPr lang="en-GB" sz="2000">
              <a:latin typeface="Times New Roman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Incorporate self-diagnostic features and remote maintenance capabilities to reduce overhead.</a:t>
            </a:r>
            <a:endParaRPr lang="en-GB" sz="2000">
              <a:latin typeface="Times New Roman"/>
              <a:cs typeface="Calibri" pitchFamily="34" charset="0"/>
            </a:endParaRPr>
          </a:p>
          <a:p>
            <a:pPr marL="285750" indent="-285750" algn="l">
              <a:buFont typeface="Arial"/>
              <a:buChar char="•"/>
            </a:pPr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D6DD9-3581-E93A-5DAA-6C905CA5263C}"/>
              </a:ext>
            </a:extLst>
          </p:cNvPr>
          <p:cNvSpPr txBox="1"/>
          <p:nvPr/>
        </p:nvSpPr>
        <p:spPr>
          <a:xfrm>
            <a:off x="330396" y="1977873"/>
            <a:ext cx="389795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User-friendly Interface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Real-time access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Centralized Platform</a:t>
            </a:r>
            <a:endParaRPr lang="en-GB" sz="2000" dirty="0">
              <a:latin typeface="Times New Roman"/>
              <a:ea typeface="Calibri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Calibri"/>
                <a:cs typeface="Calibri"/>
              </a:rPr>
              <a:t>Cost-effective</a:t>
            </a:r>
            <a:endParaRPr lang="en-GB" sz="2000" dirty="0">
              <a:latin typeface="Times New Roman"/>
              <a:ea typeface="Calibri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ea typeface="Calibri"/>
              <a:cs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72C26D-9D37-A076-C584-D3955F3989A7}"/>
              </a:ext>
            </a:extLst>
          </p:cNvPr>
          <p:cNvSpPr/>
          <p:nvPr/>
        </p:nvSpPr>
        <p:spPr>
          <a:xfrm>
            <a:off x="333555" y="1979762"/>
            <a:ext cx="2898475" cy="12738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4DCA74-72C9-2700-5ECA-A0A1E48398DC}"/>
              </a:ext>
            </a:extLst>
          </p:cNvPr>
          <p:cNvSpPr/>
          <p:nvPr/>
        </p:nvSpPr>
        <p:spPr>
          <a:xfrm>
            <a:off x="333555" y="4380779"/>
            <a:ext cx="4796286" cy="17914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F1018A-F33C-B475-3917-9A897208CA5E}"/>
              </a:ext>
            </a:extLst>
          </p:cNvPr>
          <p:cNvSpPr/>
          <p:nvPr/>
        </p:nvSpPr>
        <p:spPr>
          <a:xfrm>
            <a:off x="5495027" y="2684252"/>
            <a:ext cx="6262777" cy="31716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FLUX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329C1-F687-77D9-BEA1-C060A3F69CFB}"/>
              </a:ext>
            </a:extLst>
          </p:cNvPr>
          <p:cNvSpPr txBox="1"/>
          <p:nvPr/>
        </p:nvSpPr>
        <p:spPr>
          <a:xfrm>
            <a:off x="961592" y="1236170"/>
            <a:ext cx="1045572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>
                <a:latin typeface="Times New Roman"/>
                <a:ea typeface="ＭＳ Ｐゴシック"/>
                <a:cs typeface="Calibri"/>
              </a:rPr>
              <a:t>POTENTIAL IMPACT AND </a:t>
            </a:r>
            <a:r>
              <a:rPr lang="en-GB" sz="2800" b="1" dirty="0">
                <a:latin typeface="Times New Roman"/>
                <a:ea typeface="ＭＳ Ｐゴシック"/>
                <a:cs typeface="Times New Roman"/>
              </a:rPr>
              <a:t>BENEFITS </a:t>
            </a:r>
            <a:r>
              <a:rPr lang="en-GB" sz="2800" b="1" dirty="0">
                <a:latin typeface="Times New Roman"/>
                <a:ea typeface="ＭＳ Ｐゴシック"/>
                <a:cs typeface="Calibri"/>
              </a:rPr>
              <a:t>ON TARGET AUDIENCE:</a:t>
            </a:r>
            <a:endParaRPr lang="en-GB" sz="2800" b="1">
              <a:latin typeface="Times New Roman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643AC-BB2D-36A2-A926-2EAD62FD9AAA}"/>
              </a:ext>
            </a:extLst>
          </p:cNvPr>
          <p:cNvSpPr txBox="1"/>
          <p:nvPr/>
        </p:nvSpPr>
        <p:spPr>
          <a:xfrm>
            <a:off x="948341" y="2556069"/>
            <a:ext cx="1044923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Times New Roman"/>
                <a:ea typeface="Calibri"/>
                <a:cs typeface="Calibri"/>
              </a:rPr>
              <a:t>Reduced risk of electrical accidents:</a:t>
            </a:r>
            <a:r>
              <a:rPr lang="en-GB" sz="2000" dirty="0">
                <a:latin typeface="Times New Roman"/>
                <a:ea typeface="Calibri"/>
                <a:cs typeface="Calibri"/>
              </a:rPr>
              <a:t> By detecting and alerting to potential hazards like earth leakage currents, the system helps prevent accidents and injuries</a:t>
            </a:r>
          </a:p>
          <a:p>
            <a:r>
              <a:rPr lang="en-GB" sz="2000" b="1" dirty="0">
                <a:latin typeface="Times New Roman"/>
                <a:ea typeface="Calibri"/>
                <a:cs typeface="Calibri"/>
              </a:rPr>
              <a:t>Reduced Power Outages:</a:t>
            </a:r>
            <a:r>
              <a:rPr lang="en-GB" sz="2000" dirty="0">
                <a:latin typeface="Times New Roman"/>
                <a:ea typeface="Calibri"/>
                <a:cs typeface="Calibri"/>
              </a:rPr>
              <a:t> Improved earthing performance led to a substantial reduction in power surges and voltage fluctuations, minimizing equipment damage and downtime.</a:t>
            </a:r>
            <a:endParaRPr lang="en-GB" sz="2000">
              <a:latin typeface="Times New Roman"/>
              <a:cs typeface="Calibri"/>
            </a:endParaRPr>
          </a:p>
          <a:p>
            <a:r>
              <a:rPr lang="en-GB" sz="2000" b="1" dirty="0">
                <a:latin typeface="Times New Roman"/>
                <a:ea typeface="Calibri"/>
                <a:cs typeface="Calibri"/>
              </a:rPr>
              <a:t>Minimized equipment replacement:</a:t>
            </a:r>
            <a:r>
              <a:rPr lang="en-GB" sz="2000" dirty="0">
                <a:latin typeface="Times New Roman"/>
                <a:ea typeface="Calibri"/>
                <a:cs typeface="Calibri"/>
              </a:rPr>
              <a:t> Early detection of faults can prevent catastrophic failures that may damage valuable equipment and require costly equipment replacements.</a:t>
            </a:r>
          </a:p>
          <a:p>
            <a:r>
              <a:rPr lang="en-GB" sz="2000" b="1" dirty="0">
                <a:latin typeface="Times New Roman"/>
                <a:ea typeface="Calibri"/>
                <a:cs typeface="Calibri"/>
              </a:rPr>
              <a:t>Cost Savings</a:t>
            </a:r>
            <a:r>
              <a:rPr lang="en-GB" sz="2000" dirty="0">
                <a:latin typeface="Times New Roman"/>
                <a:ea typeface="Calibri"/>
                <a:cs typeface="Calibri"/>
              </a:rPr>
              <a:t>: By preventing equipment failures and reducing downtime, the facility realized significant cost savings.</a:t>
            </a:r>
          </a:p>
          <a:p>
            <a:r>
              <a:rPr lang="en-GB" sz="2000" b="1" dirty="0">
                <a:latin typeface="Times New Roman"/>
                <a:ea typeface="Calibri"/>
                <a:cs typeface="Calibri"/>
              </a:rPr>
              <a:t>Compliance with Regulations:</a:t>
            </a:r>
            <a:r>
              <a:rPr lang="en-GB" sz="2000" dirty="0">
                <a:latin typeface="Times New Roman"/>
                <a:ea typeface="Calibri"/>
                <a:cs typeface="Calibri"/>
              </a:rPr>
              <a:t> The system ensured compliance with industry standards and regulations related to earthing systems.</a:t>
            </a:r>
          </a:p>
          <a:p>
            <a:endParaRPr lang="en-GB" sz="20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E6A19D-3535-1A36-FD26-6B1580613F36}"/>
              </a:ext>
            </a:extLst>
          </p:cNvPr>
          <p:cNvSpPr/>
          <p:nvPr/>
        </p:nvSpPr>
        <p:spPr>
          <a:xfrm>
            <a:off x="951780" y="2439837"/>
            <a:ext cx="10446588" cy="34879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36430" y="1716961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noProof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IDEA /APPROACH  DETAILS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revision>385</cp:revision>
  <dcterms:created xsi:type="dcterms:W3CDTF">2013-12-12T18:46:50Z</dcterms:created>
  <dcterms:modified xsi:type="dcterms:W3CDTF">2024-09-10T08:51:23Z</dcterms:modified>
  <cp:category/>
</cp:coreProperties>
</file>