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6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653092"/>
            <a:ext cx="6930964" cy="61064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Problem Statement ID – 1582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Problem Statement Title- </a:t>
            </a:r>
            <a:r>
              <a:rPr lang="en-GB" sz="2400" b="1" dirty="0">
                <a:latin typeface="Arial"/>
                <a:ea typeface="ＭＳ Ｐゴシック"/>
                <a:cs typeface="Arial"/>
              </a:rPr>
              <a:t>System to check the healthiness of earthing system and alert staff in case of any malfunction.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Theme- </a:t>
            </a:r>
            <a:r>
              <a:rPr lang="en-GB" sz="2400" b="1" dirty="0">
                <a:latin typeface="Arial"/>
                <a:ea typeface="ＭＳ Ｐゴシック"/>
                <a:cs typeface="Arial"/>
              </a:rPr>
              <a:t>Miscellaneous</a:t>
            </a:r>
            <a:endParaRPr lang="en-US" sz="2400" b="1" dirty="0">
              <a:latin typeface="Arial"/>
              <a:ea typeface="ＭＳ Ｐゴシック"/>
              <a:cs typeface="Arial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PS Category- 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Team Name - FLUX</a:t>
            </a: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97375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Arial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Arial"/>
                <a:ea typeface="ＭＳ Ｐゴシック"/>
                <a:cs typeface="Times New Roman"/>
              </a:rPr>
              <a:t>IDEA 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330678" y="1346053"/>
            <a:ext cx="445698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200" b="1" u="sng" dirty="0">
                <a:solidFill>
                  <a:schemeClr val="tx2"/>
                </a:solidFill>
                <a:latin typeface="Arial"/>
                <a:ea typeface="ＭＳ Ｐゴシック"/>
                <a:cs typeface="Arial"/>
              </a:rPr>
              <a:t>Proposed Solution</a:t>
            </a:r>
            <a:endParaRPr lang="en-US" sz="3200" u="sng" dirty="0">
              <a:solidFill>
                <a:schemeClr val="tx2"/>
              </a:solidFill>
              <a:latin typeface="Arial"/>
              <a:ea typeface="ＭＳ Ｐゴシック"/>
              <a:cs typeface="Arial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FLUX</a:t>
            </a: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9509A1-5684-030B-BF38-6F59A3899EA5}"/>
              </a:ext>
            </a:extLst>
          </p:cNvPr>
          <p:cNvSpPr txBox="1"/>
          <p:nvPr/>
        </p:nvSpPr>
        <p:spPr>
          <a:xfrm>
            <a:off x="334343" y="1973364"/>
            <a:ext cx="6688853" cy="492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b="1" dirty="0">
                <a:latin typeface="Arial"/>
                <a:ea typeface="ＭＳ Ｐゴシック"/>
                <a:cs typeface="Arial"/>
              </a:rPr>
              <a:t>Explanation of the proposed solution</a:t>
            </a:r>
            <a:endParaRPr lang="en-GB" sz="2800" b="1" dirty="0">
              <a:latin typeface="Arial"/>
              <a:ea typeface="ＭＳ Ｐゴシック"/>
              <a:cs typeface="Arial"/>
            </a:endParaRPr>
          </a:p>
          <a:p>
            <a:r>
              <a:rPr lang="en-GB" sz="2000" dirty="0">
                <a:solidFill>
                  <a:srgbClr val="1F1F1F"/>
                </a:solidFill>
                <a:latin typeface="Arial"/>
                <a:ea typeface="ＭＳ Ｐゴシック"/>
                <a:cs typeface="Times New Roman"/>
              </a:rPr>
              <a:t>Our earthing health monitoring solution designs a device and a software which provides comprehensive oversight through three key functionalities:</a:t>
            </a:r>
            <a:endParaRPr lang="en-US" sz="2000">
              <a:latin typeface="Arial"/>
              <a:ea typeface="ＭＳ Ｐゴシック"/>
              <a:cs typeface="Times New Roman"/>
            </a:endParaRPr>
          </a:p>
          <a:p>
            <a:r>
              <a:rPr lang="en-GB" sz="2000" b="1" dirty="0">
                <a:solidFill>
                  <a:srgbClr val="1F1F1F"/>
                </a:solidFill>
                <a:latin typeface="Arial"/>
                <a:ea typeface="ＭＳ Ｐゴシック"/>
                <a:cs typeface="Times New Roman"/>
              </a:rPr>
              <a:t>1)Real-time Earthing Voltage Monitoring:</a:t>
            </a:r>
            <a:r>
              <a:rPr lang="en-GB" sz="2000" dirty="0">
                <a:solidFill>
                  <a:srgbClr val="1F1F1F"/>
                </a:solidFill>
                <a:latin typeface="Arial"/>
                <a:ea typeface="ＭＳ Ｐゴシック"/>
                <a:cs typeface="Times New Roman"/>
              </a:rPr>
              <a:t> Continuously measures voltage levels to ensure optimal earthing performance.</a:t>
            </a:r>
            <a:endParaRPr lang="en-US" sz="2000">
              <a:latin typeface="Arial"/>
              <a:ea typeface="ＭＳ Ｐゴシック"/>
              <a:cs typeface="Times New Roman"/>
            </a:endParaRPr>
          </a:p>
          <a:p>
            <a:r>
              <a:rPr lang="en-GB" sz="2000" b="1" dirty="0">
                <a:solidFill>
                  <a:srgbClr val="1F1F1F"/>
                </a:solidFill>
                <a:latin typeface="Arial"/>
                <a:ea typeface="ＭＳ Ｐゴシック"/>
                <a:cs typeface="Times New Roman"/>
              </a:rPr>
              <a:t>2)Earth Leakage Current Tracking:</a:t>
            </a:r>
            <a:r>
              <a:rPr lang="en-GB" sz="2000" dirty="0">
                <a:solidFill>
                  <a:srgbClr val="1F1F1F"/>
                </a:solidFill>
                <a:latin typeface="Arial"/>
                <a:ea typeface="ＭＳ Ｐゴシック"/>
                <a:cs typeface="Times New Roman"/>
              </a:rPr>
              <a:t> Detects and monitors abnormal leakage currents to identify potential hazards.</a:t>
            </a:r>
            <a:endParaRPr lang="en-US" sz="2000">
              <a:latin typeface="Arial"/>
              <a:ea typeface="ＭＳ Ｐゴシック"/>
              <a:cs typeface="Times New Roman"/>
            </a:endParaRPr>
          </a:p>
          <a:p>
            <a:r>
              <a:rPr lang="en-GB" sz="2000" b="1" dirty="0">
                <a:solidFill>
                  <a:srgbClr val="1F1F1F"/>
                </a:solidFill>
                <a:latin typeface="Arial"/>
                <a:ea typeface="ＭＳ Ｐゴシック"/>
                <a:cs typeface="Times New Roman"/>
              </a:rPr>
              <a:t>3) Fault Prediction:</a:t>
            </a:r>
            <a:r>
              <a:rPr lang="en-GB" sz="2000" dirty="0">
                <a:solidFill>
                  <a:srgbClr val="1F1F1F"/>
                </a:solidFill>
                <a:latin typeface="Arial"/>
                <a:ea typeface="ＭＳ Ｐゴシック"/>
                <a:cs typeface="Times New Roman"/>
              </a:rPr>
              <a:t> Utilizes advanced algorithms to anticipate potential earthing failures, enabling proactive maintenance.</a:t>
            </a:r>
            <a:endParaRPr lang="en-GB" sz="2000" dirty="0">
              <a:latin typeface="Arial"/>
              <a:ea typeface="ＭＳ Ｐゴシック"/>
              <a:cs typeface="Times New Roman"/>
            </a:endParaRPr>
          </a:p>
          <a:p>
            <a:pPr algn="just"/>
            <a:endParaRPr lang="en-US" sz="2800" dirty="0">
              <a:latin typeface="Arial"/>
              <a:cs typeface="Arial"/>
            </a:endParaRPr>
          </a:p>
          <a:p>
            <a:endParaRPr lang="en-GB" dirty="0">
              <a:latin typeface="Arial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45299-687C-4A34-1844-B9F077D82404}"/>
              </a:ext>
            </a:extLst>
          </p:cNvPr>
          <p:cNvSpPr txBox="1"/>
          <p:nvPr/>
        </p:nvSpPr>
        <p:spPr>
          <a:xfrm>
            <a:off x="7163025" y="1978154"/>
            <a:ext cx="4718310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Arial"/>
                <a:ea typeface="ＭＳ Ｐゴシック"/>
                <a:cs typeface="Arial"/>
              </a:rPr>
              <a:t>Innovation and uniqueness of the solution </a:t>
            </a:r>
            <a:r>
              <a:rPr lang="en-GB" sz="2000" dirty="0">
                <a:latin typeface="Arial"/>
                <a:ea typeface="ＭＳ Ｐゴシック"/>
                <a:cs typeface="Times New Roman"/>
              </a:rPr>
              <a:t>We have designed a device to check and maintain healthiness of earthing system.</a:t>
            </a:r>
            <a:endParaRPr lang="en-US" sz="2000">
              <a:latin typeface="Arial"/>
              <a:ea typeface="ＭＳ Ｐゴシック"/>
              <a:cs typeface="Times New Roman"/>
            </a:endParaRPr>
          </a:p>
          <a:p>
            <a:r>
              <a:rPr lang="en-GB" sz="2000" dirty="0">
                <a:latin typeface="Arial"/>
                <a:ea typeface="ＭＳ Ｐゴシック"/>
                <a:cs typeface="Times New Roman"/>
              </a:rPr>
              <a:t>The device has following functions:</a:t>
            </a:r>
          </a:p>
          <a:p>
            <a:pPr marL="342900" indent="-342900">
              <a:buFont typeface="Arial,Sans-Serif"/>
              <a:buChar char="•"/>
            </a:pPr>
            <a:r>
              <a:rPr lang="en-GB" sz="2000" dirty="0">
                <a:latin typeface="Arial"/>
                <a:ea typeface="ＭＳ Ｐゴシック"/>
                <a:cs typeface="Times New Roman"/>
              </a:rPr>
              <a:t>Fault Prediction Model</a:t>
            </a:r>
          </a:p>
          <a:p>
            <a:pPr marL="285750" indent="-285750">
              <a:buFont typeface="Arial,Sans-Serif"/>
              <a:buChar char="•"/>
            </a:pPr>
            <a:r>
              <a:rPr lang="en-GB" sz="2000" dirty="0">
                <a:latin typeface="Arial"/>
                <a:ea typeface="ＭＳ Ｐゴシック"/>
                <a:cs typeface="Times New Roman"/>
              </a:rPr>
              <a:t>Compact Device</a:t>
            </a:r>
          </a:p>
          <a:p>
            <a:pPr marL="285750" indent="-285750">
              <a:buFont typeface="Arial,Sans-Serif"/>
              <a:buChar char="•"/>
            </a:pPr>
            <a:r>
              <a:rPr lang="en-GB" sz="2000" dirty="0">
                <a:latin typeface="Arial"/>
                <a:ea typeface="ＭＳ Ｐゴシック"/>
                <a:cs typeface="Times New Roman"/>
              </a:rPr>
              <a:t>Automation</a:t>
            </a:r>
          </a:p>
          <a:p>
            <a:pPr marL="285750" indent="-285750">
              <a:buFont typeface="Arial,Sans-Serif"/>
              <a:buChar char="•"/>
            </a:pPr>
            <a:r>
              <a:rPr lang="en-GB" sz="2000" dirty="0">
                <a:latin typeface="Arial"/>
                <a:ea typeface="ＭＳ Ｐゴシック"/>
                <a:cs typeface="Times New Roman"/>
              </a:rPr>
              <a:t>Cost-effective </a:t>
            </a:r>
          </a:p>
          <a:p>
            <a:pPr marL="285750" indent="-285750">
              <a:buFont typeface="Arial,Sans-Serif"/>
              <a:buChar char="•"/>
            </a:pPr>
            <a:r>
              <a:rPr lang="en-GB" sz="2000" dirty="0">
                <a:latin typeface="Arial"/>
                <a:ea typeface="ＭＳ Ｐゴシック"/>
                <a:cs typeface="Times New Roman"/>
              </a:rPr>
              <a:t>Real time Access </a:t>
            </a:r>
            <a:endParaRPr lang="en-US" sz="2000">
              <a:latin typeface="Arial"/>
              <a:ea typeface="ＭＳ Ｐゴシック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2000" dirty="0">
                <a:latin typeface="Arial"/>
                <a:ea typeface="ＭＳ Ｐゴシック"/>
                <a:cs typeface="Times New Roman"/>
              </a:rPr>
              <a:t>Centralized platform</a:t>
            </a:r>
          </a:p>
          <a:p>
            <a:pPr marL="285750" indent="-285750">
              <a:buFont typeface="Arial,Sans-Serif"/>
              <a:buChar char="•"/>
            </a:pPr>
            <a:r>
              <a:rPr lang="en-GB" sz="2000" dirty="0">
                <a:latin typeface="Arial"/>
                <a:ea typeface="ＭＳ Ｐゴシック"/>
                <a:cs typeface="Times New Roman"/>
              </a:rPr>
              <a:t>User-friendly software</a:t>
            </a:r>
            <a:endParaRPr lang="en-GB" sz="2000" dirty="0">
              <a:latin typeface="Arial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endParaRPr lang="en-GB" sz="2000" dirty="0">
              <a:latin typeface="Arial"/>
              <a:cs typeface="Times New Roman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711DE8-F54C-6101-C2FF-425C706C787B}"/>
              </a:ext>
            </a:extLst>
          </p:cNvPr>
          <p:cNvSpPr/>
          <p:nvPr/>
        </p:nvSpPr>
        <p:spPr>
          <a:xfrm>
            <a:off x="333554" y="1979762"/>
            <a:ext cx="6679720" cy="424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96FF76-FF16-B20A-92A8-6E9C1BC10390}"/>
              </a:ext>
            </a:extLst>
          </p:cNvPr>
          <p:cNvSpPr/>
          <p:nvPr/>
        </p:nvSpPr>
        <p:spPr>
          <a:xfrm>
            <a:off x="7171426" y="1959633"/>
            <a:ext cx="4710022" cy="424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Arial"/>
                <a:ea typeface="ＭＳ Ｐゴシック"/>
                <a:cs typeface="Times New Roman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07036" y="1225314"/>
            <a:ext cx="5258999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2800" b="1" dirty="0">
                <a:latin typeface="Arial"/>
                <a:ea typeface="ＭＳ Ｐゴシック"/>
                <a:cs typeface="Arial"/>
              </a:rPr>
              <a:t>Technologies to be used </a:t>
            </a:r>
          </a:p>
          <a:p>
            <a:pPr algn="just"/>
            <a:r>
              <a:rPr lang="en-US" sz="2800" dirty="0">
                <a:latin typeface="Arial"/>
                <a:ea typeface="ＭＳ Ｐゴシック"/>
                <a:cs typeface="Arial"/>
              </a:rPr>
              <a:t>1)Software</a:t>
            </a:r>
          </a:p>
          <a:p>
            <a:pPr algn="just"/>
            <a:endParaRPr lang="en-US" sz="2800" dirty="0">
              <a:latin typeface="Arial"/>
              <a:ea typeface="ＭＳ Ｐゴシック"/>
              <a:cs typeface="Arial"/>
            </a:endParaRPr>
          </a:p>
          <a:p>
            <a:pPr algn="just"/>
            <a:endParaRPr lang="en-US" sz="2800" dirty="0">
              <a:latin typeface="Arial"/>
              <a:ea typeface="ＭＳ Ｐゴシック"/>
              <a:cs typeface="Arial"/>
            </a:endParaRPr>
          </a:p>
          <a:p>
            <a:pPr algn="just"/>
            <a:endParaRPr lang="en-US" sz="2800" dirty="0">
              <a:latin typeface="Arial"/>
              <a:cs typeface="Arial"/>
            </a:endParaRPr>
          </a:p>
          <a:p>
            <a:pPr algn="just"/>
            <a:endParaRPr lang="en-US" sz="2800" dirty="0">
              <a:latin typeface="Arial"/>
              <a:ea typeface="ＭＳ Ｐゴシック"/>
              <a:cs typeface="Arial"/>
            </a:endParaRPr>
          </a:p>
          <a:p>
            <a:pPr algn="just"/>
            <a:r>
              <a:rPr lang="en-US" sz="2800" dirty="0">
                <a:latin typeface="Arial"/>
                <a:ea typeface="ＭＳ Ｐゴシック"/>
                <a:cs typeface="Arial"/>
              </a:rPr>
              <a:t>2)Hardware</a:t>
            </a:r>
            <a:endParaRPr lang="en-US">
              <a:latin typeface="Arial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GB" sz="2000" dirty="0">
              <a:latin typeface="Arial"/>
              <a:ea typeface="ＭＳ Ｐゴシック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2000" dirty="0">
                <a:latin typeface="Arial"/>
                <a:ea typeface="ＭＳ Ｐゴシック"/>
                <a:cs typeface="Times New Roman"/>
              </a:rPr>
              <a:t>ESP32 or ESP8266</a:t>
            </a:r>
            <a:endParaRPr lang="en-GB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 dirty="0">
                <a:latin typeface="Arial"/>
                <a:ea typeface="ＭＳ Ｐゴシック"/>
                <a:cs typeface="Times New Roman"/>
              </a:rPr>
              <a:t>ACS712 (current sensor)</a:t>
            </a:r>
          </a:p>
          <a:p>
            <a:pPr marL="285750" indent="-285750">
              <a:buFont typeface="Arial,Sans-Serif"/>
              <a:buChar char="•"/>
            </a:pPr>
            <a:r>
              <a:rPr lang="en-US" sz="2000" dirty="0">
                <a:latin typeface="Arial"/>
                <a:ea typeface="ＭＳ Ｐゴシック"/>
                <a:cs typeface="Times New Roman"/>
              </a:rPr>
              <a:t>ZMPT101B (voltage sensor)</a:t>
            </a:r>
          </a:p>
          <a:p>
            <a:pPr marL="285750" indent="-285750">
              <a:buFont typeface="Arial,Sans-Serif"/>
              <a:buChar char="•"/>
            </a:pPr>
            <a:r>
              <a:rPr lang="en-US" sz="2000" dirty="0">
                <a:latin typeface="Arial"/>
                <a:ea typeface="ＭＳ Ｐゴシック"/>
                <a:cs typeface="Times New Roman"/>
              </a:rPr>
              <a:t>SRD-5VDC-SL-C (Relay)</a:t>
            </a:r>
            <a:endParaRPr lang="en-US" sz="2000">
              <a:latin typeface="Arial"/>
              <a:ea typeface="ＭＳ Ｐゴシック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FLUX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F9D41D-2EB3-2F3A-C15F-10460A9E5B16}"/>
              </a:ext>
            </a:extLst>
          </p:cNvPr>
          <p:cNvSpPr txBox="1"/>
          <p:nvPr/>
        </p:nvSpPr>
        <p:spPr>
          <a:xfrm>
            <a:off x="5647483" y="1331173"/>
            <a:ext cx="6062452" cy="12454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b="1" dirty="0">
                <a:latin typeface="Arial"/>
                <a:ea typeface="ＭＳ Ｐゴシック"/>
                <a:cs typeface="Arial"/>
              </a:rPr>
              <a:t>Methodology and process for implementation </a:t>
            </a:r>
            <a:endParaRPr lang="en-US" b="1" dirty="0">
              <a:ea typeface="ＭＳ Ｐゴシック"/>
            </a:endParaRPr>
          </a:p>
          <a:p>
            <a:pPr algn="l"/>
            <a:endParaRPr lang="en-GB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C02D0-6339-1F07-207A-7BDD41817A85}"/>
              </a:ext>
            </a:extLst>
          </p:cNvPr>
          <p:cNvSpPr/>
          <p:nvPr/>
        </p:nvSpPr>
        <p:spPr>
          <a:xfrm>
            <a:off x="204157" y="1217763"/>
            <a:ext cx="5141343" cy="4911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13DBA3C4-B5FD-FAE8-FDA7-85864A5F4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72" y="1888915"/>
            <a:ext cx="1342486" cy="909189"/>
          </a:xfrm>
          <a:prstGeom prst="rect">
            <a:avLst/>
          </a:prstGeom>
        </p:spPr>
      </p:pic>
      <p:pic>
        <p:nvPicPr>
          <p:cNvPr id="9" name="Picture 8" descr="A logo with blue waves&#10;&#10;Description automatically generated">
            <a:extLst>
              <a:ext uri="{FF2B5EF4-FFF2-40B4-BE49-F238E27FC236}">
                <a16:creationId xmlns:a16="http://schemas.microsoft.com/office/drawing/2014/main" id="{DE2FF9CA-59E2-98E5-3358-D295C23D1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1417" y="2606434"/>
            <a:ext cx="1741997" cy="538073"/>
          </a:xfrm>
          <a:prstGeom prst="rect">
            <a:avLst/>
          </a:prstGeom>
        </p:spPr>
      </p:pic>
      <p:pic>
        <p:nvPicPr>
          <p:cNvPr id="12" name="Picture 11" descr="A blue and white logo&#10;&#10;Description automatically generated">
            <a:extLst>
              <a:ext uri="{FF2B5EF4-FFF2-40B4-BE49-F238E27FC236}">
                <a16:creationId xmlns:a16="http://schemas.microsoft.com/office/drawing/2014/main" id="{B7778244-DC87-8613-A53C-46331AE53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1655" y="2592599"/>
            <a:ext cx="723182" cy="580127"/>
          </a:xfrm>
          <a:prstGeom prst="rect">
            <a:avLst/>
          </a:prstGeom>
        </p:spPr>
      </p:pic>
      <p:pic>
        <p:nvPicPr>
          <p:cNvPr id="14" name="Picture 13" descr="A blue hexagon with white letters and white text&#10;&#10;Description automatically generated">
            <a:extLst>
              <a:ext uri="{FF2B5EF4-FFF2-40B4-BE49-F238E27FC236}">
                <a16:creationId xmlns:a16="http://schemas.microsoft.com/office/drawing/2014/main" id="{2868A4C9-6B1D-2D10-FD1E-FF369F666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9907" y="3182694"/>
            <a:ext cx="581206" cy="506984"/>
          </a:xfrm>
          <a:prstGeom prst="rect">
            <a:avLst/>
          </a:prstGeom>
        </p:spPr>
      </p:pic>
      <p:pic>
        <p:nvPicPr>
          <p:cNvPr id="15" name="Picture 14" descr="A grey and black logo&#10;&#10;Description automatically generated">
            <a:extLst>
              <a:ext uri="{FF2B5EF4-FFF2-40B4-BE49-F238E27FC236}">
                <a16:creationId xmlns:a16="http://schemas.microsoft.com/office/drawing/2014/main" id="{81E88A06-506C-01D2-0A76-A046335088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158" y="2620723"/>
            <a:ext cx="2047875" cy="523875"/>
          </a:xfrm>
          <a:prstGeom prst="rect">
            <a:avLst/>
          </a:prstGeom>
        </p:spPr>
      </p:pic>
      <p:pic>
        <p:nvPicPr>
          <p:cNvPr id="16" name="Picture 15" descr="A close up of a word&#10;&#10;Description automatically generated">
            <a:extLst>
              <a:ext uri="{FF2B5EF4-FFF2-40B4-BE49-F238E27FC236}">
                <a16:creationId xmlns:a16="http://schemas.microsoft.com/office/drawing/2014/main" id="{97E814BD-83CF-D551-12D0-65577FA5B4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8640" y="2017323"/>
            <a:ext cx="1396041" cy="623617"/>
          </a:xfrm>
          <a:prstGeom prst="rect">
            <a:avLst/>
          </a:prstGeom>
        </p:spPr>
      </p:pic>
      <p:pic>
        <p:nvPicPr>
          <p:cNvPr id="17" name="Picture 16" descr="A black and white logo&#10;&#10;Description automatically generated">
            <a:extLst>
              <a:ext uri="{FF2B5EF4-FFF2-40B4-BE49-F238E27FC236}">
                <a16:creationId xmlns:a16="http://schemas.microsoft.com/office/drawing/2014/main" id="{EB04E23A-C991-268F-33BB-07AC8E381E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33049" y="2103048"/>
            <a:ext cx="1469186" cy="452168"/>
          </a:xfrm>
          <a:prstGeom prst="rect">
            <a:avLst/>
          </a:prstGeom>
        </p:spPr>
      </p:pic>
      <p:pic>
        <p:nvPicPr>
          <p:cNvPr id="18" name="Picture 1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2ECDB5D-4E37-58F4-03CB-797C7B5DC0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962" y="3152147"/>
            <a:ext cx="2117246" cy="510575"/>
          </a:xfrm>
          <a:prstGeom prst="rect">
            <a:avLst/>
          </a:prstGeom>
        </p:spPr>
      </p:pic>
      <p:pic>
        <p:nvPicPr>
          <p:cNvPr id="19" name="Picture 18" descr="A blue and black logo&#10;&#10;Description automatically generated">
            <a:extLst>
              <a:ext uri="{FF2B5EF4-FFF2-40B4-BE49-F238E27FC236}">
                <a16:creationId xmlns:a16="http://schemas.microsoft.com/office/drawing/2014/main" id="{62ACB1F8-89C0-CB99-20CB-E7F772273F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1199" y="3153313"/>
            <a:ext cx="1181641" cy="565749"/>
          </a:xfrm>
          <a:prstGeom prst="rect">
            <a:avLst/>
          </a:prstGeom>
        </p:spPr>
      </p:pic>
      <p:pic>
        <p:nvPicPr>
          <p:cNvPr id="20" name="Picture 19" descr="A black x in a white background&#10;&#10;Description automatically generated">
            <a:extLst>
              <a:ext uri="{FF2B5EF4-FFF2-40B4-BE49-F238E27FC236}">
                <a16:creationId xmlns:a16="http://schemas.microsoft.com/office/drawing/2014/main" id="{FC2924E8-5754-747A-334A-D7404CD366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83621" y="3209925"/>
            <a:ext cx="1341587" cy="510035"/>
          </a:xfrm>
          <a:prstGeom prst="rect">
            <a:avLst/>
          </a:prstGeom>
        </p:spPr>
      </p:pic>
      <p:pic>
        <p:nvPicPr>
          <p:cNvPr id="21" name="Picture 20" descr="A black square with white text&#10;&#10;Description automatically generated">
            <a:extLst>
              <a:ext uri="{FF2B5EF4-FFF2-40B4-BE49-F238E27FC236}">
                <a16:creationId xmlns:a16="http://schemas.microsoft.com/office/drawing/2014/main" id="{DBC8BF79-1909-00C3-4A28-3C8DE3A6AFD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65069" y="4092875"/>
            <a:ext cx="779973" cy="641950"/>
          </a:xfrm>
          <a:prstGeom prst="rect">
            <a:avLst/>
          </a:prstGeom>
        </p:spPr>
      </p:pic>
      <p:pic>
        <p:nvPicPr>
          <p:cNvPr id="22" name="Picture 21" descr="A blue square with white text&#10;&#10;Description automatically generated">
            <a:extLst>
              <a:ext uri="{FF2B5EF4-FFF2-40B4-BE49-F238E27FC236}">
                <a16:creationId xmlns:a16="http://schemas.microsoft.com/office/drawing/2014/main" id="{BF1ABF19-170E-7B6D-743D-739FE5DEF9D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65069" y="4725479"/>
            <a:ext cx="708086" cy="570063"/>
          </a:xfrm>
          <a:prstGeom prst="rect">
            <a:avLst/>
          </a:prstGeom>
        </p:spPr>
      </p:pic>
      <p:pic>
        <p:nvPicPr>
          <p:cNvPr id="23" name="Picture 22" descr="A close-up of a circuit board&#10;&#10;Description automatically generated">
            <a:extLst>
              <a:ext uri="{FF2B5EF4-FFF2-40B4-BE49-F238E27FC236}">
                <a16:creationId xmlns:a16="http://schemas.microsoft.com/office/drawing/2014/main" id="{0FF300E6-F667-130C-7076-3893C0E8DC0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80628" y="5429969"/>
            <a:ext cx="1310855" cy="555686"/>
          </a:xfrm>
          <a:prstGeom prst="rect">
            <a:avLst/>
          </a:prstGeom>
        </p:spPr>
      </p:pic>
      <p:pic>
        <p:nvPicPr>
          <p:cNvPr id="24" name="Picture 23" descr="A blue and black electronic device&#10;&#10;Description automatically generated">
            <a:extLst>
              <a:ext uri="{FF2B5EF4-FFF2-40B4-BE49-F238E27FC236}">
                <a16:creationId xmlns:a16="http://schemas.microsoft.com/office/drawing/2014/main" id="{C5A5C804-D943-31C6-31EB-447693C8108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0280" y="4093595"/>
            <a:ext cx="767931" cy="120122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6047AF-6003-B331-B8C1-EBEEA1FD0FC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45862" y="1091045"/>
            <a:ext cx="5224486" cy="55495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96149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Arial"/>
                <a:ea typeface="ＭＳ Ｐゴシック"/>
                <a:cs typeface="Times New Roman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523335" y="1714143"/>
            <a:ext cx="533088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Arial"/>
                <a:ea typeface="ＭＳ Ｐゴシック"/>
                <a:cs typeface="Arial"/>
              </a:rPr>
              <a:t>Feasibility of the idea</a:t>
            </a:r>
          </a:p>
          <a:p>
            <a:pPr marL="285750" indent="-285750">
              <a:buFont typeface="Arial,Sans-Serif"/>
              <a:buChar char="•"/>
              <a:defRPr/>
            </a:pPr>
            <a:r>
              <a:rPr lang="en-GB" sz="2000" dirty="0">
                <a:solidFill>
                  <a:prstClr val="black"/>
                </a:solidFill>
                <a:latin typeface="Arial"/>
                <a:ea typeface="ＭＳ Ｐゴシック"/>
                <a:cs typeface="Times New Roman"/>
              </a:rPr>
              <a:t>User-friendly Interface</a:t>
            </a:r>
            <a:endParaRPr lang="en-US" sz="2000" dirty="0">
              <a:solidFill>
                <a:prstClr val="black"/>
              </a:solidFill>
              <a:latin typeface="Arial"/>
              <a:ea typeface="ＭＳ Ｐゴシック"/>
              <a:cs typeface="Times New Roman"/>
            </a:endParaRPr>
          </a:p>
          <a:p>
            <a:pPr marL="285750" indent="-285750">
              <a:buFont typeface="Arial,Sans-Serif"/>
              <a:buChar char="•"/>
              <a:defRPr/>
            </a:pPr>
            <a:r>
              <a:rPr lang="en-GB" sz="2000" dirty="0">
                <a:solidFill>
                  <a:prstClr val="black"/>
                </a:solidFill>
                <a:latin typeface="Arial"/>
                <a:ea typeface="ＭＳ Ｐゴシック"/>
                <a:cs typeface="Times New Roman"/>
              </a:rPr>
              <a:t>Real-time access</a:t>
            </a:r>
            <a:endParaRPr lang="en-US" sz="2000">
              <a:solidFill>
                <a:prstClr val="black"/>
              </a:solidFill>
              <a:latin typeface="Arial"/>
              <a:ea typeface="ＭＳ Ｐゴシック"/>
              <a:cs typeface="Times New Roman"/>
            </a:endParaRPr>
          </a:p>
          <a:p>
            <a:pPr marL="285750" indent="-285750">
              <a:buFont typeface="Arial,Sans-Serif"/>
              <a:buChar char="•"/>
              <a:defRPr/>
            </a:pPr>
            <a:r>
              <a:rPr lang="en-GB" sz="2000" dirty="0">
                <a:solidFill>
                  <a:prstClr val="black"/>
                </a:solidFill>
                <a:latin typeface="Arial"/>
                <a:ea typeface="ＭＳ Ｐゴシック"/>
                <a:cs typeface="Times New Roman"/>
              </a:rPr>
              <a:t>Centralized Platform</a:t>
            </a:r>
          </a:p>
          <a:p>
            <a:pPr marL="285750" indent="-285750">
              <a:buFont typeface="Arial,Sans-Serif"/>
              <a:buChar char="•"/>
              <a:defRPr/>
            </a:pPr>
            <a:r>
              <a:rPr lang="en-GB" sz="2000" dirty="0">
                <a:solidFill>
                  <a:prstClr val="black"/>
                </a:solidFill>
                <a:latin typeface="Arial"/>
                <a:ea typeface="ＭＳ Ｐゴシック"/>
                <a:cs typeface="Times New Roman"/>
              </a:rPr>
              <a:t>Cost-effective</a:t>
            </a:r>
            <a:endParaRPr lang="en-US">
              <a:solidFill>
                <a:prstClr val="black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FLUX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0C501-7154-E52A-95C0-E99AE8397E7B}"/>
              </a:ext>
            </a:extLst>
          </p:cNvPr>
          <p:cNvSpPr txBox="1"/>
          <p:nvPr/>
        </p:nvSpPr>
        <p:spPr>
          <a:xfrm>
            <a:off x="487702" y="3471427"/>
            <a:ext cx="513920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Arial"/>
                <a:ea typeface="ＭＳ Ｐゴシック"/>
                <a:cs typeface="Arial"/>
              </a:rPr>
              <a:t>Potential challenges and risks</a:t>
            </a:r>
          </a:p>
          <a:p>
            <a:pPr marL="285750" indent="-285750">
              <a:buFont typeface="Arial,Sans-Serif"/>
              <a:buChar char="•"/>
            </a:pPr>
            <a:r>
              <a:rPr lang="en-GB" sz="2000" dirty="0">
                <a:latin typeface="Arial"/>
                <a:ea typeface="ＭＳ Ｐゴシック"/>
                <a:cs typeface="Times New Roman"/>
              </a:rPr>
              <a:t>Potential for False Alarms</a:t>
            </a:r>
          </a:p>
          <a:p>
            <a:pPr marL="285750" indent="-285750">
              <a:buFont typeface="Arial,Sans-Serif"/>
              <a:buChar char="•"/>
            </a:pPr>
            <a:r>
              <a:rPr lang="en-GB" sz="2000" dirty="0">
                <a:latin typeface="Arial"/>
                <a:ea typeface="ＭＳ Ｐゴシック"/>
                <a:cs typeface="Times New Roman"/>
              </a:rPr>
              <a:t>Lack of Robustness</a:t>
            </a:r>
          </a:p>
          <a:p>
            <a:pPr marL="285750" indent="-285750">
              <a:buFont typeface="Arial,Sans-Serif"/>
              <a:buChar char="•"/>
            </a:pPr>
            <a:r>
              <a:rPr lang="en-GB" sz="2000" dirty="0">
                <a:latin typeface="Arial"/>
                <a:ea typeface="ＭＳ Ｐゴシック"/>
                <a:cs typeface="Times New Roman"/>
              </a:rPr>
              <a:t>Inaccurate measurements from faulty sensors</a:t>
            </a:r>
            <a:endParaRPr lang="en-US" sz="2000">
              <a:latin typeface="Arial"/>
              <a:ea typeface="ＭＳ Ｐゴシック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2000" dirty="0">
                <a:latin typeface="Arial"/>
                <a:ea typeface="ＭＳ Ｐゴシック"/>
                <a:cs typeface="Times New Roman"/>
              </a:rPr>
              <a:t>Scalability Issues</a:t>
            </a:r>
            <a:endParaRPr lang="en-US" sz="2000">
              <a:latin typeface="Arial"/>
              <a:ea typeface="ＭＳ Ｐゴシック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2000" dirty="0">
                <a:latin typeface="Arial"/>
                <a:ea typeface="ＭＳ Ｐゴシック"/>
                <a:cs typeface="Times New Roman"/>
              </a:rPr>
              <a:t>Maintenance Overhead</a:t>
            </a:r>
            <a:endParaRPr lang="en-US">
              <a:latin typeface="Arial"/>
              <a:ea typeface="ＭＳ Ｐゴシック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1EAE5-5175-C08E-5635-24FB44D94900}"/>
              </a:ext>
            </a:extLst>
          </p:cNvPr>
          <p:cNvSpPr txBox="1"/>
          <p:nvPr/>
        </p:nvSpPr>
        <p:spPr>
          <a:xfrm>
            <a:off x="5365856" y="1713724"/>
            <a:ext cx="6067808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Arial"/>
                <a:ea typeface="ＭＳ Ｐゴシック"/>
                <a:cs typeface="Arial"/>
              </a:rPr>
              <a:t>Strategies for overcoming these challenges</a:t>
            </a:r>
          </a:p>
          <a:p>
            <a:pPr marL="285750" indent="-285750">
              <a:buFont typeface="Arial,Sans-Serif"/>
              <a:buChar char="•"/>
            </a:pPr>
            <a:r>
              <a:rPr lang="en-GB" sz="2000" dirty="0">
                <a:latin typeface="Arial"/>
                <a:ea typeface="ＭＳ Ｐゴシック"/>
                <a:cs typeface="Times New Roman"/>
              </a:rPr>
              <a:t>Use more robust and accurate sensors with built-in filtering and compensation.</a:t>
            </a:r>
            <a:endParaRPr lang="en-US" sz="2000" dirty="0">
              <a:latin typeface="Arial"/>
              <a:ea typeface="ＭＳ Ｐゴシック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2000" dirty="0">
                <a:latin typeface="Arial"/>
                <a:ea typeface="ＭＳ Ｐゴシック"/>
                <a:cs typeface="Times New Roman"/>
              </a:rPr>
              <a:t>Implement redundancy and fail-safe mechanisms to ensure continuous monitoring.</a:t>
            </a:r>
          </a:p>
          <a:p>
            <a:pPr marL="285750" indent="-285750">
              <a:buFont typeface="Arial,Sans-Serif"/>
              <a:buChar char="•"/>
            </a:pPr>
            <a:r>
              <a:rPr lang="en-GB" sz="2000" dirty="0">
                <a:latin typeface="Arial"/>
                <a:ea typeface="ＭＳ Ｐゴシック"/>
                <a:cs typeface="Times New Roman"/>
              </a:rPr>
              <a:t>Develop advanced algorithms to predict faults with higher accuracy and fewer false alarms.</a:t>
            </a:r>
          </a:p>
          <a:p>
            <a:pPr marL="285750" indent="-285750">
              <a:buFont typeface="Arial,Sans-Serif"/>
              <a:buChar char="•"/>
            </a:pPr>
            <a:r>
              <a:rPr lang="en-GB" sz="2000" dirty="0">
                <a:latin typeface="Arial"/>
                <a:ea typeface="ＭＳ Ｐゴシック"/>
                <a:cs typeface="Times New Roman"/>
              </a:rPr>
              <a:t>Provide a scalable architecture that can be easily deployed and managed across multiple sites.</a:t>
            </a:r>
          </a:p>
          <a:p>
            <a:pPr marL="285750" indent="-285750">
              <a:buFont typeface="Arial,Sans-Serif"/>
              <a:buChar char="•"/>
            </a:pPr>
            <a:r>
              <a:rPr lang="en-GB" sz="2000" dirty="0">
                <a:latin typeface="Arial"/>
                <a:ea typeface="ＭＳ Ｐゴシック"/>
                <a:cs typeface="Times New Roman"/>
              </a:rPr>
              <a:t>Incorporate self-diagnostic features and remote maintenance capabilities to reduce overhead.</a:t>
            </a:r>
          </a:p>
          <a:p>
            <a:pPr marL="285750" indent="-285750">
              <a:buFont typeface="Arial,Sans-Serif"/>
              <a:buChar char="•"/>
            </a:pPr>
            <a:endParaRPr lang="en-GB" sz="2000" dirty="0">
              <a:latin typeface="Arial"/>
              <a:ea typeface="ＭＳ Ｐゴシック"/>
              <a:cs typeface="Times New Roman"/>
            </a:endParaRPr>
          </a:p>
          <a:p>
            <a:endParaRPr lang="en-US" sz="2800" dirty="0">
              <a:latin typeface="Arial"/>
              <a:ea typeface="ＭＳ Ｐゴシック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0DBA4F-2700-4FC7-528A-C6C60FE453AF}"/>
              </a:ext>
            </a:extLst>
          </p:cNvPr>
          <p:cNvSpPr/>
          <p:nvPr/>
        </p:nvSpPr>
        <p:spPr>
          <a:xfrm>
            <a:off x="5365630" y="1706592"/>
            <a:ext cx="6406550" cy="4451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36C50E-8983-A618-F03D-67DF29BB5E33}"/>
              </a:ext>
            </a:extLst>
          </p:cNvPr>
          <p:cNvSpPr/>
          <p:nvPr/>
        </p:nvSpPr>
        <p:spPr>
          <a:xfrm>
            <a:off x="500331" y="3584274"/>
            <a:ext cx="4652513" cy="2553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8AFACD-85CA-7DCD-81FA-6BB22135B154}"/>
              </a:ext>
            </a:extLst>
          </p:cNvPr>
          <p:cNvSpPr/>
          <p:nvPr/>
        </p:nvSpPr>
        <p:spPr>
          <a:xfrm>
            <a:off x="494581" y="1709467"/>
            <a:ext cx="4638135" cy="1762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95223" y="-4493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Arial"/>
                <a:ea typeface="ＭＳ Ｐゴシック"/>
                <a:cs typeface="Times New Roman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51449" y="1814785"/>
            <a:ext cx="11124961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algn="just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Potential impact on the target audience</a:t>
            </a:r>
            <a:r>
              <a:rPr lang="en-US" sz="2800" b="1" dirty="0">
                <a:solidFill>
                  <a:prstClr val="black"/>
                </a:solidFill>
                <a:latin typeface="Arial"/>
                <a:ea typeface="ＭＳ Ｐゴシック"/>
                <a:cs typeface="Arial"/>
              </a:rPr>
              <a:t> </a:t>
            </a:r>
            <a:r>
              <a:rPr lang="en-GB" sz="2800" b="1" dirty="0">
                <a:solidFill>
                  <a:prstClr val="black"/>
                </a:solidFill>
                <a:latin typeface="Arial"/>
                <a:ea typeface="ＭＳ Ｐゴシック"/>
                <a:cs typeface="Arial"/>
              </a:rPr>
              <a:t>Benefits of the solution</a:t>
            </a:r>
            <a:endParaRPr lang="en-US" b="1">
              <a:solidFill>
                <a:prstClr val="black"/>
              </a:solidFill>
              <a:latin typeface="Arial"/>
              <a:cs typeface="Arial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GB" sz="2000" b="1" dirty="0">
              <a:solidFill>
                <a:prstClr val="black"/>
              </a:solidFill>
              <a:latin typeface="Arial"/>
              <a:ea typeface="ＭＳ Ｐゴシック"/>
              <a:cs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prstClr val="black"/>
                </a:solidFill>
                <a:latin typeface="Arial"/>
                <a:ea typeface="ＭＳ Ｐゴシック"/>
                <a:cs typeface="Times New Roman"/>
              </a:rPr>
              <a:t>Reduced risk of electrical accidents:</a:t>
            </a:r>
            <a:r>
              <a:rPr lang="en-GB" sz="2000" dirty="0">
                <a:solidFill>
                  <a:prstClr val="black"/>
                </a:solidFill>
                <a:latin typeface="Arial"/>
                <a:ea typeface="ＭＳ Ｐゴシック"/>
                <a:cs typeface="Times New Roman"/>
              </a:rPr>
              <a:t> By detecting and alerting to potential hazards like earth leakage currents, the system helps prevent accidents and injuries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prstClr val="black"/>
                </a:solidFill>
                <a:latin typeface="Arial"/>
                <a:ea typeface="ＭＳ Ｐゴシック"/>
                <a:cs typeface="Times New Roman"/>
              </a:rPr>
              <a:t>Reduced Power Outages:</a:t>
            </a:r>
            <a:r>
              <a:rPr lang="en-GB" sz="2000" dirty="0">
                <a:solidFill>
                  <a:prstClr val="black"/>
                </a:solidFill>
                <a:latin typeface="Arial"/>
                <a:ea typeface="ＭＳ Ｐゴシック"/>
                <a:cs typeface="Times New Roman"/>
              </a:rPr>
              <a:t> Improved earthing performance led to a substantial reduction in power surges and voltage fluctuations, minimizing equipment damage and downtime.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prstClr val="black"/>
                </a:solidFill>
                <a:latin typeface="Arial"/>
                <a:ea typeface="ＭＳ Ｐゴシック"/>
                <a:cs typeface="Times New Roman"/>
              </a:rPr>
              <a:t>Minimized equipment replacement:</a:t>
            </a:r>
            <a:r>
              <a:rPr lang="en-GB" sz="2000" dirty="0">
                <a:solidFill>
                  <a:prstClr val="black"/>
                </a:solidFill>
                <a:latin typeface="Arial"/>
                <a:ea typeface="ＭＳ Ｐゴシック"/>
                <a:cs typeface="Times New Roman"/>
              </a:rPr>
              <a:t> Early detection of faults can prevent catastrophic failures that may damage valuable equipment and require costly equipment replacements.</a:t>
            </a:r>
            <a:endParaRPr lang="en-US" sz="2000">
              <a:solidFill>
                <a:prstClr val="black"/>
              </a:solidFill>
              <a:latin typeface="Arial"/>
              <a:ea typeface="ＭＳ Ｐゴシック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prstClr val="black"/>
                </a:solidFill>
                <a:latin typeface="Arial"/>
                <a:ea typeface="ＭＳ Ｐゴシック"/>
                <a:cs typeface="Times New Roman"/>
              </a:rPr>
              <a:t>Cost Savings</a:t>
            </a:r>
            <a:r>
              <a:rPr lang="en-GB" sz="2000" dirty="0">
                <a:solidFill>
                  <a:prstClr val="black"/>
                </a:solidFill>
                <a:latin typeface="Arial"/>
                <a:ea typeface="ＭＳ Ｐゴシック"/>
                <a:cs typeface="Times New Roman"/>
              </a:rPr>
              <a:t>: By preventing equipment failures and reducing downtime, the facility realized significant cost savings.</a:t>
            </a:r>
            <a:endParaRPr lang="en-US" sz="2000">
              <a:solidFill>
                <a:prstClr val="black"/>
              </a:solidFill>
              <a:latin typeface="Arial"/>
              <a:ea typeface="ＭＳ Ｐゴシック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prstClr val="black"/>
                </a:solidFill>
                <a:latin typeface="Arial"/>
                <a:ea typeface="ＭＳ Ｐゴシック"/>
                <a:cs typeface="Times New Roman"/>
              </a:rPr>
              <a:t>Compliance with Regulations:</a:t>
            </a:r>
            <a:r>
              <a:rPr lang="en-GB" sz="2000" dirty="0">
                <a:solidFill>
                  <a:prstClr val="black"/>
                </a:solidFill>
                <a:latin typeface="Arial"/>
                <a:ea typeface="ＭＳ Ｐゴシック"/>
                <a:cs typeface="Times New Roman"/>
              </a:rPr>
              <a:t> The system ensured compliance with industry standards and regulations related to earthing systems.</a:t>
            </a:r>
            <a:endParaRPr lang="en-GB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FLUX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FA40BE-01BD-8FA2-576E-9E5FED100146}"/>
              </a:ext>
            </a:extLst>
          </p:cNvPr>
          <p:cNvSpPr/>
          <p:nvPr/>
        </p:nvSpPr>
        <p:spPr>
          <a:xfrm>
            <a:off x="333554" y="1577197"/>
            <a:ext cx="11381116" cy="427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95223" y="-4493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Arial"/>
                <a:ea typeface="ＭＳ Ｐゴシック"/>
                <a:cs typeface="Times New Roman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37071" y="1228130"/>
            <a:ext cx="11311866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prstClr val="black"/>
                </a:solidFill>
                <a:latin typeface="Arial"/>
                <a:ea typeface="ＭＳ Ｐゴシック"/>
                <a:cs typeface="Arial"/>
              </a:rPr>
              <a:t>Research work</a:t>
            </a:r>
            <a:endParaRPr lang="en-US" sz="2800" dirty="0">
              <a:solidFill>
                <a:prstClr val="black"/>
              </a:solidFill>
              <a:cs typeface="Calibri"/>
            </a:endParaRP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rial"/>
                <a:ea typeface="ＭＳ Ｐゴシック"/>
                <a:cs typeface="Calibri"/>
              </a:rPr>
              <a:t>[1] R. K. Kodali and A. Sahu, “An IoT based weather information prototype using </a:t>
            </a:r>
            <a:r>
              <a:rPr lang="en-US" sz="2000" dirty="0" err="1">
                <a:solidFill>
                  <a:prstClr val="black"/>
                </a:solidFill>
                <a:latin typeface="Arial"/>
                <a:ea typeface="ＭＳ Ｐゴシック"/>
                <a:cs typeface="Calibri"/>
              </a:rPr>
              <a:t>wemos</a:t>
            </a:r>
            <a:r>
              <a:rPr lang="en-US" sz="2000" dirty="0">
                <a:solidFill>
                  <a:prstClr val="black"/>
                </a:solidFill>
                <a:latin typeface="Arial"/>
                <a:ea typeface="ＭＳ Ｐゴシック"/>
                <a:cs typeface="Calibri"/>
              </a:rPr>
              <a:t>,” in 2016 2nd 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rial"/>
                <a:ea typeface="ＭＳ Ｐゴシック"/>
                <a:cs typeface="Calibri"/>
              </a:rPr>
              <a:t>International Conference on Contemporary Computing and Informatics (IC3I). IEEE, 2016, pp. 612–616. </a:t>
            </a:r>
            <a:endParaRPr lang="en-US" sz="2000">
              <a:solidFill>
                <a:prstClr val="black"/>
              </a:solidFill>
              <a:latin typeface="Arial"/>
              <a:ea typeface="ＭＳ Ｐゴシック"/>
              <a:cs typeface="Calibri"/>
            </a:endParaRPr>
          </a:p>
          <a:p>
            <a:pPr>
              <a:defRPr/>
            </a:pPr>
            <a:endParaRPr lang="en-US" sz="2000" dirty="0">
              <a:latin typeface="Arial"/>
              <a:cs typeface="Calibri"/>
            </a:endParaRP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rial"/>
                <a:ea typeface="ＭＳ Ｐゴシック"/>
                <a:cs typeface="Calibri"/>
              </a:rPr>
              <a:t>[2] Y. Yang, T. Lee, Y. Lee, J. Choi, E. Park, and H. Lim, “Implementation of infants risk detection sensing system </a:t>
            </a:r>
            <a:endParaRPr lang="en-US" sz="2000">
              <a:solidFill>
                <a:prstClr val="black"/>
              </a:solidFill>
              <a:latin typeface="Arial"/>
              <a:ea typeface="ＭＳ Ｐゴシック"/>
              <a:cs typeface="Calibri"/>
            </a:endParaRP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rial"/>
                <a:ea typeface="ＭＳ Ｐゴシック"/>
                <a:cs typeface="Calibri"/>
              </a:rPr>
              <a:t>using IoT,” in AIP Conference Proceedings, vol. 1836, no. 1. AIP Publishing, 2017, p. 020073. </a:t>
            </a:r>
            <a:endParaRPr lang="en-US" sz="2000">
              <a:solidFill>
                <a:prstClr val="black"/>
              </a:solidFill>
              <a:latin typeface="Arial"/>
              <a:ea typeface="ＭＳ Ｐゴシック"/>
              <a:cs typeface="Calibri"/>
            </a:endParaRPr>
          </a:p>
          <a:p>
            <a:pPr>
              <a:defRPr/>
            </a:pPr>
            <a:endParaRPr lang="en-US" sz="2000" dirty="0">
              <a:latin typeface="Arial"/>
              <a:cs typeface="Calibri"/>
            </a:endParaRP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rial"/>
                <a:ea typeface="ＭＳ Ｐゴシック"/>
                <a:cs typeface="Calibri"/>
              </a:rPr>
              <a:t>[3] A. K. S. Dwarka Prasad and H. Sharma, “Electric shock and human body,” International Journal of Electrical</a:t>
            </a:r>
            <a:endParaRPr lang="en-US" sz="2000">
              <a:solidFill>
                <a:prstClr val="black"/>
              </a:solidFill>
              <a:latin typeface="Arial"/>
              <a:ea typeface="ＭＳ Ｐゴシック"/>
              <a:cs typeface="Calibri"/>
            </a:endParaRP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rial"/>
                <a:ea typeface="ＭＳ Ｐゴシック"/>
                <a:cs typeface="Calibri"/>
              </a:rPr>
              <a:t>and Power Engineering, vol. 4, no. 3, pp. 177–181, 2010.</a:t>
            </a:r>
            <a:endParaRPr lang="en-US" sz="2000">
              <a:solidFill>
                <a:prstClr val="black"/>
              </a:solidFill>
              <a:latin typeface="Arial"/>
              <a:ea typeface="ＭＳ Ｐゴシック"/>
              <a:cs typeface="Calibri"/>
            </a:endParaRPr>
          </a:p>
          <a:p>
            <a:pPr>
              <a:defRPr/>
            </a:pPr>
            <a:endParaRPr lang="en-US" sz="2000" dirty="0">
              <a:latin typeface="Arial"/>
              <a:cs typeface="Calibri"/>
            </a:endParaRP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rial"/>
                <a:ea typeface="ＭＳ Ｐゴシック"/>
                <a:cs typeface="Calibri"/>
              </a:rPr>
              <a:t>[4] Sutanto, Erwin, et al. "IoT based electricity leakage current monitoring using Blynk app." AIP Conference Proceedings. Vol. 2314. No. 1. AIP Publishing, 2020.</a:t>
            </a:r>
            <a:endParaRPr lang="en-US" sz="2000">
              <a:solidFill>
                <a:prstClr val="black"/>
              </a:solidFill>
              <a:latin typeface="Arial"/>
              <a:ea typeface="ＭＳ Ｐゴシック"/>
              <a:cs typeface="Calibri"/>
            </a:endParaRPr>
          </a:p>
          <a:p>
            <a:pPr>
              <a:defRPr/>
            </a:pPr>
            <a:endParaRPr lang="en-US" sz="2000" dirty="0">
              <a:solidFill>
                <a:prstClr val="black"/>
              </a:solidFill>
              <a:latin typeface="Arial"/>
              <a:cs typeface="Arial"/>
            </a:endParaRPr>
          </a:p>
          <a:p>
            <a:pPr algn="just">
              <a:defRPr/>
            </a:pPr>
            <a:endParaRPr lang="en-US" sz="2000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FLUX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8E396F-873D-92E2-8359-618905859FE4}"/>
              </a:ext>
            </a:extLst>
          </p:cNvPr>
          <p:cNvSpPr/>
          <p:nvPr/>
        </p:nvSpPr>
        <p:spPr>
          <a:xfrm>
            <a:off x="433298" y="1231241"/>
            <a:ext cx="11309227" cy="4968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7490</TotalTime>
  <Words>652</Words>
  <Application>Microsoft Office PowerPoint</Application>
  <PresentationFormat>Widescreen</PresentationFormat>
  <Paragraphs>97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Arial,Sans-Serif</vt:lpstr>
      <vt:lpstr>Calibri</vt:lpstr>
      <vt:lpstr>Garamond</vt:lpstr>
      <vt:lpstr>TradeGothic</vt:lpstr>
      <vt:lpstr>Office Theme</vt:lpstr>
      <vt:lpstr>SMART INDIA HACKATHON 2024</vt:lpstr>
      <vt:lpstr> IDEA 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maan jain</cp:lastModifiedBy>
  <cp:revision>508</cp:revision>
  <dcterms:created xsi:type="dcterms:W3CDTF">2013-12-12T18:46:50Z</dcterms:created>
  <dcterms:modified xsi:type="dcterms:W3CDTF">2024-09-18T19:30:18Z</dcterms:modified>
  <cp:category/>
</cp:coreProperties>
</file>