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828754" y="125753"/>
            <a:ext cx="6045696" cy="1427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2800" dirty="0"/>
              <a:t>D</a:t>
            </a:r>
            <a:r>
              <a:rPr lang="en-US" sz="2800" b="1" dirty="0"/>
              <a:t>rone-based surveillanc</a:t>
            </a:r>
            <a:r>
              <a:rPr lang="en-US" sz="2800" dirty="0"/>
              <a:t>e system for the vessels plying in port areas and encroachments</a:t>
            </a: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8754" y="1583699"/>
            <a:ext cx="5759539" cy="560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Ministry of Ports, Shipping and Waterways</a:t>
            </a:r>
            <a:endParaRPr lang="en-US"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sym typeface="Franklin Gothic"/>
              </a:rPr>
              <a:t>PS Code : SIH1310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sz="1600" dirty="0"/>
              <a:t>Drone-based surveillance system for the vessels plying in port areas and encroachments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Name: E-Block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Harshvardhan Singh Thakur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C-16641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Institute Name: Government Engineering College Raipur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6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600" dirty="0">
                <a:latin typeface="Franklin Gothic"/>
                <a:ea typeface="Franklin Gothic"/>
                <a:cs typeface="Franklin Gothic"/>
                <a:sym typeface="Franklin Gothic"/>
              </a:rPr>
              <a:t>Theme Name: Hardware Project</a:t>
            </a:r>
            <a:endParaRPr sz="1600"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6;p5">
            <a:extLst>
              <a:ext uri="{FF2B5EF4-FFF2-40B4-BE49-F238E27FC236}">
                <a16:creationId xmlns:a16="http://schemas.microsoft.com/office/drawing/2014/main" id="{D5AACC56-C04D-EFFD-A576-14CF9CDC1E43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828A0478-5E2A-1B13-5D97-6A37496E951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7404" r="7404"/>
          <a:stretch>
            <a:fillRect/>
          </a:stretch>
        </p:blipFill>
        <p:spPr>
          <a:xfrm>
            <a:off x="6953277" y="-77521"/>
            <a:ext cx="5238723" cy="385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847088" y="668606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847088" y="2119030"/>
            <a:ext cx="6017079" cy="441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Idea/Solution: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We have devised a three-split monitoring system tracking harbor crafts, detecting encroachments, and a Management Information System(MIS).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The Tracking system </a:t>
            </a:r>
            <a:r>
              <a:rPr lang="en-US" dirty="0"/>
              <a:t>harnesses Image processing and Cross verification with real time data ( MMSI ) tech for real-time monitoring, a centralized dashboard, and automated alerts.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Our Encroachment detection </a:t>
            </a:r>
            <a:r>
              <a:rPr lang="en-US" dirty="0"/>
              <a:t>deploys drones, machine learning for real time alerts and reporting.</a:t>
            </a:r>
          </a:p>
          <a:p>
            <a:pPr marL="285750" indent="-285750">
              <a:buFont typeface="Noto Sans Symbols"/>
              <a:buChar char="⮚"/>
            </a:pPr>
            <a:r>
              <a:rPr lang="en-US" b="1" dirty="0"/>
              <a:t>Automation in Surveillance</a:t>
            </a:r>
            <a:r>
              <a:rPr lang="en-US" dirty="0"/>
              <a:t>, by using the Mission planner we can automate the surveillance on predetermined path.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dirty="0"/>
              <a:t>The MIS</a:t>
            </a:r>
            <a:r>
              <a:rPr lang="en-IN" dirty="0"/>
              <a:t> maintains violator records. The Cochin Port Monitoring System promises heightened efficiency and security. (idea point)</a:t>
            </a:r>
          </a:p>
        </p:txBody>
      </p:sp>
      <p:sp>
        <p:nvSpPr>
          <p:cNvPr id="222" name="Google Shape;222;p2"/>
          <p:cNvSpPr txBox="1"/>
          <p:nvPr/>
        </p:nvSpPr>
        <p:spPr>
          <a:xfrm>
            <a:off x="7320006" y="3703279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IN" sz="1800" dirty="0">
                <a:solidFill>
                  <a:schemeClr val="lt2"/>
                </a:solidFill>
                <a:latin typeface="Franklin Gothic"/>
                <a:ea typeface="Libre Franklin"/>
                <a:cs typeface="Libre Franklin"/>
                <a:sym typeface="Franklin Gothic"/>
              </a:rPr>
              <a:t>Technology Stack Used :</a:t>
            </a: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32294-55E5-206F-000D-2B11D4C0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419" y="5236260"/>
            <a:ext cx="1008911" cy="1008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04838-A326-55BB-E8B1-EBA27F40C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229" y="3959023"/>
            <a:ext cx="3111997" cy="691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E4623D-9BA3-01E2-5AEE-1449977C4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297" y="4099688"/>
            <a:ext cx="1008911" cy="1008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E5F572-6CAE-6A26-E516-E918C993C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3355" y="4576670"/>
            <a:ext cx="3111997" cy="509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623CA1-4EBC-544D-6C26-308CD9D7D3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215" r="22085"/>
          <a:stretch/>
        </p:blipFill>
        <p:spPr>
          <a:xfrm>
            <a:off x="7502712" y="5236260"/>
            <a:ext cx="1008911" cy="1008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14AFC1-763A-F451-4AB0-C2A67CEFB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8962" y="5669952"/>
            <a:ext cx="1239282" cy="5763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D80D2B-250D-3819-B2C6-19A2E9CED37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4001" b="37264"/>
          <a:stretch/>
        </p:blipFill>
        <p:spPr>
          <a:xfrm>
            <a:off x="10449860" y="5177267"/>
            <a:ext cx="1303127" cy="374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550B23-9DC3-FB1E-22C4-C9CEC0472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0854" y="5355837"/>
            <a:ext cx="766334" cy="769755"/>
          </a:xfrm>
          <a:prstGeom prst="rect">
            <a:avLst/>
          </a:prstGeom>
        </p:spPr>
      </p:pic>
      <p:sp>
        <p:nvSpPr>
          <p:cNvPr id="20" name="Google Shape;246;p5">
            <a:extLst>
              <a:ext uri="{FF2B5EF4-FFF2-40B4-BE49-F238E27FC236}">
                <a16:creationId xmlns:a16="http://schemas.microsoft.com/office/drawing/2014/main" id="{602C1381-E25F-4C01-B7F1-DBBCB77EDB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208381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479259" y="12642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/>
              <a:t>Use Cases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479259" y="2107095"/>
            <a:ext cx="5464343" cy="4542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Vessel Monitoring :</a:t>
            </a:r>
            <a:r>
              <a:rPr lang="en-US" dirty="0"/>
              <a:t> Identify vessels that are not authorized to be in the port area.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Encroachment Detection : </a:t>
            </a:r>
            <a:r>
              <a:rPr lang="en-US" dirty="0"/>
              <a:t>Detecting and flagging encroachments on port facilities.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Security and Intrusion Detection: </a:t>
            </a:r>
            <a:r>
              <a:rPr lang="en-US" dirty="0"/>
              <a:t>Providing real-time alerts for potential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Traffic Management : </a:t>
            </a:r>
            <a:r>
              <a:rPr lang="en-US" dirty="0"/>
              <a:t>Coordinating vessel movements to ensure safe navigation.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Emergency Response : </a:t>
            </a:r>
            <a:r>
              <a:rPr lang="en-US" dirty="0"/>
              <a:t>Supporting search and rescue operations in case of accidents or emergencies.</a:t>
            </a:r>
          </a:p>
          <a:p>
            <a:pPr marL="342900" lvl="0" indent="-34290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Logging and Reporting : </a:t>
            </a:r>
            <a:r>
              <a:rPr lang="en-US" dirty="0"/>
              <a:t>Generating reports on vessel 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Integration with Port Systems: </a:t>
            </a:r>
            <a:r>
              <a:rPr lang="en-US" dirty="0"/>
              <a:t>Controlling access gates , to enhance overall port operations.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b="1" dirty="0"/>
              <a:t>Remote Inspection :</a:t>
            </a:r>
            <a:r>
              <a:rPr lang="en-US" dirty="0"/>
              <a:t> Conducting Remote inspection of vessels to access their condition, cargo and safety compliances.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</a:t>
            </a:r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328609" y="128917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20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Dependencies/ Show Stoppers</a:t>
            </a:r>
            <a:endParaRPr sz="20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435893" y="2037347"/>
            <a:ext cx="5276848" cy="45425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Regulatory and legal compliance :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Maintaining responsible drone operations.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Limited Flight Time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Constraints of a drone’s limited battery.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Signal Interference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Signal controls and disruptions in communication, that can affect drone’s performance.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Adverse weather conditions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Dealing with strong winds, rain, or fog etc.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Hardware failures (mechanical / electrical)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Addressing failure modes in drone’s components.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Navigation and collision avoidance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Collision avoidance systems to ensure safe and controlled drone movements.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Communication range limitations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Communication range between the drone and the ground control station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Cost and budget constraints : </a:t>
            </a: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Managing budget limitations and ensuring cost-effective drone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Harshvardhan Singh Thakur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Branch: </a:t>
            </a:r>
            <a:r>
              <a:rPr lang="en-US" sz="1200" dirty="0" err="1"/>
              <a:t>Btech</a:t>
            </a:r>
            <a:r>
              <a:rPr lang="en-US" sz="1200" dirty="0"/>
              <a:t>			Stream : EEE			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 err="1">
                <a:solidFill>
                  <a:srgbClr val="5D7C3F"/>
                </a:solidFill>
              </a:rPr>
              <a:t>Shashwat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Dhurandhar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			Stream : EEE			Year : IV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rgbClr val="5D7C3F"/>
                </a:solidFill>
              </a:rPr>
              <a:t>Jhavika</a:t>
            </a:r>
            <a:r>
              <a:rPr lang="en-US" sz="1200" b="1" dirty="0">
                <a:solidFill>
                  <a:srgbClr val="5D7C3F"/>
                </a:solidFill>
              </a:rPr>
              <a:t> </a:t>
            </a:r>
            <a:r>
              <a:rPr lang="en-US" sz="1200" b="1" dirty="0" err="1">
                <a:solidFill>
                  <a:srgbClr val="5D7C3F"/>
                </a:solidFill>
              </a:rPr>
              <a:t>Uikey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EEE			Year : IV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Tanshi Shah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                           Stream : EEE			Year :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IN" sz="1200" b="1" dirty="0">
                <a:solidFill>
                  <a:srgbClr val="5D7C3F"/>
                </a:solidFill>
              </a:rPr>
              <a:t>Gunjan Shah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EEE			Year : I 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Uttam Kumar Sahu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</a:t>
            </a:r>
            <a:r>
              <a:rPr lang="en-US" sz="1200" dirty="0" err="1"/>
              <a:t>Btech</a:t>
            </a:r>
            <a:r>
              <a:rPr lang="en-US" sz="1200" dirty="0"/>
              <a:t> 			Stream : Mechanical		Year :  III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Hitesh </a:t>
            </a:r>
            <a:r>
              <a:rPr lang="en-US" sz="1200" b="1" dirty="0" err="1">
                <a:solidFill>
                  <a:srgbClr val="804160"/>
                </a:solidFill>
              </a:rPr>
              <a:t>Chandrakar</a:t>
            </a:r>
            <a:r>
              <a:rPr lang="en-US" sz="1200" b="1" dirty="0">
                <a:solidFill>
                  <a:srgbClr val="804160"/>
                </a:solidFill>
              </a:rPr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dirty="0"/>
              <a:t>Category (Academic/Industry): </a:t>
            </a:r>
            <a:r>
              <a:rPr lang="en-IN" sz="1400" b="0" i="0" dirty="0">
                <a:effectLst/>
                <a:latin typeface="-apple-system"/>
              </a:rPr>
              <a:t>Microinverter Engineering    </a:t>
            </a:r>
            <a:r>
              <a:rPr lang="en-US" sz="1200" b="1" dirty="0"/>
              <a:t>Expertise (AI/ML/Blockchain </a:t>
            </a:r>
            <a:r>
              <a:rPr lang="en-US" sz="1200" b="1" dirty="0" err="1"/>
              <a:t>etc</a:t>
            </a:r>
            <a:r>
              <a:rPr lang="en-US" sz="1200" b="1" dirty="0"/>
              <a:t>) : </a:t>
            </a:r>
            <a:r>
              <a:rPr lang="en-US" sz="1200" dirty="0"/>
              <a:t>Hardware Engineering   </a:t>
            </a:r>
            <a:r>
              <a:rPr lang="en-US" sz="1200" b="1" dirty="0"/>
              <a:t>Domain Experience (in years):    </a:t>
            </a:r>
            <a:r>
              <a:rPr lang="en-US" sz="1200" dirty="0"/>
              <a:t>2</a:t>
            </a:r>
            <a:endParaRPr dirty="0"/>
          </a:p>
        </p:txBody>
      </p:sp>
      <p:sp>
        <p:nvSpPr>
          <p:cNvPr id="4" name="Google Shape;246;p5">
            <a:extLst>
              <a:ext uri="{FF2B5EF4-FFF2-40B4-BE49-F238E27FC236}">
                <a16:creationId xmlns:a16="http://schemas.microsoft.com/office/drawing/2014/main" id="{1CF42FF8-98EA-2A26-DAEB-6C36AEA8669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/>
              <a:t>Please ensure below pointers are met while  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Kindly keep the maximum slides limit to 4 pages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All the topics should be utilized for description of your idea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Try to avoid paragraphs and post your idea in points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Keep your explanation precisely and easy to understand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Idea should be unique and novel. If it has a business potential more weightage will be given. 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Apart from this PPT abstract of your idea will be asked separately while submitting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need to save the file in PDF and upload the same on portal. No PPT, Word Doc or any other format will be supported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You can delete this slide (Important Pointers) when you upload the details of your idea on SIH portal.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718</Words>
  <Application>Microsoft Office PowerPoint</Application>
  <PresentationFormat>Widescreen</PresentationFormat>
  <Paragraphs>68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Franklin Gothic</vt:lpstr>
      <vt:lpstr>Calibri</vt:lpstr>
      <vt:lpstr>Arial</vt:lpstr>
      <vt:lpstr>Libre Franklin</vt:lpstr>
      <vt:lpstr>Noto Sans Symbols</vt:lpstr>
      <vt:lpstr>Theme1</vt:lpstr>
      <vt:lpstr>Drone-based surveillance system for the vessels plying in port areas and encroachments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Uttam Kumar Sahu .</cp:lastModifiedBy>
  <cp:revision>4</cp:revision>
  <dcterms:created xsi:type="dcterms:W3CDTF">2022-02-11T07:14:46Z</dcterms:created>
  <dcterms:modified xsi:type="dcterms:W3CDTF">2023-10-27T15:01:13Z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