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328" r:id="rId3"/>
    <p:sldId id="355" r:id="rId4"/>
    <p:sldId id="293" r:id="rId5"/>
    <p:sldId id="356" r:id="rId6"/>
    <p:sldId id="294" r:id="rId7"/>
    <p:sldId id="295" r:id="rId8"/>
    <p:sldId id="330" r:id="rId9"/>
    <p:sldId id="331" r:id="rId10"/>
    <p:sldId id="332" r:id="rId11"/>
    <p:sldId id="296" r:id="rId12"/>
    <p:sldId id="329" r:id="rId13"/>
    <p:sldId id="297" r:id="rId14"/>
    <p:sldId id="298" r:id="rId15"/>
    <p:sldId id="301" r:id="rId16"/>
    <p:sldId id="299" r:id="rId17"/>
    <p:sldId id="357" r:id="rId18"/>
    <p:sldId id="302" r:id="rId19"/>
    <p:sldId id="358" r:id="rId20"/>
    <p:sldId id="359" r:id="rId21"/>
    <p:sldId id="303" r:id="rId22"/>
    <p:sldId id="333" r:id="rId23"/>
    <p:sldId id="334" r:id="rId24"/>
    <p:sldId id="335" r:id="rId25"/>
    <p:sldId id="304" r:id="rId26"/>
    <p:sldId id="337" r:id="rId27"/>
    <p:sldId id="338" r:id="rId28"/>
    <p:sldId id="305" r:id="rId29"/>
    <p:sldId id="340" r:id="rId30"/>
    <p:sldId id="341" r:id="rId31"/>
    <p:sldId id="345" r:id="rId32"/>
    <p:sldId id="306" r:id="rId33"/>
    <p:sldId id="346" r:id="rId34"/>
    <p:sldId id="310" r:id="rId35"/>
    <p:sldId id="343" r:id="rId36"/>
    <p:sldId id="344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63D9-E4B3-4211-9D22-8FB320B45A28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0C007-2936-484E-A54B-55A41A009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9pPr>
          </a:lstStyle>
          <a:p>
            <a:fld id="{F94648F7-8345-4909-A7C5-B21858FFA4F8}" type="slidenum">
              <a:rPr lang="en-US" altLang="en-US" smtClean="0">
                <a:cs typeface="Calibri Light" panose="020F0302020204030204" pitchFamily="34" charset="0"/>
              </a:rPr>
              <a:pPr/>
              <a:t>1</a:t>
            </a:fld>
            <a:endParaRPr lang="en-US" altLang="en-US">
              <a:cs typeface="Calibri Light" panose="020F03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14E1-AD9B-0141-EF5F-9B5CE7893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0D2C-03EA-7816-6862-32E340D2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898C-9932-ECB3-0266-E91A8A05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AA7E-49BE-E41C-8C50-C15221E1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7139-1C7E-B0D7-D00F-04AFADA5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EA0B-49A4-1F25-8928-303A7B6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E405-9F59-8BA5-CE17-49699941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A7D2-6197-366C-D2F9-668F245B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D3DC-9103-DFBB-B1FA-5D69FA3F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713C-F7E8-8C86-7CCD-F067F4A2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AF95D-C376-668F-4745-8205F394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FC7F6-2E9C-2486-F432-65C0BFBE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4A6E-0BF3-277F-B819-35F2FFE0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2C81-C50A-EF05-3672-08314CFC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C70A-F3D2-A8B8-0F51-8D8ABAE5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139-EFA3-7688-BA58-9B9A4187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7159-B795-3E7C-3CAA-52B1C425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398A-25DF-66CE-4052-11F39F14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FA47-1FD0-1DB1-03DC-1DB2951B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C869-6E94-4EDA-E0B7-50052E7D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71F5-5BF4-E88A-B537-88D58F82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8656-DA1F-A01C-1BD3-44C52417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056C-4625-C3D9-8A66-845CC070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1873-22CE-45F0-E2B8-87931591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BBB2-DFD4-69FE-D289-E80087D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EEE2-D6C4-246E-DCF8-336A4D3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7C56-57D7-1523-9556-9395A8538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A040-5638-D161-E98E-2FCEBC48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E808-9299-F2BF-9A14-9BDDAB2F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8031-6786-7178-44B4-79D6DE6B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FD18-6413-0926-24EB-D927A07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C4C5-B295-9729-8753-9E8318C5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27BD-E02D-61B6-48AD-93036721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77B50-46B3-3870-400A-AFDD21B1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09183-F68D-B174-7A1F-FC1CED41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07969-C201-69B7-6AE0-4A233DA3A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BC375-C82F-EB3A-33DB-F2909CA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F1075-0592-E9D3-F232-4E663EFA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34A0D-E068-496B-10AC-7DDA1CDE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2CE3-8DD4-53E9-CA99-AF473E7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CE59A-0154-E5AA-F73A-3C96F55A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85846-D1C7-CDE1-E8BC-1DFA984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B6A69-1148-CDC6-3235-E2040247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60C1E-78EA-0140-F115-E239D8BE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920D1-5595-CDC6-A5F7-E5E42722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A24E-F58C-58E2-865B-9ADF8F0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A66-0F5A-66AA-8F18-EB77C72B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6B8C-3440-22B8-3DF5-59D0E962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12CC-426E-A071-BA51-8306AFBE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2C40-45A8-2B7B-275F-57B6447C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27F1-F22C-015F-5095-A21F9E8E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E123B-0057-996D-428C-0AF62816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3AB-10A3-C227-0313-7F3A1AF6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2D495-9492-29BC-6D44-7E03F3ABF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F6B97-E460-19BE-7761-380B315E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9AA2-1EFA-006D-8808-B024DFC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643F-1E75-F558-3739-A06BB0B3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180-D184-829C-38F8-512FE1EE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A1339-F1F1-25F4-DFE8-B30BB88F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D1CC-6E4C-B7C7-6771-F524543F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D4-A5D6-F654-DFEF-425D90C84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8215-ED0C-458B-BAB2-620894FCC0D2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5639-BCE5-7552-D8AE-54F65036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52ED9-CA10-8BB5-E771-0C818A29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7C3A-239C-4198-AD9D-4484E8B0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ctrTitle"/>
          </p:nvPr>
        </p:nvSpPr>
        <p:spPr>
          <a:xfrm>
            <a:off x="1029493" y="173471"/>
            <a:ext cx="10348913" cy="2387600"/>
          </a:xfrm>
        </p:spPr>
        <p:txBody>
          <a:bodyPr anchor="t">
            <a:normAutofit fontScale="90000"/>
          </a:bodyPr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Unit 3:Inter Process Communication</a:t>
            </a: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741363" y="5203825"/>
            <a:ext cx="10925175" cy="1289050"/>
          </a:xfrm>
        </p:spPr>
        <p:txBody>
          <a:bodyPr>
            <a:normAutofit/>
          </a:bodyPr>
          <a:lstStyle/>
          <a:p>
            <a:pPr algn="r" eaLnBrk="1" hangingPunct="1">
              <a:buFontTx/>
              <a:buNone/>
            </a:pPr>
            <a:r>
              <a:rPr lang="en-US" altLang="en-US" u="sng">
                <a:solidFill>
                  <a:schemeClr val="tx1"/>
                </a:solidFill>
              </a:rPr>
              <a:t>References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:  Operating System Concepts By Galvin</a:t>
            </a:r>
          </a:p>
          <a:p>
            <a:pPr algn="r"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              Modern Operating System By Tanenbaum</a:t>
            </a: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0244" name="Subtitle 2"/>
          <p:cNvSpPr>
            <a:spLocks noChangeArrowheads="1"/>
          </p:cNvSpPr>
          <p:nvPr/>
        </p:nvSpPr>
        <p:spPr bwMode="auto">
          <a:xfrm>
            <a:off x="1676400" y="54530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BD603-E3B6-0866-B309-1CA118B40000}"/>
              </a:ext>
            </a:extLst>
          </p:cNvPr>
          <p:cNvSpPr txBox="1"/>
          <p:nvPr/>
        </p:nvSpPr>
        <p:spPr>
          <a:xfrm>
            <a:off x="1330036" y="2561071"/>
            <a:ext cx="9490364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Prepared By :</a:t>
            </a:r>
            <a:endParaRPr lang="en-US" b="0" dirty="0">
              <a:effectLst/>
            </a:endParaRPr>
          </a:p>
          <a:p>
            <a:pPr algn="r" rtl="0">
              <a:spcBef>
                <a:spcPts val="100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Rikita Chokshi</a:t>
            </a:r>
            <a:endParaRPr lang="en-US" sz="3300" b="1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r" rtl="0">
              <a:spcBef>
                <a:spcPts val="1000"/>
              </a:spcBef>
              <a:spcAft>
                <a:spcPts val="0"/>
              </a:spcAft>
            </a:pPr>
            <a:r>
              <a:rPr lang="en-US" sz="21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Assistant Professor</a:t>
            </a:r>
            <a:endParaRPr lang="en-US" sz="3300" b="1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CSPIT-CE</a:t>
            </a:r>
            <a:endParaRPr lang="en-US" b="0" dirty="0">
              <a:effectLst/>
            </a:endParaRPr>
          </a:p>
          <a:p>
            <a:pPr algn="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CHARUSAT University,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0881" y="165100"/>
            <a:ext cx="9359900" cy="66929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Solution for Critical Section Problem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Solution should satisfy the following requirements: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Mutual Exclusion:</a:t>
            </a:r>
          </a:p>
          <a:p>
            <a:pPr lvl="1" eaLnBrk="1" hangingPunct="1"/>
            <a:r>
              <a:rPr lang="en-US" altLang="en-US" dirty="0"/>
              <a:t>No two process may be simultaneously inside their critical region.</a:t>
            </a:r>
          </a:p>
          <a:p>
            <a:pPr lvl="1" eaLnBrk="1" hangingPunct="1"/>
            <a:endParaRPr lang="en-US" altLang="en-US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Progress:</a:t>
            </a:r>
          </a:p>
          <a:p>
            <a:pPr lvl="1" eaLnBrk="1" hangingPunct="1"/>
            <a:r>
              <a:rPr lang="en-US" altLang="en-US" dirty="0"/>
              <a:t>No process running outside its critical region may block other processes.</a:t>
            </a:r>
          </a:p>
          <a:p>
            <a:pPr lvl="1" eaLnBrk="1" hangingPunct="1"/>
            <a:endParaRPr lang="en-US" altLang="en-US" dirty="0"/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No starvation(Bounded wait):</a:t>
            </a:r>
          </a:p>
          <a:p>
            <a:pPr lvl="1" eaLnBrk="1" hangingPunct="1"/>
            <a:r>
              <a:rPr lang="en-US" altLang="en-US" dirty="0"/>
              <a:t>No process should have to wait forever to enter its critical region.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 dirty="0"/>
              <a:t>Proposals for achieving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Disabling Interrupts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Lock variables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Strict Alteration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Peterson’s solution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/>
              <a:t> TSL instruction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marL="742950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/>
              <a:t>Disabling Interrupts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209675"/>
            <a:ext cx="10515600" cy="2735263"/>
          </a:xfrm>
        </p:spPr>
        <p:txBody>
          <a:bodyPr/>
          <a:lstStyle/>
          <a:p>
            <a:pPr eaLnBrk="1" hangingPunct="1"/>
            <a:r>
              <a:rPr lang="en-US" altLang="en-US" dirty="0"/>
              <a:t>When Interrupts are disabled, context switch won’t happen.</a:t>
            </a:r>
          </a:p>
          <a:p>
            <a:pPr eaLnBrk="1" hangingPunct="1"/>
            <a:r>
              <a:rPr lang="en-US" altLang="en-US" dirty="0"/>
              <a:t>Requires privileges:</a:t>
            </a:r>
          </a:p>
          <a:p>
            <a:pPr lvl="1" eaLnBrk="1" hangingPunct="1"/>
            <a:r>
              <a:rPr lang="en-US" altLang="en-US" dirty="0"/>
              <a:t>User process generally cannot disable interrupts.</a:t>
            </a:r>
          </a:p>
          <a:p>
            <a:pPr eaLnBrk="1" hangingPunct="1"/>
            <a:r>
              <a:rPr lang="en-US" altLang="en-US" dirty="0"/>
              <a:t>Disadvantage:</a:t>
            </a:r>
          </a:p>
          <a:p>
            <a:pPr lvl="1" eaLnBrk="1" hangingPunct="1"/>
            <a:r>
              <a:rPr lang="en-US" altLang="en-US" dirty="0"/>
              <a:t>Not suited for multicore systems</a:t>
            </a:r>
          </a:p>
          <a:p>
            <a:pPr lvl="1" eaLnBrk="1" hangingPunct="1"/>
            <a:r>
              <a:rPr lang="en-US" altLang="en-US" dirty="0"/>
              <a:t>Process has power to disable the interrupt. (If process does not turned it on?)</a:t>
            </a:r>
          </a:p>
          <a:p>
            <a:pPr lvl="1" eaLnBrk="1" hangingPunct="1"/>
            <a:endParaRPr lang="en-US" altLang="en-US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30400" y="3959225"/>
            <a:ext cx="2030413" cy="2533650"/>
            <a:chOff x="838200" y="1202457"/>
            <a:chExt cx="2030506" cy="2534310"/>
          </a:xfrm>
        </p:grpSpPr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838200" y="1571790"/>
              <a:ext cx="2030506" cy="216497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Disable Interrupts()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en-US" sz="1800" b="1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Critical section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enable Interrupts()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</a:p>
          </p:txBody>
        </p:sp>
        <p:sp>
          <p:nvSpPr>
            <p:cNvPr id="22537" name="TextBox 6"/>
            <p:cNvSpPr>
              <a:spLocks noChangeArrowheads="1"/>
            </p:cNvSpPr>
            <p:nvPr/>
          </p:nvSpPr>
          <p:spPr bwMode="auto">
            <a:xfrm>
              <a:off x="838200" y="1202457"/>
              <a:ext cx="10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Process 1</a:t>
              </a:r>
            </a:p>
          </p:txBody>
        </p:sp>
      </p:grpSp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5260975" y="3941763"/>
            <a:ext cx="2032000" cy="2533650"/>
            <a:chOff x="9118210" y="1202457"/>
            <a:chExt cx="2031643" cy="2534309"/>
          </a:xfrm>
        </p:grpSpPr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9119347" y="1571789"/>
              <a:ext cx="2030506" cy="216497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Disable Interrupts()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en-US" sz="1800" b="1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Critical section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enable Interrupts()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</a:p>
          </p:txBody>
        </p:sp>
        <p:sp>
          <p:nvSpPr>
            <p:cNvPr id="22535" name="TextBox 9"/>
            <p:cNvSpPr>
              <a:spLocks noChangeArrowheads="1"/>
            </p:cNvSpPr>
            <p:nvPr/>
          </p:nvSpPr>
          <p:spPr bwMode="auto">
            <a:xfrm>
              <a:off x="9118210" y="1202457"/>
              <a:ext cx="10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Process 2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marL="742950" indent="-742950" eaLnBrk="1" hangingPunct="1">
              <a:buFont typeface="Calibri Light" panose="020F0302020204030204" pitchFamily="34" charset="0"/>
              <a:buAutoNum type="arabicPeriod" startAt="2"/>
            </a:pPr>
            <a:r>
              <a:rPr lang="en-US" altLang="en-US"/>
              <a:t>Lock Variables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eaLnBrk="1" hangingPunct="1"/>
            <a:r>
              <a:rPr lang="en-US" altLang="en-US" dirty="0"/>
              <a:t>Shared Lock variable, initially 0.</a:t>
            </a:r>
          </a:p>
          <a:p>
            <a:pPr eaLnBrk="1" hangingPunct="1"/>
            <a:r>
              <a:rPr lang="en-US" altLang="en-US" dirty="0"/>
              <a:t>When a process wants to enter its critical region, it first tests the lock.</a:t>
            </a:r>
          </a:p>
          <a:p>
            <a:pPr eaLnBrk="1" hangingPunct="1"/>
            <a:r>
              <a:rPr lang="en-US" altLang="en-US" dirty="0"/>
              <a:t>If the lock is 0, the process sets it to 1 and enters the critical region.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0 means, no process is in its critical region.</a:t>
            </a:r>
          </a:p>
          <a:p>
            <a:pPr eaLnBrk="1" hangingPunct="1"/>
            <a:r>
              <a:rPr lang="en-US" altLang="en-US" dirty="0"/>
              <a:t>1 means, some process is in its critical region.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b="1" dirty="0"/>
              <a:t>Violate the Mutual Exclusion.</a:t>
            </a:r>
          </a:p>
          <a:p>
            <a:pPr eaLnBrk="1" hangingPunct="1"/>
            <a:r>
              <a:rPr lang="en-US" altLang="en-US" dirty="0"/>
              <a:t>Suppose process1  reads the lock as 0 and tries to set as 1.Process 2 sets the lock to 1 mean time. (2 processes end up in critical section.)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 Locks:</a:t>
            </a:r>
            <a:r>
              <a:rPr lang="en-US" altLang="en-US" u="none"/>
              <a:t>  </a:t>
            </a:r>
            <a:r>
              <a:rPr lang="en-US" altLang="en-US"/>
              <a:t>TSL(Test and Set 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3CB8-7188-4191-7FEA-90F2578D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77"/>
            <a:ext cx="10515600" cy="49818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While(test_and_set (&amp;lock));</a:t>
            </a:r>
          </a:p>
          <a:p>
            <a:pPr marL="0" indent="0" algn="just">
              <a:buNone/>
            </a:pPr>
            <a:r>
              <a:rPr lang="en-US" dirty="0"/>
              <a:t>      Critical section</a:t>
            </a:r>
          </a:p>
          <a:p>
            <a:pPr marL="0" indent="0" algn="just">
              <a:buNone/>
            </a:pPr>
            <a:r>
              <a:rPr lang="en-US" dirty="0"/>
              <a:t>lock=false;</a:t>
            </a:r>
          </a:p>
          <a:p>
            <a:pPr marL="0" indent="0" algn="just">
              <a:buNone/>
            </a:pPr>
            <a:r>
              <a:rPr lang="en-US" dirty="0"/>
              <a:t>Boolean test_and_set (Boolean *target)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	Boolean r=*target;</a:t>
            </a:r>
          </a:p>
          <a:p>
            <a:pPr marL="0" indent="0" algn="just">
              <a:buNone/>
            </a:pPr>
            <a:r>
              <a:rPr lang="en-US" dirty="0"/>
              <a:t>	*target=TRUE;</a:t>
            </a:r>
          </a:p>
          <a:p>
            <a:pPr marL="0" indent="0" algn="just">
              <a:buNone/>
            </a:pPr>
            <a:r>
              <a:rPr lang="en-US" dirty="0"/>
              <a:t>	return r;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2F728-F4A8-92A3-57A3-DBB04C41A482}"/>
              </a:ext>
            </a:extLst>
          </p:cNvPr>
          <p:cNvSpPr/>
          <p:nvPr/>
        </p:nvSpPr>
        <p:spPr>
          <a:xfrm>
            <a:off x="7093536" y="355736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50CAA-A727-A683-6B8C-63F407667CF1}"/>
              </a:ext>
            </a:extLst>
          </p:cNvPr>
          <p:cNvSpPr/>
          <p:nvPr/>
        </p:nvSpPr>
        <p:spPr>
          <a:xfrm>
            <a:off x="8615803" y="355736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CCDDA-578C-6F4B-07B0-9AA4CB377A9A}"/>
              </a:ext>
            </a:extLst>
          </p:cNvPr>
          <p:cNvSpPr/>
          <p:nvPr/>
        </p:nvSpPr>
        <p:spPr>
          <a:xfrm>
            <a:off x="10138070" y="3557361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117FEB-7D00-A6E7-5645-ED28CD7B8A41}"/>
              </a:ext>
            </a:extLst>
          </p:cNvPr>
          <p:cNvCxnSpPr/>
          <p:nvPr/>
        </p:nvCxnSpPr>
        <p:spPr>
          <a:xfrm>
            <a:off x="7550736" y="4014561"/>
            <a:ext cx="0" cy="2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1B218-C278-461C-D365-C7320AA05372}"/>
              </a:ext>
            </a:extLst>
          </p:cNvPr>
          <p:cNvCxnSpPr/>
          <p:nvPr/>
        </p:nvCxnSpPr>
        <p:spPr>
          <a:xfrm>
            <a:off x="10595270" y="4014561"/>
            <a:ext cx="0" cy="2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0D93F-E411-A85F-E0D8-F7531864C8D5}"/>
              </a:ext>
            </a:extLst>
          </p:cNvPr>
          <p:cNvSpPr/>
          <p:nvPr/>
        </p:nvSpPr>
        <p:spPr>
          <a:xfrm>
            <a:off x="7093536" y="4308755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BCF93-5C82-55BA-0310-CAB698E4E5EF}"/>
              </a:ext>
            </a:extLst>
          </p:cNvPr>
          <p:cNvSpPr/>
          <p:nvPr/>
        </p:nvSpPr>
        <p:spPr>
          <a:xfrm>
            <a:off x="8601946" y="4293818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EA9B9-D5BD-1E0C-53A5-29A072477EC8}"/>
              </a:ext>
            </a:extLst>
          </p:cNvPr>
          <p:cNvSpPr/>
          <p:nvPr/>
        </p:nvSpPr>
        <p:spPr>
          <a:xfrm>
            <a:off x="10165783" y="4293818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CF77F-A284-7117-09E3-1F68DA5F6E40}"/>
              </a:ext>
            </a:extLst>
          </p:cNvPr>
          <p:cNvCxnSpPr>
            <a:cxnSpLocks/>
          </p:cNvCxnSpPr>
          <p:nvPr/>
        </p:nvCxnSpPr>
        <p:spPr>
          <a:xfrm>
            <a:off x="7550734" y="475101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389B44-D671-8C88-510E-A03E2F2112B5}"/>
              </a:ext>
            </a:extLst>
          </p:cNvPr>
          <p:cNvCxnSpPr>
            <a:cxnSpLocks/>
          </p:cNvCxnSpPr>
          <p:nvPr/>
        </p:nvCxnSpPr>
        <p:spPr>
          <a:xfrm>
            <a:off x="10622981" y="475101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60EC86-497C-096F-BDD6-3F91CD9B8BCF}"/>
              </a:ext>
            </a:extLst>
          </p:cNvPr>
          <p:cNvSpPr/>
          <p:nvPr/>
        </p:nvSpPr>
        <p:spPr>
          <a:xfrm>
            <a:off x="7093536" y="5033736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FFE6F-D4C5-EB5E-6602-823266CE6679}"/>
              </a:ext>
            </a:extLst>
          </p:cNvPr>
          <p:cNvSpPr/>
          <p:nvPr/>
        </p:nvSpPr>
        <p:spPr>
          <a:xfrm>
            <a:off x="10110357" y="5049975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C6389-27C4-31EA-9C76-A12CC9E2381C}"/>
              </a:ext>
            </a:extLst>
          </p:cNvPr>
          <p:cNvCxnSpPr/>
          <p:nvPr/>
        </p:nvCxnSpPr>
        <p:spPr>
          <a:xfrm flipH="1">
            <a:off x="8007932" y="3810000"/>
            <a:ext cx="59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0F7D57-6F10-1C6E-DB8F-1F0D0272A0A0}"/>
              </a:ext>
            </a:extLst>
          </p:cNvPr>
          <p:cNvCxnSpPr/>
          <p:nvPr/>
        </p:nvCxnSpPr>
        <p:spPr>
          <a:xfrm>
            <a:off x="7550734" y="5490936"/>
            <a:ext cx="0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F525C-64F2-AE9C-3F18-DD237AD23735}"/>
              </a:ext>
            </a:extLst>
          </p:cNvPr>
          <p:cNvSpPr/>
          <p:nvPr/>
        </p:nvSpPr>
        <p:spPr>
          <a:xfrm>
            <a:off x="7093536" y="5711853"/>
            <a:ext cx="91439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marL="742950" indent="-742950" eaLnBrk="1" hangingPunct="1">
              <a:buFont typeface="Calibri Light" panose="020F0302020204030204" pitchFamily="34" charset="0"/>
              <a:buAutoNum type="arabicPeriod" startAt="3"/>
            </a:pPr>
            <a:r>
              <a:rPr lang="en-US" altLang="en-US" dirty="0"/>
              <a:t>Strict Alternation</a:t>
            </a:r>
          </a:p>
        </p:txBody>
      </p:sp>
      <p:sp>
        <p:nvSpPr>
          <p:cNvPr id="24579" name="TextBox 4"/>
          <p:cNvSpPr>
            <a:spLocks noChangeArrowheads="1"/>
          </p:cNvSpPr>
          <p:nvPr/>
        </p:nvSpPr>
        <p:spPr bwMode="auto">
          <a:xfrm>
            <a:off x="838200" y="1443038"/>
            <a:ext cx="3200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 0: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While(True){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While(turn!=0);   /*Loop*/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Critical_region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turn=1;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Non-</a:t>
            </a:r>
            <a:r>
              <a:rPr lang="en-US" alt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critical_region</a:t>
            </a: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15364" name="TextBox 5"/>
          <p:cNvSpPr>
            <a:spLocks noChangeArrowheads="1"/>
          </p:cNvSpPr>
          <p:nvPr/>
        </p:nvSpPr>
        <p:spPr bwMode="auto">
          <a:xfrm>
            <a:off x="7239000" y="1443038"/>
            <a:ext cx="3200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Process 1: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While(True){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While(turn!=1); /*Loop*/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Critical_region();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turn=0;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Non-critical_region;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24581" name="TextBox 6"/>
          <p:cNvSpPr>
            <a:spLocks noChangeArrowheads="1"/>
          </p:cNvSpPr>
          <p:nvPr/>
        </p:nvSpPr>
        <p:spPr bwMode="auto">
          <a:xfrm>
            <a:off x="604837" y="3429000"/>
            <a:ext cx="10982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Software mechanism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Implemented in user mode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Restricted only for two processes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Initially turn=0.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Four cases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Violates Progress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Busy Waiting: Continuously testing a variable until some value appears.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Waste CPU cycle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Spin lock : Lock that uses busy waiting.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AED697-92AE-0C1E-B556-71E6FB15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7031182" cy="480218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3EEA1B-897E-E14B-1186-BBD07F539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 eaLnBrk="1" hangingPunct="1">
              <a:buFont typeface="Calibri Light" panose="020F0302020204030204" pitchFamily="34" charset="0"/>
              <a:buAutoNum type="arabicPeriod" startAt="4"/>
            </a:pPr>
            <a:r>
              <a:rPr lang="en-US" altLang="en-US" dirty="0"/>
              <a:t>Peterson’s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0B244-B9E2-3E5D-C541-08DA54F4DC29}"/>
              </a:ext>
            </a:extLst>
          </p:cNvPr>
          <p:cNvSpPr txBox="1"/>
          <p:nvPr/>
        </p:nvSpPr>
        <p:spPr>
          <a:xfrm>
            <a:off x="8181109" y="2577379"/>
            <a:ext cx="3172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Software based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Restricted to two processes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Shared Variable : turn, flag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24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74908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 dirty="0"/>
              <a:t>Intel x86 CPUs use XCHG instruction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0788"/>
            <a:ext cx="10888663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C706-9F5A-ECA5-EBBC-DA8E2E6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AF3B-FD54-3E69-189B-58F74F56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 waiting,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also known as spinning, or busy looping is a </a:t>
            </a:r>
            <a:r>
              <a:rPr lang="en-US" sz="2400" dirty="0">
                <a:solidFill>
                  <a:srgbClr val="2456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2456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technique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which a process/task waits and constantly checks for a condition to be satisfied before proceeding with its execution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busy waiting, a process executes instructions that test for the entry condition to be true, such as the availability of a </a:t>
            </a:r>
            <a:r>
              <a:rPr lang="en-US" sz="2400" dirty="0">
                <a:solidFill>
                  <a:srgbClr val="2456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resource in the computer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 dirty="0"/>
              <a:t>Contents of the unit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IN" altLang="en-US" dirty="0"/>
              <a:t>Race  Conditions,  Critical  Section,  Co-operating Thread/ Mutual  Exclusion</a:t>
            </a:r>
          </a:p>
          <a:p>
            <a:r>
              <a:rPr lang="en-IN" altLang="en-US" dirty="0"/>
              <a:t>Hardware  Solution,  Strict Alternation,  Peterson’s  Solution</a:t>
            </a:r>
          </a:p>
          <a:p>
            <a:r>
              <a:rPr lang="en-IN" altLang="en-US" dirty="0"/>
              <a:t>The  Producer  Consumer  Problem,  Semaphores, Event  Counters, Monitors</a:t>
            </a:r>
          </a:p>
          <a:p>
            <a:r>
              <a:rPr lang="en-IN" altLang="en-US" dirty="0"/>
              <a:t>Message Passing and Classical IPC Problems: Reader’s &amp; Writer Problem, Dinning Philosopher Problem.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0FA2-9119-E7EE-8B29-488556DE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7741-3210-0BA8-08E4-59D0C0F2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general approaches to waiting in operating systems: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 a process/task can continuously check for the condition to be satisfied while consuming the processor – busy waiting.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Secondly, a process can wait without consuming the processor. In such a case, the process/task is alerted or awakened when the condition is satisfied. This is known as sleeping, blocked waiting, or sleep waiting.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Sleep and Wakeup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Why Sleep and Wakeup?</a:t>
            </a:r>
          </a:p>
          <a:p>
            <a:pPr marL="457200" lvl="1" indent="0" eaLnBrk="1" hangingPunct="1">
              <a:defRPr/>
            </a:pPr>
            <a:r>
              <a:rPr lang="en-US" altLang="en-US" dirty="0"/>
              <a:t>Solution of Busy waiting(Waste CPU Cycle).</a:t>
            </a:r>
          </a:p>
          <a:p>
            <a:pPr lvl="2" eaLnBrk="1" hangingPunct="1">
              <a:defRPr/>
            </a:pPr>
            <a:endParaRPr lang="en-US" altLang="en-US" dirty="0"/>
          </a:p>
          <a:p>
            <a:pPr marL="457200" lvl="1" indent="0" eaLnBrk="1" hangingPunct="1">
              <a:defRPr/>
            </a:pPr>
            <a:r>
              <a:rPr lang="en-US" altLang="en-US" dirty="0"/>
              <a:t>Priority Inversion Problem:</a:t>
            </a:r>
          </a:p>
          <a:p>
            <a:pPr lvl="2" eaLnBrk="1" hangingPunct="1">
              <a:defRPr/>
            </a:pPr>
            <a:r>
              <a:rPr lang="en-US" altLang="en-US" dirty="0"/>
              <a:t>H= High Priority process, L=Low Priority process.</a:t>
            </a:r>
          </a:p>
          <a:p>
            <a:pPr lvl="2" eaLnBrk="1" hangingPunct="1">
              <a:defRPr/>
            </a:pPr>
            <a:r>
              <a:rPr lang="en-US" altLang="en-US" dirty="0"/>
              <a:t>H will run whenever it is in ready state.</a:t>
            </a:r>
          </a:p>
          <a:p>
            <a:pPr lvl="2" eaLnBrk="1" hangingPunct="1">
              <a:defRPr/>
            </a:pPr>
            <a:r>
              <a:rPr lang="en-US" altLang="en-US" dirty="0"/>
              <a:t>L in its critical region, H becomes ready to run. H now begins busy waiting, but since L is never scheduled while H is running, L never gets the chance to leave its critical region, So H Loops forever.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0" indent="0" eaLnBrk="1" hangingPunct="1">
              <a:defRPr/>
            </a:pPr>
            <a:r>
              <a:rPr lang="en-US" altLang="en-US" dirty="0"/>
              <a:t>Sleep is system call which blocks the caller, that is, be suspended until another process wakes it up.</a:t>
            </a:r>
          </a:p>
          <a:p>
            <a:pPr marL="0" indent="0" eaLnBrk="1" hangingPunct="1">
              <a:defRPr/>
            </a:pPr>
            <a:endParaRPr lang="en-US" altLang="en-US" dirty="0"/>
          </a:p>
          <a:p>
            <a:pPr marL="0" indent="0" eaLnBrk="1" hangingPunct="1"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90525"/>
            <a:ext cx="9361488" cy="64357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088" y="0"/>
            <a:ext cx="11807825" cy="74596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63525" y="152400"/>
            <a:ext cx="11928475" cy="828675"/>
          </a:xfrm>
        </p:spPr>
        <p:txBody>
          <a:bodyPr/>
          <a:lstStyle/>
          <a:p>
            <a:r>
              <a:rPr lang="en-US" altLang="en-US" sz="4000"/>
              <a:t>Producer-Consumer Problem(Bounded Buffer Problem)</a:t>
            </a:r>
          </a:p>
        </p:txBody>
      </p:sp>
      <p:pic>
        <p:nvPicPr>
          <p:cNvPr id="3277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28775"/>
            <a:ext cx="5153025" cy="3887788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519738" y="1628775"/>
            <a:ext cx="6264275" cy="489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>
                <a:latin typeface="Calibri Light" panose="020F0302020204030204" pitchFamily="34" charset="0"/>
              </a:rPr>
              <a:t>We have a buffer of fixed size.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400" dirty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>
                <a:latin typeface="Calibri Light" panose="020F0302020204030204" pitchFamily="34" charset="0"/>
              </a:rPr>
              <a:t> A producer can produce an item and can place in the buffer.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400" dirty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>
                <a:latin typeface="Calibri Light" panose="020F0302020204030204" pitchFamily="34" charset="0"/>
              </a:rPr>
              <a:t>A consumer can pick items and can consume them.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>
                <a:latin typeface="Calibri Light" panose="020F0302020204030204" pitchFamily="34" charset="0"/>
              </a:rPr>
              <a:t>We need to ensure that when a producer is placing an item in the buffer, then at the same time consumer should not consume any item.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sz="2400" dirty="0"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dirty="0">
                <a:latin typeface="Calibri Light" panose="020F0302020204030204" pitchFamily="34" charset="0"/>
              </a:rPr>
              <a:t>In this problem, buffer is the critical section.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11460163" cy="547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Producer-Consumer Problem  (Bounded Buffer Problem)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08050"/>
            <a:ext cx="748665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84" name="TextBox 5"/>
          <p:cNvSpPr>
            <a:spLocks noChangeArrowheads="1"/>
          </p:cNvSpPr>
          <p:nvPr/>
        </p:nvSpPr>
        <p:spPr bwMode="auto">
          <a:xfrm>
            <a:off x="7842250" y="1263650"/>
            <a:ext cx="42084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Missing Wakeup call: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Buffer is empty.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Consumer checks value of count which is 0.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Before sleep the producer generate item and increment count by 1 and execute the wakeup system call.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Now consumer will execute sleep system and mean while producer fill up the buffer and go to sleep.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Both will sleep forever.</a:t>
            </a:r>
          </a:p>
        </p:txBody>
      </p:sp>
      <p:sp>
        <p:nvSpPr>
          <p:cNvPr id="20485" name="Down Arrow 7"/>
          <p:cNvSpPr>
            <a:spLocks noChangeArrowheads="1"/>
          </p:cNvSpPr>
          <p:nvPr/>
        </p:nvSpPr>
        <p:spPr bwMode="auto">
          <a:xfrm>
            <a:off x="2601913" y="4881563"/>
            <a:ext cx="65087" cy="360362"/>
          </a:xfrm>
          <a:prstGeom prst="downArrow">
            <a:avLst>
              <a:gd name="adj1" fmla="val 50000"/>
              <a:gd name="adj2" fmla="val 49445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86" name="TextBox 8"/>
          <p:cNvSpPr>
            <a:spLocks noChangeArrowheads="1"/>
          </p:cNvSpPr>
          <p:nvPr/>
        </p:nvSpPr>
        <p:spPr bwMode="auto">
          <a:xfrm>
            <a:off x="2395538" y="4511675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Context Switch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nimBg="1" autoUpdateAnimBg="0"/>
      <p:bldP spid="20486" grpId="0" animBg="1"/>
      <p:bldP spid="20486" grpId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IN" altLang="en-US"/>
              <a:t>Semaphore</a:t>
            </a:r>
            <a:endParaRPr lang="en-US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algn="just"/>
            <a:r>
              <a:rPr lang="en-US" altLang="en-US"/>
              <a:t>Semaphore is a variable is used to solve critical section problem and to achieve process synchronization in the multi processing environment.</a:t>
            </a:r>
          </a:p>
          <a:p>
            <a:r>
              <a:rPr lang="en-US" altLang="en-US"/>
              <a:t>The two most common kinds of semaphores </a:t>
            </a:r>
          </a:p>
          <a:p>
            <a:pPr lvl="1"/>
            <a:r>
              <a:rPr lang="en-US" altLang="en-US"/>
              <a:t>Counting semaphore can take non-negative integer values </a:t>
            </a:r>
          </a:p>
          <a:p>
            <a:pPr lvl="1"/>
            <a:r>
              <a:rPr lang="en-US" altLang="en-US"/>
              <a:t>Binary semaphore can take the value 0 &amp; 1. only.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IN" altLang="en-US"/>
              <a:t>Semaphore</a:t>
            </a:r>
            <a:endParaRPr lang="en-US" altLang="en-US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US" altLang="en-US" dirty="0"/>
              <a:t>2 operations on Semaphores: </a:t>
            </a:r>
          </a:p>
          <a:p>
            <a:pPr lvl="1"/>
            <a:r>
              <a:rPr lang="en-US" altLang="en-US" b="1" dirty="0"/>
              <a:t>P operation </a:t>
            </a:r>
            <a:r>
              <a:rPr lang="en-US" altLang="en-US" dirty="0"/>
              <a:t>is also called </a:t>
            </a: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wait, sleep or down</a:t>
            </a:r>
            <a:r>
              <a:rPr lang="en-US" altLang="en-US" dirty="0"/>
              <a:t> operation </a:t>
            </a:r>
          </a:p>
          <a:p>
            <a:pPr lvl="1"/>
            <a:r>
              <a:rPr lang="en-US" altLang="en-US" b="1" dirty="0"/>
              <a:t>V operation </a:t>
            </a:r>
            <a:r>
              <a:rPr lang="en-US" altLang="en-US" dirty="0"/>
              <a:t>is also called </a:t>
            </a: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signal, wake-up or up </a:t>
            </a:r>
            <a:r>
              <a:rPr lang="en-US" altLang="en-US" dirty="0"/>
              <a:t>operation.</a:t>
            </a:r>
          </a:p>
          <a:p>
            <a:pPr lvl="1"/>
            <a:r>
              <a:rPr lang="en-US" altLang="en-US" dirty="0"/>
              <a:t>Both operations are atomic and semaphore(s) is always initialized to one.</a:t>
            </a:r>
          </a:p>
          <a:p>
            <a:r>
              <a:rPr lang="en-US" altLang="en-US" dirty="0"/>
              <a:t>A critical section is surrounded by both operations to implement process synchronization.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Uses of  Semaphores:</a:t>
            </a:r>
          </a:p>
          <a:p>
            <a:pPr lvl="1" eaLnBrk="1" hangingPunct="1"/>
            <a:r>
              <a:rPr lang="en-US" altLang="en-US" dirty="0"/>
              <a:t>Achieve Mutual Exclusion</a:t>
            </a:r>
          </a:p>
          <a:p>
            <a:pPr lvl="1" eaLnBrk="1" hangingPunct="1"/>
            <a:r>
              <a:rPr lang="en-US" altLang="en-US" dirty="0"/>
              <a:t>Deciding order of execution</a:t>
            </a:r>
          </a:p>
          <a:p>
            <a:pPr lvl="1" eaLnBrk="1" hangingPunct="1"/>
            <a:r>
              <a:rPr lang="en-US" altLang="en-US" dirty="0"/>
              <a:t>Managing Resource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8" y="3284538"/>
            <a:ext cx="3671887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Semaphore Implementation</a:t>
            </a:r>
            <a:endParaRPr lang="en-IN" altLang="en-US"/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285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r>
              <a:rPr lang="en-US" altLang="en-US"/>
              <a:t>Could now have </a:t>
            </a:r>
            <a:r>
              <a:rPr lang="en-US" altLang="en-US" b="1">
                <a:solidFill>
                  <a:srgbClr val="3366FF"/>
                </a:solidFill>
              </a:rPr>
              <a:t>busy waiting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in critical section implementation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43025" y="1268413"/>
            <a:ext cx="2505075" cy="159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Void down(int *s)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	while(*s&lt;=0);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	*s--;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        }</a:t>
            </a:r>
            <a:endParaRPr lang="en-IN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095875" y="1284288"/>
            <a:ext cx="2505075" cy="1265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Void up(int *s)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  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	*s++;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          }</a:t>
            </a:r>
            <a:endParaRPr lang="en-IN" altLang="en-US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8" grpId="1" animBg="1" autoUpdateAnimBg="0"/>
      <p:bldP spid="21509" grpId="0" animBg="1"/>
      <p:bldP spid="21509" grpId="1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 sz="4000"/>
              <a:t>Semaphore Implementation with no Busy waiting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US" altLang="en-US" dirty="0"/>
              <a:t>With each semaphore there is an associated waiting queue</a:t>
            </a:r>
          </a:p>
          <a:p>
            <a:r>
              <a:rPr lang="en-US" altLang="en-US" dirty="0"/>
              <a:t>Each entry in a waiting queue has two data items:</a:t>
            </a:r>
          </a:p>
          <a:p>
            <a:pPr lvl="1"/>
            <a:r>
              <a:rPr lang="en-US" altLang="en-US" dirty="0"/>
              <a:t> value (of type integer)</a:t>
            </a:r>
          </a:p>
          <a:p>
            <a:pPr lvl="1"/>
            <a:r>
              <a:rPr lang="en-US" altLang="en-US" dirty="0"/>
              <a:t> pointer to next record in the list</a:t>
            </a:r>
          </a:p>
          <a:p>
            <a:r>
              <a:rPr lang="en-US" altLang="en-US" dirty="0"/>
              <a:t>Two operations: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place the process invoking the operation on the appropriate </a:t>
            </a: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waiting queue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</a:t>
            </a:r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ready queue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/>
              <a:t>Inter Process Communication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US" altLang="en-US"/>
              <a:t>Types of Process: Independent &amp; Cooperating Process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 sz="4000"/>
              <a:t>Semaphore Implementation with no Busy waiting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1152525"/>
            <a:ext cx="5543550" cy="5024438"/>
          </a:xfrm>
          <a:ln w="28575">
            <a:prstDash val="sysDash"/>
          </a:ln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wait(semaphore *S)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S-&gt;value--;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 0) 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block(); //Sleep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6" name="Content Placeholder 2"/>
          <p:cNvSpPr txBox="1">
            <a:spLocks/>
          </p:cNvSpPr>
          <p:nvPr/>
        </p:nvSpPr>
        <p:spPr bwMode="auto">
          <a:xfrm>
            <a:off x="6383338" y="1152525"/>
            <a:ext cx="5330825" cy="50244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signal(semaphore *S) { </a:t>
            </a:r>
          </a:p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S-&gt;value++; </a:t>
            </a:r>
          </a:p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(S-&gt;value &lt;= 0) 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remove a process P from S-&gt;list; </a:t>
            </a:r>
          </a:p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wakeup(P); //wakeup process</a:t>
            </a:r>
          </a:p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>
              <a:buFont typeface="Monotype Sorts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/>
              <a:t>Bounded buffer problem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US" altLang="en-US" sz="3200" b="1" i="1"/>
              <a:t>n</a:t>
            </a:r>
            <a:r>
              <a:rPr lang="en-US" altLang="en-US"/>
              <a:t> buffers, each can hold one item</a:t>
            </a:r>
          </a:p>
          <a:p>
            <a:r>
              <a:rPr lang="en-US" altLang="en-US"/>
              <a:t>Semaphore </a:t>
            </a:r>
            <a:r>
              <a:rPr lang="en-US" alt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>
                <a:solidFill>
                  <a:srgbClr val="000000"/>
                </a:solidFill>
              </a:rPr>
              <a:t> i</a:t>
            </a:r>
            <a:r>
              <a:rPr lang="en-US" altLang="en-US"/>
              <a:t>nitialized to the value 1</a:t>
            </a:r>
          </a:p>
          <a:p>
            <a:r>
              <a:rPr lang="en-US" altLang="en-US">
                <a:solidFill>
                  <a:srgbClr val="000000"/>
                </a:solidFill>
              </a:rPr>
              <a:t>Semaphore </a:t>
            </a:r>
            <a:r>
              <a:rPr lang="en-US" alt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en-US">
                <a:solidFill>
                  <a:srgbClr val="000000"/>
                </a:solidFill>
              </a:rPr>
              <a:t> initialized </a:t>
            </a:r>
            <a:r>
              <a:rPr lang="en-US" altLang="en-US"/>
              <a:t>to the value 0</a:t>
            </a:r>
          </a:p>
          <a:p>
            <a:r>
              <a:rPr lang="en-US" altLang="en-US"/>
              <a:t>Semaphore </a:t>
            </a:r>
            <a:r>
              <a:rPr lang="en-US" altLang="en-US" sz="3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initialized </a:t>
            </a:r>
            <a:r>
              <a:rPr lang="en-US" altLang="en-US"/>
              <a:t>to the value 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4800"/>
            <a:ext cx="97869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3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IN" altLang="en-US"/>
              <a:t>Producer Consumer using Semaphore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1075"/>
            <a:ext cx="93868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5" name="TextBox 11"/>
          <p:cNvSpPr>
            <a:spLocks noChangeArrowheads="1"/>
          </p:cNvSpPr>
          <p:nvPr/>
        </p:nvSpPr>
        <p:spPr bwMode="auto">
          <a:xfrm>
            <a:off x="992188" y="2640013"/>
            <a:ext cx="43084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Void producer (void)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{ 	int 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While(TRUE){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item = produce_item(</a:t>
            </a: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down(&amp;empty);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down(&amp;mutex);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insert_item(item);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up(&amp;mutex);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up(&amp;full);</a:t>
            </a:r>
            <a:endParaRPr lang="en-IN" alt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lang="en-IN" alt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06" name="TextBox 12"/>
          <p:cNvSpPr>
            <a:spLocks noChangeArrowheads="1"/>
          </p:cNvSpPr>
          <p:nvPr/>
        </p:nvSpPr>
        <p:spPr bwMode="auto">
          <a:xfrm>
            <a:off x="6246813" y="2640013"/>
            <a:ext cx="43084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Void consumer (void)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{ 	int 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While(TRUE){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down(&amp;full);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down(&amp;mutex);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item = remove_item();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up(&amp;mutex);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up(&amp;empty);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	consume_item(item);</a:t>
            </a:r>
            <a:endParaRPr lang="en-IN" alt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lang="en-IN" altLang="en-US"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3146425" y="1560513"/>
            <a:ext cx="442913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1;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146425" y="1843088"/>
            <a:ext cx="442913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N;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2841625" y="2112963"/>
            <a:ext cx="442913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07" grpId="0" animBg="1" autoUpdateAnimBg="0"/>
      <p:bldP spid="25608" grpId="0" animBg="1"/>
      <p:bldP spid="25608" grpId="1" animBg="1" autoUpdateAnimBg="0"/>
      <p:bldP spid="25609" grpId="0" animBg="1"/>
      <p:bldP spid="25609" grpId="1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/>
              <a:t>Structure of producer consumer problem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4681538" cy="5024438"/>
          </a:xfrm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Monotype Sorts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/* produce an item in next_produced */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wait(empty);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wait(mutex);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/* add next produced to the buffer */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signal(full); </a:t>
            </a:r>
          </a:p>
          <a:p>
            <a:pPr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} while (true);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/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6600825" y="1152525"/>
            <a:ext cx="4967288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18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Consumer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endParaRPr lang="en-US" altLang="en-US" sz="2000" b="1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wait(full);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wait(mutex);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   ...</a:t>
            </a:r>
            <a:b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/* remove an item from buffer to next_consumed */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   ...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signal(mutex);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signal(empty);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/* consume the item in next consumed */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      ...</a:t>
            </a:r>
            <a:b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    } while (true); </a:t>
            </a:r>
            <a:endParaRPr lang="en-US" altLang="en-US" sz="1800" b="1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IN" altLang="en-US"/>
              <a:t>Gate Example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algn="just" eaLnBrk="1" hangingPunct="1"/>
            <a:r>
              <a:rPr lang="en-IN" altLang="en-US" dirty="0"/>
              <a:t>A shared variable x, initialized to zero, is operated by four process w, x, y, z. Process w and x increment x by one, while process y, z decrement x by two. Each process before reading perform ‘wait’ on semaphore ‘s’ and signal on ‘s’ after store. If semaphore ‘s’ initialized to two, find what is the maximum possible value of x if all process complete execution?</a:t>
            </a:r>
          </a:p>
          <a:p>
            <a:pPr algn="just" eaLnBrk="1" hangingPunct="1"/>
            <a:endParaRPr lang="en-IN" altLang="en-US" dirty="0"/>
          </a:p>
          <a:p>
            <a:pPr algn="just" eaLnBrk="1" hangingPunct="1"/>
            <a:r>
              <a:rPr lang="en-IN" altLang="en-US" dirty="0"/>
              <a:t>Answer: 2</a:t>
            </a:r>
          </a:p>
          <a:p>
            <a:pPr algn="just" eaLnBrk="1" hangingPunct="1"/>
            <a:endParaRPr lang="en-I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IN" altLang="en-US"/>
              <a:t>Gate Example</a:t>
            </a:r>
            <a:endParaRPr lang="en-US" alt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r>
              <a:rPr lang="en-US" altLang="en-US"/>
              <a:t>A counting semaphore was initialized to 10. Then 6 P (wait) operations and 4V (signal) operations were completed on this semaphore. The resulting value of the semaphore is</a:t>
            </a:r>
          </a:p>
          <a:p>
            <a:r>
              <a:rPr lang="en-US" altLang="en-US"/>
              <a:t>(a) 0    (b) 8     (c) 10     (d) 12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Ans: option(b)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IN" altLang="en-US"/>
              <a:t>Gate Example</a:t>
            </a:r>
            <a:endParaRPr lang="en-US" alt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729913" cy="1268413"/>
          </a:xfrm>
        </p:spPr>
        <p:txBody>
          <a:bodyPr/>
          <a:lstStyle/>
          <a:p>
            <a:r>
              <a:rPr lang="en-US" altLang="en-US"/>
              <a:t> The following program consists of 3 concurrent processes and 3 binary semaphores. The semaphores are initialized as S0=1, S1=0, S2=0.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6450" y="2592388"/>
          <a:ext cx="5905500" cy="2881312"/>
        </p:xfrm>
        <a:graphic>
          <a:graphicData uri="http://schemas.openxmlformats.org/drawingml/2006/table">
            <a:tbl>
              <a:tblPr/>
              <a:tblGrid>
                <a:gridCol w="1925706">
                  <a:extLst>
                    <a:ext uri="{9D8B030D-6E8A-4147-A177-3AD203B41FA5}">
                      <a16:colId xmlns:a16="http://schemas.microsoft.com/office/drawing/2014/main" val="200624208"/>
                    </a:ext>
                  </a:extLst>
                </a:gridCol>
                <a:gridCol w="2035299">
                  <a:extLst>
                    <a:ext uri="{9D8B030D-6E8A-4147-A177-3AD203B41FA5}">
                      <a16:colId xmlns:a16="http://schemas.microsoft.com/office/drawing/2014/main" val="3318619132"/>
                    </a:ext>
                  </a:extLst>
                </a:gridCol>
                <a:gridCol w="1944495">
                  <a:extLst>
                    <a:ext uri="{9D8B030D-6E8A-4147-A177-3AD203B41FA5}">
                      <a16:colId xmlns:a16="http://schemas.microsoft.com/office/drawing/2014/main" val="3480676143"/>
                    </a:ext>
                  </a:extLst>
                </a:gridCol>
              </a:tblGrid>
              <a:tr h="804171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</a:rPr>
                        <a:t>Process P0</a:t>
                      </a:r>
                      <a:endParaRPr lang="en-US" sz="180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</a:rPr>
                        <a:t>Process P1</a:t>
                      </a:r>
                      <a:endParaRPr lang="en-US" sz="1800" dirty="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</a:rPr>
                        <a:t>Process P2</a:t>
                      </a:r>
                      <a:endParaRPr lang="en-US" sz="180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45973"/>
                  </a:ext>
                </a:extLst>
              </a:tr>
              <a:tr h="2077141"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while (true) </a:t>
                      </a: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wait (S0);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print (0);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release (S1);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release (S2);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  <a:endParaRPr lang="en-US" sz="1800" dirty="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wait (S1);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Release (S0);</a:t>
                      </a:r>
                      <a:endParaRPr lang="en-US" sz="1800" dirty="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wait (S2);</a:t>
                      </a:r>
                      <a:endParaRPr lang="en-US" sz="1800" dirty="0">
                        <a:effectLst/>
                      </a:endParaRPr>
                    </a:p>
                    <a:p>
                      <a:pPr fontAlgn="base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</a:rPr>
                        <a:t>release (S0);</a:t>
                      </a:r>
                      <a:endParaRPr lang="en-US" sz="1800" dirty="0">
                        <a:effectLst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162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4063" y="2420938"/>
            <a:ext cx="4679950" cy="3386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cs typeface="+mn-cs"/>
              </a:rPr>
              <a:t>How many times will process P0 print '0'?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2800" dirty="0">
                <a:latin typeface="+mn-lt"/>
                <a:cs typeface="+mn-cs"/>
              </a:rPr>
              <a:t>At least twice                          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2800" dirty="0">
                <a:latin typeface="+mn-lt"/>
                <a:cs typeface="+mn-cs"/>
              </a:rPr>
              <a:t>Exactly twice </a:t>
            </a:r>
          </a:p>
          <a:p>
            <a:pPr>
              <a:defRPr/>
            </a:pPr>
            <a:r>
              <a:rPr lang="en-US" sz="2800" dirty="0">
                <a:latin typeface="+mn-lt"/>
                <a:cs typeface="+mn-cs"/>
              </a:rPr>
              <a:t>(c) Exactly thrice   </a:t>
            </a:r>
          </a:p>
          <a:p>
            <a:pPr>
              <a:defRPr/>
            </a:pPr>
            <a:r>
              <a:rPr lang="en-US" sz="2800" dirty="0">
                <a:latin typeface="+mn-lt"/>
                <a:cs typeface="+mn-cs"/>
              </a:rPr>
              <a:t>(d) Exactly once</a:t>
            </a:r>
          </a:p>
          <a:p>
            <a:pPr>
              <a:defRPr/>
            </a:pPr>
            <a:endParaRPr lang="en-US" sz="2800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/>
              <a:t>Ans</a:t>
            </a:r>
            <a:r>
              <a:rPr lang="en-US" b="1" dirty="0"/>
              <a:t>: option (a)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828675"/>
          </a:xfrm>
        </p:spPr>
        <p:txBody>
          <a:bodyPr/>
          <a:lstStyle/>
          <a:p>
            <a:r>
              <a:rPr lang="en-US" altLang="en-US"/>
              <a:t>Problems with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>
              <a:defRPr/>
            </a:pPr>
            <a:r>
              <a:rPr lang="en-US" dirty="0"/>
              <a:t>Deadlock – two or more processes are waiting indefinitely for an event that can be caused by only one of the waiting processes</a:t>
            </a:r>
          </a:p>
          <a:p>
            <a:pPr>
              <a:defRPr/>
            </a:pPr>
            <a:r>
              <a:rPr lang="en-US" dirty="0"/>
              <a:t>Let S and Q be two semaphores initialized to 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	        P0	                            P1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          wait(S); 	              wait(Q);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           wait(Q); 	              wait(S);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	 ...		     ...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           signal(S);                 signal(Q);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                      signal(Q);                 signal(S);</a:t>
            </a:r>
          </a:p>
          <a:p>
            <a:pPr>
              <a:defRPr/>
            </a:pPr>
            <a:r>
              <a:rPr lang="en-US" dirty="0"/>
              <a:t>Starvation – indefinite blocking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IPC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IPC?</a:t>
            </a:r>
          </a:p>
          <a:p>
            <a:pPr eaLnBrk="1" hangingPunct="1"/>
            <a:r>
              <a:rPr lang="en-US" altLang="en-US" dirty="0"/>
              <a:t>Why IPC?/ Advantage of IPC/the reasons to provide an environment that allows process cooperation : </a:t>
            </a:r>
          </a:p>
          <a:p>
            <a:pPr lvl="1" eaLnBrk="1" hangingPunct="1"/>
            <a:r>
              <a:rPr lang="en-US" altLang="en-US" dirty="0"/>
              <a:t>Information sharing</a:t>
            </a:r>
          </a:p>
          <a:p>
            <a:pPr lvl="1" eaLnBrk="1" hangingPunct="1"/>
            <a:r>
              <a:rPr lang="en-US" altLang="en-US" dirty="0"/>
              <a:t>Modularity</a:t>
            </a:r>
          </a:p>
          <a:p>
            <a:pPr lvl="1" eaLnBrk="1" hangingPunct="1"/>
            <a:r>
              <a:rPr lang="en-US" altLang="en-US" dirty="0"/>
              <a:t>Computational Speed</a:t>
            </a:r>
          </a:p>
          <a:p>
            <a:pPr lvl="1" eaLnBrk="1" hangingPunct="1"/>
            <a:r>
              <a:rPr lang="en-US" altLang="en-US" dirty="0"/>
              <a:t>Convenience</a:t>
            </a:r>
          </a:p>
          <a:p>
            <a:pPr eaLnBrk="1" hangingPunct="1"/>
            <a:r>
              <a:rPr lang="en-US" altLang="en-US" dirty="0"/>
              <a:t>How IPC can be achieved?/Two Ways for providing an IPC :</a:t>
            </a:r>
          </a:p>
          <a:p>
            <a:pPr lvl="1" eaLnBrk="1" hangingPunct="1"/>
            <a:r>
              <a:rPr lang="en-US" altLang="en-US" dirty="0"/>
              <a:t>Shared Memory</a:t>
            </a:r>
          </a:p>
          <a:p>
            <a:pPr lvl="1" eaLnBrk="1" hangingPunct="1"/>
            <a:r>
              <a:rPr lang="en-US" altLang="en-US" dirty="0"/>
              <a:t>Message Passing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D0F3-8E9D-C653-3827-FDC2604A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IPC:</a:t>
            </a:r>
          </a:p>
        </p:txBody>
      </p:sp>
      <p:pic>
        <p:nvPicPr>
          <p:cNvPr id="1026" name="Picture 2" descr="Models of Interprocess Communication">
            <a:extLst>
              <a:ext uri="{FF2B5EF4-FFF2-40B4-BE49-F238E27FC236}">
                <a16:creationId xmlns:a16="http://schemas.microsoft.com/office/drawing/2014/main" id="{460E1E8D-2737-59DB-D48C-0A7811355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2633"/>
            <a:ext cx="10515600" cy="44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Scenario</a:t>
            </a:r>
          </a:p>
        </p:txBody>
      </p:sp>
      <p:grpSp>
        <p:nvGrpSpPr>
          <p:cNvPr id="15363" name="Group 14"/>
          <p:cNvGrpSpPr>
            <a:grpSpLocks/>
          </p:cNvGrpSpPr>
          <p:nvPr/>
        </p:nvGrpSpPr>
        <p:grpSpPr bwMode="auto">
          <a:xfrm>
            <a:off x="5099050" y="2800350"/>
            <a:ext cx="1652588" cy="1057275"/>
            <a:chOff x="4895509" y="1966960"/>
            <a:chExt cx="1653209" cy="1056649"/>
          </a:xfrm>
        </p:grpSpPr>
        <p:sp>
          <p:nvSpPr>
            <p:cNvPr id="15372" name="Rectangle 7"/>
            <p:cNvSpPr>
              <a:spLocks noChangeArrowheads="1"/>
            </p:cNvSpPr>
            <p:nvPr/>
          </p:nvSpPr>
          <p:spPr bwMode="auto">
            <a:xfrm>
              <a:off x="4978773" y="1966960"/>
              <a:ext cx="1569945" cy="68731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Int Counter=5</a:t>
              </a:r>
            </a:p>
          </p:txBody>
        </p:sp>
        <p:sp>
          <p:nvSpPr>
            <p:cNvPr id="15373" name="TextBox 8"/>
            <p:cNvSpPr>
              <a:spLocks noChangeArrowheads="1"/>
            </p:cNvSpPr>
            <p:nvPr/>
          </p:nvSpPr>
          <p:spPr bwMode="auto">
            <a:xfrm>
              <a:off x="4895509" y="2654277"/>
              <a:ext cx="16532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Shared Variable</a:t>
              </a:r>
            </a:p>
          </p:txBody>
        </p:sp>
      </p:grp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041400" y="2036763"/>
            <a:ext cx="2030413" cy="2533650"/>
            <a:chOff x="838200" y="1202457"/>
            <a:chExt cx="2030506" cy="2534310"/>
          </a:xfrm>
        </p:grpSpPr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838200" y="1571790"/>
              <a:ext cx="2030506" cy="216497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      Counter++;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</a:p>
          </p:txBody>
        </p:sp>
        <p:sp>
          <p:nvSpPr>
            <p:cNvPr id="15371" name="TextBox 9"/>
            <p:cNvSpPr>
              <a:spLocks noChangeArrowheads="1"/>
            </p:cNvSpPr>
            <p:nvPr/>
          </p:nvSpPr>
          <p:spPr bwMode="auto">
            <a:xfrm>
              <a:off x="838200" y="1202457"/>
              <a:ext cx="1150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Program 0</a:t>
              </a:r>
            </a:p>
          </p:txBody>
        </p:sp>
      </p:grp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9321800" y="2036763"/>
            <a:ext cx="2032000" cy="2533650"/>
            <a:chOff x="9118210" y="1202457"/>
            <a:chExt cx="2031643" cy="2534309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9119347" y="1571789"/>
              <a:ext cx="2030506" cy="216497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      Counter--;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}</a:t>
              </a:r>
            </a:p>
          </p:txBody>
        </p:sp>
        <p:sp>
          <p:nvSpPr>
            <p:cNvPr id="15369" name="TextBox 10"/>
            <p:cNvSpPr>
              <a:spLocks noChangeArrowheads="1"/>
            </p:cNvSpPr>
            <p:nvPr/>
          </p:nvSpPr>
          <p:spPr bwMode="auto">
            <a:xfrm>
              <a:off x="9118210" y="1202457"/>
              <a:ext cx="1150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 Light" panose="020F0302020204030204" pitchFamily="34" charset="0"/>
                  <a:cs typeface="Calibri Light" panose="020F0302020204030204" pitchFamily="34" charset="0"/>
                </a:rPr>
                <a:t>Program 1</a:t>
              </a:r>
            </a:p>
          </p:txBody>
        </p:sp>
      </p:grpSp>
      <p:sp>
        <p:nvSpPr>
          <p:cNvPr id="15366" name="TextBox 11"/>
          <p:cNvSpPr>
            <a:spLocks noChangeArrowheads="1"/>
          </p:cNvSpPr>
          <p:nvPr/>
        </p:nvSpPr>
        <p:spPr bwMode="auto">
          <a:xfrm>
            <a:off x="1041400" y="5068888"/>
            <a:ext cx="9018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will be the output if these two program executes?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Possible output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367" name="Rectangular Callout 16"/>
          <p:cNvSpPr>
            <a:spLocks noChangeArrowheads="1"/>
          </p:cNvSpPr>
          <p:nvPr/>
        </p:nvSpPr>
        <p:spPr bwMode="auto">
          <a:xfrm>
            <a:off x="5784850" y="1290638"/>
            <a:ext cx="3267075" cy="1304925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u="sng">
                <a:latin typeface="Calibri Light" panose="020F0302020204030204" pitchFamily="34" charset="0"/>
                <a:cs typeface="Calibri Light" panose="020F0302020204030204" pitchFamily="34" charset="0"/>
              </a:rPr>
              <a:t>Critical Section: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A situation where several processes access and manipulate the same data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27088"/>
          </a:xfrm>
        </p:spPr>
        <p:txBody>
          <a:bodyPr/>
          <a:lstStyle/>
          <a:p>
            <a:pPr eaLnBrk="1" hangingPunct="1"/>
            <a:r>
              <a:rPr lang="en-US" altLang="en-US"/>
              <a:t>Race Condition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eaLnBrk="1" hangingPunct="1"/>
            <a:r>
              <a:rPr lang="en-US" altLang="en-US"/>
              <a:t>The outcome depends on the order in which the access take place.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Prevent Race Condition:</a:t>
            </a:r>
          </a:p>
          <a:p>
            <a:pPr lvl="1" eaLnBrk="1" hangingPunct="1"/>
            <a:r>
              <a:rPr lang="en-US" altLang="en-US"/>
              <a:t>By Synchronization</a:t>
            </a:r>
          </a:p>
          <a:p>
            <a:pPr lvl="1" eaLnBrk="1" hangingPunct="1"/>
            <a:r>
              <a:rPr lang="en-US" altLang="en-US"/>
              <a:t>Ensure only once process at a time manipulates the critical data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No more than one process should execute in critical section at a time.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Race Condition in Multicore.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60350"/>
            <a:ext cx="8353425" cy="62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317500"/>
            <a:ext cx="7899400" cy="6156325"/>
          </a:xfrm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1557338"/>
            <a:ext cx="32861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2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4|0.2|0.2|0.2|0.3|0.2|0.2|0.2|0.2|0.3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2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9|0.5|0.3|0.3|0.2|0.3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10326</TotalTime>
  <Words>2055</Words>
  <Application>Microsoft Office PowerPoint</Application>
  <PresentationFormat>Widescreen</PresentationFormat>
  <Paragraphs>333</Paragraphs>
  <Slides>37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Courier New</vt:lpstr>
      <vt:lpstr>Monotype Sorts</vt:lpstr>
      <vt:lpstr>Times New Roman</vt:lpstr>
      <vt:lpstr>Wingdings</vt:lpstr>
      <vt:lpstr>Office Theme</vt:lpstr>
      <vt:lpstr> Unit 3:Inter Process Communication</vt:lpstr>
      <vt:lpstr>Contents of the unit</vt:lpstr>
      <vt:lpstr>Inter Process Communication</vt:lpstr>
      <vt:lpstr>IPC</vt:lpstr>
      <vt:lpstr>Models for IPC:</vt:lpstr>
      <vt:lpstr>Scenario</vt:lpstr>
      <vt:lpstr>Race Condition</vt:lpstr>
      <vt:lpstr>PowerPoint Presentation</vt:lpstr>
      <vt:lpstr>PowerPoint Presentation</vt:lpstr>
      <vt:lpstr>PowerPoint Presentation</vt:lpstr>
      <vt:lpstr>Solution for Critical Section Problem</vt:lpstr>
      <vt:lpstr>Proposals for achieving Mutual Exclusion</vt:lpstr>
      <vt:lpstr>Disabling Interrupts</vt:lpstr>
      <vt:lpstr>Lock Variables</vt:lpstr>
      <vt:lpstr>Hardware Locks:  TSL(Test and Set Lock)</vt:lpstr>
      <vt:lpstr>Strict Alternation</vt:lpstr>
      <vt:lpstr>Peterson’s Solution</vt:lpstr>
      <vt:lpstr>Intel x86 CPUs use XCHG instruction</vt:lpstr>
      <vt:lpstr>Busy waiting</vt:lpstr>
      <vt:lpstr>Busy waiting</vt:lpstr>
      <vt:lpstr>Sleep and Wakeup</vt:lpstr>
      <vt:lpstr>PowerPoint Presentation</vt:lpstr>
      <vt:lpstr>PowerPoint Presentation</vt:lpstr>
      <vt:lpstr>Producer-Consumer Problem(Bounded Buffer Problem)</vt:lpstr>
      <vt:lpstr>Producer-Consumer Problem  (Bounded Buffer Problem)</vt:lpstr>
      <vt:lpstr>Semaphore</vt:lpstr>
      <vt:lpstr>Semaphore</vt:lpstr>
      <vt:lpstr>Semaphore Implementation</vt:lpstr>
      <vt:lpstr>Semaphore Implementation with no Busy waiting </vt:lpstr>
      <vt:lpstr>Semaphore Implementation with no Busy waiting </vt:lpstr>
      <vt:lpstr>Bounded buffer problem</vt:lpstr>
      <vt:lpstr>Producer Consumer using Semaphore</vt:lpstr>
      <vt:lpstr>Structure of producer consumer problem</vt:lpstr>
      <vt:lpstr>Gate Example</vt:lpstr>
      <vt:lpstr>Gate Example</vt:lpstr>
      <vt:lpstr>Gate Example</vt:lpstr>
      <vt:lpstr>Problems with semaphores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Unit 3:Inter Process Communication</dc:title>
  <dc:creator>admin</dc:creator>
  <cp:lastModifiedBy>admin</cp:lastModifiedBy>
  <cp:revision>52</cp:revision>
  <dcterms:created xsi:type="dcterms:W3CDTF">2022-08-21T05:56:46Z</dcterms:created>
  <dcterms:modified xsi:type="dcterms:W3CDTF">2022-09-01T04:50:43Z</dcterms:modified>
</cp:coreProperties>
</file>