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La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Montserrat Light"/>
      <p:regular r:id="rId37"/>
      <p:bold r:id="rId38"/>
      <p:italic r:id="rId39"/>
      <p:boldItalic r:id="rId40"/>
    </p:embeddedFont>
    <p:embeddedFont>
      <p:font typeface="DM Serif Display"/>
      <p:regular r:id="rId41"/>
      <p: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115F5A-3299-47D7-96E8-A0526B0AB61A}">
  <a:tblStyle styleId="{37115F5A-3299-47D7-96E8-A0526B0AB6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DMSerifDisplay-italic.fntdata"/><Relationship Id="rId41" Type="http://schemas.openxmlformats.org/officeDocument/2006/relationships/font" Target="fonts/DMSerifDisplay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Light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Ligh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0b44f1372_0_1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0b44f137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0b44f1372_0_2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0b44f137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0b44f1372_0_2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0b44f137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48027ce79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48027ce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0b44f1372_0_2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0b44f137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0b44f1372_0_2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0b44f137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0b44f1372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0b44f137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0b44f1372_1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0b44f137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0b44f1372_1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0b44f137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0b44f1372_1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0b44f1372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0.4 ya hubo uno con 2 falses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0b44f1372_0_2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e0b44f137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51d747a60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d51d747a6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Predict (correr el algoritmo con los pesos al azar)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Obtener error de la salida y propagar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Actualizar pesos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51d747a60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d51d747a6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51d747a60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51d747a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0b44f1372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0b44f137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8027ce79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48027ce7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0b44f1372_0_1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0b44f137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0b44f1372_0_1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0b44f137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0b44f1372_0_2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0b44f1372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ccent">
  <p:cSld name="BLANK_3">
    <p:bg>
      <p:bgPr>
        <a:gradFill>
          <a:gsLst>
            <a:gs pos="0">
              <a:schemeClr val="accent5"/>
            </a:gs>
            <a:gs pos="50000">
              <a:schemeClr val="accent5"/>
            </a:gs>
            <a:gs pos="100000">
              <a:schemeClr val="accent6"/>
            </a:gs>
          </a:gsLst>
          <a:lin ang="1680027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2"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1"/>
            </a:gs>
          </a:gsLst>
          <a:lin ang="1680027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2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3">
  <p:cSld name="BLANK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 flipH="1" rot="5400000">
            <a:off x="-248212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_1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5400000">
            <a:off x="2006359" y="-1980394"/>
            <a:ext cx="5136998" cy="9138285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88725" y="1231800"/>
            <a:ext cx="6766500" cy="26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Font typeface="DM Serif Display"/>
              <a:buChar char="╺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-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⬞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-457200" lvl="8" marL="4114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755988" y="1181777"/>
            <a:ext cx="463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“</a:t>
            </a:r>
            <a:endParaRPr sz="6000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188725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524053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59380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-5400000">
            <a:off x="4240988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188725" y="4101500"/>
            <a:ext cx="6766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1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670725" y="981475"/>
            <a:ext cx="6766500" cy="16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Deep Learning</a:t>
            </a:r>
            <a:endParaRPr sz="4100"/>
          </a:p>
        </p:txBody>
      </p:sp>
      <p:sp>
        <p:nvSpPr>
          <p:cNvPr id="70" name="Google Shape;70;p16"/>
          <p:cNvSpPr txBox="1"/>
          <p:nvPr/>
        </p:nvSpPr>
        <p:spPr>
          <a:xfrm>
            <a:off x="544900" y="2705875"/>
            <a:ext cx="32610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89999" lvl="0" marL="89999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72.27 - Sistemas de Inteligencia Artificial</a:t>
            </a:r>
            <a:endParaRPr sz="1800">
              <a:solidFill>
                <a:srgbClr val="B7B7B7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411650" y="174975"/>
            <a:ext cx="67665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AutoNum type="alphaLcPeriod"/>
            </a:pPr>
            <a:r>
              <a:rPr lang="en" sz="2600">
                <a:solidFill>
                  <a:schemeClr val="accent6"/>
                </a:solidFill>
              </a:rPr>
              <a:t>Imágenes binarias</a:t>
            </a:r>
            <a:endParaRPr sz="2600">
              <a:solidFill>
                <a:schemeClr val="accent6"/>
              </a:solidFill>
            </a:endParaRPr>
          </a:p>
        </p:txBody>
      </p:sp>
      <p:cxnSp>
        <p:nvCxnSpPr>
          <p:cNvPr id="207" name="Google Shape;207;p25"/>
          <p:cNvCxnSpPr/>
          <p:nvPr/>
        </p:nvCxnSpPr>
        <p:spPr>
          <a:xfrm flipH="1" rot="10800000">
            <a:off x="-347825" y="828775"/>
            <a:ext cx="10361100" cy="5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5"/>
          <p:cNvSpPr txBox="1"/>
          <p:nvPr/>
        </p:nvSpPr>
        <p:spPr>
          <a:xfrm>
            <a:off x="532850" y="1055975"/>
            <a:ext cx="58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Autoencoder Optimizado: resultados</a:t>
            </a:r>
            <a:endParaRPr u="sng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4869675" y="1055975"/>
            <a:ext cx="769800" cy="400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 = 32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aphicFrame>
        <p:nvGraphicFramePr>
          <p:cNvPr id="210" name="Google Shape;210;p25"/>
          <p:cNvGraphicFramePr/>
          <p:nvPr/>
        </p:nvGraphicFramePr>
        <p:xfrm>
          <a:off x="1273900" y="16640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{37115F5A-3299-47D7-96E8-A0526B0AB61A}</a:tableStyleId>
              </a:tblPr>
              <a:tblGrid>
                <a:gridCol w="2575475"/>
                <a:gridCol w="1620575"/>
                <a:gridCol w="1523850"/>
              </a:tblGrid>
              <a:tr h="43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Método</a:t>
                      </a:r>
                      <a:endParaRPr sz="1000">
                        <a:solidFill>
                          <a:srgbClr val="FFFFFF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88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Tiempo</a:t>
                      </a:r>
                      <a:endParaRPr sz="1000">
                        <a:solidFill>
                          <a:srgbClr val="FF88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88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Aprendidos/Total</a:t>
                      </a:r>
                      <a:endParaRPr sz="1000">
                        <a:solidFill>
                          <a:srgbClr val="FF88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</a:tr>
              <a:tr h="43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88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DFP (Davidon-Fletcher-Powell) </a:t>
                      </a:r>
                      <a:endParaRPr sz="1000">
                        <a:solidFill>
                          <a:srgbClr val="FF88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516,86 seg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10/10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</a:tr>
              <a:tr h="43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88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BFGS (Broyden-Fletcher)</a:t>
                      </a:r>
                      <a:endParaRPr sz="1000">
                        <a:solidFill>
                          <a:srgbClr val="FF88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73,40 seg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8/10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" name="Google Shape;211;p25"/>
          <p:cNvGraphicFramePr/>
          <p:nvPr/>
        </p:nvGraphicFramePr>
        <p:xfrm>
          <a:off x="1273900" y="33750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{37115F5A-3299-47D7-96E8-A0526B0AB61A}</a:tableStyleId>
              </a:tblPr>
              <a:tblGrid>
                <a:gridCol w="2575475"/>
                <a:gridCol w="1620575"/>
                <a:gridCol w="1523850"/>
              </a:tblGrid>
              <a:tr h="43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Método</a:t>
                      </a:r>
                      <a:endParaRPr sz="1000">
                        <a:solidFill>
                          <a:srgbClr val="FFFFFF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88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Tiempo</a:t>
                      </a:r>
                      <a:endParaRPr sz="1000">
                        <a:solidFill>
                          <a:srgbClr val="FF88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88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Aprendidos/Total</a:t>
                      </a:r>
                      <a:endParaRPr sz="1000">
                        <a:solidFill>
                          <a:srgbClr val="FF88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</a:tr>
              <a:tr h="43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88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DFP (Davidon-Fletcher-Powell) </a:t>
                      </a:r>
                      <a:endParaRPr sz="1000">
                        <a:solidFill>
                          <a:srgbClr val="FF88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701,56 seg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</a:t>
                      </a: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/32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</a:tr>
              <a:tr h="43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88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BFGS (Broyden-Fletcher)</a:t>
                      </a:r>
                      <a:endParaRPr sz="1000">
                        <a:solidFill>
                          <a:srgbClr val="FF88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103,09 seg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</a:t>
                      </a: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/32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2" name="Google Shape;212;p25"/>
          <p:cNvSpPr txBox="1"/>
          <p:nvPr/>
        </p:nvSpPr>
        <p:spPr>
          <a:xfrm>
            <a:off x="384825" y="4817875"/>
            <a:ext cx="4906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411650" y="174975"/>
            <a:ext cx="67665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AutoNum type="alphaLcPeriod"/>
            </a:pPr>
            <a:r>
              <a:rPr lang="en" sz="2600">
                <a:solidFill>
                  <a:schemeClr val="accent6"/>
                </a:solidFill>
              </a:rPr>
              <a:t>Imágenes binarias</a:t>
            </a:r>
            <a:endParaRPr sz="2600">
              <a:solidFill>
                <a:schemeClr val="accent6"/>
              </a:solidFill>
            </a:endParaRPr>
          </a:p>
        </p:txBody>
      </p:sp>
      <p:cxnSp>
        <p:nvCxnSpPr>
          <p:cNvPr id="218" name="Google Shape;218;p26"/>
          <p:cNvCxnSpPr/>
          <p:nvPr/>
        </p:nvCxnSpPr>
        <p:spPr>
          <a:xfrm flipH="1" rot="10800000">
            <a:off x="-347825" y="828775"/>
            <a:ext cx="10361100" cy="5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6"/>
          <p:cNvSpPr txBox="1"/>
          <p:nvPr/>
        </p:nvSpPr>
        <p:spPr>
          <a:xfrm>
            <a:off x="411650" y="1055975"/>
            <a:ext cx="58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Autoencoder Optimizado: g</a:t>
            </a:r>
            <a:r>
              <a:rPr lang="en" u="sng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ráfico en 2 dimensiones</a:t>
            </a:r>
            <a:endParaRPr u="sng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6408350" y="1055975"/>
            <a:ext cx="769800" cy="400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 = 32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25" y="2171750"/>
            <a:ext cx="3773576" cy="25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/>
        </p:nvSpPr>
        <p:spPr>
          <a:xfrm>
            <a:off x="359825" y="1711625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BFGS (Broyden-Fletcher)</a:t>
            </a:r>
            <a:endParaRPr u="sng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4745450" y="1711625"/>
            <a:ext cx="291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DFP </a:t>
            </a:r>
            <a:r>
              <a:rPr lang="en" sz="1000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(Davidon-Fletcher-Powell)</a:t>
            </a:r>
            <a:endParaRPr u="sng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825" y="2171750"/>
            <a:ext cx="3773574" cy="25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411650" y="174975"/>
            <a:ext cx="67665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AutoNum type="alphaLcPeriod"/>
            </a:pPr>
            <a:r>
              <a:rPr lang="en" sz="2600">
                <a:solidFill>
                  <a:schemeClr val="accent6"/>
                </a:solidFill>
              </a:rPr>
              <a:t>Imágenes binarias</a:t>
            </a:r>
            <a:endParaRPr sz="2600">
              <a:solidFill>
                <a:schemeClr val="accent6"/>
              </a:solidFill>
            </a:endParaRPr>
          </a:p>
        </p:txBody>
      </p:sp>
      <p:cxnSp>
        <p:nvCxnSpPr>
          <p:cNvPr id="230" name="Google Shape;230;p27"/>
          <p:cNvCxnSpPr/>
          <p:nvPr/>
        </p:nvCxnSpPr>
        <p:spPr>
          <a:xfrm flipH="1" rot="10800000">
            <a:off x="-347825" y="828775"/>
            <a:ext cx="10361100" cy="5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7"/>
          <p:cNvSpPr txBox="1"/>
          <p:nvPr/>
        </p:nvSpPr>
        <p:spPr>
          <a:xfrm>
            <a:off x="411650" y="1091313"/>
            <a:ext cx="58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Experimento 2: generar un nuevo valor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725" y="1587050"/>
            <a:ext cx="995750" cy="13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50" y="2457050"/>
            <a:ext cx="2465126" cy="16947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/>
          <p:nvPr/>
        </p:nvSpPr>
        <p:spPr>
          <a:xfrm>
            <a:off x="740075" y="2027800"/>
            <a:ext cx="16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Espacio Latente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235" name="Google Shape;235;p27"/>
          <p:cNvCxnSpPr>
            <a:stCxn id="233" idx="3"/>
          </p:cNvCxnSpPr>
          <p:nvPr/>
        </p:nvCxnSpPr>
        <p:spPr>
          <a:xfrm flipH="1" rot="10800000">
            <a:off x="2876776" y="3300838"/>
            <a:ext cx="1445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7"/>
          <p:cNvCxnSpPr/>
          <p:nvPr/>
        </p:nvCxnSpPr>
        <p:spPr>
          <a:xfrm rot="10800000">
            <a:off x="4322025" y="2434925"/>
            <a:ext cx="0" cy="8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7"/>
          <p:cNvCxnSpPr/>
          <p:nvPr/>
        </p:nvCxnSpPr>
        <p:spPr>
          <a:xfrm>
            <a:off x="4322175" y="2434925"/>
            <a:ext cx="108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7"/>
          <p:cNvCxnSpPr/>
          <p:nvPr/>
        </p:nvCxnSpPr>
        <p:spPr>
          <a:xfrm>
            <a:off x="4318275" y="3300725"/>
            <a:ext cx="3900" cy="7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7"/>
          <p:cNvCxnSpPr/>
          <p:nvPr/>
        </p:nvCxnSpPr>
        <p:spPr>
          <a:xfrm flipH="1" rot="10800000">
            <a:off x="4318275" y="4099925"/>
            <a:ext cx="10620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7"/>
          <p:cNvSpPr txBox="1"/>
          <p:nvPr/>
        </p:nvSpPr>
        <p:spPr>
          <a:xfrm>
            <a:off x="4359025" y="2034725"/>
            <a:ext cx="12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(0.2, 0.3)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4318275" y="4151825"/>
            <a:ext cx="12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(-0.5, -0.25)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2" name="Google Shape;242;p27"/>
          <p:cNvSpPr/>
          <p:nvPr/>
        </p:nvSpPr>
        <p:spPr>
          <a:xfrm>
            <a:off x="1161925" y="3478175"/>
            <a:ext cx="51900" cy="51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1743575" y="3105275"/>
            <a:ext cx="51900" cy="51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7725" y="3478176"/>
            <a:ext cx="995750" cy="1392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ctrTitle"/>
          </p:nvPr>
        </p:nvSpPr>
        <p:spPr>
          <a:xfrm>
            <a:off x="870500" y="1053625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1</a:t>
            </a:r>
            <a:r>
              <a:rPr lang="en" sz="3600">
                <a:solidFill>
                  <a:schemeClr val="accent6"/>
                </a:solidFill>
              </a:rPr>
              <a:t>.b</a:t>
            </a:r>
            <a:br>
              <a:rPr lang="en">
                <a:solidFill>
                  <a:schemeClr val="accent6"/>
                </a:solidFill>
              </a:rPr>
            </a:br>
            <a:r>
              <a:rPr lang="en" sz="2800"/>
              <a:t>Denoising Autoencoder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/>
          <p:nvPr/>
        </p:nvSpPr>
        <p:spPr>
          <a:xfrm>
            <a:off x="2295825" y="2326500"/>
            <a:ext cx="774900" cy="1541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>
            <p:ph idx="4294967295" type="title"/>
          </p:nvPr>
        </p:nvSpPr>
        <p:spPr>
          <a:xfrm>
            <a:off x="542550" y="370850"/>
            <a:ext cx="67665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Arquitectura</a:t>
            </a:r>
            <a:endParaRPr sz="3000"/>
          </a:p>
        </p:txBody>
      </p:sp>
      <p:sp>
        <p:nvSpPr>
          <p:cNvPr id="256" name="Google Shape;256;p2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6164775" y="3157300"/>
            <a:ext cx="2190600" cy="1206600"/>
          </a:xfrm>
          <a:prstGeom prst="rect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 txBox="1"/>
          <p:nvPr/>
        </p:nvSpPr>
        <p:spPr>
          <a:xfrm>
            <a:off x="5862900" y="1488025"/>
            <a:ext cx="328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Learning rate: 0.0001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Función: tanh(x)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N° de capas: 11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[ </a:t>
            </a:r>
            <a:r>
              <a:rPr lang="en" sz="1200">
                <a:solidFill>
                  <a:srgbClr val="DCDDDE"/>
                </a:solidFill>
              </a:rPr>
              <a:t>35, 25, 17, 10, 5, 2, 5, 10, 17, 25, 35 </a:t>
            </a: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]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Iteraciones (entrenamiento) = 100.000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775" y="3157269"/>
            <a:ext cx="2190600" cy="120665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/>
          <p:nvPr/>
        </p:nvSpPr>
        <p:spPr>
          <a:xfrm>
            <a:off x="773525" y="1263675"/>
            <a:ext cx="31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Esquema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1005750" y="1968475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1005750" y="2949150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1005750" y="4067825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"/>
          <p:cNvSpPr/>
          <p:nvPr/>
        </p:nvSpPr>
        <p:spPr>
          <a:xfrm>
            <a:off x="4112925" y="1968475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4112925" y="2946600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4112925" y="4065275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29"/>
          <p:cNvCxnSpPr>
            <a:endCxn id="261" idx="2"/>
          </p:cNvCxnSpPr>
          <p:nvPr/>
        </p:nvCxnSpPr>
        <p:spPr>
          <a:xfrm flipH="1" rot="10800000">
            <a:off x="672750" y="2116525"/>
            <a:ext cx="333000" cy="5100"/>
          </a:xfrm>
          <a:prstGeom prst="straightConnector1">
            <a:avLst/>
          </a:prstGeom>
          <a:noFill/>
          <a:ln cap="flat" cmpd="sng" w="9525">
            <a:solidFill>
              <a:srgbClr val="97A5C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9"/>
          <p:cNvCxnSpPr/>
          <p:nvPr/>
        </p:nvCxnSpPr>
        <p:spPr>
          <a:xfrm flipH="1" rot="10800000">
            <a:off x="620950" y="3094650"/>
            <a:ext cx="333000" cy="5100"/>
          </a:xfrm>
          <a:prstGeom prst="straightConnector1">
            <a:avLst/>
          </a:prstGeom>
          <a:noFill/>
          <a:ln cap="flat" cmpd="sng" w="9525">
            <a:solidFill>
              <a:srgbClr val="97A5C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9"/>
          <p:cNvCxnSpPr/>
          <p:nvPr/>
        </p:nvCxnSpPr>
        <p:spPr>
          <a:xfrm flipH="1" rot="10800000">
            <a:off x="672750" y="4213325"/>
            <a:ext cx="333000" cy="5100"/>
          </a:xfrm>
          <a:prstGeom prst="straightConnector1">
            <a:avLst/>
          </a:prstGeom>
          <a:noFill/>
          <a:ln cap="flat" cmpd="sng" w="9525">
            <a:solidFill>
              <a:srgbClr val="97A5C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9"/>
          <p:cNvCxnSpPr/>
          <p:nvPr/>
        </p:nvCxnSpPr>
        <p:spPr>
          <a:xfrm flipH="1" rot="10800000">
            <a:off x="4423725" y="2113975"/>
            <a:ext cx="333000" cy="5100"/>
          </a:xfrm>
          <a:prstGeom prst="straightConnector1">
            <a:avLst/>
          </a:prstGeom>
          <a:noFill/>
          <a:ln cap="flat" cmpd="sng" w="9525">
            <a:solidFill>
              <a:srgbClr val="97A5C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9"/>
          <p:cNvCxnSpPr/>
          <p:nvPr/>
        </p:nvCxnSpPr>
        <p:spPr>
          <a:xfrm flipH="1" rot="10800000">
            <a:off x="4423725" y="3092100"/>
            <a:ext cx="333000" cy="5100"/>
          </a:xfrm>
          <a:prstGeom prst="straightConnector1">
            <a:avLst/>
          </a:prstGeom>
          <a:noFill/>
          <a:ln cap="flat" cmpd="sng" w="9525">
            <a:solidFill>
              <a:srgbClr val="97A5C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9"/>
          <p:cNvCxnSpPr/>
          <p:nvPr/>
        </p:nvCxnSpPr>
        <p:spPr>
          <a:xfrm flipH="1" rot="10800000">
            <a:off x="4423725" y="4210775"/>
            <a:ext cx="333000" cy="5100"/>
          </a:xfrm>
          <a:prstGeom prst="straightConnector1">
            <a:avLst/>
          </a:prstGeom>
          <a:noFill/>
          <a:ln cap="flat" cmpd="sng" w="9525">
            <a:solidFill>
              <a:srgbClr val="97A5C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29"/>
          <p:cNvSpPr/>
          <p:nvPr/>
        </p:nvSpPr>
        <p:spPr>
          <a:xfrm>
            <a:off x="2527875" y="2526975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>
            <a:off x="2527875" y="3371325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1131600" y="2417988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1131600" y="2580913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1131600" y="2743838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"/>
          <p:cNvSpPr/>
          <p:nvPr/>
        </p:nvSpPr>
        <p:spPr>
          <a:xfrm>
            <a:off x="1131600" y="3467650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1131600" y="3630575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1131600" y="3793500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4238800" y="3465100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4238800" y="3628025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4238800" y="3790950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9"/>
          <p:cNvSpPr/>
          <p:nvPr/>
        </p:nvSpPr>
        <p:spPr>
          <a:xfrm>
            <a:off x="4238800" y="2416700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4238800" y="2579625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9"/>
          <p:cNvSpPr/>
          <p:nvPr/>
        </p:nvSpPr>
        <p:spPr>
          <a:xfrm>
            <a:off x="4238800" y="2742550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>
            <a:off x="1719613" y="2104800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1719613" y="2949150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"/>
          <p:cNvSpPr/>
          <p:nvPr/>
        </p:nvSpPr>
        <p:spPr>
          <a:xfrm>
            <a:off x="1719613" y="3793500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1845475" y="2486138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/>
          <p:nvPr/>
        </p:nvSpPr>
        <p:spPr>
          <a:xfrm>
            <a:off x="1845475" y="2649063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"/>
          <p:cNvSpPr/>
          <p:nvPr/>
        </p:nvSpPr>
        <p:spPr>
          <a:xfrm>
            <a:off x="1845475" y="2811988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/>
          <p:nvPr/>
        </p:nvSpPr>
        <p:spPr>
          <a:xfrm>
            <a:off x="1845475" y="3330488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"/>
          <p:cNvSpPr/>
          <p:nvPr/>
        </p:nvSpPr>
        <p:spPr>
          <a:xfrm>
            <a:off x="1845475" y="3493413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1845475" y="3656338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3336125" y="2104800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3336125" y="2949150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/>
          <p:nvPr/>
        </p:nvSpPr>
        <p:spPr>
          <a:xfrm>
            <a:off x="3336125" y="3793500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/>
          <p:nvPr/>
        </p:nvSpPr>
        <p:spPr>
          <a:xfrm>
            <a:off x="3461988" y="2486138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3461988" y="2649063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"/>
          <p:cNvSpPr/>
          <p:nvPr/>
        </p:nvSpPr>
        <p:spPr>
          <a:xfrm>
            <a:off x="3461988" y="2811988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"/>
          <p:cNvSpPr/>
          <p:nvPr/>
        </p:nvSpPr>
        <p:spPr>
          <a:xfrm>
            <a:off x="3461988" y="3330488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"/>
          <p:cNvSpPr/>
          <p:nvPr/>
        </p:nvSpPr>
        <p:spPr>
          <a:xfrm>
            <a:off x="3461988" y="3493413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>
            <a:off x="3461988" y="3656338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29"/>
          <p:cNvCxnSpPr>
            <a:stCxn id="261" idx="6"/>
            <a:endCxn id="287" idx="2"/>
          </p:cNvCxnSpPr>
          <p:nvPr/>
        </p:nvCxnSpPr>
        <p:spPr>
          <a:xfrm>
            <a:off x="1316550" y="2116525"/>
            <a:ext cx="4032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9"/>
          <p:cNvCxnSpPr>
            <a:stCxn id="261" idx="6"/>
            <a:endCxn id="288" idx="2"/>
          </p:cNvCxnSpPr>
          <p:nvPr/>
        </p:nvCxnSpPr>
        <p:spPr>
          <a:xfrm>
            <a:off x="1316550" y="2116525"/>
            <a:ext cx="403200" cy="9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9"/>
          <p:cNvCxnSpPr>
            <a:stCxn id="261" idx="6"/>
            <a:endCxn id="289" idx="2"/>
          </p:cNvCxnSpPr>
          <p:nvPr/>
        </p:nvCxnSpPr>
        <p:spPr>
          <a:xfrm>
            <a:off x="1316550" y="2116525"/>
            <a:ext cx="403200" cy="18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9"/>
          <p:cNvCxnSpPr>
            <a:stCxn id="262" idx="6"/>
            <a:endCxn id="287" idx="2"/>
          </p:cNvCxnSpPr>
          <p:nvPr/>
        </p:nvCxnSpPr>
        <p:spPr>
          <a:xfrm flipH="1" rot="10800000">
            <a:off x="1316550" y="2252700"/>
            <a:ext cx="403200" cy="8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9"/>
          <p:cNvCxnSpPr>
            <a:stCxn id="262" idx="6"/>
            <a:endCxn id="288" idx="2"/>
          </p:cNvCxnSpPr>
          <p:nvPr/>
        </p:nvCxnSpPr>
        <p:spPr>
          <a:xfrm>
            <a:off x="1316550" y="3097200"/>
            <a:ext cx="40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9"/>
          <p:cNvCxnSpPr>
            <a:stCxn id="263" idx="6"/>
            <a:endCxn id="289" idx="2"/>
          </p:cNvCxnSpPr>
          <p:nvPr/>
        </p:nvCxnSpPr>
        <p:spPr>
          <a:xfrm flipH="1" rot="10800000">
            <a:off x="1316550" y="3941675"/>
            <a:ext cx="4032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9"/>
          <p:cNvCxnSpPr>
            <a:stCxn id="263" idx="6"/>
            <a:endCxn id="288" idx="2"/>
          </p:cNvCxnSpPr>
          <p:nvPr/>
        </p:nvCxnSpPr>
        <p:spPr>
          <a:xfrm flipH="1" rot="10800000">
            <a:off x="1316550" y="3097175"/>
            <a:ext cx="403200" cy="11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9"/>
          <p:cNvCxnSpPr>
            <a:stCxn id="263" idx="6"/>
            <a:endCxn id="287" idx="2"/>
          </p:cNvCxnSpPr>
          <p:nvPr/>
        </p:nvCxnSpPr>
        <p:spPr>
          <a:xfrm flipH="1" rot="10800000">
            <a:off x="1316550" y="2252975"/>
            <a:ext cx="403200" cy="19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9"/>
          <p:cNvCxnSpPr>
            <a:stCxn id="296" idx="6"/>
            <a:endCxn id="264" idx="2"/>
          </p:cNvCxnSpPr>
          <p:nvPr/>
        </p:nvCxnSpPr>
        <p:spPr>
          <a:xfrm flipH="1" rot="10800000">
            <a:off x="3646925" y="2116650"/>
            <a:ext cx="4659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9"/>
          <p:cNvCxnSpPr>
            <a:stCxn id="296" idx="6"/>
            <a:endCxn id="265" idx="2"/>
          </p:cNvCxnSpPr>
          <p:nvPr/>
        </p:nvCxnSpPr>
        <p:spPr>
          <a:xfrm>
            <a:off x="3646925" y="2252850"/>
            <a:ext cx="465900" cy="8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9"/>
          <p:cNvCxnSpPr>
            <a:stCxn id="296" idx="6"/>
            <a:endCxn id="266" idx="2"/>
          </p:cNvCxnSpPr>
          <p:nvPr/>
        </p:nvCxnSpPr>
        <p:spPr>
          <a:xfrm>
            <a:off x="3646925" y="2252850"/>
            <a:ext cx="465900" cy="19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9"/>
          <p:cNvCxnSpPr>
            <a:stCxn id="297" idx="6"/>
            <a:endCxn id="264" idx="2"/>
          </p:cNvCxnSpPr>
          <p:nvPr/>
        </p:nvCxnSpPr>
        <p:spPr>
          <a:xfrm flipH="1" rot="10800000">
            <a:off x="3646925" y="2116500"/>
            <a:ext cx="465900" cy="9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9"/>
          <p:cNvCxnSpPr>
            <a:stCxn id="297" idx="6"/>
            <a:endCxn id="265" idx="2"/>
          </p:cNvCxnSpPr>
          <p:nvPr/>
        </p:nvCxnSpPr>
        <p:spPr>
          <a:xfrm flipH="1" rot="10800000">
            <a:off x="3646925" y="3094800"/>
            <a:ext cx="4659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9"/>
          <p:cNvCxnSpPr>
            <a:stCxn id="297" idx="6"/>
            <a:endCxn id="266" idx="2"/>
          </p:cNvCxnSpPr>
          <p:nvPr/>
        </p:nvCxnSpPr>
        <p:spPr>
          <a:xfrm>
            <a:off x="3646925" y="3097200"/>
            <a:ext cx="465900" cy="11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9"/>
          <p:cNvCxnSpPr>
            <a:stCxn id="298" idx="6"/>
            <a:endCxn id="266" idx="2"/>
          </p:cNvCxnSpPr>
          <p:nvPr/>
        </p:nvCxnSpPr>
        <p:spPr>
          <a:xfrm>
            <a:off x="3646925" y="3941550"/>
            <a:ext cx="46590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9"/>
          <p:cNvCxnSpPr>
            <a:stCxn id="298" idx="6"/>
            <a:endCxn id="265" idx="2"/>
          </p:cNvCxnSpPr>
          <p:nvPr/>
        </p:nvCxnSpPr>
        <p:spPr>
          <a:xfrm flipH="1" rot="10800000">
            <a:off x="3646925" y="3094650"/>
            <a:ext cx="465900" cy="8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9"/>
          <p:cNvCxnSpPr>
            <a:stCxn id="298" idx="6"/>
            <a:endCxn id="264" idx="2"/>
          </p:cNvCxnSpPr>
          <p:nvPr/>
        </p:nvCxnSpPr>
        <p:spPr>
          <a:xfrm flipH="1" rot="10800000">
            <a:off x="3646925" y="2116650"/>
            <a:ext cx="465900" cy="18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9"/>
          <p:cNvCxnSpPr>
            <a:stCxn id="254" idx="2"/>
          </p:cNvCxnSpPr>
          <p:nvPr/>
        </p:nvCxnSpPr>
        <p:spPr>
          <a:xfrm>
            <a:off x="2683275" y="3867900"/>
            <a:ext cx="10500" cy="4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29"/>
          <p:cNvSpPr txBox="1"/>
          <p:nvPr/>
        </p:nvSpPr>
        <p:spPr>
          <a:xfrm>
            <a:off x="2021775" y="4403425"/>
            <a:ext cx="13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Capa latente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>
            <p:ph type="title"/>
          </p:nvPr>
        </p:nvSpPr>
        <p:spPr>
          <a:xfrm>
            <a:off x="411650" y="174975"/>
            <a:ext cx="67665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6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AutoNum type="alphaLcPeriod"/>
            </a:pPr>
            <a:r>
              <a:rPr lang="en" sz="2600">
                <a:solidFill>
                  <a:schemeClr val="accent6"/>
                </a:solidFill>
              </a:rPr>
              <a:t>Ruido - Uniforme</a:t>
            </a:r>
            <a:endParaRPr sz="2600">
              <a:solidFill>
                <a:schemeClr val="accent6"/>
              </a:solidFill>
            </a:endParaRPr>
          </a:p>
        </p:txBody>
      </p:sp>
      <p:cxnSp>
        <p:nvCxnSpPr>
          <p:cNvPr id="329" name="Google Shape;329;p30"/>
          <p:cNvCxnSpPr/>
          <p:nvPr/>
        </p:nvCxnSpPr>
        <p:spPr>
          <a:xfrm flipH="1" rot="10800000">
            <a:off x="-347825" y="828775"/>
            <a:ext cx="10361100" cy="5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0" name="Google Shape;3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250" y="1001775"/>
            <a:ext cx="3347550" cy="40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0"/>
          <p:cNvSpPr txBox="1"/>
          <p:nvPr/>
        </p:nvSpPr>
        <p:spPr>
          <a:xfrm>
            <a:off x="5414775" y="2274850"/>
            <a:ext cx="3143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Función</a:t>
            </a: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de ruido: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Uniforme con 0.1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Exito: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2/2 con falses = 0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/>
          <p:nvPr>
            <p:ph type="title"/>
          </p:nvPr>
        </p:nvSpPr>
        <p:spPr>
          <a:xfrm>
            <a:off x="411650" y="174975"/>
            <a:ext cx="67665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6"/>
                </a:solidFill>
              </a:rPr>
              <a:t>b</a:t>
            </a:r>
            <a:r>
              <a:rPr lang="en" sz="2600">
                <a:solidFill>
                  <a:schemeClr val="accent6"/>
                </a:solidFill>
              </a:rPr>
              <a:t>.  Ruido - Salt &amp; Pepper</a:t>
            </a:r>
            <a:endParaRPr sz="2600">
              <a:solidFill>
                <a:schemeClr val="accent6"/>
              </a:solidFill>
            </a:endParaRPr>
          </a:p>
        </p:txBody>
      </p:sp>
      <p:cxnSp>
        <p:nvCxnSpPr>
          <p:cNvPr id="337" name="Google Shape;337;p31"/>
          <p:cNvCxnSpPr/>
          <p:nvPr/>
        </p:nvCxnSpPr>
        <p:spPr>
          <a:xfrm flipH="1" rot="10800000">
            <a:off x="-347825" y="828775"/>
            <a:ext cx="10361100" cy="5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31"/>
          <p:cNvSpPr txBox="1"/>
          <p:nvPr/>
        </p:nvSpPr>
        <p:spPr>
          <a:xfrm>
            <a:off x="5117150" y="2274863"/>
            <a:ext cx="3366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Función de ruido: 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Salt and Pepper con probabilidad 0.8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Exito:</a:t>
            </a:r>
            <a:endParaRPr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2/2 con falses = 0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339" name="Google Shape;3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875" y="975549"/>
            <a:ext cx="1405375" cy="40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/>
          <p:nvPr>
            <p:ph type="title"/>
          </p:nvPr>
        </p:nvSpPr>
        <p:spPr>
          <a:xfrm>
            <a:off x="411650" y="174975"/>
            <a:ext cx="67665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6"/>
                </a:solidFill>
              </a:rPr>
              <a:t>c.   </a:t>
            </a:r>
            <a:r>
              <a:rPr lang="en" sz="2600">
                <a:solidFill>
                  <a:schemeClr val="accent6"/>
                </a:solidFill>
              </a:rPr>
              <a:t>Ruido -  Gauss</a:t>
            </a:r>
            <a:endParaRPr sz="2600">
              <a:solidFill>
                <a:schemeClr val="accent6"/>
              </a:solidFill>
            </a:endParaRPr>
          </a:p>
        </p:txBody>
      </p:sp>
      <p:cxnSp>
        <p:nvCxnSpPr>
          <p:cNvPr id="345" name="Google Shape;345;p32"/>
          <p:cNvCxnSpPr/>
          <p:nvPr/>
        </p:nvCxnSpPr>
        <p:spPr>
          <a:xfrm flipH="1" rot="10800000">
            <a:off x="-347825" y="828775"/>
            <a:ext cx="10361100" cy="5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32"/>
          <p:cNvSpPr txBox="1"/>
          <p:nvPr/>
        </p:nvSpPr>
        <p:spPr>
          <a:xfrm>
            <a:off x="5288975" y="2296238"/>
            <a:ext cx="3027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Función de ruido: 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Gauss con media 0,5 y desvio 0.2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Exito:</a:t>
            </a:r>
            <a:endParaRPr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2/2 con falses = 0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347" name="Google Shape;3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725" y="1055975"/>
            <a:ext cx="3157768" cy="39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/>
        </p:nvSpPr>
        <p:spPr>
          <a:xfrm>
            <a:off x="5363400" y="2318125"/>
            <a:ext cx="302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Función de ruido: Uniforme con 0.1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Iteraciones: 10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53" name="Google Shape;353;p33"/>
          <p:cNvSpPr txBox="1"/>
          <p:nvPr>
            <p:ph type="title"/>
          </p:nvPr>
        </p:nvSpPr>
        <p:spPr>
          <a:xfrm>
            <a:off x="421625" y="333650"/>
            <a:ext cx="67665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Resultados - Variando el input</a:t>
            </a:r>
            <a:endParaRPr sz="3000"/>
          </a:p>
        </p:txBody>
      </p:sp>
      <p:graphicFrame>
        <p:nvGraphicFramePr>
          <p:cNvPr id="354" name="Google Shape;354;p33"/>
          <p:cNvGraphicFramePr/>
          <p:nvPr/>
        </p:nvGraphicFramePr>
        <p:xfrm>
          <a:off x="1180875" y="16963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{37115F5A-3299-47D7-96E8-A0526B0AB61A}</a:tableStyleId>
              </a:tblPr>
              <a:tblGrid>
                <a:gridCol w="1284225"/>
                <a:gridCol w="1207575"/>
                <a:gridCol w="1207575"/>
              </a:tblGrid>
              <a:tr h="57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88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Inputs</a:t>
                      </a:r>
                      <a:endParaRPr b="1" sz="1000">
                        <a:solidFill>
                          <a:srgbClr val="FF88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88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Exitos</a:t>
                      </a:r>
                      <a:endParaRPr b="1" sz="1000">
                        <a:solidFill>
                          <a:srgbClr val="FF88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88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(falses =&lt; 6)</a:t>
                      </a:r>
                      <a:endParaRPr b="1" sz="1000">
                        <a:solidFill>
                          <a:srgbClr val="FF88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Exitos</a:t>
                      </a:r>
                      <a:endParaRPr b="1" sz="1000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(falses =&lt; 4)</a:t>
                      </a:r>
                      <a:endParaRPr b="1" sz="1000">
                        <a:solidFill>
                          <a:srgbClr val="FF88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</a:tr>
              <a:tr h="57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32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31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29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</a:tr>
              <a:tr h="57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</a:tr>
              <a:tr h="57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/>
          <p:nvPr/>
        </p:nvSpPr>
        <p:spPr>
          <a:xfrm>
            <a:off x="5363400" y="2318125"/>
            <a:ext cx="3027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Función de ruido: Salt and Pepper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Iteraciones: 10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Inputs: 5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60" name="Google Shape;360;p34"/>
          <p:cNvSpPr txBox="1"/>
          <p:nvPr>
            <p:ph type="title"/>
          </p:nvPr>
        </p:nvSpPr>
        <p:spPr>
          <a:xfrm>
            <a:off x="421625" y="333650"/>
            <a:ext cx="67665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Resultados - Variando el ruido</a:t>
            </a:r>
            <a:endParaRPr sz="3000"/>
          </a:p>
        </p:txBody>
      </p:sp>
      <p:graphicFrame>
        <p:nvGraphicFramePr>
          <p:cNvPr id="361" name="Google Shape;361;p34"/>
          <p:cNvGraphicFramePr/>
          <p:nvPr/>
        </p:nvGraphicFramePr>
        <p:xfrm>
          <a:off x="1503325" y="14066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{37115F5A-3299-47D7-96E8-A0526B0AB61A}</a:tableStyleId>
              </a:tblPr>
              <a:tblGrid>
                <a:gridCol w="1188975"/>
                <a:gridCol w="1118025"/>
                <a:gridCol w="1118025"/>
              </a:tblGrid>
              <a:tr h="61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88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Probabilidad</a:t>
                      </a:r>
                      <a:endParaRPr b="1" sz="1000">
                        <a:solidFill>
                          <a:srgbClr val="FF88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88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Exitos</a:t>
                      </a:r>
                      <a:endParaRPr b="1" sz="1000">
                        <a:solidFill>
                          <a:srgbClr val="FF88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88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(falses =&lt; 4)</a:t>
                      </a:r>
                      <a:endParaRPr b="1" sz="1000">
                        <a:solidFill>
                          <a:srgbClr val="FF88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Exitos</a:t>
                      </a:r>
                      <a:endParaRPr b="1" sz="1000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(falses &gt; 0)</a:t>
                      </a:r>
                      <a:endParaRPr b="1" sz="1000">
                        <a:solidFill>
                          <a:srgbClr val="FF88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</a:tr>
              <a:tr h="59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</a:tr>
              <a:tr h="59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</a:tr>
              <a:tr h="59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</a:tr>
              <a:tr h="59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B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0" y="1102725"/>
            <a:ext cx="9144000" cy="8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Grupo 7</a:t>
            </a:r>
            <a:endParaRPr sz="3800"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25" y="2637300"/>
            <a:ext cx="91440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9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Luque Meijide, Manuel - 57386</a:t>
            </a:r>
            <a:endParaRPr sz="179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9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Karpovich, Lucía - 58131</a:t>
            </a:r>
            <a:endParaRPr sz="179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9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Tarradellas del Campo, Manuel - 58091</a:t>
            </a:r>
            <a:endParaRPr sz="1400"/>
          </a:p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"/>
          <p:cNvSpPr txBox="1"/>
          <p:nvPr>
            <p:ph type="ctrTitle"/>
          </p:nvPr>
        </p:nvSpPr>
        <p:spPr>
          <a:xfrm>
            <a:off x="870500" y="1053625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2</a:t>
            </a:r>
            <a:r>
              <a:rPr lang="en" sz="3600">
                <a:solidFill>
                  <a:schemeClr val="accent6"/>
                </a:solidFill>
              </a:rPr>
              <a:t>.</a:t>
            </a:r>
            <a:br>
              <a:rPr lang="en">
                <a:solidFill>
                  <a:schemeClr val="accent6"/>
                </a:solidFill>
              </a:rPr>
            </a:br>
            <a:r>
              <a:rPr lang="en" sz="2800"/>
              <a:t>Generación de nuevas muestras</a:t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/>
          <p:nvPr>
            <p:ph type="title"/>
          </p:nvPr>
        </p:nvSpPr>
        <p:spPr>
          <a:xfrm>
            <a:off x="411650" y="174975"/>
            <a:ext cx="67665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9900"/>
                </a:solidFill>
              </a:rPr>
              <a:t>Autoencoder Variacional</a:t>
            </a:r>
            <a:endParaRPr sz="2600">
              <a:solidFill>
                <a:schemeClr val="accent6"/>
              </a:solidFill>
            </a:endParaRPr>
          </a:p>
        </p:txBody>
      </p:sp>
      <p:cxnSp>
        <p:nvCxnSpPr>
          <p:cNvPr id="372" name="Google Shape;372;p36"/>
          <p:cNvCxnSpPr/>
          <p:nvPr/>
        </p:nvCxnSpPr>
        <p:spPr>
          <a:xfrm flipH="1" rot="10800000">
            <a:off x="-347825" y="828775"/>
            <a:ext cx="10361100" cy="5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3" name="Google Shape;373;p36"/>
          <p:cNvPicPr preferRelativeResize="0"/>
          <p:nvPr/>
        </p:nvPicPr>
        <p:blipFill rotWithShape="1">
          <a:blip r:embed="rId3">
            <a:alphaModFix/>
          </a:blip>
          <a:srcRect b="0" l="0" r="47723" t="0"/>
          <a:stretch/>
        </p:blipFill>
        <p:spPr>
          <a:xfrm>
            <a:off x="844200" y="1055975"/>
            <a:ext cx="1858175" cy="15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838" y="3231713"/>
            <a:ext cx="4099750" cy="1293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375;p36"/>
          <p:cNvGrpSpPr/>
          <p:nvPr/>
        </p:nvGrpSpPr>
        <p:grpSpPr>
          <a:xfrm>
            <a:off x="411653" y="3231663"/>
            <a:ext cx="2723278" cy="1293376"/>
            <a:chOff x="152400" y="2705550"/>
            <a:chExt cx="3943350" cy="2028825"/>
          </a:xfrm>
        </p:grpSpPr>
        <p:pic>
          <p:nvPicPr>
            <p:cNvPr id="376" name="Google Shape;376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2400" y="2705550"/>
              <a:ext cx="3943350" cy="2028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6"/>
            <p:cNvSpPr/>
            <p:nvPr/>
          </p:nvSpPr>
          <p:spPr>
            <a:xfrm>
              <a:off x="1582725" y="4157775"/>
              <a:ext cx="957900" cy="57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8" name="Google Shape;378;p36"/>
          <p:cNvPicPr preferRelativeResize="0"/>
          <p:nvPr/>
        </p:nvPicPr>
        <p:blipFill rotWithShape="1">
          <a:blip r:embed="rId3">
            <a:alphaModFix/>
          </a:blip>
          <a:srcRect b="0" l="50704" r="0" t="0"/>
          <a:stretch/>
        </p:blipFill>
        <p:spPr>
          <a:xfrm>
            <a:off x="6074625" y="1096775"/>
            <a:ext cx="1752176" cy="15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6"/>
          <p:cNvSpPr/>
          <p:nvPr/>
        </p:nvSpPr>
        <p:spPr>
          <a:xfrm>
            <a:off x="3266225" y="1705025"/>
            <a:ext cx="2261700" cy="22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6"/>
          <p:cNvSpPr/>
          <p:nvPr/>
        </p:nvSpPr>
        <p:spPr>
          <a:xfrm>
            <a:off x="3685900" y="3821675"/>
            <a:ext cx="864900" cy="22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6" name="Google Shape;386;p37"/>
          <p:cNvCxnSpPr/>
          <p:nvPr/>
        </p:nvCxnSpPr>
        <p:spPr>
          <a:xfrm flipH="1" rot="10800000">
            <a:off x="-347825" y="828775"/>
            <a:ext cx="10361100" cy="5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37"/>
          <p:cNvSpPr txBox="1"/>
          <p:nvPr>
            <p:ph type="title"/>
          </p:nvPr>
        </p:nvSpPr>
        <p:spPr>
          <a:xfrm>
            <a:off x="411650" y="174975"/>
            <a:ext cx="67665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9900"/>
                </a:solidFill>
              </a:rPr>
              <a:t>Autoencoder Variacional</a:t>
            </a:r>
            <a:endParaRPr sz="2600">
              <a:solidFill>
                <a:schemeClr val="accent6"/>
              </a:solidFill>
            </a:endParaRPr>
          </a:p>
        </p:txBody>
      </p:sp>
      <p:pic>
        <p:nvPicPr>
          <p:cNvPr id="388" name="Google Shape;3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" y="1113325"/>
            <a:ext cx="1173225" cy="11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56" y="2357988"/>
            <a:ext cx="1173225" cy="116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288" y="3610221"/>
            <a:ext cx="1233307" cy="12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7"/>
          <p:cNvSpPr/>
          <p:nvPr/>
        </p:nvSpPr>
        <p:spPr>
          <a:xfrm>
            <a:off x="2016100" y="2828775"/>
            <a:ext cx="2317500" cy="98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6125" y="961950"/>
            <a:ext cx="4556949" cy="37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/>
        </p:nvSpPr>
        <p:spPr>
          <a:xfrm>
            <a:off x="1569600" y="1883800"/>
            <a:ext cx="3485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Layers:</a:t>
            </a:r>
            <a:endParaRPr sz="1300">
              <a:solidFill>
                <a:schemeClr val="accent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4096 =&gt; 300 =&gt; 2 =&gt; 300 =&gt; 4096</a:t>
            </a:r>
            <a:endParaRPr sz="1300">
              <a:solidFill>
                <a:schemeClr val="accent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Fotos: 400</a:t>
            </a:r>
            <a:endParaRPr sz="1300">
              <a:solidFill>
                <a:schemeClr val="accent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Batch: 50</a:t>
            </a:r>
            <a:endParaRPr sz="1300">
              <a:solidFill>
                <a:schemeClr val="accent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Epochs: 100</a:t>
            </a:r>
            <a:endParaRPr sz="1300">
              <a:solidFill>
                <a:schemeClr val="accent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Google Shape;398;p38"/>
          <p:cNvCxnSpPr/>
          <p:nvPr/>
        </p:nvCxnSpPr>
        <p:spPr>
          <a:xfrm flipH="1" rot="10800000">
            <a:off x="-347825" y="828775"/>
            <a:ext cx="10361100" cy="5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38"/>
          <p:cNvSpPr txBox="1"/>
          <p:nvPr>
            <p:ph type="title"/>
          </p:nvPr>
        </p:nvSpPr>
        <p:spPr>
          <a:xfrm>
            <a:off x="411650" y="174975"/>
            <a:ext cx="67665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9900"/>
                </a:solidFill>
              </a:rPr>
              <a:t>Autoencoder Variacional</a:t>
            </a:r>
            <a:endParaRPr sz="2600">
              <a:solidFill>
                <a:schemeClr val="accent6"/>
              </a:solidFill>
            </a:endParaRPr>
          </a:p>
        </p:txBody>
      </p:sp>
      <p:pic>
        <p:nvPicPr>
          <p:cNvPr id="400" name="Google Shape;4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925" y="979975"/>
            <a:ext cx="4070143" cy="39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ctrTitle"/>
          </p:nvPr>
        </p:nvSpPr>
        <p:spPr>
          <a:xfrm>
            <a:off x="870500" y="1053625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1</a:t>
            </a:r>
            <a:r>
              <a:rPr lang="en" sz="3600">
                <a:solidFill>
                  <a:schemeClr val="accent6"/>
                </a:solidFill>
              </a:rPr>
              <a:t>.a</a:t>
            </a:r>
            <a:br>
              <a:rPr lang="en">
                <a:solidFill>
                  <a:schemeClr val="accent6"/>
                </a:solidFill>
              </a:rPr>
            </a:br>
            <a:r>
              <a:rPr lang="en" sz="2800"/>
              <a:t>Arquitectura e implementación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2295825" y="2326500"/>
            <a:ext cx="774900" cy="1541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9"/>
          <p:cNvSpPr txBox="1"/>
          <p:nvPr>
            <p:ph idx="4294967295" type="title"/>
          </p:nvPr>
        </p:nvSpPr>
        <p:spPr>
          <a:xfrm>
            <a:off x="4423725" y="503375"/>
            <a:ext cx="41673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Autoencoder utilizado</a:t>
            </a:r>
            <a:endParaRPr sz="3000"/>
          </a:p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9"/>
          <p:cNvSpPr/>
          <p:nvPr/>
        </p:nvSpPr>
        <p:spPr>
          <a:xfrm>
            <a:off x="6164775" y="3157300"/>
            <a:ext cx="2190600" cy="1206600"/>
          </a:xfrm>
          <a:prstGeom prst="rect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5977300" y="1553700"/>
            <a:ext cx="328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Learning rate: 0.0001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Función: tanh(x)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N° de capas: 11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[ </a:t>
            </a:r>
            <a:r>
              <a:rPr lang="en" sz="1200">
                <a:solidFill>
                  <a:srgbClr val="DCDDDE"/>
                </a:solidFill>
              </a:rPr>
              <a:t>35, 25, 17, 10, 5, 2, 5, 10, 17, 25, 35 </a:t>
            </a: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]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Iteraciones (entrenamiento) = 100.000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775" y="3157269"/>
            <a:ext cx="2190600" cy="120665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2244725" y="1248875"/>
            <a:ext cx="14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Esquema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1005750" y="1968475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1005750" y="2949150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1005750" y="4067825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4112925" y="1968475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4112925" y="2946600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4112925" y="4065275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9"/>
          <p:cNvCxnSpPr>
            <a:endCxn id="94" idx="2"/>
          </p:cNvCxnSpPr>
          <p:nvPr/>
        </p:nvCxnSpPr>
        <p:spPr>
          <a:xfrm flipH="1" rot="10800000">
            <a:off x="672750" y="2116525"/>
            <a:ext cx="333000" cy="5100"/>
          </a:xfrm>
          <a:prstGeom prst="straightConnector1">
            <a:avLst/>
          </a:prstGeom>
          <a:noFill/>
          <a:ln cap="flat" cmpd="sng" w="9525">
            <a:solidFill>
              <a:srgbClr val="97A5C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9"/>
          <p:cNvCxnSpPr/>
          <p:nvPr/>
        </p:nvCxnSpPr>
        <p:spPr>
          <a:xfrm flipH="1" rot="10800000">
            <a:off x="620950" y="3094650"/>
            <a:ext cx="333000" cy="5100"/>
          </a:xfrm>
          <a:prstGeom prst="straightConnector1">
            <a:avLst/>
          </a:prstGeom>
          <a:noFill/>
          <a:ln cap="flat" cmpd="sng" w="9525">
            <a:solidFill>
              <a:srgbClr val="97A5C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9"/>
          <p:cNvCxnSpPr/>
          <p:nvPr/>
        </p:nvCxnSpPr>
        <p:spPr>
          <a:xfrm flipH="1" rot="10800000">
            <a:off x="672750" y="4213325"/>
            <a:ext cx="333000" cy="5100"/>
          </a:xfrm>
          <a:prstGeom prst="straightConnector1">
            <a:avLst/>
          </a:prstGeom>
          <a:noFill/>
          <a:ln cap="flat" cmpd="sng" w="9525">
            <a:solidFill>
              <a:srgbClr val="97A5C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9"/>
          <p:cNvCxnSpPr/>
          <p:nvPr/>
        </p:nvCxnSpPr>
        <p:spPr>
          <a:xfrm flipH="1" rot="10800000">
            <a:off x="4423725" y="2113975"/>
            <a:ext cx="333000" cy="5100"/>
          </a:xfrm>
          <a:prstGeom prst="straightConnector1">
            <a:avLst/>
          </a:prstGeom>
          <a:noFill/>
          <a:ln cap="flat" cmpd="sng" w="9525">
            <a:solidFill>
              <a:srgbClr val="97A5C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9"/>
          <p:cNvCxnSpPr/>
          <p:nvPr/>
        </p:nvCxnSpPr>
        <p:spPr>
          <a:xfrm flipH="1" rot="10800000">
            <a:off x="4423725" y="3092100"/>
            <a:ext cx="333000" cy="5100"/>
          </a:xfrm>
          <a:prstGeom prst="straightConnector1">
            <a:avLst/>
          </a:prstGeom>
          <a:noFill/>
          <a:ln cap="flat" cmpd="sng" w="9525">
            <a:solidFill>
              <a:srgbClr val="97A5C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9"/>
          <p:cNvCxnSpPr/>
          <p:nvPr/>
        </p:nvCxnSpPr>
        <p:spPr>
          <a:xfrm flipH="1" rot="10800000">
            <a:off x="4423725" y="4210775"/>
            <a:ext cx="333000" cy="5100"/>
          </a:xfrm>
          <a:prstGeom prst="straightConnector1">
            <a:avLst/>
          </a:prstGeom>
          <a:noFill/>
          <a:ln cap="flat" cmpd="sng" w="9525">
            <a:solidFill>
              <a:srgbClr val="97A5C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9"/>
          <p:cNvSpPr/>
          <p:nvPr/>
        </p:nvSpPr>
        <p:spPr>
          <a:xfrm>
            <a:off x="2527875" y="2526975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2527875" y="3371325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1131600" y="2417988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1131600" y="2580913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1131600" y="2743838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1131600" y="3467650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1131600" y="3630575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1131600" y="3793500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238800" y="3465100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4238800" y="3628025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4238800" y="3790950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4238800" y="2416700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4238800" y="2579625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4238800" y="2742550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1719613" y="2104800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1719613" y="2949150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1719613" y="3793500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1845475" y="2486138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1845475" y="2649063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1845475" y="2811988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1845475" y="3330488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1845475" y="3493413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1845475" y="3656338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3336125" y="2104800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3336125" y="2949150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3336125" y="3793500"/>
            <a:ext cx="310800" cy="296100"/>
          </a:xfrm>
          <a:prstGeom prst="ellipse">
            <a:avLst/>
          </a:prstGeom>
          <a:solidFill>
            <a:srgbClr val="E6E6EC"/>
          </a:solidFill>
          <a:ln cap="flat" cmpd="sng" w="9525">
            <a:solidFill>
              <a:srgbClr val="97A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3461988" y="2486138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3461988" y="2649063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3461988" y="2811988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3461988" y="3330488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3461988" y="3493413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3461988" y="3656338"/>
            <a:ext cx="59100" cy="51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19"/>
          <p:cNvCxnSpPr>
            <a:stCxn id="94" idx="6"/>
            <a:endCxn id="120" idx="2"/>
          </p:cNvCxnSpPr>
          <p:nvPr/>
        </p:nvCxnSpPr>
        <p:spPr>
          <a:xfrm>
            <a:off x="1316550" y="2116525"/>
            <a:ext cx="4032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9"/>
          <p:cNvCxnSpPr>
            <a:stCxn id="94" idx="6"/>
            <a:endCxn id="121" idx="2"/>
          </p:cNvCxnSpPr>
          <p:nvPr/>
        </p:nvCxnSpPr>
        <p:spPr>
          <a:xfrm>
            <a:off x="1316550" y="2116525"/>
            <a:ext cx="403200" cy="9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>
            <a:stCxn id="94" idx="6"/>
            <a:endCxn id="122" idx="2"/>
          </p:cNvCxnSpPr>
          <p:nvPr/>
        </p:nvCxnSpPr>
        <p:spPr>
          <a:xfrm>
            <a:off x="1316550" y="2116525"/>
            <a:ext cx="403200" cy="18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>
            <a:stCxn id="95" idx="6"/>
            <a:endCxn id="120" idx="2"/>
          </p:cNvCxnSpPr>
          <p:nvPr/>
        </p:nvCxnSpPr>
        <p:spPr>
          <a:xfrm flipH="1" rot="10800000">
            <a:off x="1316550" y="2252700"/>
            <a:ext cx="403200" cy="8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>
            <a:stCxn id="95" idx="6"/>
            <a:endCxn id="121" idx="2"/>
          </p:cNvCxnSpPr>
          <p:nvPr/>
        </p:nvCxnSpPr>
        <p:spPr>
          <a:xfrm>
            <a:off x="1316550" y="3097200"/>
            <a:ext cx="40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>
            <a:stCxn id="96" idx="6"/>
            <a:endCxn id="122" idx="2"/>
          </p:cNvCxnSpPr>
          <p:nvPr/>
        </p:nvCxnSpPr>
        <p:spPr>
          <a:xfrm flipH="1" rot="10800000">
            <a:off x="1316550" y="3941675"/>
            <a:ext cx="4032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>
            <a:stCxn id="96" idx="6"/>
            <a:endCxn id="121" idx="2"/>
          </p:cNvCxnSpPr>
          <p:nvPr/>
        </p:nvCxnSpPr>
        <p:spPr>
          <a:xfrm flipH="1" rot="10800000">
            <a:off x="1316550" y="3097175"/>
            <a:ext cx="403200" cy="11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>
            <a:stCxn id="96" idx="6"/>
            <a:endCxn id="120" idx="2"/>
          </p:cNvCxnSpPr>
          <p:nvPr/>
        </p:nvCxnSpPr>
        <p:spPr>
          <a:xfrm flipH="1" rot="10800000">
            <a:off x="1316550" y="2252975"/>
            <a:ext cx="403200" cy="19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9"/>
          <p:cNvCxnSpPr>
            <a:stCxn id="129" idx="6"/>
            <a:endCxn id="97" idx="2"/>
          </p:cNvCxnSpPr>
          <p:nvPr/>
        </p:nvCxnSpPr>
        <p:spPr>
          <a:xfrm flipH="1" rot="10800000">
            <a:off x="3646925" y="2116650"/>
            <a:ext cx="4659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9"/>
          <p:cNvCxnSpPr>
            <a:stCxn id="129" idx="6"/>
            <a:endCxn id="98" idx="2"/>
          </p:cNvCxnSpPr>
          <p:nvPr/>
        </p:nvCxnSpPr>
        <p:spPr>
          <a:xfrm>
            <a:off x="3646925" y="2252850"/>
            <a:ext cx="465900" cy="8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9"/>
          <p:cNvCxnSpPr>
            <a:stCxn id="129" idx="6"/>
            <a:endCxn id="99" idx="2"/>
          </p:cNvCxnSpPr>
          <p:nvPr/>
        </p:nvCxnSpPr>
        <p:spPr>
          <a:xfrm>
            <a:off x="3646925" y="2252850"/>
            <a:ext cx="465900" cy="19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9"/>
          <p:cNvCxnSpPr>
            <a:stCxn id="130" idx="6"/>
            <a:endCxn id="97" idx="2"/>
          </p:cNvCxnSpPr>
          <p:nvPr/>
        </p:nvCxnSpPr>
        <p:spPr>
          <a:xfrm flipH="1" rot="10800000">
            <a:off x="3646925" y="2116500"/>
            <a:ext cx="465900" cy="9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9"/>
          <p:cNvCxnSpPr>
            <a:stCxn id="130" idx="6"/>
            <a:endCxn id="98" idx="2"/>
          </p:cNvCxnSpPr>
          <p:nvPr/>
        </p:nvCxnSpPr>
        <p:spPr>
          <a:xfrm flipH="1" rot="10800000">
            <a:off x="3646925" y="3094800"/>
            <a:ext cx="4659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9"/>
          <p:cNvCxnSpPr>
            <a:stCxn id="130" idx="6"/>
            <a:endCxn id="99" idx="2"/>
          </p:cNvCxnSpPr>
          <p:nvPr/>
        </p:nvCxnSpPr>
        <p:spPr>
          <a:xfrm>
            <a:off x="3646925" y="3097200"/>
            <a:ext cx="465900" cy="11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9"/>
          <p:cNvCxnSpPr>
            <a:stCxn id="131" idx="6"/>
            <a:endCxn id="99" idx="2"/>
          </p:cNvCxnSpPr>
          <p:nvPr/>
        </p:nvCxnSpPr>
        <p:spPr>
          <a:xfrm>
            <a:off x="3646925" y="3941550"/>
            <a:ext cx="46590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9"/>
          <p:cNvCxnSpPr>
            <a:stCxn id="131" idx="6"/>
            <a:endCxn id="98" idx="2"/>
          </p:cNvCxnSpPr>
          <p:nvPr/>
        </p:nvCxnSpPr>
        <p:spPr>
          <a:xfrm flipH="1" rot="10800000">
            <a:off x="3646925" y="3094650"/>
            <a:ext cx="465900" cy="8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9"/>
          <p:cNvCxnSpPr>
            <a:stCxn id="131" idx="6"/>
            <a:endCxn id="97" idx="2"/>
          </p:cNvCxnSpPr>
          <p:nvPr/>
        </p:nvCxnSpPr>
        <p:spPr>
          <a:xfrm flipH="1" rot="10800000">
            <a:off x="3646925" y="2116650"/>
            <a:ext cx="465900" cy="18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9"/>
          <p:cNvCxnSpPr>
            <a:stCxn id="87" idx="2"/>
          </p:cNvCxnSpPr>
          <p:nvPr/>
        </p:nvCxnSpPr>
        <p:spPr>
          <a:xfrm>
            <a:off x="2683275" y="3867900"/>
            <a:ext cx="10500" cy="4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9"/>
          <p:cNvSpPr txBox="1"/>
          <p:nvPr/>
        </p:nvSpPr>
        <p:spPr>
          <a:xfrm>
            <a:off x="2021775" y="4403425"/>
            <a:ext cx="13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Capa latente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5202700" y="4100000"/>
            <a:ext cx="1857600" cy="5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>
            <p:ph idx="4294967295" type="title"/>
          </p:nvPr>
        </p:nvSpPr>
        <p:spPr>
          <a:xfrm>
            <a:off x="5187150" y="340550"/>
            <a:ext cx="27612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Herramientas</a:t>
            </a:r>
            <a:endParaRPr sz="3000"/>
          </a:p>
        </p:txBody>
      </p:sp>
      <p:sp>
        <p:nvSpPr>
          <p:cNvPr id="163" name="Google Shape;163;p20"/>
          <p:cNvSpPr txBox="1"/>
          <p:nvPr/>
        </p:nvSpPr>
        <p:spPr>
          <a:xfrm>
            <a:off x="480300" y="1078625"/>
            <a:ext cx="73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erif Display"/>
              <a:buChar char="●"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¿Qué parámetros tomamos para saber si una imagen clasificada es “correcta”?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842925" y="2263875"/>
            <a:ext cx="20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Función de aceptación</a:t>
            </a:r>
            <a:endParaRPr i="1" u="sng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4962175" y="1940625"/>
            <a:ext cx="3667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 define: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erif Display"/>
              <a:buChar char="●"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Δerror = 0.3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erif Display"/>
              <a:buChar char="●"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Tolerance = 3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Función de costo:</a:t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25" y="2861600"/>
            <a:ext cx="3555350" cy="12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500" y="4159725"/>
            <a:ext cx="17145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411650" y="174975"/>
            <a:ext cx="67665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AutoNum type="alphaLcPeriod"/>
            </a:pPr>
            <a:r>
              <a:rPr lang="en" sz="2600">
                <a:solidFill>
                  <a:schemeClr val="accent6"/>
                </a:solidFill>
              </a:rPr>
              <a:t>Imágenes binarias</a:t>
            </a:r>
            <a:endParaRPr sz="2600">
              <a:solidFill>
                <a:schemeClr val="accent6"/>
              </a:solidFill>
            </a:endParaRPr>
          </a:p>
        </p:txBody>
      </p:sp>
      <p:cxnSp>
        <p:nvCxnSpPr>
          <p:cNvPr id="173" name="Google Shape;173;p21"/>
          <p:cNvCxnSpPr/>
          <p:nvPr/>
        </p:nvCxnSpPr>
        <p:spPr>
          <a:xfrm flipH="1" rot="10800000">
            <a:off x="-347825" y="828775"/>
            <a:ext cx="10361100" cy="5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1"/>
          <p:cNvSpPr txBox="1"/>
          <p:nvPr/>
        </p:nvSpPr>
        <p:spPr>
          <a:xfrm>
            <a:off x="444050" y="1087925"/>
            <a:ext cx="58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Primer experimento: ¿Cuántas </a:t>
            </a: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imágenes</a:t>
            </a: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puede aprender?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666075" y="1657750"/>
            <a:ext cx="769800" cy="400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 = 10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475" y="1530150"/>
            <a:ext cx="4940726" cy="33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25" y="3062225"/>
            <a:ext cx="208597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411650" y="174975"/>
            <a:ext cx="67665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AutoNum type="alphaLcPeriod"/>
            </a:pPr>
            <a:r>
              <a:rPr lang="en" sz="2600">
                <a:solidFill>
                  <a:schemeClr val="accent6"/>
                </a:solidFill>
              </a:rPr>
              <a:t>Imágenes binarias</a:t>
            </a:r>
            <a:endParaRPr sz="2600">
              <a:solidFill>
                <a:schemeClr val="accent6"/>
              </a:solidFill>
            </a:endParaRPr>
          </a:p>
        </p:txBody>
      </p:sp>
      <p:cxnSp>
        <p:nvCxnSpPr>
          <p:cNvPr id="183" name="Google Shape;183;p22"/>
          <p:cNvCxnSpPr/>
          <p:nvPr/>
        </p:nvCxnSpPr>
        <p:spPr>
          <a:xfrm flipH="1" rot="10800000">
            <a:off x="-347825" y="828775"/>
            <a:ext cx="10361100" cy="5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2"/>
          <p:cNvSpPr txBox="1"/>
          <p:nvPr/>
        </p:nvSpPr>
        <p:spPr>
          <a:xfrm>
            <a:off x="444050" y="1087925"/>
            <a:ext cx="58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Primer experimento: ¿Cuántas imágenes puede aprender?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666075" y="1657750"/>
            <a:ext cx="769800" cy="400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 = 30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850" y="1594925"/>
            <a:ext cx="4842974" cy="33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50" y="2957825"/>
            <a:ext cx="20383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4294967295" type="title"/>
          </p:nvPr>
        </p:nvSpPr>
        <p:spPr>
          <a:xfrm>
            <a:off x="5172375" y="370150"/>
            <a:ext cx="29979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Optimización</a:t>
            </a:r>
            <a:endParaRPr sz="3000"/>
          </a:p>
        </p:txBody>
      </p:sp>
      <p:sp>
        <p:nvSpPr>
          <p:cNvPr id="193" name="Google Shape;193;p23"/>
          <p:cNvSpPr txBox="1"/>
          <p:nvPr/>
        </p:nvSpPr>
        <p:spPr>
          <a:xfrm>
            <a:off x="421100" y="2928800"/>
            <a:ext cx="73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779050" y="1613350"/>
            <a:ext cx="7437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●"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La idea raíz de la optimización, es la selección del mejor elemento (según algún criterio) de un conjunto de elementos disponibles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●"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En nuestras redes neuronales, la idea central es encontrar los valores de los pesos sinápticos que hagan que la función de error sea lo más chica posible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●"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La elección de un optimizador u otro puede tener un importante impacto en el resultado, principalmente en los tiempos de entrenamiento. 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/>
        </p:nvSpPr>
        <p:spPr>
          <a:xfrm>
            <a:off x="5639350" y="1618375"/>
            <a:ext cx="3308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Valle Largo</a:t>
            </a:r>
            <a:endParaRPr sz="1600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M Serif Display"/>
              <a:buChar char="●"/>
            </a:pPr>
            <a:r>
              <a:rPr lang="en" sz="12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En una de las dimensiones del punto de partida, la derivada es cero.</a:t>
            </a:r>
            <a:endParaRPr sz="120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00" y="425538"/>
            <a:ext cx="4989951" cy="386317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879675" y="4489225"/>
            <a:ext cx="42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Link: https://i.imgur.com/2dKCQHh.gif</a:t>
            </a:r>
            <a:endParaRPr sz="130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