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4743B-2F62-4CC2-AD3E-05B87EB05EB7}">
  <a:tblStyle styleId="{19C4743B-2F62-4CC2-AD3E-05B87EB05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84ad2f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84ad2f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987296ec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987296ec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Depende del mapa, depende de que llamemos eficiencia..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5f2b9f1e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85f2b9f1e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85f2b9f1e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85f2b9f1e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8bea88e1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8bea88e1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987296ec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987296ec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8bea88e1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8bea88e1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5f2b9f1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5f2b9f1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85f2b9f1e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85f2b9f1e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85f2b9f1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85f2b9f1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8c06eb4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8c06eb4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91e1f3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91e1f3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/>
              <a:t>Ejemplo: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s" sz="1900"/>
              <a:t>Informativos vs No informativos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s" sz="1900"/>
              <a:t>DFS VS IDDFS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s" sz="1900"/>
              <a:t>A* vs IDA*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s" sz="1900"/>
              <a:t>Otras comparaciones que nos parezcan relevantes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8bea88e14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8bea88e14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85f2b9f1e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85f2b9f1e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8bea88e14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8bea88e14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33c8c4a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33c8c4a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9090756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9090756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5f2b9f1e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5f2b9f1e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5f2b9f1e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5f2b9f1e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4ad2ff6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4ad2ff6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5f2b9f1e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5f2b9f1e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4ad2ff6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84ad2ff6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kobano.de/wiki/index.php?title=Solver#Minimum_Matching_Lower_Boun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okoban.dk/wp-content/uploads/2016/02/Timo-Virkkala-Solving-Sokoban-Masters-Thesi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 de búsqueda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B7B7B7"/>
                </a:solidFill>
              </a:rPr>
              <a:t>72.27 - Sistemas de Inteligencia Artificial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91850" y="244950"/>
            <a:ext cx="897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Tomando un mapa distinto...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75" y="1617450"/>
            <a:ext cx="3223850" cy="24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4495225" y="2681363"/>
            <a:ext cx="19728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0563" y="2017650"/>
            <a:ext cx="1800975" cy="202609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7110338" y="1617450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Mapa 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2683188" y="181450"/>
            <a:ext cx="37776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Complejidad temporal y espacial</a:t>
            </a:r>
            <a:endParaRPr sz="1920"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4390800" y="1559950"/>
          <a:ext cx="4031300" cy="2023610"/>
        </p:xfrm>
        <a:graphic>
          <a:graphicData uri="http://schemas.openxmlformats.org/drawingml/2006/table">
            <a:tbl>
              <a:tblPr>
                <a:noFill/>
                <a:tableStyleId>{19C4743B-2F62-4CC2-AD3E-05B87EB05EB7}</a:tableStyleId>
              </a:tblPr>
              <a:tblGrid>
                <a:gridCol w="8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Algoritmo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Profundidad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Nodos expandidos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Nodos frontera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DFS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27.476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704.210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23.700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BFS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63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1.588.422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18.070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IDDFS(1000)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1132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953.529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116.684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IDDFS(10)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70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1.357.578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17.183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1" y="821950"/>
            <a:ext cx="3372658" cy="20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0" y="2911426"/>
            <a:ext cx="3630019" cy="20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-5" y="167200"/>
            <a:ext cx="9144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Conclusiones</a:t>
            </a:r>
            <a:endParaRPr sz="192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50" y="2887290"/>
            <a:ext cx="2076200" cy="129473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1355213" y="985250"/>
            <a:ext cx="463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b="1">
                <a:solidFill>
                  <a:srgbClr val="FFFFFF"/>
                </a:solidFill>
              </a:rPr>
              <a:t>Entonces, ¿qué algoritmo es más eficiente?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6663488" y="985250"/>
            <a:ext cx="11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>
                <a:solidFill>
                  <a:srgbClr val="FF0000"/>
                </a:solidFill>
              </a:rPr>
              <a:t>Depende</a:t>
            </a:r>
            <a:endParaRPr i="1">
              <a:solidFill>
                <a:srgbClr val="FF0000"/>
              </a:solidFill>
            </a:endParaRPr>
          </a:p>
        </p:txBody>
      </p:sp>
      <p:cxnSp>
        <p:nvCxnSpPr>
          <p:cNvPr id="155" name="Google Shape;155;p24"/>
          <p:cNvCxnSpPr>
            <a:stCxn id="153" idx="3"/>
          </p:cNvCxnSpPr>
          <p:nvPr/>
        </p:nvCxnSpPr>
        <p:spPr>
          <a:xfrm>
            <a:off x="5985413" y="1185350"/>
            <a:ext cx="525000" cy="0"/>
          </a:xfrm>
          <a:prstGeom prst="straightConnector1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6" name="Google Shape;156;p24"/>
          <p:cNvSpPr txBox="1"/>
          <p:nvPr/>
        </p:nvSpPr>
        <p:spPr>
          <a:xfrm>
            <a:off x="1543138" y="1416825"/>
            <a:ext cx="5722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i="1">
                <a:solidFill>
                  <a:srgbClr val="FFFFFF"/>
                </a:solidFill>
              </a:rPr>
              <a:t>Se puede hablar de cual suele ser más eficiente eligiendo una métrica en común.</a:t>
            </a:r>
            <a:endParaRPr sz="1300" i="1">
              <a:solidFill>
                <a:srgbClr val="FFFFFF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771850" y="2331788"/>
            <a:ext cx="77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DFS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017750" y="2331788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BFS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4909200" y="2331800"/>
            <a:ext cx="149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IDDFS (1000)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221100" y="2331800"/>
            <a:ext cx="12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IDDFS (10)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150" y="2875413"/>
            <a:ext cx="2076200" cy="13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750" y="2875425"/>
            <a:ext cx="2076200" cy="13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5350" y="2875413"/>
            <a:ext cx="2076200" cy="13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-60450" y="362425"/>
            <a:ext cx="9144000" cy="13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Heurísticas</a:t>
            </a:r>
            <a:endParaRPr sz="4800"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156425" y="1787300"/>
            <a:ext cx="2838000" cy="29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33" b="1"/>
              <a:t>SLB</a:t>
            </a:r>
            <a:endParaRPr sz="233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Simple Lower Bound</a:t>
            </a:r>
            <a:endParaRPr sz="15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Deadlock check</a:t>
            </a:r>
            <a:endParaRPr sz="1533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Suma de distancias manhattan </a:t>
            </a:r>
            <a:r>
              <a:rPr lang="es" sz="1533" i="1"/>
              <a:t>caja - destino</a:t>
            </a:r>
            <a:r>
              <a:rPr lang="es" sz="1533"/>
              <a:t> más cercano</a:t>
            </a:r>
            <a:endParaRPr sz="1533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127650" y="2094075"/>
            <a:ext cx="2767800" cy="29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33" b="1"/>
              <a:t>SLB*</a:t>
            </a:r>
            <a:endParaRPr sz="233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/>
              <a:t>Simple Lower Bound Pus</a:t>
            </a:r>
            <a:endParaRPr sz="14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Deadlock check</a:t>
            </a:r>
            <a:endParaRPr sz="1533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Suma de distancias manhattan </a:t>
            </a:r>
            <a:r>
              <a:rPr lang="es" sz="1533" i="1"/>
              <a:t>caja - destino </a:t>
            </a:r>
            <a:r>
              <a:rPr lang="es" sz="1533"/>
              <a:t>más cercano</a:t>
            </a:r>
            <a:endParaRPr sz="1533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Distancia del jugador a la caja más cercana</a:t>
            </a:r>
            <a:endParaRPr sz="1533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6112325" y="1985475"/>
            <a:ext cx="2767800" cy="31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333" b="1"/>
              <a:t>MMLB</a:t>
            </a:r>
            <a:endParaRPr sz="2333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Minimum Matching Lower Bound</a:t>
            </a:r>
            <a:endParaRPr sz="2777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Deadlock check</a:t>
            </a:r>
            <a:endParaRPr sz="1533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457200" lvl="0" indent="-31622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533"/>
              <a:t>Suma de distancias asignadas por el </a:t>
            </a:r>
            <a:r>
              <a:rPr lang="es" sz="1533" b="1"/>
              <a:t>Algoritmo Húngaro</a:t>
            </a:r>
            <a:r>
              <a:rPr lang="es" sz="1533"/>
              <a:t> en base a las distancias Manhattan </a:t>
            </a:r>
            <a:r>
              <a:rPr lang="es" sz="1533" i="1"/>
              <a:t>caja - destino</a:t>
            </a:r>
            <a:endParaRPr sz="1533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33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2095"/>
          <a:stretch/>
        </p:blipFill>
        <p:spPr>
          <a:xfrm>
            <a:off x="487075" y="1990600"/>
            <a:ext cx="3748099" cy="273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0" y="286575"/>
            <a:ext cx="9144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 b="1"/>
              <a:t>Informados</a:t>
            </a:r>
            <a:endParaRPr sz="2520"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-100" y="896175"/>
            <a:ext cx="9144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heurísticas SBL y SBL*</a:t>
            </a:r>
            <a:endParaRPr sz="2320"/>
          </a:p>
        </p:txBody>
      </p:sp>
      <p:sp>
        <p:nvSpPr>
          <p:cNvPr id="179" name="Google Shape;179;p26"/>
          <p:cNvSpPr/>
          <p:nvPr/>
        </p:nvSpPr>
        <p:spPr>
          <a:xfrm>
            <a:off x="4399563" y="3313888"/>
            <a:ext cx="19728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100" y="2501200"/>
            <a:ext cx="2171149" cy="199113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7233975" y="1990600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Mapa 12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2568888" y="500500"/>
            <a:ext cx="37776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Complejidad temporal y espacial</a:t>
            </a:r>
            <a:endParaRPr sz="1920"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heurísticas SBL y SLB*</a:t>
            </a:r>
            <a:endParaRPr sz="232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00" y="1037925"/>
            <a:ext cx="3305175" cy="2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407" y="988625"/>
            <a:ext cx="3480717" cy="296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7"/>
          <p:cNvGraphicFramePr/>
          <p:nvPr/>
        </p:nvGraphicFramePr>
        <p:xfrm>
          <a:off x="2920413" y="4045830"/>
          <a:ext cx="3074575" cy="990510"/>
        </p:xfrm>
        <a:graphic>
          <a:graphicData uri="http://schemas.openxmlformats.org/drawingml/2006/table">
            <a:tbl>
              <a:tblPr>
                <a:noFill/>
                <a:tableStyleId>{19C4743B-2F62-4CC2-AD3E-05B87EB05EB7}</a:tableStyleId>
              </a:tblPr>
              <a:tblGrid>
                <a:gridCol w="8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Heurística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Nodos expandidos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Nodos frontera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SLB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134984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12955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SLB*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57484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12221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826675"/>
            <a:ext cx="3233750" cy="2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0" y="353250"/>
            <a:ext cx="9144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 dirty="0"/>
              <a:t>Comparación heurísticas SBL y MMLB</a:t>
            </a:r>
            <a:endParaRPr sz="2320" dirty="0"/>
          </a:p>
        </p:txBody>
      </p:sp>
      <p:sp>
        <p:nvSpPr>
          <p:cNvPr id="197" name="Google Shape;197;p28"/>
          <p:cNvSpPr/>
          <p:nvPr/>
        </p:nvSpPr>
        <p:spPr>
          <a:xfrm>
            <a:off x="4393085" y="2999404"/>
            <a:ext cx="19728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320" y="2284550"/>
            <a:ext cx="1759900" cy="20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/>
        </p:nvSpPr>
        <p:spPr>
          <a:xfrm>
            <a:off x="7210570" y="1769299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Mapa 10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2568888" y="500500"/>
            <a:ext cx="37776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Complejidad temporal y espacial</a:t>
            </a:r>
            <a:endParaRPr sz="1920"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heurísticas SBL y MMLB</a:t>
            </a:r>
            <a:endParaRPr sz="2320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75" y="1032600"/>
            <a:ext cx="3074575" cy="2918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850" y="1032600"/>
            <a:ext cx="3170350" cy="291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9"/>
          <p:cNvGraphicFramePr/>
          <p:nvPr/>
        </p:nvGraphicFramePr>
        <p:xfrm>
          <a:off x="2920400" y="3995365"/>
          <a:ext cx="3074575" cy="1136900"/>
        </p:xfrm>
        <a:graphic>
          <a:graphicData uri="http://schemas.openxmlformats.org/drawingml/2006/table">
            <a:tbl>
              <a:tblPr>
                <a:noFill/>
                <a:tableStyleId>{19C4743B-2F62-4CC2-AD3E-05B87EB05EB7}</a:tableStyleId>
              </a:tblPr>
              <a:tblGrid>
                <a:gridCol w="8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rgbClr val="FFFFFF"/>
                          </a:solidFill>
                        </a:rPr>
                        <a:t>Heurística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Nodos expandidos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Nodos frontera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dk1"/>
                          </a:solidFill>
                        </a:rPr>
                        <a:t>SLB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280752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30569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MMLB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127423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</a:rPr>
                        <a:t>28399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t="2095"/>
          <a:stretch/>
        </p:blipFill>
        <p:spPr>
          <a:xfrm>
            <a:off x="178700" y="1688575"/>
            <a:ext cx="4685525" cy="2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0" y="353250"/>
            <a:ext cx="91440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de Algoritmos usando SBL y MMLB</a:t>
            </a:r>
            <a:endParaRPr sz="2320"/>
          </a:p>
        </p:txBody>
      </p:sp>
      <p:sp>
        <p:nvSpPr>
          <p:cNvPr id="215" name="Google Shape;215;p30"/>
          <p:cNvSpPr/>
          <p:nvPr/>
        </p:nvSpPr>
        <p:spPr>
          <a:xfrm>
            <a:off x="4995275" y="2912075"/>
            <a:ext cx="14037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24" y="2241250"/>
            <a:ext cx="2373707" cy="163413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7246175" y="1798400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Mapa 11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-4" y="500500"/>
            <a:ext cx="9144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Complejidad temporal </a:t>
            </a:r>
            <a:endParaRPr sz="1920"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Algoritmos Informados</a:t>
            </a:r>
            <a:endParaRPr sz="232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25" y="1095750"/>
            <a:ext cx="6215750" cy="37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275658" y="876250"/>
            <a:ext cx="8960400" cy="91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 dirty="0"/>
              <a:t>Grupo 7</a:t>
            </a:r>
            <a:endParaRPr sz="4300" dirty="0"/>
          </a:p>
        </p:txBody>
      </p:sp>
      <p:sp>
        <p:nvSpPr>
          <p:cNvPr id="61" name="Google Shape;61;p14"/>
          <p:cNvSpPr txBox="1"/>
          <p:nvPr/>
        </p:nvSpPr>
        <p:spPr>
          <a:xfrm>
            <a:off x="0" y="2112209"/>
            <a:ext cx="7108698" cy="142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790" dirty="0">
                <a:solidFill>
                  <a:srgbClr val="B7B7B7"/>
                </a:solidFill>
              </a:rPr>
              <a:t>Luque Meijide, Manuel - 57386</a:t>
            </a:r>
            <a:endParaRPr sz="1790" dirty="0">
              <a:solidFill>
                <a:srgbClr val="B7B7B7"/>
              </a:solidFill>
            </a:endParaRPr>
          </a:p>
          <a:p>
            <a:pPr marL="1828800" lvl="0" indent="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790" dirty="0">
                <a:solidFill>
                  <a:srgbClr val="B7B7B7"/>
                </a:solidFill>
              </a:rPr>
              <a:t>Karpovich, Lucía - 58131</a:t>
            </a:r>
            <a:endParaRPr sz="1790" dirty="0">
              <a:solidFill>
                <a:srgbClr val="B7B7B7"/>
              </a:solidFill>
            </a:endParaRPr>
          </a:p>
          <a:p>
            <a:pPr marL="1828800" lvl="0" indent="4572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s" sz="1790" dirty="0">
                <a:solidFill>
                  <a:srgbClr val="B7B7B7"/>
                </a:solidFill>
              </a:rPr>
              <a:t>Tarradellas del Campo, Manuel - 58091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2"/>
          <p:cNvGraphicFramePr/>
          <p:nvPr/>
        </p:nvGraphicFramePr>
        <p:xfrm>
          <a:off x="1103375" y="930350"/>
          <a:ext cx="6937250" cy="4070810"/>
        </p:xfrm>
        <a:graphic>
          <a:graphicData uri="http://schemas.openxmlformats.org/drawingml/2006/table">
            <a:tbl>
              <a:tblPr>
                <a:noFill/>
                <a:tableStyleId>{19C4743B-2F62-4CC2-AD3E-05B87EB05EB7}</a:tableStyleId>
              </a:tblPr>
              <a:tblGrid>
                <a:gridCol w="12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Algoritmo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>
                    <a:solidFill>
                      <a:srgbClr val="BCBCBC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Heurística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>
                    <a:solidFill>
                      <a:srgbClr val="BCBCBC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Memoria (bytes)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>
                    <a:solidFill>
                      <a:srgbClr val="BCBCBC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Nodos expandidos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>
                    <a:solidFill>
                      <a:srgbClr val="BCBCBC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Profundidad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>
                    <a:solidFill>
                      <a:srgbClr val="BCBCBC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Frontera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>
                    <a:solidFill>
                      <a:srgbClr val="BCBCBC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Global Greedy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SLB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424592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12960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3121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Global Greedy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SLB*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405008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2240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133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2977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Global Greedy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MMLB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8704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63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SLB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786216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35988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5692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SLB*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1076576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23809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7915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A*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MMLB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274448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11530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2017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IDA*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SLB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783360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33827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5723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IDA*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SLB*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581808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12930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4277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IDA*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MMLB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305592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12185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2210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0" name="Google Shape;230;p3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Algoritmos Informados</a:t>
            </a:r>
            <a:endParaRPr sz="2320"/>
          </a:p>
        </p:txBody>
      </p:sp>
      <p:sp>
        <p:nvSpPr>
          <p:cNvPr id="231" name="Google Shape;231;p32"/>
          <p:cNvSpPr txBox="1"/>
          <p:nvPr/>
        </p:nvSpPr>
        <p:spPr>
          <a:xfrm>
            <a:off x="3072000" y="459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i="1" u="sng">
                <a:solidFill>
                  <a:schemeClr val="dk1"/>
                </a:solidFill>
              </a:rPr>
              <a:t>Datos adicionales 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762175" y="2147700"/>
            <a:ext cx="3135000" cy="8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Comparación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688" y="1159038"/>
            <a:ext cx="2825425" cy="28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1495375" y="2995800"/>
            <a:ext cx="166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Mapa utilizado: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>
            <a:spLocks noGrp="1"/>
          </p:cNvSpPr>
          <p:nvPr>
            <p:ph type="title" idx="4294967295"/>
          </p:nvPr>
        </p:nvSpPr>
        <p:spPr>
          <a:xfrm>
            <a:off x="-4" y="500500"/>
            <a:ext cx="9144000" cy="4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20"/>
              <a:t>Complejidad temporal y espacial</a:t>
            </a:r>
            <a:endParaRPr sz="1920"/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20"/>
              <a:t>Comparación Algoritmos</a:t>
            </a:r>
            <a:endParaRPr sz="2320"/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5" y="1294075"/>
            <a:ext cx="4362800" cy="30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250" y="1294075"/>
            <a:ext cx="4362800" cy="30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0" y="1360675"/>
            <a:ext cx="90987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Conclusiones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xfrm>
            <a:off x="22650" y="399700"/>
            <a:ext cx="90987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Bibliografía</a:t>
            </a:r>
            <a:endParaRPr sz="4800"/>
          </a:p>
        </p:txBody>
      </p:sp>
      <p:sp>
        <p:nvSpPr>
          <p:cNvPr id="257" name="Google Shape;257;p36"/>
          <p:cNvSpPr txBox="1"/>
          <p:nvPr/>
        </p:nvSpPr>
        <p:spPr>
          <a:xfrm>
            <a:off x="1936200" y="2565400"/>
            <a:ext cx="5271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http://sokobano.de/wiki/index.php?title=Solver#Minimum_Matching_Lower_Bound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s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http://sokoban.dk/wp-content/uploads/2016/02/Timo-Virkkala-Solving-Sokoban-Masters-Thesis.pdf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7125" y="2158325"/>
            <a:ext cx="1975200" cy="82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Índice</a:t>
            </a:r>
            <a:endParaRPr sz="4100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37500" y="514150"/>
            <a:ext cx="3753900" cy="962100"/>
          </a:xfrm>
          <a:prstGeom prst="rect">
            <a:avLst/>
          </a:prstGeom>
          <a:solidFill>
            <a:srgbClr val="4A86E8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Métricas</a:t>
            </a:r>
            <a:endParaRPr/>
          </a:p>
        </p:txBody>
      </p:sp>
      <p:cxnSp>
        <p:nvCxnSpPr>
          <p:cNvPr id="68" name="Google Shape;68;p15"/>
          <p:cNvCxnSpPr>
            <a:stCxn id="67" idx="2"/>
            <a:endCxn id="69" idx="0"/>
          </p:cNvCxnSpPr>
          <p:nvPr/>
        </p:nvCxnSpPr>
        <p:spPr>
          <a:xfrm>
            <a:off x="6214450" y="1476250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337500" y="2090676"/>
            <a:ext cx="3753900" cy="962100"/>
          </a:xfrm>
          <a:prstGeom prst="rect">
            <a:avLst/>
          </a:prstGeom>
          <a:solidFill>
            <a:srgbClr val="CCCCCC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Algoritmos No Informados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0" name="Google Shape;70;p15"/>
          <p:cNvCxnSpPr>
            <a:stCxn id="69" idx="2"/>
            <a:endCxn id="71" idx="0"/>
          </p:cNvCxnSpPr>
          <p:nvPr/>
        </p:nvCxnSpPr>
        <p:spPr>
          <a:xfrm>
            <a:off x="6214450" y="3052776"/>
            <a:ext cx="0" cy="6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337501" y="3667157"/>
            <a:ext cx="3753900" cy="9621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Heurísticas y Algoritmos Informados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800650" y="170975"/>
            <a:ext cx="3314700" cy="13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 b="1"/>
              <a:t>Métricas</a:t>
            </a:r>
            <a:endParaRPr sz="4400"/>
          </a:p>
        </p:txBody>
      </p:sp>
      <p:sp>
        <p:nvSpPr>
          <p:cNvPr id="77" name="Google Shape;77;p16"/>
          <p:cNvSpPr txBox="1"/>
          <p:nvPr/>
        </p:nvSpPr>
        <p:spPr>
          <a:xfrm>
            <a:off x="876250" y="1880725"/>
            <a:ext cx="35619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Complejidad temporal</a:t>
            </a:r>
            <a:endParaRPr sz="17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Complejidad espacial</a:t>
            </a:r>
            <a:endParaRPr sz="17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Profundidad</a:t>
            </a:r>
            <a:endParaRPr sz="17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Nodos expandidos</a:t>
            </a:r>
            <a:endParaRPr sz="17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FF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s" sz="1700">
                <a:solidFill>
                  <a:srgbClr val="FFFFFF"/>
                </a:solidFill>
              </a:rPr>
              <a:t>Nodos frontera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675" y="1880725"/>
            <a:ext cx="2335625" cy="233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47675" y="1360675"/>
            <a:ext cx="3933600" cy="21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Algoritmos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2726100" y="1194850"/>
            <a:ext cx="36918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 b="1"/>
              <a:t>Análisis de los algoritmos</a:t>
            </a:r>
            <a:endParaRPr sz="2220"/>
          </a:p>
        </p:txBody>
      </p:sp>
      <p:sp>
        <p:nvSpPr>
          <p:cNvPr id="89" name="Google Shape;89;p18"/>
          <p:cNvSpPr txBox="1"/>
          <p:nvPr/>
        </p:nvSpPr>
        <p:spPr>
          <a:xfrm>
            <a:off x="1582250" y="2880875"/>
            <a:ext cx="1741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No Informados</a:t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631825" y="2942125"/>
            <a:ext cx="137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</a:rPr>
              <a:t>Informados</a:t>
            </a:r>
            <a:endParaRPr sz="1800">
              <a:solidFill>
                <a:srgbClr val="FFFFFF"/>
              </a:solidFill>
            </a:endParaRPr>
          </a:p>
        </p:txBody>
      </p:sp>
      <p:cxnSp>
        <p:nvCxnSpPr>
          <p:cNvPr id="91" name="Google Shape;91;p18"/>
          <p:cNvCxnSpPr/>
          <p:nvPr/>
        </p:nvCxnSpPr>
        <p:spPr>
          <a:xfrm flipH="1">
            <a:off x="3150000" y="1964650"/>
            <a:ext cx="1367100" cy="712500"/>
          </a:xfrm>
          <a:prstGeom prst="straightConnector1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8"/>
          <p:cNvCxnSpPr/>
          <p:nvPr/>
        </p:nvCxnSpPr>
        <p:spPr>
          <a:xfrm>
            <a:off x="4517100" y="1961050"/>
            <a:ext cx="1326600" cy="778200"/>
          </a:xfrm>
          <a:prstGeom prst="straightConnector1">
            <a:avLst/>
          </a:prstGeom>
          <a:noFill/>
          <a:ln w="38100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0" y="286575"/>
            <a:ext cx="9144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20" b="1"/>
              <a:t>No Informados</a:t>
            </a:r>
            <a:endParaRPr sz="252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75" y="2443100"/>
            <a:ext cx="2099200" cy="14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175" y="1979825"/>
            <a:ext cx="3187999" cy="23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487400" y="951150"/>
            <a:ext cx="6169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</a:rPr>
              <a:t>Para analizar y comparar los resultados de los algoritmos, se utilizará una representación del siguiente mapa: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466700" y="2967600"/>
            <a:ext cx="1972800" cy="29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7233975" y="1990600"/>
            <a:ext cx="9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Mapa 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0" y="25585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Complejidad Temporal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88" y="1374187"/>
            <a:ext cx="5048012" cy="3028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578075" y="2525775"/>
            <a:ext cx="3566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¿Ventaja de IDDFS vs DFS?</a:t>
            </a:r>
            <a:endParaRPr sz="1200">
              <a:solidFill>
                <a:srgbClr val="FFFFFF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s" sz="1200">
                <a:solidFill>
                  <a:srgbClr val="FFFFFF"/>
                </a:solidFill>
              </a:rPr>
              <a:t>¿Por qué tanta diferencia entre DFS y BFS?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 u="sng">
                <a:solidFill>
                  <a:srgbClr val="FFFFFF"/>
                </a:solidFill>
              </a:rPr>
              <a:t>Datos adicionales: </a:t>
            </a:r>
            <a:endParaRPr sz="1100" i="1" u="sng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</a:endParaRPr>
          </a:p>
        </p:txBody>
      </p:sp>
      <p:graphicFrame>
        <p:nvGraphicFramePr>
          <p:cNvPr id="111" name="Google Shape;111;p20"/>
          <p:cNvGraphicFramePr/>
          <p:nvPr/>
        </p:nvGraphicFramePr>
        <p:xfrm>
          <a:off x="5578075" y="3472525"/>
          <a:ext cx="3402375" cy="1227800"/>
        </p:xfrm>
        <a:graphic>
          <a:graphicData uri="http://schemas.openxmlformats.org/drawingml/2006/table">
            <a:tbl>
              <a:tblPr>
                <a:noFill/>
                <a:tableStyleId>{19C4743B-2F62-4CC2-AD3E-05B87EB05EB7}</a:tableStyleId>
              </a:tblPr>
              <a:tblGrid>
                <a:gridCol w="75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Algoritmo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Profundidad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Nodos expandidos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Nodos frontera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DFS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210.267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1.710.263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186.636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IDDFS(1000)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989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508.304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898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BFS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12.897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5.934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2" name="Google Shape;112;p20"/>
          <p:cNvSpPr txBox="1"/>
          <p:nvPr/>
        </p:nvSpPr>
        <p:spPr>
          <a:xfrm>
            <a:off x="5578075" y="888150"/>
            <a:ext cx="181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Observaciones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578075" y="1288350"/>
            <a:ext cx="333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¿Por que entre menor el límite de IDDFS, menor complejidad?</a:t>
            </a:r>
            <a:endParaRPr sz="1500"/>
          </a:p>
        </p:txBody>
      </p:sp>
      <p:sp>
        <p:nvSpPr>
          <p:cNvPr id="114" name="Google Shape;114;p20"/>
          <p:cNvSpPr txBox="1"/>
          <p:nvPr/>
        </p:nvSpPr>
        <p:spPr>
          <a:xfrm>
            <a:off x="5578075" y="1802863"/>
            <a:ext cx="356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>
                <a:solidFill>
                  <a:schemeClr val="dk1"/>
                </a:solidFill>
              </a:rPr>
              <a:t>Entre menor el límite de profundidad establecido, más parecido es a BFS.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-25" y="1753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FFFFFF"/>
                </a:solidFill>
              </a:rPr>
              <a:t>Complejidad Espacial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364500" y="2344000"/>
            <a:ext cx="351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i="1" u="sng">
                <a:solidFill>
                  <a:srgbClr val="FFFFFF"/>
                </a:solidFill>
              </a:rPr>
              <a:t>Datos adicionales</a:t>
            </a:r>
            <a:r>
              <a:rPr lang="es" sz="1200">
                <a:solidFill>
                  <a:srgbClr val="FFFFFF"/>
                </a:solidFill>
              </a:rPr>
              <a:t>:</a:t>
            </a:r>
            <a:endParaRPr sz="1300">
              <a:solidFill>
                <a:srgbClr val="FFFFFF"/>
              </a:solidFill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5392800" y="2760675"/>
          <a:ext cx="3582550" cy="1700030"/>
        </p:xfrm>
        <a:graphic>
          <a:graphicData uri="http://schemas.openxmlformats.org/drawingml/2006/table">
            <a:tbl>
              <a:tblPr>
                <a:noFill/>
                <a:tableStyleId>{19C4743B-2F62-4CC2-AD3E-05B87EB05EB7}</a:tableStyleId>
              </a:tblPr>
              <a:tblGrid>
                <a:gridCol w="7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Algoritmo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Profundidad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Nodos expandidos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chemeClr val="dk1"/>
                          </a:solidFill>
                        </a:rPr>
                        <a:t>Nodos Frontera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DFS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210.267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1.710.263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186.636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BFS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12.897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5934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IDDFS(1000)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989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508.304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898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IDDFS(10)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37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49.590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700">
                          <a:solidFill>
                            <a:srgbClr val="FFFFFF"/>
                          </a:solidFill>
                        </a:rPr>
                        <a:t>23.832</a:t>
                      </a:r>
                      <a:endParaRPr sz="7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" name="Google Shape;123;p21"/>
          <p:cNvSpPr txBox="1"/>
          <p:nvPr/>
        </p:nvSpPr>
        <p:spPr>
          <a:xfrm>
            <a:off x="5293100" y="4454938"/>
            <a:ext cx="322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¿Esto ocurre en todos los casos?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50" y="1563875"/>
            <a:ext cx="4794650" cy="264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5578075" y="1148375"/>
            <a:ext cx="181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FFFF"/>
                </a:solidFill>
              </a:rPr>
              <a:t>Observaciones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578075" y="1684688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¿Por qué DFS utiliza más memoria que BFS?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On-screen Show (16:9)</PresentationFormat>
  <Paragraphs>244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Simple Dark</vt:lpstr>
      <vt:lpstr>Algoritmos de búsqueda</vt:lpstr>
      <vt:lpstr>Grupo 7</vt:lpstr>
      <vt:lpstr>Índice</vt:lpstr>
      <vt:lpstr>Métricas</vt:lpstr>
      <vt:lpstr>Algoritmos</vt:lpstr>
      <vt:lpstr>Análisis de los algoritmos</vt:lpstr>
      <vt:lpstr>No Informados</vt:lpstr>
      <vt:lpstr>PowerPoint Presentation</vt:lpstr>
      <vt:lpstr>PowerPoint Presentation</vt:lpstr>
      <vt:lpstr>Tomando un mapa distinto...</vt:lpstr>
      <vt:lpstr>Complejidad temporal y espacial</vt:lpstr>
      <vt:lpstr>Conclusiones</vt:lpstr>
      <vt:lpstr>Heurísticas</vt:lpstr>
      <vt:lpstr>Informados</vt:lpstr>
      <vt:lpstr>Complejidad temporal y espacial</vt:lpstr>
      <vt:lpstr>Comparación heurísticas SBL y MMLB</vt:lpstr>
      <vt:lpstr>Complejidad temporal y espacial</vt:lpstr>
      <vt:lpstr>Comparación de Algoritmos usando SBL y MMLB</vt:lpstr>
      <vt:lpstr>Complejidad temporal </vt:lpstr>
      <vt:lpstr>Comparación Algoritmos Informados</vt:lpstr>
      <vt:lpstr>Comparación</vt:lpstr>
      <vt:lpstr>Complejidad temporal y espacial</vt:lpstr>
      <vt:lpstr>Conclusiones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búsqueda</dc:title>
  <dc:creator>Lu Karpovich</dc:creator>
  <cp:lastModifiedBy>Lucia Karpovich</cp:lastModifiedBy>
  <cp:revision>1</cp:revision>
  <dcterms:modified xsi:type="dcterms:W3CDTF">2021-03-18T07:44:24Z</dcterms:modified>
</cp:coreProperties>
</file>