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10.svg"/><Relationship Id="rId4" Type="http://schemas.openxmlformats.org/officeDocument/2006/relationships/image" Target="../media/image39.svg"/><Relationship Id="rId9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10.svg"/><Relationship Id="rId4" Type="http://schemas.openxmlformats.org/officeDocument/2006/relationships/image" Target="../media/image39.svg"/><Relationship Id="rId9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77B99-BEA7-4D7C-9A6B-2AB4DAED9A0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9432E8-9392-401F-AE9B-1862FB03C93E}">
      <dgm:prSet/>
      <dgm:spPr/>
      <dgm:t>
        <a:bodyPr/>
        <a:lstStyle/>
        <a:p>
          <a:r>
            <a:rPr lang="en-US" b="1" dirty="0"/>
            <a:t>Objective:</a:t>
          </a:r>
        </a:p>
      </dgm:t>
    </dgm:pt>
    <dgm:pt modelId="{A8627F56-880D-482E-AA0D-1CC0C49AFBBA}" type="parTrans" cxnId="{64B86D06-CE47-45F4-B282-55C778970C88}">
      <dgm:prSet/>
      <dgm:spPr/>
      <dgm:t>
        <a:bodyPr/>
        <a:lstStyle/>
        <a:p>
          <a:endParaRPr lang="en-US"/>
        </a:p>
      </dgm:t>
    </dgm:pt>
    <dgm:pt modelId="{050D1653-3DE0-4460-A856-A00DA662D154}" type="sibTrans" cxnId="{64B86D06-CE47-45F4-B282-55C778970C88}">
      <dgm:prSet/>
      <dgm:spPr/>
      <dgm:t>
        <a:bodyPr/>
        <a:lstStyle/>
        <a:p>
          <a:endParaRPr lang="en-US"/>
        </a:p>
      </dgm:t>
    </dgm:pt>
    <dgm:pt modelId="{EC42C090-B448-4374-A0FE-B953E5758966}">
      <dgm:prSet/>
      <dgm:spPr/>
      <dgm:t>
        <a:bodyPr/>
        <a:lstStyle/>
        <a:p>
          <a:r>
            <a:rPr lang="en-US" b="1" dirty="0"/>
            <a:t>Key Questions:</a:t>
          </a:r>
        </a:p>
      </dgm:t>
    </dgm:pt>
    <dgm:pt modelId="{A6DB5890-F890-4D50-AF7D-EF6FB74A0AD2}" type="parTrans" cxnId="{7AB6B6E9-D276-4682-B4BF-0675359B7B0E}">
      <dgm:prSet/>
      <dgm:spPr/>
      <dgm:t>
        <a:bodyPr/>
        <a:lstStyle/>
        <a:p>
          <a:endParaRPr lang="en-US"/>
        </a:p>
      </dgm:t>
    </dgm:pt>
    <dgm:pt modelId="{C980CE8A-3327-4541-8C78-2EF0D65F8ACF}" type="sibTrans" cxnId="{7AB6B6E9-D276-4682-B4BF-0675359B7B0E}">
      <dgm:prSet/>
      <dgm:spPr/>
      <dgm:t>
        <a:bodyPr/>
        <a:lstStyle/>
        <a:p>
          <a:endParaRPr lang="en-US"/>
        </a:p>
      </dgm:t>
    </dgm:pt>
    <dgm:pt modelId="{4DEC8700-69F7-4321-A902-1C79D6928C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top YouTube channels based on subscriber counts?</a:t>
          </a:r>
        </a:p>
      </dgm:t>
    </dgm:pt>
    <dgm:pt modelId="{D1ACB13A-FB4B-4287-AD73-BDCD12862383}" type="parTrans" cxnId="{4881837B-5D55-4E9F-BBF0-B3AA4A517599}">
      <dgm:prSet/>
      <dgm:spPr/>
      <dgm:t>
        <a:bodyPr/>
        <a:lstStyle/>
        <a:p>
          <a:endParaRPr lang="en-US"/>
        </a:p>
      </dgm:t>
    </dgm:pt>
    <dgm:pt modelId="{9CCA3AB2-EB1B-4A36-A435-662D824B2580}" type="sibTrans" cxnId="{4881837B-5D55-4E9F-BBF0-B3AA4A517599}">
      <dgm:prSet/>
      <dgm:spPr/>
      <dgm:t>
        <a:bodyPr/>
        <a:lstStyle/>
        <a:p>
          <a:endParaRPr lang="en-US"/>
        </a:p>
      </dgm:t>
    </dgm:pt>
    <dgm:pt modelId="{55E5DAAE-8A13-4545-A94F-534688323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different categories of channels compare in terms of average subscribers and video uploads?</a:t>
          </a:r>
        </a:p>
      </dgm:t>
    </dgm:pt>
    <dgm:pt modelId="{E2660420-1B7E-4A59-9B13-3950D57A61C8}" type="parTrans" cxnId="{E7D8F20C-02EC-4784-BB41-57AAA83D9CA0}">
      <dgm:prSet/>
      <dgm:spPr/>
      <dgm:t>
        <a:bodyPr/>
        <a:lstStyle/>
        <a:p>
          <a:endParaRPr lang="en-US"/>
        </a:p>
      </dgm:t>
    </dgm:pt>
    <dgm:pt modelId="{8798DA23-CE25-4B61-8600-DA4F53C5208D}" type="sibTrans" cxnId="{E7D8F20C-02EC-4784-BB41-57AAA83D9CA0}">
      <dgm:prSet/>
      <dgm:spPr/>
      <dgm:t>
        <a:bodyPr/>
        <a:lstStyle/>
        <a:p>
          <a:endParaRPr lang="en-US"/>
        </a:p>
      </dgm:t>
    </dgm:pt>
    <dgm:pt modelId="{2F20740B-BAB6-4EA0-AB93-13591881F8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trends in channel creation dates and earnings?</a:t>
          </a:r>
        </a:p>
      </dgm:t>
    </dgm:pt>
    <dgm:pt modelId="{C36519AB-C551-4587-9CF9-9FEB2743A53D}" type="parTrans" cxnId="{3FCABD07-B220-4024-91C9-44C5D7861C74}">
      <dgm:prSet/>
      <dgm:spPr/>
      <dgm:t>
        <a:bodyPr/>
        <a:lstStyle/>
        <a:p>
          <a:endParaRPr lang="en-US"/>
        </a:p>
      </dgm:t>
    </dgm:pt>
    <dgm:pt modelId="{D8955652-FFD6-425B-AA55-CD4884EDED6A}" type="sibTrans" cxnId="{3FCABD07-B220-4024-91C9-44C5D7861C74}">
      <dgm:prSet/>
      <dgm:spPr/>
      <dgm:t>
        <a:bodyPr/>
        <a:lstStyle/>
        <a:p>
          <a:endParaRPr lang="en-US"/>
        </a:p>
      </dgm:t>
    </dgm:pt>
    <dgm:pt modelId="{926A73BF-D102-4267-B368-D24A7CCE4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geographic factors like country population and education levels correlate with YouTube channel metrics?</a:t>
          </a:r>
        </a:p>
      </dgm:t>
    </dgm:pt>
    <dgm:pt modelId="{D2989A25-5624-44DD-9CC2-2FA6600CB584}" type="parTrans" cxnId="{DB51A7AB-5D9F-44F5-BF5B-8675D27AA2D8}">
      <dgm:prSet/>
      <dgm:spPr/>
      <dgm:t>
        <a:bodyPr/>
        <a:lstStyle/>
        <a:p>
          <a:endParaRPr lang="en-US"/>
        </a:p>
      </dgm:t>
    </dgm:pt>
    <dgm:pt modelId="{13C78D7F-4380-4ACA-9D2B-49F0FC30E9AA}" type="sibTrans" cxnId="{DB51A7AB-5D9F-44F5-BF5B-8675D27AA2D8}">
      <dgm:prSet/>
      <dgm:spPr/>
      <dgm:t>
        <a:bodyPr/>
        <a:lstStyle/>
        <a:p>
          <a:endParaRPr lang="en-US"/>
        </a:p>
      </dgm:t>
    </dgm:pt>
    <dgm:pt modelId="{E0E5E130-4946-4530-A0CD-236EFCE9F6A5}">
      <dgm:prSet/>
      <dgm:spPr/>
      <dgm:t>
        <a:bodyPr/>
        <a:lstStyle/>
        <a:p>
          <a:r>
            <a:rPr lang="en-US" b="1" dirty="0"/>
            <a:t>Goals of the Analysis:</a:t>
          </a:r>
        </a:p>
      </dgm:t>
    </dgm:pt>
    <dgm:pt modelId="{627EAE27-31F3-4155-8036-412656BE6072}" type="parTrans" cxnId="{D547758B-C644-4147-BA79-645CF641C554}">
      <dgm:prSet/>
      <dgm:spPr/>
      <dgm:t>
        <a:bodyPr/>
        <a:lstStyle/>
        <a:p>
          <a:endParaRPr lang="en-US"/>
        </a:p>
      </dgm:t>
    </dgm:pt>
    <dgm:pt modelId="{D7BE654F-FDBB-4C77-A670-8FCDE5EF8D87}" type="sibTrans" cxnId="{D547758B-C644-4147-BA79-645CF641C554}">
      <dgm:prSet/>
      <dgm:spPr/>
      <dgm:t>
        <a:bodyPr/>
        <a:lstStyle/>
        <a:p>
          <a:endParaRPr lang="en-US"/>
        </a:p>
      </dgm:t>
    </dgm:pt>
    <dgm:pt modelId="{E532EE66-F330-4963-A7A9-E7804C2A92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identify leading YouTube channels and analyze their performance.</a:t>
          </a:r>
        </a:p>
      </dgm:t>
    </dgm:pt>
    <dgm:pt modelId="{F8823128-E99F-473A-8962-45BC0393D87E}" type="parTrans" cxnId="{E96AF051-0062-4726-9395-3226912121E7}">
      <dgm:prSet/>
      <dgm:spPr/>
      <dgm:t>
        <a:bodyPr/>
        <a:lstStyle/>
        <a:p>
          <a:endParaRPr lang="en-US"/>
        </a:p>
      </dgm:t>
    </dgm:pt>
    <dgm:pt modelId="{A4BB2D0F-A2F9-4C68-9AA9-F16225EF277D}" type="sibTrans" cxnId="{E96AF051-0062-4726-9395-3226912121E7}">
      <dgm:prSet/>
      <dgm:spPr/>
      <dgm:t>
        <a:bodyPr/>
        <a:lstStyle/>
        <a:p>
          <a:endParaRPr lang="en-US"/>
        </a:p>
      </dgm:t>
    </dgm:pt>
    <dgm:pt modelId="{DC99CEB1-8FB4-481B-AB0B-203E1678CB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understand distribution patterns and trends across different categories and countries.</a:t>
          </a:r>
        </a:p>
      </dgm:t>
    </dgm:pt>
    <dgm:pt modelId="{44ADEB75-BCC1-42AC-9B44-84454C6A2D0B}" type="parTrans" cxnId="{C296282D-5334-489E-8773-DE0E3E088B05}">
      <dgm:prSet/>
      <dgm:spPr/>
      <dgm:t>
        <a:bodyPr/>
        <a:lstStyle/>
        <a:p>
          <a:endParaRPr lang="en-US"/>
        </a:p>
      </dgm:t>
    </dgm:pt>
    <dgm:pt modelId="{217BED7F-BD29-4E3F-B594-7E99FCC97473}" type="sibTrans" cxnId="{C296282D-5334-489E-8773-DE0E3E088B05}">
      <dgm:prSet/>
      <dgm:spPr/>
      <dgm:t>
        <a:bodyPr/>
        <a:lstStyle/>
        <a:p>
          <a:endParaRPr lang="en-US"/>
        </a:p>
      </dgm:t>
    </dgm:pt>
    <dgm:pt modelId="{E3FEC1C0-C1D5-4D9C-9BAB-7D3744B59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uncover correlations between various factors such as subscribers, video views, and economic indicators.</a:t>
          </a:r>
        </a:p>
      </dgm:t>
    </dgm:pt>
    <dgm:pt modelId="{1D722C67-91F9-450F-84C8-4A7C1D255480}" type="parTrans" cxnId="{C3E8705B-78B3-4ADC-9CF2-0AF66E10F27D}">
      <dgm:prSet/>
      <dgm:spPr/>
      <dgm:t>
        <a:bodyPr/>
        <a:lstStyle/>
        <a:p>
          <a:endParaRPr lang="en-US"/>
        </a:p>
      </dgm:t>
    </dgm:pt>
    <dgm:pt modelId="{3411B476-87EE-46CB-8ECB-166C51E956CF}" type="sibTrans" cxnId="{C3E8705B-78B3-4ADC-9CF2-0AF66E10F27D}">
      <dgm:prSet/>
      <dgm:spPr/>
      <dgm:t>
        <a:bodyPr/>
        <a:lstStyle/>
        <a:p>
          <a:endParaRPr lang="en-US"/>
        </a:p>
      </dgm:t>
    </dgm:pt>
    <dgm:pt modelId="{0EDFD527-8404-41D3-9136-031BDDA622E8}" type="pres">
      <dgm:prSet presAssocID="{22877B99-BEA7-4D7C-9A6B-2AB4DAED9A0E}" presName="Name0" presStyleCnt="0">
        <dgm:presLayoutVars>
          <dgm:dir/>
          <dgm:animLvl val="lvl"/>
          <dgm:resizeHandles val="exact"/>
        </dgm:presLayoutVars>
      </dgm:prSet>
      <dgm:spPr/>
    </dgm:pt>
    <dgm:pt modelId="{014371BC-9381-4CDD-A773-57C1A5FCEED1}" type="pres">
      <dgm:prSet presAssocID="{E0E5E130-4946-4530-A0CD-236EFCE9F6A5}" presName="boxAndChildren" presStyleCnt="0"/>
      <dgm:spPr/>
    </dgm:pt>
    <dgm:pt modelId="{608527DD-848C-46CF-8D92-7F9994D65902}" type="pres">
      <dgm:prSet presAssocID="{E0E5E130-4946-4530-A0CD-236EFCE9F6A5}" presName="parentTextBox" presStyleLbl="node1" presStyleIdx="0" presStyleCnt="3"/>
      <dgm:spPr/>
    </dgm:pt>
    <dgm:pt modelId="{A2A3C49E-5B7B-4D13-BCD1-8E0D851E5A17}" type="pres">
      <dgm:prSet presAssocID="{E0E5E130-4946-4530-A0CD-236EFCE9F6A5}" presName="entireBox" presStyleLbl="node1" presStyleIdx="0" presStyleCnt="3"/>
      <dgm:spPr/>
    </dgm:pt>
    <dgm:pt modelId="{CE2E5715-C24E-49F0-A980-8947A7216906}" type="pres">
      <dgm:prSet presAssocID="{E0E5E130-4946-4530-A0CD-236EFCE9F6A5}" presName="descendantBox" presStyleCnt="0"/>
      <dgm:spPr/>
    </dgm:pt>
    <dgm:pt modelId="{9A60E4DE-9B24-4F8D-ABF1-F6D37D0D2BED}" type="pres">
      <dgm:prSet presAssocID="{E532EE66-F330-4963-A7A9-E7804C2A92C6}" presName="childTextBox" presStyleLbl="fgAccFollowNode1" presStyleIdx="0" presStyleCnt="7">
        <dgm:presLayoutVars>
          <dgm:bulletEnabled val="1"/>
        </dgm:presLayoutVars>
      </dgm:prSet>
      <dgm:spPr/>
    </dgm:pt>
    <dgm:pt modelId="{877E0E68-F787-43E5-A100-8C1D91D87FB9}" type="pres">
      <dgm:prSet presAssocID="{DC99CEB1-8FB4-481B-AB0B-203E1678CB96}" presName="childTextBox" presStyleLbl="fgAccFollowNode1" presStyleIdx="1" presStyleCnt="7">
        <dgm:presLayoutVars>
          <dgm:bulletEnabled val="1"/>
        </dgm:presLayoutVars>
      </dgm:prSet>
      <dgm:spPr/>
    </dgm:pt>
    <dgm:pt modelId="{3BC6AA4E-CF8D-4AE5-A03A-D71046160577}" type="pres">
      <dgm:prSet presAssocID="{E3FEC1C0-C1D5-4D9C-9BAB-7D3744B59B48}" presName="childTextBox" presStyleLbl="fgAccFollowNode1" presStyleIdx="2" presStyleCnt="7">
        <dgm:presLayoutVars>
          <dgm:bulletEnabled val="1"/>
        </dgm:presLayoutVars>
      </dgm:prSet>
      <dgm:spPr/>
    </dgm:pt>
    <dgm:pt modelId="{8D27E887-71FF-4C11-83B3-3A3707E879CD}" type="pres">
      <dgm:prSet presAssocID="{C980CE8A-3327-4541-8C78-2EF0D65F8ACF}" presName="sp" presStyleCnt="0"/>
      <dgm:spPr/>
    </dgm:pt>
    <dgm:pt modelId="{96A1E21C-1C7E-408F-80DF-14AE6ED9F748}" type="pres">
      <dgm:prSet presAssocID="{EC42C090-B448-4374-A0FE-B953E5758966}" presName="arrowAndChildren" presStyleCnt="0"/>
      <dgm:spPr/>
    </dgm:pt>
    <dgm:pt modelId="{9DCBFD67-4152-44C5-966B-4890DF14DC30}" type="pres">
      <dgm:prSet presAssocID="{EC42C090-B448-4374-A0FE-B953E5758966}" presName="parentTextArrow" presStyleLbl="node1" presStyleIdx="0" presStyleCnt="3"/>
      <dgm:spPr/>
    </dgm:pt>
    <dgm:pt modelId="{87803940-9BD6-4BD5-ACBF-C98A27FF37BA}" type="pres">
      <dgm:prSet presAssocID="{EC42C090-B448-4374-A0FE-B953E5758966}" presName="arrow" presStyleLbl="node1" presStyleIdx="1" presStyleCnt="3"/>
      <dgm:spPr/>
    </dgm:pt>
    <dgm:pt modelId="{581F464D-C017-4A10-B008-5A36028F24C0}" type="pres">
      <dgm:prSet presAssocID="{EC42C090-B448-4374-A0FE-B953E5758966}" presName="descendantArrow" presStyleCnt="0"/>
      <dgm:spPr/>
    </dgm:pt>
    <dgm:pt modelId="{CF7C86FF-A5FA-404C-9597-93CAD87F36BC}" type="pres">
      <dgm:prSet presAssocID="{4DEC8700-69F7-4321-A902-1C79D6928C0D}" presName="childTextArrow" presStyleLbl="fgAccFollowNode1" presStyleIdx="3" presStyleCnt="7">
        <dgm:presLayoutVars>
          <dgm:bulletEnabled val="1"/>
        </dgm:presLayoutVars>
      </dgm:prSet>
      <dgm:spPr/>
    </dgm:pt>
    <dgm:pt modelId="{31791F31-2186-440F-B80E-C0DC00A56F8E}" type="pres">
      <dgm:prSet presAssocID="{55E5DAAE-8A13-4545-A94F-534688323FF3}" presName="childTextArrow" presStyleLbl="fgAccFollowNode1" presStyleIdx="4" presStyleCnt="7">
        <dgm:presLayoutVars>
          <dgm:bulletEnabled val="1"/>
        </dgm:presLayoutVars>
      </dgm:prSet>
      <dgm:spPr/>
    </dgm:pt>
    <dgm:pt modelId="{7739539B-FBEE-4AD6-A6C4-DBB8C4D18D3F}" type="pres">
      <dgm:prSet presAssocID="{2F20740B-BAB6-4EA0-AB93-13591881F8F2}" presName="childTextArrow" presStyleLbl="fgAccFollowNode1" presStyleIdx="5" presStyleCnt="7">
        <dgm:presLayoutVars>
          <dgm:bulletEnabled val="1"/>
        </dgm:presLayoutVars>
      </dgm:prSet>
      <dgm:spPr/>
    </dgm:pt>
    <dgm:pt modelId="{B1E9A605-6C8D-45FB-BA17-0E78B2CD39F7}" type="pres">
      <dgm:prSet presAssocID="{926A73BF-D102-4267-B368-D24A7CCE4276}" presName="childTextArrow" presStyleLbl="fgAccFollowNode1" presStyleIdx="6" presStyleCnt="7">
        <dgm:presLayoutVars>
          <dgm:bulletEnabled val="1"/>
        </dgm:presLayoutVars>
      </dgm:prSet>
      <dgm:spPr/>
    </dgm:pt>
    <dgm:pt modelId="{BB8BF9DF-F0B5-42BB-9B97-2CE510B207E6}" type="pres">
      <dgm:prSet presAssocID="{050D1653-3DE0-4460-A856-A00DA662D154}" presName="sp" presStyleCnt="0"/>
      <dgm:spPr/>
    </dgm:pt>
    <dgm:pt modelId="{3572AB38-3CE8-4A05-90A4-CDB601B06AF2}" type="pres">
      <dgm:prSet presAssocID="{509432E8-9392-401F-AE9B-1862FB03C93E}" presName="arrowAndChildren" presStyleCnt="0"/>
      <dgm:spPr/>
    </dgm:pt>
    <dgm:pt modelId="{97493B96-1A89-4868-AD1A-53B8B0B5593D}" type="pres">
      <dgm:prSet presAssocID="{509432E8-9392-401F-AE9B-1862FB03C93E}" presName="parentTextArrow" presStyleLbl="node1" presStyleIdx="2" presStyleCnt="3" custLinFactNeighborY="-44124"/>
      <dgm:spPr/>
    </dgm:pt>
  </dgm:ptLst>
  <dgm:cxnLst>
    <dgm:cxn modelId="{64B86D06-CE47-45F4-B282-55C778970C88}" srcId="{22877B99-BEA7-4D7C-9A6B-2AB4DAED9A0E}" destId="{509432E8-9392-401F-AE9B-1862FB03C93E}" srcOrd="0" destOrd="0" parTransId="{A8627F56-880D-482E-AA0D-1CC0C49AFBBA}" sibTransId="{050D1653-3DE0-4460-A856-A00DA662D154}"/>
    <dgm:cxn modelId="{3FCABD07-B220-4024-91C9-44C5D7861C74}" srcId="{EC42C090-B448-4374-A0FE-B953E5758966}" destId="{2F20740B-BAB6-4EA0-AB93-13591881F8F2}" srcOrd="2" destOrd="0" parTransId="{C36519AB-C551-4587-9CF9-9FEB2743A53D}" sibTransId="{D8955652-FFD6-425B-AA55-CD4884EDED6A}"/>
    <dgm:cxn modelId="{FF12BC09-6A52-4FB5-AC88-E9030E2F49F2}" type="presOf" srcId="{926A73BF-D102-4267-B368-D24A7CCE4276}" destId="{B1E9A605-6C8D-45FB-BA17-0E78B2CD39F7}" srcOrd="0" destOrd="0" presId="urn:microsoft.com/office/officeart/2005/8/layout/process4"/>
    <dgm:cxn modelId="{E7D8F20C-02EC-4784-BB41-57AAA83D9CA0}" srcId="{EC42C090-B448-4374-A0FE-B953E5758966}" destId="{55E5DAAE-8A13-4545-A94F-534688323FF3}" srcOrd="1" destOrd="0" parTransId="{E2660420-1B7E-4A59-9B13-3950D57A61C8}" sibTransId="{8798DA23-CE25-4B61-8600-DA4F53C5208D}"/>
    <dgm:cxn modelId="{83AABB15-9F79-4921-BDC6-58E9EE107104}" type="presOf" srcId="{509432E8-9392-401F-AE9B-1862FB03C93E}" destId="{97493B96-1A89-4868-AD1A-53B8B0B5593D}" srcOrd="0" destOrd="0" presId="urn:microsoft.com/office/officeart/2005/8/layout/process4"/>
    <dgm:cxn modelId="{3185BA1C-B809-4C97-934B-66B6B5A33FED}" type="presOf" srcId="{EC42C090-B448-4374-A0FE-B953E5758966}" destId="{9DCBFD67-4152-44C5-966B-4890DF14DC30}" srcOrd="0" destOrd="0" presId="urn:microsoft.com/office/officeart/2005/8/layout/process4"/>
    <dgm:cxn modelId="{C296282D-5334-489E-8773-DE0E3E088B05}" srcId="{E0E5E130-4946-4530-A0CD-236EFCE9F6A5}" destId="{DC99CEB1-8FB4-481B-AB0B-203E1678CB96}" srcOrd="1" destOrd="0" parTransId="{44ADEB75-BCC1-42AC-9B44-84454C6A2D0B}" sibTransId="{217BED7F-BD29-4E3F-B594-7E99FCC97473}"/>
    <dgm:cxn modelId="{C3E8705B-78B3-4ADC-9CF2-0AF66E10F27D}" srcId="{E0E5E130-4946-4530-A0CD-236EFCE9F6A5}" destId="{E3FEC1C0-C1D5-4D9C-9BAB-7D3744B59B48}" srcOrd="2" destOrd="0" parTransId="{1D722C67-91F9-450F-84C8-4A7C1D255480}" sibTransId="{3411B476-87EE-46CB-8ECB-166C51E956CF}"/>
    <dgm:cxn modelId="{A1D0C464-E564-4B8E-99BD-873D9C9D1859}" type="presOf" srcId="{E532EE66-F330-4963-A7A9-E7804C2A92C6}" destId="{9A60E4DE-9B24-4F8D-ABF1-F6D37D0D2BED}" srcOrd="0" destOrd="0" presId="urn:microsoft.com/office/officeart/2005/8/layout/process4"/>
    <dgm:cxn modelId="{E96AF051-0062-4726-9395-3226912121E7}" srcId="{E0E5E130-4946-4530-A0CD-236EFCE9F6A5}" destId="{E532EE66-F330-4963-A7A9-E7804C2A92C6}" srcOrd="0" destOrd="0" parTransId="{F8823128-E99F-473A-8962-45BC0393D87E}" sibTransId="{A4BB2D0F-A2F9-4C68-9AA9-F16225EF277D}"/>
    <dgm:cxn modelId="{220BD672-51BC-46C1-B872-7C5F944E1926}" type="presOf" srcId="{4DEC8700-69F7-4321-A902-1C79D6928C0D}" destId="{CF7C86FF-A5FA-404C-9597-93CAD87F36BC}" srcOrd="0" destOrd="0" presId="urn:microsoft.com/office/officeart/2005/8/layout/process4"/>
    <dgm:cxn modelId="{72879E74-E323-4C7E-9E67-8DE2534AF9A0}" type="presOf" srcId="{DC99CEB1-8FB4-481B-AB0B-203E1678CB96}" destId="{877E0E68-F787-43E5-A100-8C1D91D87FB9}" srcOrd="0" destOrd="0" presId="urn:microsoft.com/office/officeart/2005/8/layout/process4"/>
    <dgm:cxn modelId="{4881837B-5D55-4E9F-BBF0-B3AA4A517599}" srcId="{EC42C090-B448-4374-A0FE-B953E5758966}" destId="{4DEC8700-69F7-4321-A902-1C79D6928C0D}" srcOrd="0" destOrd="0" parTransId="{D1ACB13A-FB4B-4287-AD73-BDCD12862383}" sibTransId="{9CCA3AB2-EB1B-4A36-A435-662D824B2580}"/>
    <dgm:cxn modelId="{2BA1E58A-EE09-4DAB-8750-94A71BE3CB1E}" type="presOf" srcId="{E0E5E130-4946-4530-A0CD-236EFCE9F6A5}" destId="{A2A3C49E-5B7B-4D13-BCD1-8E0D851E5A17}" srcOrd="1" destOrd="0" presId="urn:microsoft.com/office/officeart/2005/8/layout/process4"/>
    <dgm:cxn modelId="{D547758B-C644-4147-BA79-645CF641C554}" srcId="{22877B99-BEA7-4D7C-9A6B-2AB4DAED9A0E}" destId="{E0E5E130-4946-4530-A0CD-236EFCE9F6A5}" srcOrd="2" destOrd="0" parTransId="{627EAE27-31F3-4155-8036-412656BE6072}" sibTransId="{D7BE654F-FDBB-4C77-A670-8FCDE5EF8D87}"/>
    <dgm:cxn modelId="{7AF1809B-69B3-4561-A42C-ABD46B45A8C4}" type="presOf" srcId="{EC42C090-B448-4374-A0FE-B953E5758966}" destId="{87803940-9BD6-4BD5-ACBF-C98A27FF37BA}" srcOrd="1" destOrd="0" presId="urn:microsoft.com/office/officeart/2005/8/layout/process4"/>
    <dgm:cxn modelId="{DBFC9AA2-E68E-410B-9253-4038E91C9297}" type="presOf" srcId="{55E5DAAE-8A13-4545-A94F-534688323FF3}" destId="{31791F31-2186-440F-B80E-C0DC00A56F8E}" srcOrd="0" destOrd="0" presId="urn:microsoft.com/office/officeart/2005/8/layout/process4"/>
    <dgm:cxn modelId="{8EA343A9-6140-4F15-AA1C-68D92C57417D}" type="presOf" srcId="{22877B99-BEA7-4D7C-9A6B-2AB4DAED9A0E}" destId="{0EDFD527-8404-41D3-9136-031BDDA622E8}" srcOrd="0" destOrd="0" presId="urn:microsoft.com/office/officeart/2005/8/layout/process4"/>
    <dgm:cxn modelId="{DB51A7AB-5D9F-44F5-BF5B-8675D27AA2D8}" srcId="{EC42C090-B448-4374-A0FE-B953E5758966}" destId="{926A73BF-D102-4267-B368-D24A7CCE4276}" srcOrd="3" destOrd="0" parTransId="{D2989A25-5624-44DD-9CC2-2FA6600CB584}" sibTransId="{13C78D7F-4380-4ACA-9D2B-49F0FC30E9AA}"/>
    <dgm:cxn modelId="{5CF094C5-9AEC-4395-8F15-FD9406CC3D2B}" type="presOf" srcId="{2F20740B-BAB6-4EA0-AB93-13591881F8F2}" destId="{7739539B-FBEE-4AD6-A6C4-DBB8C4D18D3F}" srcOrd="0" destOrd="0" presId="urn:microsoft.com/office/officeart/2005/8/layout/process4"/>
    <dgm:cxn modelId="{BF74FFDD-9C69-4C19-94AB-657713FA2B11}" type="presOf" srcId="{E0E5E130-4946-4530-A0CD-236EFCE9F6A5}" destId="{608527DD-848C-46CF-8D92-7F9994D65902}" srcOrd="0" destOrd="0" presId="urn:microsoft.com/office/officeart/2005/8/layout/process4"/>
    <dgm:cxn modelId="{655E3FE0-34AA-48EE-BCC0-06F05772A2D3}" type="presOf" srcId="{E3FEC1C0-C1D5-4D9C-9BAB-7D3744B59B48}" destId="{3BC6AA4E-CF8D-4AE5-A03A-D71046160577}" srcOrd="0" destOrd="0" presId="urn:microsoft.com/office/officeart/2005/8/layout/process4"/>
    <dgm:cxn modelId="{7AB6B6E9-D276-4682-B4BF-0675359B7B0E}" srcId="{22877B99-BEA7-4D7C-9A6B-2AB4DAED9A0E}" destId="{EC42C090-B448-4374-A0FE-B953E5758966}" srcOrd="1" destOrd="0" parTransId="{A6DB5890-F890-4D50-AF7D-EF6FB74A0AD2}" sibTransId="{C980CE8A-3327-4541-8C78-2EF0D65F8ACF}"/>
    <dgm:cxn modelId="{5FD81745-92BE-4FB0-B134-A2E98E613F47}" type="presParOf" srcId="{0EDFD527-8404-41D3-9136-031BDDA622E8}" destId="{014371BC-9381-4CDD-A773-57C1A5FCEED1}" srcOrd="0" destOrd="0" presId="urn:microsoft.com/office/officeart/2005/8/layout/process4"/>
    <dgm:cxn modelId="{B1D03817-4612-4C8D-9B26-353A124FB9CE}" type="presParOf" srcId="{014371BC-9381-4CDD-A773-57C1A5FCEED1}" destId="{608527DD-848C-46CF-8D92-7F9994D65902}" srcOrd="0" destOrd="0" presId="urn:microsoft.com/office/officeart/2005/8/layout/process4"/>
    <dgm:cxn modelId="{8A9970C6-E4CF-455A-AB9B-76DF333CBD1B}" type="presParOf" srcId="{014371BC-9381-4CDD-A773-57C1A5FCEED1}" destId="{A2A3C49E-5B7B-4D13-BCD1-8E0D851E5A17}" srcOrd="1" destOrd="0" presId="urn:microsoft.com/office/officeart/2005/8/layout/process4"/>
    <dgm:cxn modelId="{449CBCED-A340-4222-A992-E5E16905D43A}" type="presParOf" srcId="{014371BC-9381-4CDD-A773-57C1A5FCEED1}" destId="{CE2E5715-C24E-49F0-A980-8947A7216906}" srcOrd="2" destOrd="0" presId="urn:microsoft.com/office/officeart/2005/8/layout/process4"/>
    <dgm:cxn modelId="{E5466CC0-8B4E-46F1-991B-EA09186EFC88}" type="presParOf" srcId="{CE2E5715-C24E-49F0-A980-8947A7216906}" destId="{9A60E4DE-9B24-4F8D-ABF1-F6D37D0D2BED}" srcOrd="0" destOrd="0" presId="urn:microsoft.com/office/officeart/2005/8/layout/process4"/>
    <dgm:cxn modelId="{22FF1D11-CEA4-4A15-910D-8CAE9B5E2983}" type="presParOf" srcId="{CE2E5715-C24E-49F0-A980-8947A7216906}" destId="{877E0E68-F787-43E5-A100-8C1D91D87FB9}" srcOrd="1" destOrd="0" presId="urn:microsoft.com/office/officeart/2005/8/layout/process4"/>
    <dgm:cxn modelId="{C9E1A282-E879-4B0F-95A6-602D9C0E3B13}" type="presParOf" srcId="{CE2E5715-C24E-49F0-A980-8947A7216906}" destId="{3BC6AA4E-CF8D-4AE5-A03A-D71046160577}" srcOrd="2" destOrd="0" presId="urn:microsoft.com/office/officeart/2005/8/layout/process4"/>
    <dgm:cxn modelId="{31ADA853-4AB4-4691-84E4-2EA7D22903C9}" type="presParOf" srcId="{0EDFD527-8404-41D3-9136-031BDDA622E8}" destId="{8D27E887-71FF-4C11-83B3-3A3707E879CD}" srcOrd="1" destOrd="0" presId="urn:microsoft.com/office/officeart/2005/8/layout/process4"/>
    <dgm:cxn modelId="{1F025943-36BF-47FE-BEBD-EEFD0D08D2A0}" type="presParOf" srcId="{0EDFD527-8404-41D3-9136-031BDDA622E8}" destId="{96A1E21C-1C7E-408F-80DF-14AE6ED9F748}" srcOrd="2" destOrd="0" presId="urn:microsoft.com/office/officeart/2005/8/layout/process4"/>
    <dgm:cxn modelId="{FF2304D5-6F2C-412E-A4C1-F758FA8AD38D}" type="presParOf" srcId="{96A1E21C-1C7E-408F-80DF-14AE6ED9F748}" destId="{9DCBFD67-4152-44C5-966B-4890DF14DC30}" srcOrd="0" destOrd="0" presId="urn:microsoft.com/office/officeart/2005/8/layout/process4"/>
    <dgm:cxn modelId="{4D144838-5BB2-40F3-8B80-CEFD2703B7DA}" type="presParOf" srcId="{96A1E21C-1C7E-408F-80DF-14AE6ED9F748}" destId="{87803940-9BD6-4BD5-ACBF-C98A27FF37BA}" srcOrd="1" destOrd="0" presId="urn:microsoft.com/office/officeart/2005/8/layout/process4"/>
    <dgm:cxn modelId="{FF7C7C01-A81C-443A-94CB-65CEB4AAAF5C}" type="presParOf" srcId="{96A1E21C-1C7E-408F-80DF-14AE6ED9F748}" destId="{581F464D-C017-4A10-B008-5A36028F24C0}" srcOrd="2" destOrd="0" presId="urn:microsoft.com/office/officeart/2005/8/layout/process4"/>
    <dgm:cxn modelId="{C23D3017-2454-4A2D-96A5-D5CA9565AF34}" type="presParOf" srcId="{581F464D-C017-4A10-B008-5A36028F24C0}" destId="{CF7C86FF-A5FA-404C-9597-93CAD87F36BC}" srcOrd="0" destOrd="0" presId="urn:microsoft.com/office/officeart/2005/8/layout/process4"/>
    <dgm:cxn modelId="{E3CB5063-C8D0-4E50-9C77-2234CF9C0CFD}" type="presParOf" srcId="{581F464D-C017-4A10-B008-5A36028F24C0}" destId="{31791F31-2186-440F-B80E-C0DC00A56F8E}" srcOrd="1" destOrd="0" presId="urn:microsoft.com/office/officeart/2005/8/layout/process4"/>
    <dgm:cxn modelId="{85A7455D-FFC3-47A1-9528-AD1FA22C1ABC}" type="presParOf" srcId="{581F464D-C017-4A10-B008-5A36028F24C0}" destId="{7739539B-FBEE-4AD6-A6C4-DBB8C4D18D3F}" srcOrd="2" destOrd="0" presId="urn:microsoft.com/office/officeart/2005/8/layout/process4"/>
    <dgm:cxn modelId="{DA74D26E-EE57-47C7-BC87-BE3102687E32}" type="presParOf" srcId="{581F464D-C017-4A10-B008-5A36028F24C0}" destId="{B1E9A605-6C8D-45FB-BA17-0E78B2CD39F7}" srcOrd="3" destOrd="0" presId="urn:microsoft.com/office/officeart/2005/8/layout/process4"/>
    <dgm:cxn modelId="{0B4919D3-73FC-4CDA-A3C5-325CD047F552}" type="presParOf" srcId="{0EDFD527-8404-41D3-9136-031BDDA622E8}" destId="{BB8BF9DF-F0B5-42BB-9B97-2CE510B207E6}" srcOrd="3" destOrd="0" presId="urn:microsoft.com/office/officeart/2005/8/layout/process4"/>
    <dgm:cxn modelId="{5B639C97-FCDB-4D39-A6C2-89ABE5A4DC91}" type="presParOf" srcId="{0EDFD527-8404-41D3-9136-031BDDA622E8}" destId="{3572AB38-3CE8-4A05-90A4-CDB601B06AF2}" srcOrd="4" destOrd="0" presId="urn:microsoft.com/office/officeart/2005/8/layout/process4"/>
    <dgm:cxn modelId="{F14EC412-3D2E-459D-83E9-463127830540}" type="presParOf" srcId="{3572AB38-3CE8-4A05-90A4-CDB601B06AF2}" destId="{97493B96-1A89-4868-AD1A-53B8B0B559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87BE4-5004-442F-8819-04B02F69E29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C1B51A-7308-4E01-9026-6FB77672F0FA}">
      <dgm:prSet/>
      <dgm:spPr/>
      <dgm:t>
        <a:bodyPr/>
        <a:lstStyle/>
        <a:p>
          <a:r>
            <a:rPr lang="en-US" b="1"/>
            <a:t>Leading Country:</a:t>
          </a:r>
          <a:r>
            <a:rPr lang="en-US"/>
            <a:t> The United States dominates with 315 YouTube channels, significantly more than any other country.</a:t>
          </a:r>
        </a:p>
      </dgm:t>
    </dgm:pt>
    <dgm:pt modelId="{799C7ADD-6848-42D4-A859-D124C7D2583D}" type="parTrans" cxnId="{7D6796BE-11C4-4465-8242-5D1C5927B9DB}">
      <dgm:prSet/>
      <dgm:spPr/>
      <dgm:t>
        <a:bodyPr/>
        <a:lstStyle/>
        <a:p>
          <a:endParaRPr lang="en-US"/>
        </a:p>
      </dgm:t>
    </dgm:pt>
    <dgm:pt modelId="{EED4CF75-9D16-4BBC-A4DF-B42572932CE8}" type="sibTrans" cxnId="{7D6796BE-11C4-4465-8242-5D1C5927B9DB}">
      <dgm:prSet/>
      <dgm:spPr/>
      <dgm:t>
        <a:bodyPr/>
        <a:lstStyle/>
        <a:p>
          <a:endParaRPr lang="en-US"/>
        </a:p>
      </dgm:t>
    </dgm:pt>
    <dgm:pt modelId="{2CC62414-A91E-465C-B34A-7EAC70E26A60}">
      <dgm:prSet/>
      <dgm:spPr/>
      <dgm:t>
        <a:bodyPr/>
        <a:lstStyle/>
        <a:p>
          <a:r>
            <a:rPr lang="en-US" b="1"/>
            <a:t>Strong Presence:</a:t>
          </a:r>
          <a:r>
            <a:rPr lang="en-US"/>
            <a:t> India follows with 169 channels, indicating a strong presence in the YouTube community.</a:t>
          </a:r>
        </a:p>
      </dgm:t>
    </dgm:pt>
    <dgm:pt modelId="{3AE7CB57-6A93-46E9-A6A2-BB7B4A23F8A0}" type="parTrans" cxnId="{5537C462-02E5-4B5D-9219-F7345804E1C8}">
      <dgm:prSet/>
      <dgm:spPr/>
      <dgm:t>
        <a:bodyPr/>
        <a:lstStyle/>
        <a:p>
          <a:endParaRPr lang="en-US"/>
        </a:p>
      </dgm:t>
    </dgm:pt>
    <dgm:pt modelId="{37A8BC2C-BD26-433B-96E3-C4F0C1EFB37C}" type="sibTrans" cxnId="{5537C462-02E5-4B5D-9219-F7345804E1C8}">
      <dgm:prSet/>
      <dgm:spPr/>
      <dgm:t>
        <a:bodyPr/>
        <a:lstStyle/>
        <a:p>
          <a:endParaRPr lang="en-US"/>
        </a:p>
      </dgm:t>
    </dgm:pt>
    <dgm:pt modelId="{1C10C350-C010-4E8B-B613-A1B401D624F7}">
      <dgm:prSet/>
      <dgm:spPr/>
      <dgm:t>
        <a:bodyPr/>
        <a:lstStyle/>
        <a:p>
          <a:r>
            <a:rPr lang="en-US" b="1"/>
            <a:t>Growing Market:</a:t>
          </a:r>
          <a:r>
            <a:rPr lang="en-US"/>
            <a:t> Brazil ranks third with 62 channels, showcasing its growing digital content market.</a:t>
          </a:r>
        </a:p>
      </dgm:t>
    </dgm:pt>
    <dgm:pt modelId="{16BACC56-D32B-4653-BB69-8B3EC9F12D49}" type="parTrans" cxnId="{4D0AEEC2-8457-44BF-8D64-6CD22E1E4A15}">
      <dgm:prSet/>
      <dgm:spPr/>
      <dgm:t>
        <a:bodyPr/>
        <a:lstStyle/>
        <a:p>
          <a:endParaRPr lang="en-US"/>
        </a:p>
      </dgm:t>
    </dgm:pt>
    <dgm:pt modelId="{1B7B10BF-E4FE-4252-A327-D764968F4B3F}" type="sibTrans" cxnId="{4D0AEEC2-8457-44BF-8D64-6CD22E1E4A15}">
      <dgm:prSet/>
      <dgm:spPr/>
      <dgm:t>
        <a:bodyPr/>
        <a:lstStyle/>
        <a:p>
          <a:endParaRPr lang="en-US"/>
        </a:p>
      </dgm:t>
    </dgm:pt>
    <dgm:pt modelId="{6A44F2F6-F173-42EA-95A3-AADFBC299216}">
      <dgm:prSet/>
      <dgm:spPr/>
      <dgm:t>
        <a:bodyPr/>
        <a:lstStyle/>
        <a:p>
          <a:r>
            <a:rPr lang="en-US" b="1"/>
            <a:t>Active Participation:</a:t>
          </a:r>
          <a:r>
            <a:rPr lang="en-US"/>
            <a:t> The United Kingdom has 44 channels, reflecting active participation in content creation.</a:t>
          </a:r>
        </a:p>
      </dgm:t>
    </dgm:pt>
    <dgm:pt modelId="{4622E620-CD80-4DD8-9E28-4670AEDDE779}" type="parTrans" cxnId="{05CE7C64-6BD8-401D-B8D6-822199731315}">
      <dgm:prSet/>
      <dgm:spPr/>
      <dgm:t>
        <a:bodyPr/>
        <a:lstStyle/>
        <a:p>
          <a:endParaRPr lang="en-US"/>
        </a:p>
      </dgm:t>
    </dgm:pt>
    <dgm:pt modelId="{CC64C31F-5CFD-4C11-9CC2-109BFF5CEC2F}" type="sibTrans" cxnId="{05CE7C64-6BD8-401D-B8D6-822199731315}">
      <dgm:prSet/>
      <dgm:spPr/>
      <dgm:t>
        <a:bodyPr/>
        <a:lstStyle/>
        <a:p>
          <a:endParaRPr lang="en-US"/>
        </a:p>
      </dgm:t>
    </dgm:pt>
    <dgm:pt modelId="{EE3E4DE1-E8A8-4388-9761-5ADB451BF3E1}">
      <dgm:prSet/>
      <dgm:spPr/>
      <dgm:t>
        <a:bodyPr/>
        <a:lstStyle/>
        <a:p>
          <a:r>
            <a:rPr lang="en-US" b="1"/>
            <a:t>Emerging Hub:</a:t>
          </a:r>
          <a:r>
            <a:rPr lang="en-US"/>
            <a:t> Mexico, with 33 channels, rounds out the top five, highlighting its emerging role in the YouTube ecosystem.</a:t>
          </a:r>
        </a:p>
      </dgm:t>
    </dgm:pt>
    <dgm:pt modelId="{903179A4-3FBB-47F9-9535-1F87ABCC21D0}" type="parTrans" cxnId="{C6D5D546-4E34-47C6-BEF8-537186256949}">
      <dgm:prSet/>
      <dgm:spPr/>
      <dgm:t>
        <a:bodyPr/>
        <a:lstStyle/>
        <a:p>
          <a:endParaRPr lang="en-US"/>
        </a:p>
      </dgm:t>
    </dgm:pt>
    <dgm:pt modelId="{6A1B0F7A-CE15-44B3-9105-2310742A234F}" type="sibTrans" cxnId="{C6D5D546-4E34-47C6-BEF8-537186256949}">
      <dgm:prSet/>
      <dgm:spPr/>
      <dgm:t>
        <a:bodyPr/>
        <a:lstStyle/>
        <a:p>
          <a:endParaRPr lang="en-US"/>
        </a:p>
      </dgm:t>
    </dgm:pt>
    <dgm:pt modelId="{9002675E-B881-467B-BFDE-12208823F81E}" type="pres">
      <dgm:prSet presAssocID="{90487BE4-5004-442F-8819-04B02F69E29E}" presName="compositeShape" presStyleCnt="0">
        <dgm:presLayoutVars>
          <dgm:chMax val="7"/>
          <dgm:dir/>
          <dgm:resizeHandles val="exact"/>
        </dgm:presLayoutVars>
      </dgm:prSet>
      <dgm:spPr/>
    </dgm:pt>
    <dgm:pt modelId="{64D21A55-F56D-4752-9B54-C2E43D78D7D5}" type="pres">
      <dgm:prSet presAssocID="{90487BE4-5004-442F-8819-04B02F69E29E}" presName="wedge1" presStyleLbl="node1" presStyleIdx="0" presStyleCnt="5"/>
      <dgm:spPr/>
    </dgm:pt>
    <dgm:pt modelId="{B166ED31-F1E5-4BD1-8941-2EBF20DDD613}" type="pres">
      <dgm:prSet presAssocID="{90487BE4-5004-442F-8819-04B02F69E29E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D2FE9F4-FEFE-4D81-9890-CE5EE88548E2}" type="pres">
      <dgm:prSet presAssocID="{90487BE4-5004-442F-8819-04B02F69E29E}" presName="wedge2" presStyleLbl="node1" presStyleIdx="1" presStyleCnt="5"/>
      <dgm:spPr/>
    </dgm:pt>
    <dgm:pt modelId="{0D1BC47B-699B-4F48-BB06-00EDC62BAAD3}" type="pres">
      <dgm:prSet presAssocID="{90487BE4-5004-442F-8819-04B02F69E29E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17A8C8F-9395-4035-9E0A-2275ECD196EB}" type="pres">
      <dgm:prSet presAssocID="{90487BE4-5004-442F-8819-04B02F69E29E}" presName="wedge3" presStyleLbl="node1" presStyleIdx="2" presStyleCnt="5"/>
      <dgm:spPr/>
    </dgm:pt>
    <dgm:pt modelId="{FE531473-771F-48F2-94D0-02D9974155C5}" type="pres">
      <dgm:prSet presAssocID="{90487BE4-5004-442F-8819-04B02F69E29E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DBF0859-8862-4597-BA51-1B0D03019FCA}" type="pres">
      <dgm:prSet presAssocID="{90487BE4-5004-442F-8819-04B02F69E29E}" presName="wedge4" presStyleLbl="node1" presStyleIdx="3" presStyleCnt="5"/>
      <dgm:spPr/>
    </dgm:pt>
    <dgm:pt modelId="{B84B7A6B-CB6C-42A6-A6D1-7CCCAA15D9CE}" type="pres">
      <dgm:prSet presAssocID="{90487BE4-5004-442F-8819-04B02F69E29E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853060-0A46-48B1-8B45-16F46A692A22}" type="pres">
      <dgm:prSet presAssocID="{90487BE4-5004-442F-8819-04B02F69E29E}" presName="wedge5" presStyleLbl="node1" presStyleIdx="4" presStyleCnt="5"/>
      <dgm:spPr/>
    </dgm:pt>
    <dgm:pt modelId="{FDA97475-CF49-4BE1-8AA2-68667AB1F6BA}" type="pres">
      <dgm:prSet presAssocID="{90487BE4-5004-442F-8819-04B02F69E29E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6008B19-8B8F-4E57-9D79-7E5E89286329}" type="presOf" srcId="{2CC62414-A91E-465C-B34A-7EAC70E26A60}" destId="{AD2FE9F4-FEFE-4D81-9890-CE5EE88548E2}" srcOrd="0" destOrd="0" presId="urn:microsoft.com/office/officeart/2005/8/layout/chart3"/>
    <dgm:cxn modelId="{2EA8101A-13C3-4336-A1C0-32BB7624A1DA}" type="presOf" srcId="{EE3E4DE1-E8A8-4388-9761-5ADB451BF3E1}" destId="{F0853060-0A46-48B1-8B45-16F46A692A22}" srcOrd="0" destOrd="0" presId="urn:microsoft.com/office/officeart/2005/8/layout/chart3"/>
    <dgm:cxn modelId="{CEA4961B-9FE7-42F4-84D4-619953AA5516}" type="presOf" srcId="{EE3E4DE1-E8A8-4388-9761-5ADB451BF3E1}" destId="{FDA97475-CF49-4BE1-8AA2-68667AB1F6BA}" srcOrd="1" destOrd="0" presId="urn:microsoft.com/office/officeart/2005/8/layout/chart3"/>
    <dgm:cxn modelId="{5537C462-02E5-4B5D-9219-F7345804E1C8}" srcId="{90487BE4-5004-442F-8819-04B02F69E29E}" destId="{2CC62414-A91E-465C-B34A-7EAC70E26A60}" srcOrd="1" destOrd="0" parTransId="{3AE7CB57-6A93-46E9-A6A2-BB7B4A23F8A0}" sibTransId="{37A8BC2C-BD26-433B-96E3-C4F0C1EFB37C}"/>
    <dgm:cxn modelId="{05CE7C64-6BD8-401D-B8D6-822199731315}" srcId="{90487BE4-5004-442F-8819-04B02F69E29E}" destId="{6A44F2F6-F173-42EA-95A3-AADFBC299216}" srcOrd="3" destOrd="0" parTransId="{4622E620-CD80-4DD8-9E28-4670AEDDE779}" sibTransId="{CC64C31F-5CFD-4C11-9CC2-109BFF5CEC2F}"/>
    <dgm:cxn modelId="{C6D5D546-4E34-47C6-BEF8-537186256949}" srcId="{90487BE4-5004-442F-8819-04B02F69E29E}" destId="{EE3E4DE1-E8A8-4388-9761-5ADB451BF3E1}" srcOrd="4" destOrd="0" parTransId="{903179A4-3FBB-47F9-9535-1F87ABCC21D0}" sibTransId="{6A1B0F7A-CE15-44B3-9105-2310742A234F}"/>
    <dgm:cxn modelId="{120A0181-CC69-483A-8571-75E1ADD1AE0B}" type="presOf" srcId="{07C1B51A-7308-4E01-9026-6FB77672F0FA}" destId="{64D21A55-F56D-4752-9B54-C2E43D78D7D5}" srcOrd="0" destOrd="0" presId="urn:microsoft.com/office/officeart/2005/8/layout/chart3"/>
    <dgm:cxn modelId="{E9EC3087-B6D8-4CE0-819B-FCF65BA89D94}" type="presOf" srcId="{07C1B51A-7308-4E01-9026-6FB77672F0FA}" destId="{B166ED31-F1E5-4BD1-8941-2EBF20DDD613}" srcOrd="1" destOrd="0" presId="urn:microsoft.com/office/officeart/2005/8/layout/chart3"/>
    <dgm:cxn modelId="{D5655F8E-183D-4F37-877F-D09D89E97D7D}" type="presOf" srcId="{1C10C350-C010-4E8B-B613-A1B401D624F7}" destId="{D17A8C8F-9395-4035-9E0A-2275ECD196EB}" srcOrd="0" destOrd="0" presId="urn:microsoft.com/office/officeart/2005/8/layout/chart3"/>
    <dgm:cxn modelId="{3CF58196-67CB-4EC0-84A1-D9579B858D1C}" type="presOf" srcId="{6A44F2F6-F173-42EA-95A3-AADFBC299216}" destId="{1DBF0859-8862-4597-BA51-1B0D03019FCA}" srcOrd="0" destOrd="0" presId="urn:microsoft.com/office/officeart/2005/8/layout/chart3"/>
    <dgm:cxn modelId="{A7012CBE-A52F-4AFE-AD55-A5D7675A88DB}" type="presOf" srcId="{90487BE4-5004-442F-8819-04B02F69E29E}" destId="{9002675E-B881-467B-BFDE-12208823F81E}" srcOrd="0" destOrd="0" presId="urn:microsoft.com/office/officeart/2005/8/layout/chart3"/>
    <dgm:cxn modelId="{7D6796BE-11C4-4465-8242-5D1C5927B9DB}" srcId="{90487BE4-5004-442F-8819-04B02F69E29E}" destId="{07C1B51A-7308-4E01-9026-6FB77672F0FA}" srcOrd="0" destOrd="0" parTransId="{799C7ADD-6848-42D4-A859-D124C7D2583D}" sibTransId="{EED4CF75-9D16-4BBC-A4DF-B42572932CE8}"/>
    <dgm:cxn modelId="{4D0AEEC2-8457-44BF-8D64-6CD22E1E4A15}" srcId="{90487BE4-5004-442F-8819-04B02F69E29E}" destId="{1C10C350-C010-4E8B-B613-A1B401D624F7}" srcOrd="2" destOrd="0" parTransId="{16BACC56-D32B-4653-BB69-8B3EC9F12D49}" sibTransId="{1B7B10BF-E4FE-4252-A327-D764968F4B3F}"/>
    <dgm:cxn modelId="{7580FAC3-835A-48D6-81BF-9A7F03CD3185}" type="presOf" srcId="{2CC62414-A91E-465C-B34A-7EAC70E26A60}" destId="{0D1BC47B-699B-4F48-BB06-00EDC62BAAD3}" srcOrd="1" destOrd="0" presId="urn:microsoft.com/office/officeart/2005/8/layout/chart3"/>
    <dgm:cxn modelId="{E690FDD1-A769-4D42-A6E7-9423E14B14E1}" type="presOf" srcId="{1C10C350-C010-4E8B-B613-A1B401D624F7}" destId="{FE531473-771F-48F2-94D0-02D9974155C5}" srcOrd="1" destOrd="0" presId="urn:microsoft.com/office/officeart/2005/8/layout/chart3"/>
    <dgm:cxn modelId="{840358FE-D897-4600-9E0A-84F067AF0FC9}" type="presOf" srcId="{6A44F2F6-F173-42EA-95A3-AADFBC299216}" destId="{B84B7A6B-CB6C-42A6-A6D1-7CCCAA15D9CE}" srcOrd="1" destOrd="0" presId="urn:microsoft.com/office/officeart/2005/8/layout/chart3"/>
    <dgm:cxn modelId="{C014A1EF-C327-46A7-93C1-7A4AB279E59D}" type="presParOf" srcId="{9002675E-B881-467B-BFDE-12208823F81E}" destId="{64D21A55-F56D-4752-9B54-C2E43D78D7D5}" srcOrd="0" destOrd="0" presId="urn:microsoft.com/office/officeart/2005/8/layout/chart3"/>
    <dgm:cxn modelId="{4A581594-F050-4041-BB2C-623D91EBB0A3}" type="presParOf" srcId="{9002675E-B881-467B-BFDE-12208823F81E}" destId="{B166ED31-F1E5-4BD1-8941-2EBF20DDD613}" srcOrd="1" destOrd="0" presId="urn:microsoft.com/office/officeart/2005/8/layout/chart3"/>
    <dgm:cxn modelId="{B26D42BE-EC2F-4A96-9666-153067748944}" type="presParOf" srcId="{9002675E-B881-467B-BFDE-12208823F81E}" destId="{AD2FE9F4-FEFE-4D81-9890-CE5EE88548E2}" srcOrd="2" destOrd="0" presId="urn:microsoft.com/office/officeart/2005/8/layout/chart3"/>
    <dgm:cxn modelId="{7D6BC4B7-69F6-4AD6-A9FC-E678F382D6CB}" type="presParOf" srcId="{9002675E-B881-467B-BFDE-12208823F81E}" destId="{0D1BC47B-699B-4F48-BB06-00EDC62BAAD3}" srcOrd="3" destOrd="0" presId="urn:microsoft.com/office/officeart/2005/8/layout/chart3"/>
    <dgm:cxn modelId="{797B34C2-0268-457F-9BBE-C2B081FF958E}" type="presParOf" srcId="{9002675E-B881-467B-BFDE-12208823F81E}" destId="{D17A8C8F-9395-4035-9E0A-2275ECD196EB}" srcOrd="4" destOrd="0" presId="urn:microsoft.com/office/officeart/2005/8/layout/chart3"/>
    <dgm:cxn modelId="{41FC86C4-C5D3-46E5-AD01-6770B0DCD30C}" type="presParOf" srcId="{9002675E-B881-467B-BFDE-12208823F81E}" destId="{FE531473-771F-48F2-94D0-02D9974155C5}" srcOrd="5" destOrd="0" presId="urn:microsoft.com/office/officeart/2005/8/layout/chart3"/>
    <dgm:cxn modelId="{ED619CC6-8396-40F4-8737-922B64A4C288}" type="presParOf" srcId="{9002675E-B881-467B-BFDE-12208823F81E}" destId="{1DBF0859-8862-4597-BA51-1B0D03019FCA}" srcOrd="6" destOrd="0" presId="urn:microsoft.com/office/officeart/2005/8/layout/chart3"/>
    <dgm:cxn modelId="{D26057A2-28D7-499D-8220-C0AE342EBB9C}" type="presParOf" srcId="{9002675E-B881-467B-BFDE-12208823F81E}" destId="{B84B7A6B-CB6C-42A6-A6D1-7CCCAA15D9CE}" srcOrd="7" destOrd="0" presId="urn:microsoft.com/office/officeart/2005/8/layout/chart3"/>
    <dgm:cxn modelId="{FC8EB656-EED7-4237-B9D7-494DE2B57948}" type="presParOf" srcId="{9002675E-B881-467B-BFDE-12208823F81E}" destId="{F0853060-0A46-48B1-8B45-16F46A692A22}" srcOrd="8" destOrd="0" presId="urn:microsoft.com/office/officeart/2005/8/layout/chart3"/>
    <dgm:cxn modelId="{CF066F09-9D55-43B8-9646-EC60768E3ACB}" type="presParOf" srcId="{9002675E-B881-467B-BFDE-12208823F81E}" destId="{FDA97475-CF49-4BE1-8AA2-68667AB1F6BA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C2417-D26A-46AB-B80A-8083180D866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64C99A-8443-4A92-B60F-7C0F776ABB5D}">
      <dgm:prSet/>
      <dgm:spPr/>
      <dgm:t>
        <a:bodyPr/>
        <a:lstStyle/>
        <a:p>
          <a:r>
            <a:rPr lang="en-US" b="1"/>
            <a:t>Comedy Dominance:</a:t>
          </a:r>
          <a:r>
            <a:rPr lang="en-US"/>
            <a:t> The 'Comedy' category has the highest number of channels (39) within its type, showing strong content creation in this area.</a:t>
          </a:r>
        </a:p>
      </dgm:t>
    </dgm:pt>
    <dgm:pt modelId="{27CDB048-75AF-46D8-BA37-1C409D7C2A95}" type="parTrans" cxnId="{AE518A11-02E4-4748-9139-510518099899}">
      <dgm:prSet/>
      <dgm:spPr/>
      <dgm:t>
        <a:bodyPr/>
        <a:lstStyle/>
        <a:p>
          <a:endParaRPr lang="en-US"/>
        </a:p>
      </dgm:t>
    </dgm:pt>
    <dgm:pt modelId="{6EB40F95-E5DD-4888-9F70-90C8FB0A678F}" type="sibTrans" cxnId="{AE518A11-02E4-4748-9139-510518099899}">
      <dgm:prSet/>
      <dgm:spPr/>
      <dgm:t>
        <a:bodyPr/>
        <a:lstStyle/>
        <a:p>
          <a:endParaRPr lang="en-US"/>
        </a:p>
      </dgm:t>
    </dgm:pt>
    <dgm:pt modelId="{20F23ED4-13B6-4BE0-BD73-28BA29EACAB2}">
      <dgm:prSet/>
      <dgm:spPr/>
      <dgm:t>
        <a:bodyPr/>
        <a:lstStyle/>
        <a:p>
          <a:r>
            <a:rPr lang="en-US" b="1"/>
            <a:t>People &amp; Blogs Variety:</a:t>
          </a:r>
          <a:r>
            <a:rPr lang="en-US"/>
            <a:t> 'People &amp; Blogs' has a diverse presence with 58 channels, indicating widespread content creation across various subtypes.</a:t>
          </a:r>
        </a:p>
      </dgm:t>
    </dgm:pt>
    <dgm:pt modelId="{28AA3E5A-060D-414E-A977-F2CFD28836DB}" type="parTrans" cxnId="{34A73595-1BBE-4837-956D-55BF201CB63F}">
      <dgm:prSet/>
      <dgm:spPr/>
      <dgm:t>
        <a:bodyPr/>
        <a:lstStyle/>
        <a:p>
          <a:endParaRPr lang="en-US"/>
        </a:p>
      </dgm:t>
    </dgm:pt>
    <dgm:pt modelId="{399D8188-A21F-48BF-8BAE-85F147F94868}" type="sibTrans" cxnId="{34A73595-1BBE-4837-956D-55BF201CB63F}">
      <dgm:prSet/>
      <dgm:spPr/>
      <dgm:t>
        <a:bodyPr/>
        <a:lstStyle/>
        <a:p>
          <a:endParaRPr lang="en-US"/>
        </a:p>
      </dgm:t>
    </dgm:pt>
    <dgm:pt modelId="{2F506385-1F17-4462-BFFA-DE94C063C96A}">
      <dgm:prSet/>
      <dgm:spPr/>
      <dgm:t>
        <a:bodyPr/>
        <a:lstStyle/>
        <a:p>
          <a:r>
            <a:rPr lang="en-US" b="1"/>
            <a:t>Tech Focus:</a:t>
          </a:r>
          <a:r>
            <a:rPr lang="en-US"/>
            <a:t> The 'Science &amp; Technology' category stands out with 12 channels, emphasizing a strong focus on technology-related content.</a:t>
          </a:r>
        </a:p>
      </dgm:t>
    </dgm:pt>
    <dgm:pt modelId="{986A329A-6E5F-4FFE-AA0A-78674A430480}" type="parTrans" cxnId="{3F492093-C53C-409E-9330-7D89E29DB89F}">
      <dgm:prSet/>
      <dgm:spPr/>
      <dgm:t>
        <a:bodyPr/>
        <a:lstStyle/>
        <a:p>
          <a:endParaRPr lang="en-US"/>
        </a:p>
      </dgm:t>
    </dgm:pt>
    <dgm:pt modelId="{F8415527-5C3B-494E-ABDD-2BE1F3D4DE22}" type="sibTrans" cxnId="{3F492093-C53C-409E-9330-7D89E29DB89F}">
      <dgm:prSet/>
      <dgm:spPr/>
      <dgm:t>
        <a:bodyPr/>
        <a:lstStyle/>
        <a:p>
          <a:endParaRPr lang="en-US"/>
        </a:p>
      </dgm:t>
    </dgm:pt>
    <dgm:pt modelId="{8492138C-3F44-49F2-BE0F-A8256F6BAE19}">
      <dgm:prSet/>
      <dgm:spPr/>
      <dgm:t>
        <a:bodyPr/>
        <a:lstStyle/>
        <a:p>
          <a:r>
            <a:rPr lang="en-US" b="1"/>
            <a:t>Niche Content:</a:t>
          </a:r>
          <a:r>
            <a:rPr lang="en-US"/>
            <a:t> Categories like 'Autos &amp; Vehicles' and 'Pets &amp; Animals' have fewer channels, reflecting more niche interests.</a:t>
          </a:r>
        </a:p>
      </dgm:t>
    </dgm:pt>
    <dgm:pt modelId="{07D9F7DF-2D66-493D-804E-7F4233DC7B14}" type="parTrans" cxnId="{1C2B436F-7789-4CB2-8EC7-3256C7C1C4F2}">
      <dgm:prSet/>
      <dgm:spPr/>
      <dgm:t>
        <a:bodyPr/>
        <a:lstStyle/>
        <a:p>
          <a:endParaRPr lang="en-US"/>
        </a:p>
      </dgm:t>
    </dgm:pt>
    <dgm:pt modelId="{565F667D-AFE8-4E8B-8538-028CBDB1E3F5}" type="sibTrans" cxnId="{1C2B436F-7789-4CB2-8EC7-3256C7C1C4F2}">
      <dgm:prSet/>
      <dgm:spPr/>
      <dgm:t>
        <a:bodyPr/>
        <a:lstStyle/>
        <a:p>
          <a:endParaRPr lang="en-US"/>
        </a:p>
      </dgm:t>
    </dgm:pt>
    <dgm:pt modelId="{006C005F-5286-4610-BE44-16BCFC626E8F}">
      <dgm:prSet/>
      <dgm:spPr/>
      <dgm:t>
        <a:bodyPr/>
        <a:lstStyle/>
        <a:p>
          <a:r>
            <a:rPr lang="en-US" b="1"/>
            <a:t>Specialized Channels:</a:t>
          </a:r>
          <a:r>
            <a:rPr lang="en-US"/>
            <a:t> Categories such as 'Movies,' 'Nonprofits &amp; Activism,' and 'Travel &amp; Events' show limited channel variety, indicating specialized and possibly less frequent content creation.</a:t>
          </a:r>
        </a:p>
      </dgm:t>
    </dgm:pt>
    <dgm:pt modelId="{97DF0E00-A4BC-4F56-BCF9-00A7AB324B75}" type="parTrans" cxnId="{95CA47D2-955E-404F-A596-C639CCD97392}">
      <dgm:prSet/>
      <dgm:spPr/>
      <dgm:t>
        <a:bodyPr/>
        <a:lstStyle/>
        <a:p>
          <a:endParaRPr lang="en-US"/>
        </a:p>
      </dgm:t>
    </dgm:pt>
    <dgm:pt modelId="{21C8EAB1-658F-485A-8C49-04883F1E5595}" type="sibTrans" cxnId="{95CA47D2-955E-404F-A596-C639CCD97392}">
      <dgm:prSet/>
      <dgm:spPr/>
      <dgm:t>
        <a:bodyPr/>
        <a:lstStyle/>
        <a:p>
          <a:endParaRPr lang="en-US"/>
        </a:p>
      </dgm:t>
    </dgm:pt>
    <dgm:pt modelId="{B63C92DA-E188-4400-8DB2-ADF060AFF02C}" type="pres">
      <dgm:prSet presAssocID="{EC2C2417-D26A-46AB-B80A-8083180D866E}" presName="diagram" presStyleCnt="0">
        <dgm:presLayoutVars>
          <dgm:dir/>
          <dgm:resizeHandles val="exact"/>
        </dgm:presLayoutVars>
      </dgm:prSet>
      <dgm:spPr/>
    </dgm:pt>
    <dgm:pt modelId="{6A4DF064-3E93-42A1-A1F2-08A20AD3DE62}" type="pres">
      <dgm:prSet presAssocID="{3764C99A-8443-4A92-B60F-7C0F776ABB5D}" presName="arrow" presStyleLbl="node1" presStyleIdx="0" presStyleCnt="5">
        <dgm:presLayoutVars>
          <dgm:bulletEnabled val="1"/>
        </dgm:presLayoutVars>
      </dgm:prSet>
      <dgm:spPr/>
    </dgm:pt>
    <dgm:pt modelId="{48CE818B-F1B8-43CC-8736-51EF1FB46AE5}" type="pres">
      <dgm:prSet presAssocID="{20F23ED4-13B6-4BE0-BD73-28BA29EACAB2}" presName="arrow" presStyleLbl="node1" presStyleIdx="1" presStyleCnt="5">
        <dgm:presLayoutVars>
          <dgm:bulletEnabled val="1"/>
        </dgm:presLayoutVars>
      </dgm:prSet>
      <dgm:spPr/>
    </dgm:pt>
    <dgm:pt modelId="{54AB00EC-BB74-4BAF-A9C4-5A47FF933FF4}" type="pres">
      <dgm:prSet presAssocID="{2F506385-1F17-4462-BFFA-DE94C063C96A}" presName="arrow" presStyleLbl="node1" presStyleIdx="2" presStyleCnt="5">
        <dgm:presLayoutVars>
          <dgm:bulletEnabled val="1"/>
        </dgm:presLayoutVars>
      </dgm:prSet>
      <dgm:spPr/>
    </dgm:pt>
    <dgm:pt modelId="{3C470E17-00A1-4D04-AFAC-318D41500DE8}" type="pres">
      <dgm:prSet presAssocID="{8492138C-3F44-49F2-BE0F-A8256F6BAE19}" presName="arrow" presStyleLbl="node1" presStyleIdx="3" presStyleCnt="5">
        <dgm:presLayoutVars>
          <dgm:bulletEnabled val="1"/>
        </dgm:presLayoutVars>
      </dgm:prSet>
      <dgm:spPr/>
    </dgm:pt>
    <dgm:pt modelId="{EB8F7D1B-D79D-4E34-908E-C70744C724E1}" type="pres">
      <dgm:prSet presAssocID="{006C005F-5286-4610-BE44-16BCFC626E8F}" presName="arrow" presStyleLbl="node1" presStyleIdx="4" presStyleCnt="5">
        <dgm:presLayoutVars>
          <dgm:bulletEnabled val="1"/>
        </dgm:presLayoutVars>
      </dgm:prSet>
      <dgm:spPr/>
    </dgm:pt>
  </dgm:ptLst>
  <dgm:cxnLst>
    <dgm:cxn modelId="{AE518A11-02E4-4748-9139-510518099899}" srcId="{EC2C2417-D26A-46AB-B80A-8083180D866E}" destId="{3764C99A-8443-4A92-B60F-7C0F776ABB5D}" srcOrd="0" destOrd="0" parTransId="{27CDB048-75AF-46D8-BA37-1C409D7C2A95}" sibTransId="{6EB40F95-E5DD-4888-9F70-90C8FB0A678F}"/>
    <dgm:cxn modelId="{ACA9BC61-3812-4679-B832-863965D62F30}" type="presOf" srcId="{20F23ED4-13B6-4BE0-BD73-28BA29EACAB2}" destId="{48CE818B-F1B8-43CC-8736-51EF1FB46AE5}" srcOrd="0" destOrd="0" presId="urn:microsoft.com/office/officeart/2005/8/layout/arrow5"/>
    <dgm:cxn modelId="{1C2B436F-7789-4CB2-8EC7-3256C7C1C4F2}" srcId="{EC2C2417-D26A-46AB-B80A-8083180D866E}" destId="{8492138C-3F44-49F2-BE0F-A8256F6BAE19}" srcOrd="3" destOrd="0" parTransId="{07D9F7DF-2D66-493D-804E-7F4233DC7B14}" sibTransId="{565F667D-AFE8-4E8B-8538-028CBDB1E3F5}"/>
    <dgm:cxn modelId="{EF067084-1A36-450A-9CDE-848F4F237AD0}" type="presOf" srcId="{2F506385-1F17-4462-BFFA-DE94C063C96A}" destId="{54AB00EC-BB74-4BAF-A9C4-5A47FF933FF4}" srcOrd="0" destOrd="0" presId="urn:microsoft.com/office/officeart/2005/8/layout/arrow5"/>
    <dgm:cxn modelId="{EC179B87-6A9F-4C15-A724-9850689B8D8A}" type="presOf" srcId="{006C005F-5286-4610-BE44-16BCFC626E8F}" destId="{EB8F7D1B-D79D-4E34-908E-C70744C724E1}" srcOrd="0" destOrd="0" presId="urn:microsoft.com/office/officeart/2005/8/layout/arrow5"/>
    <dgm:cxn modelId="{3F492093-C53C-409E-9330-7D89E29DB89F}" srcId="{EC2C2417-D26A-46AB-B80A-8083180D866E}" destId="{2F506385-1F17-4462-BFFA-DE94C063C96A}" srcOrd="2" destOrd="0" parTransId="{986A329A-6E5F-4FFE-AA0A-78674A430480}" sibTransId="{F8415527-5C3B-494E-ABDD-2BE1F3D4DE22}"/>
    <dgm:cxn modelId="{34A73595-1BBE-4837-956D-55BF201CB63F}" srcId="{EC2C2417-D26A-46AB-B80A-8083180D866E}" destId="{20F23ED4-13B6-4BE0-BD73-28BA29EACAB2}" srcOrd="1" destOrd="0" parTransId="{28AA3E5A-060D-414E-A977-F2CFD28836DB}" sibTransId="{399D8188-A21F-48BF-8BAE-85F147F94868}"/>
    <dgm:cxn modelId="{83D049CF-B9E7-4BBD-A024-547D0A208DF2}" type="presOf" srcId="{8492138C-3F44-49F2-BE0F-A8256F6BAE19}" destId="{3C470E17-00A1-4D04-AFAC-318D41500DE8}" srcOrd="0" destOrd="0" presId="urn:microsoft.com/office/officeart/2005/8/layout/arrow5"/>
    <dgm:cxn modelId="{95CA47D2-955E-404F-A596-C639CCD97392}" srcId="{EC2C2417-D26A-46AB-B80A-8083180D866E}" destId="{006C005F-5286-4610-BE44-16BCFC626E8F}" srcOrd="4" destOrd="0" parTransId="{97DF0E00-A4BC-4F56-BCF9-00A7AB324B75}" sibTransId="{21C8EAB1-658F-485A-8C49-04883F1E5595}"/>
    <dgm:cxn modelId="{017C09E4-EEE2-4196-A39C-2B5EC3335EA0}" type="presOf" srcId="{3764C99A-8443-4A92-B60F-7C0F776ABB5D}" destId="{6A4DF064-3E93-42A1-A1F2-08A20AD3DE62}" srcOrd="0" destOrd="0" presId="urn:microsoft.com/office/officeart/2005/8/layout/arrow5"/>
    <dgm:cxn modelId="{548C3AF0-96CA-414B-8B2F-D06CD091F683}" type="presOf" srcId="{EC2C2417-D26A-46AB-B80A-8083180D866E}" destId="{B63C92DA-E188-4400-8DB2-ADF060AFF02C}" srcOrd="0" destOrd="0" presId="urn:microsoft.com/office/officeart/2005/8/layout/arrow5"/>
    <dgm:cxn modelId="{5D774EE1-5670-45ED-AA59-B7FD902A8F24}" type="presParOf" srcId="{B63C92DA-E188-4400-8DB2-ADF060AFF02C}" destId="{6A4DF064-3E93-42A1-A1F2-08A20AD3DE62}" srcOrd="0" destOrd="0" presId="urn:microsoft.com/office/officeart/2005/8/layout/arrow5"/>
    <dgm:cxn modelId="{0399882C-4278-445F-90C5-35AD7E4BD6E4}" type="presParOf" srcId="{B63C92DA-E188-4400-8DB2-ADF060AFF02C}" destId="{48CE818B-F1B8-43CC-8736-51EF1FB46AE5}" srcOrd="1" destOrd="0" presId="urn:microsoft.com/office/officeart/2005/8/layout/arrow5"/>
    <dgm:cxn modelId="{A62DA8D7-3679-4AEE-BF5D-C7E108623C9E}" type="presParOf" srcId="{B63C92DA-E188-4400-8DB2-ADF060AFF02C}" destId="{54AB00EC-BB74-4BAF-A9C4-5A47FF933FF4}" srcOrd="2" destOrd="0" presId="urn:microsoft.com/office/officeart/2005/8/layout/arrow5"/>
    <dgm:cxn modelId="{7A262CB5-D4EA-41A3-B79C-97FD50BD0710}" type="presParOf" srcId="{B63C92DA-E188-4400-8DB2-ADF060AFF02C}" destId="{3C470E17-00A1-4D04-AFAC-318D41500DE8}" srcOrd="3" destOrd="0" presId="urn:microsoft.com/office/officeart/2005/8/layout/arrow5"/>
    <dgm:cxn modelId="{10F1EBBB-BABA-44E0-B2F8-B954178213C2}" type="presParOf" srcId="{B63C92DA-E188-4400-8DB2-ADF060AFF02C}" destId="{EB8F7D1B-D79D-4E34-908E-C70744C724E1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B691DE-9050-4A79-8DE6-FFF8879596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30C1C-8ADF-4477-9D51-AE2AAC377F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Strong Positive Correlation:</a:t>
          </a:r>
          <a:r>
            <a:rPr lang="en-US"/>
            <a:t> The correlation coefficient of 0.75 indicates a strong positive relationship between the number of subscribers and total video views.</a:t>
          </a:r>
        </a:p>
      </dgm:t>
    </dgm:pt>
    <dgm:pt modelId="{6511B30E-8E21-4D29-B649-72B127C262E4}" type="parTrans" cxnId="{57EE24BA-E9C1-490E-846E-DE96A2687EF5}">
      <dgm:prSet/>
      <dgm:spPr/>
      <dgm:t>
        <a:bodyPr/>
        <a:lstStyle/>
        <a:p>
          <a:endParaRPr lang="en-US"/>
        </a:p>
      </dgm:t>
    </dgm:pt>
    <dgm:pt modelId="{F01CDA07-FED4-4457-B5AE-65E36F038A61}" type="sibTrans" cxnId="{57EE24BA-E9C1-490E-846E-DE96A2687EF5}">
      <dgm:prSet/>
      <dgm:spPr/>
      <dgm:t>
        <a:bodyPr/>
        <a:lstStyle/>
        <a:p>
          <a:endParaRPr lang="en-US"/>
        </a:p>
      </dgm:t>
    </dgm:pt>
    <dgm:pt modelId="{33508F36-AEF1-4DA2-9447-29BAE180F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Higher Views with More Subscribers:</a:t>
          </a:r>
          <a:r>
            <a:rPr lang="en-US"/>
            <a:t> Channels with more subscribers tend to have significantly higher video views.</a:t>
          </a:r>
        </a:p>
      </dgm:t>
    </dgm:pt>
    <dgm:pt modelId="{97F5F59E-E4E4-4F2B-9DAD-F075F844C5E9}" type="parTrans" cxnId="{D3593315-865D-4A16-845F-C25ED00E7AB1}">
      <dgm:prSet/>
      <dgm:spPr/>
      <dgm:t>
        <a:bodyPr/>
        <a:lstStyle/>
        <a:p>
          <a:endParaRPr lang="en-US"/>
        </a:p>
      </dgm:t>
    </dgm:pt>
    <dgm:pt modelId="{C30F21D9-DCF5-4341-94A3-B79BA08844A7}" type="sibTrans" cxnId="{D3593315-865D-4A16-845F-C25ED00E7AB1}">
      <dgm:prSet/>
      <dgm:spPr/>
      <dgm:t>
        <a:bodyPr/>
        <a:lstStyle/>
        <a:p>
          <a:endParaRPr lang="en-US"/>
        </a:p>
      </dgm:t>
    </dgm:pt>
    <dgm:pt modelId="{CB194866-EC88-4F26-B5C7-4FF20DD7C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Engaged Audience:</a:t>
          </a:r>
          <a:r>
            <a:rPr lang="en-US"/>
            <a:t> A high subscriber count often reflects an engaged audience that consistently watches content.</a:t>
          </a:r>
        </a:p>
      </dgm:t>
    </dgm:pt>
    <dgm:pt modelId="{66C1DA34-C42A-423C-9063-E3E4D19F53F9}" type="parTrans" cxnId="{1E56327F-D51D-427F-B51A-40F4D4424BC7}">
      <dgm:prSet/>
      <dgm:spPr/>
      <dgm:t>
        <a:bodyPr/>
        <a:lstStyle/>
        <a:p>
          <a:endParaRPr lang="en-US"/>
        </a:p>
      </dgm:t>
    </dgm:pt>
    <dgm:pt modelId="{D91E39FE-EE63-49A0-B406-B94E3AF0E6AF}" type="sibTrans" cxnId="{1E56327F-D51D-427F-B51A-40F4D4424BC7}">
      <dgm:prSet/>
      <dgm:spPr/>
      <dgm:t>
        <a:bodyPr/>
        <a:lstStyle/>
        <a:p>
          <a:endParaRPr lang="en-US"/>
        </a:p>
      </dgm:t>
    </dgm:pt>
    <dgm:pt modelId="{D878FDC7-5E19-44E7-A027-C22C71633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Growth Indicator:</a:t>
          </a:r>
          <a:r>
            <a:rPr lang="en-US"/>
            <a:t> Channels can use subscriber growth as a reliable indicator of potential increases in video views.</a:t>
          </a:r>
        </a:p>
      </dgm:t>
    </dgm:pt>
    <dgm:pt modelId="{B15E325A-0C8C-495F-BA39-5F02EC87E20D}" type="parTrans" cxnId="{8DC4B37D-382D-4C4D-B02E-AB27E31AA8A2}">
      <dgm:prSet/>
      <dgm:spPr/>
      <dgm:t>
        <a:bodyPr/>
        <a:lstStyle/>
        <a:p>
          <a:endParaRPr lang="en-US"/>
        </a:p>
      </dgm:t>
    </dgm:pt>
    <dgm:pt modelId="{E4FC92E0-4246-4F54-AAC9-749FE6A32580}" type="sibTrans" cxnId="{8DC4B37D-382D-4C4D-B02E-AB27E31AA8A2}">
      <dgm:prSet/>
      <dgm:spPr/>
      <dgm:t>
        <a:bodyPr/>
        <a:lstStyle/>
        <a:p>
          <a:endParaRPr lang="en-US"/>
        </a:p>
      </dgm:t>
    </dgm:pt>
    <dgm:pt modelId="{302E7C47-C8F3-43BF-97C6-FD5ECCBC8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Content Strategy:</a:t>
          </a:r>
          <a:r>
            <a:rPr lang="en-US"/>
            <a:t> Understanding this correlation helps content creators prioritize strategies to grow their subscriber base, knowing it will likely boost video views.</a:t>
          </a:r>
        </a:p>
      </dgm:t>
    </dgm:pt>
    <dgm:pt modelId="{6DD532CA-2DDA-449A-9092-31B55607915C}" type="parTrans" cxnId="{F90D6890-2CFE-4D56-9FBC-DA6953D60755}">
      <dgm:prSet/>
      <dgm:spPr/>
      <dgm:t>
        <a:bodyPr/>
        <a:lstStyle/>
        <a:p>
          <a:endParaRPr lang="en-US"/>
        </a:p>
      </dgm:t>
    </dgm:pt>
    <dgm:pt modelId="{2192072C-9704-48AF-94C9-FDD0E71079DB}" type="sibTrans" cxnId="{F90D6890-2CFE-4D56-9FBC-DA6953D60755}">
      <dgm:prSet/>
      <dgm:spPr/>
      <dgm:t>
        <a:bodyPr/>
        <a:lstStyle/>
        <a:p>
          <a:endParaRPr lang="en-US"/>
        </a:p>
      </dgm:t>
    </dgm:pt>
    <dgm:pt modelId="{F3CECC0E-740F-475B-B586-DEC2CB083668}" type="pres">
      <dgm:prSet presAssocID="{2BB691DE-9050-4A79-8DE6-FFF88795967E}" presName="root" presStyleCnt="0">
        <dgm:presLayoutVars>
          <dgm:dir/>
          <dgm:resizeHandles val="exact"/>
        </dgm:presLayoutVars>
      </dgm:prSet>
      <dgm:spPr/>
    </dgm:pt>
    <dgm:pt modelId="{DD4E7211-F0C8-4E6B-9FE1-303948CC36DA}" type="pres">
      <dgm:prSet presAssocID="{23C30C1C-8ADF-4477-9D51-AE2AAC377F5A}" presName="compNode" presStyleCnt="0"/>
      <dgm:spPr/>
    </dgm:pt>
    <dgm:pt modelId="{286395B7-7D24-4174-9416-164C809E4660}" type="pres">
      <dgm:prSet presAssocID="{23C30C1C-8ADF-4477-9D51-AE2AAC377F5A}" presName="bgRect" presStyleLbl="bgShp" presStyleIdx="0" presStyleCnt="5"/>
      <dgm:spPr>
        <a:solidFill>
          <a:srgbClr val="92D050"/>
        </a:solidFill>
      </dgm:spPr>
    </dgm:pt>
    <dgm:pt modelId="{7DB8C021-9020-4CF1-8918-9632C9D6FA45}" type="pres">
      <dgm:prSet presAssocID="{23C30C1C-8ADF-4477-9D51-AE2AAC377F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0B510C1-2452-4773-88DA-E1460EFC46B7}" type="pres">
      <dgm:prSet presAssocID="{23C30C1C-8ADF-4477-9D51-AE2AAC377F5A}" presName="spaceRect" presStyleCnt="0"/>
      <dgm:spPr/>
    </dgm:pt>
    <dgm:pt modelId="{24DE0F1A-57CE-4DC5-996B-DC1E82B3AD45}" type="pres">
      <dgm:prSet presAssocID="{23C30C1C-8ADF-4477-9D51-AE2AAC377F5A}" presName="parTx" presStyleLbl="revTx" presStyleIdx="0" presStyleCnt="5">
        <dgm:presLayoutVars>
          <dgm:chMax val="0"/>
          <dgm:chPref val="0"/>
        </dgm:presLayoutVars>
      </dgm:prSet>
      <dgm:spPr/>
    </dgm:pt>
    <dgm:pt modelId="{46B1FAF7-6BB8-4561-897A-0BF821D93695}" type="pres">
      <dgm:prSet presAssocID="{F01CDA07-FED4-4457-B5AE-65E36F038A61}" presName="sibTrans" presStyleCnt="0"/>
      <dgm:spPr/>
    </dgm:pt>
    <dgm:pt modelId="{97A430D2-7CC8-4F99-83ED-346848E56362}" type="pres">
      <dgm:prSet presAssocID="{33508F36-AEF1-4DA2-9447-29BAE180FB6E}" presName="compNode" presStyleCnt="0"/>
      <dgm:spPr/>
    </dgm:pt>
    <dgm:pt modelId="{13581E82-D6B5-457E-80B4-F5F42C7D3D37}" type="pres">
      <dgm:prSet presAssocID="{33508F36-AEF1-4DA2-9447-29BAE180FB6E}" presName="bgRect" presStyleLbl="bgShp" presStyleIdx="1" presStyleCnt="5"/>
      <dgm:spPr>
        <a:solidFill>
          <a:srgbClr val="92D050"/>
        </a:solidFill>
      </dgm:spPr>
    </dgm:pt>
    <dgm:pt modelId="{49862042-5E6C-4831-A960-4CC376F1AD4B}" type="pres">
      <dgm:prSet presAssocID="{33508F36-AEF1-4DA2-9447-29BAE180FB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5330D51-09F1-4677-8A77-2B034A814B1D}" type="pres">
      <dgm:prSet presAssocID="{33508F36-AEF1-4DA2-9447-29BAE180FB6E}" presName="spaceRect" presStyleCnt="0"/>
      <dgm:spPr/>
    </dgm:pt>
    <dgm:pt modelId="{20665CE9-22DD-4646-A529-F675C2F33C27}" type="pres">
      <dgm:prSet presAssocID="{33508F36-AEF1-4DA2-9447-29BAE180FB6E}" presName="parTx" presStyleLbl="revTx" presStyleIdx="1" presStyleCnt="5">
        <dgm:presLayoutVars>
          <dgm:chMax val="0"/>
          <dgm:chPref val="0"/>
        </dgm:presLayoutVars>
      </dgm:prSet>
      <dgm:spPr/>
    </dgm:pt>
    <dgm:pt modelId="{B542487B-16B8-42CA-A8B6-6EED9217731F}" type="pres">
      <dgm:prSet presAssocID="{C30F21D9-DCF5-4341-94A3-B79BA08844A7}" presName="sibTrans" presStyleCnt="0"/>
      <dgm:spPr/>
    </dgm:pt>
    <dgm:pt modelId="{C433FCE1-022B-4E60-B3A9-18F6939FB1D0}" type="pres">
      <dgm:prSet presAssocID="{CB194866-EC88-4F26-B5C7-4FF20DD7CCC3}" presName="compNode" presStyleCnt="0"/>
      <dgm:spPr/>
    </dgm:pt>
    <dgm:pt modelId="{C46E69C9-3563-401E-A66B-218BBA77ED53}" type="pres">
      <dgm:prSet presAssocID="{CB194866-EC88-4F26-B5C7-4FF20DD7CCC3}" presName="bgRect" presStyleLbl="bgShp" presStyleIdx="2" presStyleCnt="5"/>
      <dgm:spPr>
        <a:solidFill>
          <a:srgbClr val="92D050"/>
        </a:solidFill>
      </dgm:spPr>
    </dgm:pt>
    <dgm:pt modelId="{1E3DEB89-76DD-43CC-A4AC-F1B94DD5F296}" type="pres">
      <dgm:prSet presAssocID="{CB194866-EC88-4F26-B5C7-4FF20DD7CC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6620BBB-87A4-44BB-AE3E-CF13CCB7749F}" type="pres">
      <dgm:prSet presAssocID="{CB194866-EC88-4F26-B5C7-4FF20DD7CCC3}" presName="spaceRect" presStyleCnt="0"/>
      <dgm:spPr/>
    </dgm:pt>
    <dgm:pt modelId="{080F33CC-30CE-4E45-B738-0560BE9EB90B}" type="pres">
      <dgm:prSet presAssocID="{CB194866-EC88-4F26-B5C7-4FF20DD7CCC3}" presName="parTx" presStyleLbl="revTx" presStyleIdx="2" presStyleCnt="5">
        <dgm:presLayoutVars>
          <dgm:chMax val="0"/>
          <dgm:chPref val="0"/>
        </dgm:presLayoutVars>
      </dgm:prSet>
      <dgm:spPr/>
    </dgm:pt>
    <dgm:pt modelId="{1B46FDC9-EB0D-488F-82BE-221052A7B6B4}" type="pres">
      <dgm:prSet presAssocID="{D91E39FE-EE63-49A0-B406-B94E3AF0E6AF}" presName="sibTrans" presStyleCnt="0"/>
      <dgm:spPr/>
    </dgm:pt>
    <dgm:pt modelId="{7EAAED39-E2C7-4AC7-8F93-91930BDBB3EA}" type="pres">
      <dgm:prSet presAssocID="{D878FDC7-5E19-44E7-A027-C22C71633328}" presName="compNode" presStyleCnt="0"/>
      <dgm:spPr/>
    </dgm:pt>
    <dgm:pt modelId="{CE98D554-222D-47AF-B062-DDAB3C252531}" type="pres">
      <dgm:prSet presAssocID="{D878FDC7-5E19-44E7-A027-C22C71633328}" presName="bgRect" presStyleLbl="bgShp" presStyleIdx="3" presStyleCnt="5"/>
      <dgm:spPr>
        <a:solidFill>
          <a:srgbClr val="92D050"/>
        </a:solidFill>
      </dgm:spPr>
    </dgm:pt>
    <dgm:pt modelId="{0318E009-19EE-41ED-A816-C64F63F4E830}" type="pres">
      <dgm:prSet presAssocID="{D878FDC7-5E19-44E7-A027-C22C716333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83729E1-1DAD-437A-8C6C-0349C65AA3A3}" type="pres">
      <dgm:prSet presAssocID="{D878FDC7-5E19-44E7-A027-C22C71633328}" presName="spaceRect" presStyleCnt="0"/>
      <dgm:spPr/>
    </dgm:pt>
    <dgm:pt modelId="{C0C52929-BC44-40B4-949F-B0E4A1682B5C}" type="pres">
      <dgm:prSet presAssocID="{D878FDC7-5E19-44E7-A027-C22C71633328}" presName="parTx" presStyleLbl="revTx" presStyleIdx="3" presStyleCnt="5">
        <dgm:presLayoutVars>
          <dgm:chMax val="0"/>
          <dgm:chPref val="0"/>
        </dgm:presLayoutVars>
      </dgm:prSet>
      <dgm:spPr/>
    </dgm:pt>
    <dgm:pt modelId="{8C60A560-7D9D-4B15-9A4B-2ED18C2B3E5E}" type="pres">
      <dgm:prSet presAssocID="{E4FC92E0-4246-4F54-AAC9-749FE6A32580}" presName="sibTrans" presStyleCnt="0"/>
      <dgm:spPr/>
    </dgm:pt>
    <dgm:pt modelId="{C91401FF-41DA-4FC9-B66D-AF373AB94958}" type="pres">
      <dgm:prSet presAssocID="{302E7C47-C8F3-43BF-97C6-FD5ECCBC8025}" presName="compNode" presStyleCnt="0"/>
      <dgm:spPr/>
    </dgm:pt>
    <dgm:pt modelId="{D7895E1E-483E-40A3-B277-0D92A8B6B717}" type="pres">
      <dgm:prSet presAssocID="{302E7C47-C8F3-43BF-97C6-FD5ECCBC8025}" presName="bgRect" presStyleLbl="bgShp" presStyleIdx="4" presStyleCnt="5"/>
      <dgm:spPr>
        <a:solidFill>
          <a:srgbClr val="92D050"/>
        </a:solidFill>
      </dgm:spPr>
    </dgm:pt>
    <dgm:pt modelId="{15CE0D54-0131-4F65-8B11-4DDC91F4355B}" type="pres">
      <dgm:prSet presAssocID="{302E7C47-C8F3-43BF-97C6-FD5ECCBC80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30D74E-68F4-4A67-8BFC-02EE7B8EF504}" type="pres">
      <dgm:prSet presAssocID="{302E7C47-C8F3-43BF-97C6-FD5ECCBC8025}" presName="spaceRect" presStyleCnt="0"/>
      <dgm:spPr/>
    </dgm:pt>
    <dgm:pt modelId="{7AD639D7-5857-4EE8-AB2E-DBE7E7E8533C}" type="pres">
      <dgm:prSet presAssocID="{302E7C47-C8F3-43BF-97C6-FD5ECCBC80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593315-865D-4A16-845F-C25ED00E7AB1}" srcId="{2BB691DE-9050-4A79-8DE6-FFF88795967E}" destId="{33508F36-AEF1-4DA2-9447-29BAE180FB6E}" srcOrd="1" destOrd="0" parTransId="{97F5F59E-E4E4-4F2B-9DAD-F075F844C5E9}" sibTransId="{C30F21D9-DCF5-4341-94A3-B79BA08844A7}"/>
    <dgm:cxn modelId="{9A0F8A35-E8D9-416A-9095-B073586079DD}" type="presOf" srcId="{302E7C47-C8F3-43BF-97C6-FD5ECCBC8025}" destId="{7AD639D7-5857-4EE8-AB2E-DBE7E7E8533C}" srcOrd="0" destOrd="0" presId="urn:microsoft.com/office/officeart/2018/2/layout/IconVerticalSolidList"/>
    <dgm:cxn modelId="{B4D12E7C-D1D5-471B-8429-641259B71E97}" type="presOf" srcId="{23C30C1C-8ADF-4477-9D51-AE2AAC377F5A}" destId="{24DE0F1A-57CE-4DC5-996B-DC1E82B3AD45}" srcOrd="0" destOrd="0" presId="urn:microsoft.com/office/officeart/2018/2/layout/IconVerticalSolidList"/>
    <dgm:cxn modelId="{8DC4B37D-382D-4C4D-B02E-AB27E31AA8A2}" srcId="{2BB691DE-9050-4A79-8DE6-FFF88795967E}" destId="{D878FDC7-5E19-44E7-A027-C22C71633328}" srcOrd="3" destOrd="0" parTransId="{B15E325A-0C8C-495F-BA39-5F02EC87E20D}" sibTransId="{E4FC92E0-4246-4F54-AAC9-749FE6A32580}"/>
    <dgm:cxn modelId="{1E56327F-D51D-427F-B51A-40F4D4424BC7}" srcId="{2BB691DE-9050-4A79-8DE6-FFF88795967E}" destId="{CB194866-EC88-4F26-B5C7-4FF20DD7CCC3}" srcOrd="2" destOrd="0" parTransId="{66C1DA34-C42A-423C-9063-E3E4D19F53F9}" sibTransId="{D91E39FE-EE63-49A0-B406-B94E3AF0E6AF}"/>
    <dgm:cxn modelId="{75BE478F-DC8D-4B20-AB9C-28021CE5844B}" type="presOf" srcId="{D878FDC7-5E19-44E7-A027-C22C71633328}" destId="{C0C52929-BC44-40B4-949F-B0E4A1682B5C}" srcOrd="0" destOrd="0" presId="urn:microsoft.com/office/officeart/2018/2/layout/IconVerticalSolidList"/>
    <dgm:cxn modelId="{F90D6890-2CFE-4D56-9FBC-DA6953D60755}" srcId="{2BB691DE-9050-4A79-8DE6-FFF88795967E}" destId="{302E7C47-C8F3-43BF-97C6-FD5ECCBC8025}" srcOrd="4" destOrd="0" parTransId="{6DD532CA-2DDA-449A-9092-31B55607915C}" sibTransId="{2192072C-9704-48AF-94C9-FDD0E71079DB}"/>
    <dgm:cxn modelId="{18077C9D-03AA-4B4D-8F0B-2F3B19262A80}" type="presOf" srcId="{2BB691DE-9050-4A79-8DE6-FFF88795967E}" destId="{F3CECC0E-740F-475B-B586-DEC2CB083668}" srcOrd="0" destOrd="0" presId="urn:microsoft.com/office/officeart/2018/2/layout/IconVerticalSolidList"/>
    <dgm:cxn modelId="{D4443EB1-D785-4A81-B53C-371780F4C84E}" type="presOf" srcId="{33508F36-AEF1-4DA2-9447-29BAE180FB6E}" destId="{20665CE9-22DD-4646-A529-F675C2F33C27}" srcOrd="0" destOrd="0" presId="urn:microsoft.com/office/officeart/2018/2/layout/IconVerticalSolidList"/>
    <dgm:cxn modelId="{57EE24BA-E9C1-490E-846E-DE96A2687EF5}" srcId="{2BB691DE-9050-4A79-8DE6-FFF88795967E}" destId="{23C30C1C-8ADF-4477-9D51-AE2AAC377F5A}" srcOrd="0" destOrd="0" parTransId="{6511B30E-8E21-4D29-B649-72B127C262E4}" sibTransId="{F01CDA07-FED4-4457-B5AE-65E36F038A61}"/>
    <dgm:cxn modelId="{D65DC2D8-44C3-4580-A5C0-562970FE419D}" type="presOf" srcId="{CB194866-EC88-4F26-B5C7-4FF20DD7CCC3}" destId="{080F33CC-30CE-4E45-B738-0560BE9EB90B}" srcOrd="0" destOrd="0" presId="urn:microsoft.com/office/officeart/2018/2/layout/IconVerticalSolidList"/>
    <dgm:cxn modelId="{FD43739C-B4E5-450D-BA51-988271FD575C}" type="presParOf" srcId="{F3CECC0E-740F-475B-B586-DEC2CB083668}" destId="{DD4E7211-F0C8-4E6B-9FE1-303948CC36DA}" srcOrd="0" destOrd="0" presId="urn:microsoft.com/office/officeart/2018/2/layout/IconVerticalSolidList"/>
    <dgm:cxn modelId="{8D368A43-4521-4D71-8F6E-153D080990BC}" type="presParOf" srcId="{DD4E7211-F0C8-4E6B-9FE1-303948CC36DA}" destId="{286395B7-7D24-4174-9416-164C809E4660}" srcOrd="0" destOrd="0" presId="urn:microsoft.com/office/officeart/2018/2/layout/IconVerticalSolidList"/>
    <dgm:cxn modelId="{E036997E-0DCE-4D90-91B7-17FE7B50D640}" type="presParOf" srcId="{DD4E7211-F0C8-4E6B-9FE1-303948CC36DA}" destId="{7DB8C021-9020-4CF1-8918-9632C9D6FA45}" srcOrd="1" destOrd="0" presId="urn:microsoft.com/office/officeart/2018/2/layout/IconVerticalSolidList"/>
    <dgm:cxn modelId="{1A4A11AD-C75B-4837-BF59-5BF4FE039D82}" type="presParOf" srcId="{DD4E7211-F0C8-4E6B-9FE1-303948CC36DA}" destId="{60B510C1-2452-4773-88DA-E1460EFC46B7}" srcOrd="2" destOrd="0" presId="urn:microsoft.com/office/officeart/2018/2/layout/IconVerticalSolidList"/>
    <dgm:cxn modelId="{A0F10311-DEFC-42E4-823A-610497169EF0}" type="presParOf" srcId="{DD4E7211-F0C8-4E6B-9FE1-303948CC36DA}" destId="{24DE0F1A-57CE-4DC5-996B-DC1E82B3AD45}" srcOrd="3" destOrd="0" presId="urn:microsoft.com/office/officeart/2018/2/layout/IconVerticalSolidList"/>
    <dgm:cxn modelId="{A73F2330-C9AE-43C0-94B7-46A5C5D73819}" type="presParOf" srcId="{F3CECC0E-740F-475B-B586-DEC2CB083668}" destId="{46B1FAF7-6BB8-4561-897A-0BF821D93695}" srcOrd="1" destOrd="0" presId="urn:microsoft.com/office/officeart/2018/2/layout/IconVerticalSolidList"/>
    <dgm:cxn modelId="{D0FF1AC5-057F-437E-BC95-31A83E270940}" type="presParOf" srcId="{F3CECC0E-740F-475B-B586-DEC2CB083668}" destId="{97A430D2-7CC8-4F99-83ED-346848E56362}" srcOrd="2" destOrd="0" presId="urn:microsoft.com/office/officeart/2018/2/layout/IconVerticalSolidList"/>
    <dgm:cxn modelId="{29EEB6F5-E131-43FB-BD72-B6A309C7C271}" type="presParOf" srcId="{97A430D2-7CC8-4F99-83ED-346848E56362}" destId="{13581E82-D6B5-457E-80B4-F5F42C7D3D37}" srcOrd="0" destOrd="0" presId="urn:microsoft.com/office/officeart/2018/2/layout/IconVerticalSolidList"/>
    <dgm:cxn modelId="{B7F4471E-5ED1-47BB-9182-1AAC0E99D853}" type="presParOf" srcId="{97A430D2-7CC8-4F99-83ED-346848E56362}" destId="{49862042-5E6C-4831-A960-4CC376F1AD4B}" srcOrd="1" destOrd="0" presId="urn:microsoft.com/office/officeart/2018/2/layout/IconVerticalSolidList"/>
    <dgm:cxn modelId="{F30C9881-23F1-40BD-BA52-84DCE257745E}" type="presParOf" srcId="{97A430D2-7CC8-4F99-83ED-346848E56362}" destId="{B5330D51-09F1-4677-8A77-2B034A814B1D}" srcOrd="2" destOrd="0" presId="urn:microsoft.com/office/officeart/2018/2/layout/IconVerticalSolidList"/>
    <dgm:cxn modelId="{24D956B0-5C4F-4D1C-BDD0-722EA2E4CCDB}" type="presParOf" srcId="{97A430D2-7CC8-4F99-83ED-346848E56362}" destId="{20665CE9-22DD-4646-A529-F675C2F33C27}" srcOrd="3" destOrd="0" presId="urn:microsoft.com/office/officeart/2018/2/layout/IconVerticalSolidList"/>
    <dgm:cxn modelId="{50F45D96-676B-462B-A046-9767CD9B17BF}" type="presParOf" srcId="{F3CECC0E-740F-475B-B586-DEC2CB083668}" destId="{B542487B-16B8-42CA-A8B6-6EED9217731F}" srcOrd="3" destOrd="0" presId="urn:microsoft.com/office/officeart/2018/2/layout/IconVerticalSolidList"/>
    <dgm:cxn modelId="{EDB7724D-8FC5-4A1D-82DC-793608652CBF}" type="presParOf" srcId="{F3CECC0E-740F-475B-B586-DEC2CB083668}" destId="{C433FCE1-022B-4E60-B3A9-18F6939FB1D0}" srcOrd="4" destOrd="0" presId="urn:microsoft.com/office/officeart/2018/2/layout/IconVerticalSolidList"/>
    <dgm:cxn modelId="{792516D0-D293-44CB-819F-FEC26412ECBA}" type="presParOf" srcId="{C433FCE1-022B-4E60-B3A9-18F6939FB1D0}" destId="{C46E69C9-3563-401E-A66B-218BBA77ED53}" srcOrd="0" destOrd="0" presId="urn:microsoft.com/office/officeart/2018/2/layout/IconVerticalSolidList"/>
    <dgm:cxn modelId="{FFF9D322-7519-41AB-B463-24A23F582710}" type="presParOf" srcId="{C433FCE1-022B-4E60-B3A9-18F6939FB1D0}" destId="{1E3DEB89-76DD-43CC-A4AC-F1B94DD5F296}" srcOrd="1" destOrd="0" presId="urn:microsoft.com/office/officeart/2018/2/layout/IconVerticalSolidList"/>
    <dgm:cxn modelId="{A736A321-5135-4672-9477-1725BE503402}" type="presParOf" srcId="{C433FCE1-022B-4E60-B3A9-18F6939FB1D0}" destId="{86620BBB-87A4-44BB-AE3E-CF13CCB7749F}" srcOrd="2" destOrd="0" presId="urn:microsoft.com/office/officeart/2018/2/layout/IconVerticalSolidList"/>
    <dgm:cxn modelId="{7DE392B7-B28C-41D9-97EF-78B858CB1177}" type="presParOf" srcId="{C433FCE1-022B-4E60-B3A9-18F6939FB1D0}" destId="{080F33CC-30CE-4E45-B738-0560BE9EB90B}" srcOrd="3" destOrd="0" presId="urn:microsoft.com/office/officeart/2018/2/layout/IconVerticalSolidList"/>
    <dgm:cxn modelId="{A21BC927-D34F-4EB9-B7D8-328CC00022CC}" type="presParOf" srcId="{F3CECC0E-740F-475B-B586-DEC2CB083668}" destId="{1B46FDC9-EB0D-488F-82BE-221052A7B6B4}" srcOrd="5" destOrd="0" presId="urn:microsoft.com/office/officeart/2018/2/layout/IconVerticalSolidList"/>
    <dgm:cxn modelId="{26BE8763-70C3-4673-947E-F187C3C51955}" type="presParOf" srcId="{F3CECC0E-740F-475B-B586-DEC2CB083668}" destId="{7EAAED39-E2C7-4AC7-8F93-91930BDBB3EA}" srcOrd="6" destOrd="0" presId="urn:microsoft.com/office/officeart/2018/2/layout/IconVerticalSolidList"/>
    <dgm:cxn modelId="{E0B9618F-59D5-475F-919D-40E251C993FE}" type="presParOf" srcId="{7EAAED39-E2C7-4AC7-8F93-91930BDBB3EA}" destId="{CE98D554-222D-47AF-B062-DDAB3C252531}" srcOrd="0" destOrd="0" presId="urn:microsoft.com/office/officeart/2018/2/layout/IconVerticalSolidList"/>
    <dgm:cxn modelId="{D46988C4-891A-4159-B4D5-E371819008D0}" type="presParOf" srcId="{7EAAED39-E2C7-4AC7-8F93-91930BDBB3EA}" destId="{0318E009-19EE-41ED-A816-C64F63F4E830}" srcOrd="1" destOrd="0" presId="urn:microsoft.com/office/officeart/2018/2/layout/IconVerticalSolidList"/>
    <dgm:cxn modelId="{4B1C0326-2BCA-41B4-A2C8-61CFF6D921F8}" type="presParOf" srcId="{7EAAED39-E2C7-4AC7-8F93-91930BDBB3EA}" destId="{183729E1-1DAD-437A-8C6C-0349C65AA3A3}" srcOrd="2" destOrd="0" presId="urn:microsoft.com/office/officeart/2018/2/layout/IconVerticalSolidList"/>
    <dgm:cxn modelId="{7D7B398C-9DDF-472F-8064-E3FD0D0A6EAA}" type="presParOf" srcId="{7EAAED39-E2C7-4AC7-8F93-91930BDBB3EA}" destId="{C0C52929-BC44-40B4-949F-B0E4A1682B5C}" srcOrd="3" destOrd="0" presId="urn:microsoft.com/office/officeart/2018/2/layout/IconVerticalSolidList"/>
    <dgm:cxn modelId="{D7C72560-AA25-439C-BA08-4F89DC0B337C}" type="presParOf" srcId="{F3CECC0E-740F-475B-B586-DEC2CB083668}" destId="{8C60A560-7D9D-4B15-9A4B-2ED18C2B3E5E}" srcOrd="7" destOrd="0" presId="urn:microsoft.com/office/officeart/2018/2/layout/IconVerticalSolidList"/>
    <dgm:cxn modelId="{F45CAC3C-76AC-497E-A812-F7AF3D6580A9}" type="presParOf" srcId="{F3CECC0E-740F-475B-B586-DEC2CB083668}" destId="{C91401FF-41DA-4FC9-B66D-AF373AB94958}" srcOrd="8" destOrd="0" presId="urn:microsoft.com/office/officeart/2018/2/layout/IconVerticalSolidList"/>
    <dgm:cxn modelId="{4E0F916F-056A-4820-A214-10D427FDFE33}" type="presParOf" srcId="{C91401FF-41DA-4FC9-B66D-AF373AB94958}" destId="{D7895E1E-483E-40A3-B277-0D92A8B6B717}" srcOrd="0" destOrd="0" presId="urn:microsoft.com/office/officeart/2018/2/layout/IconVerticalSolidList"/>
    <dgm:cxn modelId="{A2B20E1E-8E87-4540-9ACA-F541B68F2D4A}" type="presParOf" srcId="{C91401FF-41DA-4FC9-B66D-AF373AB94958}" destId="{15CE0D54-0131-4F65-8B11-4DDC91F4355B}" srcOrd="1" destOrd="0" presId="urn:microsoft.com/office/officeart/2018/2/layout/IconVerticalSolidList"/>
    <dgm:cxn modelId="{45F51840-24D6-4B8A-A944-BA7D077C55D3}" type="presParOf" srcId="{C91401FF-41DA-4FC9-B66D-AF373AB94958}" destId="{C930D74E-68F4-4A67-8BFC-02EE7B8EF504}" srcOrd="2" destOrd="0" presId="urn:microsoft.com/office/officeart/2018/2/layout/IconVerticalSolidList"/>
    <dgm:cxn modelId="{DF2E68C4-D6F4-4A2F-A50E-FD6DD432C256}" type="presParOf" srcId="{C91401FF-41DA-4FC9-B66D-AF373AB94958}" destId="{7AD639D7-5857-4EE8-AB2E-DBE7E7E8533C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150C94-5109-4001-B94B-2F321E2A3265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27997A-AA5F-455A-9B4F-0F103C862125}">
      <dgm:prSet/>
      <dgm:spPr/>
      <dgm:t>
        <a:bodyPr/>
        <a:lstStyle/>
        <a:p>
          <a:r>
            <a:rPr lang="en-US" b="1"/>
            <a:t>Highest Earnings:</a:t>
          </a:r>
          <a:r>
            <a:rPr lang="en-US"/>
            <a:t> 'Shows' has the highest average monthly earnings with a mean of $1,082,312, indicating high monetization potential.</a:t>
          </a:r>
        </a:p>
      </dgm:t>
    </dgm:pt>
    <dgm:pt modelId="{375CC07A-F69B-495E-A906-557C20242E5A}" type="parTrans" cxnId="{0D8039BB-1986-43CC-8B75-A007516C39C5}">
      <dgm:prSet/>
      <dgm:spPr/>
      <dgm:t>
        <a:bodyPr/>
        <a:lstStyle/>
        <a:p>
          <a:endParaRPr lang="en-US"/>
        </a:p>
      </dgm:t>
    </dgm:pt>
    <dgm:pt modelId="{1243E8B9-5F1F-4ACD-AE09-060104882D3B}" type="sibTrans" cxnId="{0D8039BB-1986-43CC-8B75-A007516C39C5}">
      <dgm:prSet/>
      <dgm:spPr/>
      <dgm:t>
        <a:bodyPr/>
        <a:lstStyle/>
        <a:p>
          <a:endParaRPr lang="en-US"/>
        </a:p>
      </dgm:t>
    </dgm:pt>
    <dgm:pt modelId="{D44ACEC0-20A2-409A-A567-00800F3B0EEB}">
      <dgm:prSet/>
      <dgm:spPr/>
      <dgm:t>
        <a:bodyPr/>
        <a:lstStyle/>
        <a:p>
          <a:r>
            <a:rPr lang="en-US" b="1"/>
            <a:t>Significant Variation:</a:t>
          </a:r>
          <a:r>
            <a:rPr lang="en-US"/>
            <a:t> Categories like 'Film &amp; Animation' and 'Education' also show high maximum earnings, reaching up to $4,888,000 and $4,196,900 respectively.</a:t>
          </a:r>
        </a:p>
      </dgm:t>
    </dgm:pt>
    <dgm:pt modelId="{43D0417E-DFAB-443B-B793-BD4CC3A8ABDD}" type="parTrans" cxnId="{6CB323BC-3D39-43C2-A9B1-28CC43E5F786}">
      <dgm:prSet/>
      <dgm:spPr/>
      <dgm:t>
        <a:bodyPr/>
        <a:lstStyle/>
        <a:p>
          <a:endParaRPr lang="en-US"/>
        </a:p>
      </dgm:t>
    </dgm:pt>
    <dgm:pt modelId="{B259A4B6-CAFE-4E79-87BE-9134C2980426}" type="sibTrans" cxnId="{6CB323BC-3D39-43C2-A9B1-28CC43E5F786}">
      <dgm:prSet/>
      <dgm:spPr/>
      <dgm:t>
        <a:bodyPr/>
        <a:lstStyle/>
        <a:p>
          <a:endParaRPr lang="en-US"/>
        </a:p>
      </dgm:t>
    </dgm:pt>
    <dgm:pt modelId="{4F448297-D26B-430C-A59D-7EE69C238C68}">
      <dgm:prSet/>
      <dgm:spPr/>
      <dgm:t>
        <a:bodyPr/>
        <a:lstStyle/>
        <a:p>
          <a:r>
            <a:rPr lang="en-US" b="1"/>
            <a:t>Moderate Earnings:</a:t>
          </a:r>
          <a:r>
            <a:rPr lang="en-US"/>
            <a:t> 'Entertainment' and 'Music' categories have moderate mean earnings around $334,374 and $294,123 respectively, with notable peaks.</a:t>
          </a:r>
        </a:p>
      </dgm:t>
    </dgm:pt>
    <dgm:pt modelId="{DD5EF971-8B8E-45C9-A10C-153BE4178CF5}" type="parTrans" cxnId="{EC417771-3A7A-4814-90D9-4B66A1F3E604}">
      <dgm:prSet/>
      <dgm:spPr/>
      <dgm:t>
        <a:bodyPr/>
        <a:lstStyle/>
        <a:p>
          <a:endParaRPr lang="en-US"/>
        </a:p>
      </dgm:t>
    </dgm:pt>
    <dgm:pt modelId="{B7AEFAE5-BCD6-42FC-A261-757D360CA17C}" type="sibTrans" cxnId="{EC417771-3A7A-4814-90D9-4B66A1F3E604}">
      <dgm:prSet/>
      <dgm:spPr/>
      <dgm:t>
        <a:bodyPr/>
        <a:lstStyle/>
        <a:p>
          <a:endParaRPr lang="en-US"/>
        </a:p>
      </dgm:t>
    </dgm:pt>
    <dgm:pt modelId="{9923F508-33CE-43B2-8CF8-08EE9DA603C3}">
      <dgm:prSet/>
      <dgm:spPr/>
      <dgm:t>
        <a:bodyPr/>
        <a:lstStyle/>
        <a:p>
          <a:r>
            <a:rPr lang="en-US" b="1"/>
            <a:t>Lower Earnings:</a:t>
          </a:r>
          <a:r>
            <a:rPr lang="en-US"/>
            <a:t> 'Gaming' and 'Howto &amp; Style' categories have lower average earnings, $144,493 and $102,033 respectively, showing less monetization compared to other categories.</a:t>
          </a:r>
        </a:p>
      </dgm:t>
    </dgm:pt>
    <dgm:pt modelId="{FDF4714A-424E-47C8-8F67-DDBA37D9C33C}" type="parTrans" cxnId="{290E75B9-CCB8-4846-8C65-2B907B79FAFE}">
      <dgm:prSet/>
      <dgm:spPr/>
      <dgm:t>
        <a:bodyPr/>
        <a:lstStyle/>
        <a:p>
          <a:endParaRPr lang="en-US"/>
        </a:p>
      </dgm:t>
    </dgm:pt>
    <dgm:pt modelId="{A81B3411-104E-45E4-86E4-72D15B51ADF1}" type="sibTrans" cxnId="{290E75B9-CCB8-4846-8C65-2B907B79FAFE}">
      <dgm:prSet/>
      <dgm:spPr/>
      <dgm:t>
        <a:bodyPr/>
        <a:lstStyle/>
        <a:p>
          <a:endParaRPr lang="en-US"/>
        </a:p>
      </dgm:t>
    </dgm:pt>
    <dgm:pt modelId="{E87DF1D7-0AD7-4B00-9684-B0F43F3CEDB5}">
      <dgm:prSet/>
      <dgm:spPr/>
      <dgm:t>
        <a:bodyPr/>
        <a:lstStyle/>
        <a:p>
          <a:r>
            <a:rPr lang="en-US" b="1"/>
            <a:t>Niche Categories:</a:t>
          </a:r>
          <a:r>
            <a:rPr lang="en-US"/>
            <a:t> 'Autos &amp; Vehicles' and 'Sports' show relatively high earnings with means of $632,933 and $521,071, reflecting the niche but lucrative audience.</a:t>
          </a:r>
        </a:p>
      </dgm:t>
    </dgm:pt>
    <dgm:pt modelId="{8E465B28-1041-48BE-85EA-C1AF759EE74F}" type="parTrans" cxnId="{F3D89760-6672-47F8-BCC6-31903EF9A36F}">
      <dgm:prSet/>
      <dgm:spPr/>
      <dgm:t>
        <a:bodyPr/>
        <a:lstStyle/>
        <a:p>
          <a:endParaRPr lang="en-US"/>
        </a:p>
      </dgm:t>
    </dgm:pt>
    <dgm:pt modelId="{CBBC0851-67FF-402F-85FF-B87DD5A7BFAC}" type="sibTrans" cxnId="{F3D89760-6672-47F8-BCC6-31903EF9A36F}">
      <dgm:prSet/>
      <dgm:spPr/>
      <dgm:t>
        <a:bodyPr/>
        <a:lstStyle/>
        <a:p>
          <a:endParaRPr lang="en-US"/>
        </a:p>
      </dgm:t>
    </dgm:pt>
    <dgm:pt modelId="{DF553304-9694-4FC7-A89F-FD4CE2BAC74D}" type="pres">
      <dgm:prSet presAssocID="{AB150C94-5109-4001-B94B-2F321E2A3265}" presName="diagram" presStyleCnt="0">
        <dgm:presLayoutVars>
          <dgm:dir/>
          <dgm:resizeHandles val="exact"/>
        </dgm:presLayoutVars>
      </dgm:prSet>
      <dgm:spPr/>
    </dgm:pt>
    <dgm:pt modelId="{D4EA0A62-3B2F-4D07-B904-7BDB527820AC}" type="pres">
      <dgm:prSet presAssocID="{1D27997A-AA5F-455A-9B4F-0F103C862125}" presName="node" presStyleLbl="node1" presStyleIdx="0" presStyleCnt="5">
        <dgm:presLayoutVars>
          <dgm:bulletEnabled val="1"/>
        </dgm:presLayoutVars>
      </dgm:prSet>
      <dgm:spPr/>
    </dgm:pt>
    <dgm:pt modelId="{AB745D77-6F89-4F5C-905F-DCBBBB54CF96}" type="pres">
      <dgm:prSet presAssocID="{1243E8B9-5F1F-4ACD-AE09-060104882D3B}" presName="sibTrans" presStyleCnt="0"/>
      <dgm:spPr/>
    </dgm:pt>
    <dgm:pt modelId="{FB4FED7B-3FB0-447F-9F0D-9BF86F45C031}" type="pres">
      <dgm:prSet presAssocID="{D44ACEC0-20A2-409A-A567-00800F3B0EEB}" presName="node" presStyleLbl="node1" presStyleIdx="1" presStyleCnt="5">
        <dgm:presLayoutVars>
          <dgm:bulletEnabled val="1"/>
        </dgm:presLayoutVars>
      </dgm:prSet>
      <dgm:spPr/>
    </dgm:pt>
    <dgm:pt modelId="{FB3726EA-F9AD-498C-86BE-5C88047B029E}" type="pres">
      <dgm:prSet presAssocID="{B259A4B6-CAFE-4E79-87BE-9134C2980426}" presName="sibTrans" presStyleCnt="0"/>
      <dgm:spPr/>
    </dgm:pt>
    <dgm:pt modelId="{FF85532E-A8A8-477C-ADDB-FE3EDC13B9DB}" type="pres">
      <dgm:prSet presAssocID="{4F448297-D26B-430C-A59D-7EE69C238C68}" presName="node" presStyleLbl="node1" presStyleIdx="2" presStyleCnt="5">
        <dgm:presLayoutVars>
          <dgm:bulletEnabled val="1"/>
        </dgm:presLayoutVars>
      </dgm:prSet>
      <dgm:spPr/>
    </dgm:pt>
    <dgm:pt modelId="{E5FAA58D-E332-4DC6-B65E-F347C770E15E}" type="pres">
      <dgm:prSet presAssocID="{B7AEFAE5-BCD6-42FC-A261-757D360CA17C}" presName="sibTrans" presStyleCnt="0"/>
      <dgm:spPr/>
    </dgm:pt>
    <dgm:pt modelId="{EE5A831C-D251-4417-B808-3B4E56B87733}" type="pres">
      <dgm:prSet presAssocID="{9923F508-33CE-43B2-8CF8-08EE9DA603C3}" presName="node" presStyleLbl="node1" presStyleIdx="3" presStyleCnt="5">
        <dgm:presLayoutVars>
          <dgm:bulletEnabled val="1"/>
        </dgm:presLayoutVars>
      </dgm:prSet>
      <dgm:spPr/>
    </dgm:pt>
    <dgm:pt modelId="{1891244D-0D1E-4C30-9D34-57C7E312BE3B}" type="pres">
      <dgm:prSet presAssocID="{A81B3411-104E-45E4-86E4-72D15B51ADF1}" presName="sibTrans" presStyleCnt="0"/>
      <dgm:spPr/>
    </dgm:pt>
    <dgm:pt modelId="{BBD02B2D-6F1A-4026-8A2F-2AD5DDB33E52}" type="pres">
      <dgm:prSet presAssocID="{E87DF1D7-0AD7-4B00-9684-B0F43F3CEDB5}" presName="node" presStyleLbl="node1" presStyleIdx="4" presStyleCnt="5">
        <dgm:presLayoutVars>
          <dgm:bulletEnabled val="1"/>
        </dgm:presLayoutVars>
      </dgm:prSet>
      <dgm:spPr/>
    </dgm:pt>
  </dgm:ptLst>
  <dgm:cxnLst>
    <dgm:cxn modelId="{86C1393A-0A56-47C2-94E1-7F827488D302}" type="presOf" srcId="{E87DF1D7-0AD7-4B00-9684-B0F43F3CEDB5}" destId="{BBD02B2D-6F1A-4026-8A2F-2AD5DDB33E52}" srcOrd="0" destOrd="0" presId="urn:microsoft.com/office/officeart/2005/8/layout/default"/>
    <dgm:cxn modelId="{E5307E3D-1844-4FE1-907F-149650EB8455}" type="presOf" srcId="{D44ACEC0-20A2-409A-A567-00800F3B0EEB}" destId="{FB4FED7B-3FB0-447F-9F0D-9BF86F45C031}" srcOrd="0" destOrd="0" presId="urn:microsoft.com/office/officeart/2005/8/layout/default"/>
    <dgm:cxn modelId="{F3D89760-6672-47F8-BCC6-31903EF9A36F}" srcId="{AB150C94-5109-4001-B94B-2F321E2A3265}" destId="{E87DF1D7-0AD7-4B00-9684-B0F43F3CEDB5}" srcOrd="4" destOrd="0" parTransId="{8E465B28-1041-48BE-85EA-C1AF759EE74F}" sibTransId="{CBBC0851-67FF-402F-85FF-B87DD5A7BFAC}"/>
    <dgm:cxn modelId="{EC417771-3A7A-4814-90D9-4B66A1F3E604}" srcId="{AB150C94-5109-4001-B94B-2F321E2A3265}" destId="{4F448297-D26B-430C-A59D-7EE69C238C68}" srcOrd="2" destOrd="0" parTransId="{DD5EF971-8B8E-45C9-A10C-153BE4178CF5}" sibTransId="{B7AEFAE5-BCD6-42FC-A261-757D360CA17C}"/>
    <dgm:cxn modelId="{1D25DFB6-2A8B-4427-9045-6918540B3678}" type="presOf" srcId="{AB150C94-5109-4001-B94B-2F321E2A3265}" destId="{DF553304-9694-4FC7-A89F-FD4CE2BAC74D}" srcOrd="0" destOrd="0" presId="urn:microsoft.com/office/officeart/2005/8/layout/default"/>
    <dgm:cxn modelId="{290E75B9-CCB8-4846-8C65-2B907B79FAFE}" srcId="{AB150C94-5109-4001-B94B-2F321E2A3265}" destId="{9923F508-33CE-43B2-8CF8-08EE9DA603C3}" srcOrd="3" destOrd="0" parTransId="{FDF4714A-424E-47C8-8F67-DDBA37D9C33C}" sibTransId="{A81B3411-104E-45E4-86E4-72D15B51ADF1}"/>
    <dgm:cxn modelId="{0D8039BB-1986-43CC-8B75-A007516C39C5}" srcId="{AB150C94-5109-4001-B94B-2F321E2A3265}" destId="{1D27997A-AA5F-455A-9B4F-0F103C862125}" srcOrd="0" destOrd="0" parTransId="{375CC07A-F69B-495E-A906-557C20242E5A}" sibTransId="{1243E8B9-5F1F-4ACD-AE09-060104882D3B}"/>
    <dgm:cxn modelId="{6CB323BC-3D39-43C2-A9B1-28CC43E5F786}" srcId="{AB150C94-5109-4001-B94B-2F321E2A3265}" destId="{D44ACEC0-20A2-409A-A567-00800F3B0EEB}" srcOrd="1" destOrd="0" parTransId="{43D0417E-DFAB-443B-B793-BD4CC3A8ABDD}" sibTransId="{B259A4B6-CAFE-4E79-87BE-9134C2980426}"/>
    <dgm:cxn modelId="{76B713E3-6F2F-44BA-A63A-8A9D807C514E}" type="presOf" srcId="{9923F508-33CE-43B2-8CF8-08EE9DA603C3}" destId="{EE5A831C-D251-4417-B808-3B4E56B87733}" srcOrd="0" destOrd="0" presId="urn:microsoft.com/office/officeart/2005/8/layout/default"/>
    <dgm:cxn modelId="{679E7FEC-56FD-4D1C-A89E-6B76C18D5DBB}" type="presOf" srcId="{1D27997A-AA5F-455A-9B4F-0F103C862125}" destId="{D4EA0A62-3B2F-4D07-B904-7BDB527820AC}" srcOrd="0" destOrd="0" presId="urn:microsoft.com/office/officeart/2005/8/layout/default"/>
    <dgm:cxn modelId="{CA9467F9-D43B-4DAF-BD5D-D2DD0B6F0977}" type="presOf" srcId="{4F448297-D26B-430C-A59D-7EE69C238C68}" destId="{FF85532E-A8A8-477C-ADDB-FE3EDC13B9DB}" srcOrd="0" destOrd="0" presId="urn:microsoft.com/office/officeart/2005/8/layout/default"/>
    <dgm:cxn modelId="{A7D86B6B-6E5D-4E42-B4CA-CB31B11685EF}" type="presParOf" srcId="{DF553304-9694-4FC7-A89F-FD4CE2BAC74D}" destId="{D4EA0A62-3B2F-4D07-B904-7BDB527820AC}" srcOrd="0" destOrd="0" presId="urn:microsoft.com/office/officeart/2005/8/layout/default"/>
    <dgm:cxn modelId="{DBC40740-E52B-4F80-B50A-33D3CACE9042}" type="presParOf" srcId="{DF553304-9694-4FC7-A89F-FD4CE2BAC74D}" destId="{AB745D77-6F89-4F5C-905F-DCBBBB54CF96}" srcOrd="1" destOrd="0" presId="urn:microsoft.com/office/officeart/2005/8/layout/default"/>
    <dgm:cxn modelId="{B245F1F2-CF5F-46E2-8C28-47EC21BE184D}" type="presParOf" srcId="{DF553304-9694-4FC7-A89F-FD4CE2BAC74D}" destId="{FB4FED7B-3FB0-447F-9F0D-9BF86F45C031}" srcOrd="2" destOrd="0" presId="urn:microsoft.com/office/officeart/2005/8/layout/default"/>
    <dgm:cxn modelId="{38EE8F31-0717-4DAE-9A63-1102C7A2A2A6}" type="presParOf" srcId="{DF553304-9694-4FC7-A89F-FD4CE2BAC74D}" destId="{FB3726EA-F9AD-498C-86BE-5C88047B029E}" srcOrd="3" destOrd="0" presId="urn:microsoft.com/office/officeart/2005/8/layout/default"/>
    <dgm:cxn modelId="{47794A49-FB21-4F79-A45C-E50906A2FFC5}" type="presParOf" srcId="{DF553304-9694-4FC7-A89F-FD4CE2BAC74D}" destId="{FF85532E-A8A8-477C-ADDB-FE3EDC13B9DB}" srcOrd="4" destOrd="0" presId="urn:microsoft.com/office/officeart/2005/8/layout/default"/>
    <dgm:cxn modelId="{0AD76FAA-406E-418A-A2EF-1EC646586C3D}" type="presParOf" srcId="{DF553304-9694-4FC7-A89F-FD4CE2BAC74D}" destId="{E5FAA58D-E332-4DC6-B65E-F347C770E15E}" srcOrd="5" destOrd="0" presId="urn:microsoft.com/office/officeart/2005/8/layout/default"/>
    <dgm:cxn modelId="{368F84E4-8B57-44B4-9D1D-F3A982F7D897}" type="presParOf" srcId="{DF553304-9694-4FC7-A89F-FD4CE2BAC74D}" destId="{EE5A831C-D251-4417-B808-3B4E56B87733}" srcOrd="6" destOrd="0" presId="urn:microsoft.com/office/officeart/2005/8/layout/default"/>
    <dgm:cxn modelId="{52D1F2A4-F759-4E88-B7EF-57FE49A1EDF3}" type="presParOf" srcId="{DF553304-9694-4FC7-A89F-FD4CE2BAC74D}" destId="{1891244D-0D1E-4C30-9D34-57C7E312BE3B}" srcOrd="7" destOrd="0" presId="urn:microsoft.com/office/officeart/2005/8/layout/default"/>
    <dgm:cxn modelId="{7461D931-D597-41ED-845D-2BC23F6065AD}" type="presParOf" srcId="{DF553304-9694-4FC7-A89F-FD4CE2BAC74D}" destId="{BBD02B2D-6F1A-4026-8A2F-2AD5DDB33E5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EFFE2A-36EB-43D4-993A-B11168C9B751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B8C82F7-B9E7-4ED1-85F7-8E24398B66CD}">
      <dgm:prSet/>
      <dgm:spPr/>
      <dgm:t>
        <a:bodyPr/>
        <a:lstStyle/>
        <a:p>
          <a:r>
            <a:rPr lang="en-US" b="1"/>
            <a:t>Growth Over Time:</a:t>
          </a:r>
          <a:r>
            <a:rPr lang="en-US"/>
            <a:t> The data likely shows an increasing trend in the number of YouTube channels created each year, reflecting the platform's growing popularity.</a:t>
          </a:r>
        </a:p>
      </dgm:t>
    </dgm:pt>
    <dgm:pt modelId="{6E12D894-C689-488E-AE10-B38DEE067E65}" type="parTrans" cxnId="{A3092C1D-B7C7-4D68-B56F-1FB65CF78432}">
      <dgm:prSet/>
      <dgm:spPr/>
      <dgm:t>
        <a:bodyPr/>
        <a:lstStyle/>
        <a:p>
          <a:endParaRPr lang="en-US"/>
        </a:p>
      </dgm:t>
    </dgm:pt>
    <dgm:pt modelId="{99EEEA46-B9A7-4ED9-99B4-DC7294774C7D}" type="sibTrans" cxnId="{A3092C1D-B7C7-4D68-B56F-1FB65CF78432}">
      <dgm:prSet/>
      <dgm:spPr/>
      <dgm:t>
        <a:bodyPr/>
        <a:lstStyle/>
        <a:p>
          <a:endParaRPr lang="en-US"/>
        </a:p>
      </dgm:t>
    </dgm:pt>
    <dgm:pt modelId="{0DEE409E-EA9F-4D6B-8BC2-46A35EB6D8A4}">
      <dgm:prSet/>
      <dgm:spPr/>
      <dgm:t>
        <a:bodyPr/>
        <a:lstStyle/>
        <a:p>
          <a:r>
            <a:rPr lang="en-US" b="1"/>
            <a:t>Recent Surge:</a:t>
          </a:r>
          <a:r>
            <a:rPr lang="en-US"/>
            <a:t> A significant number of channels were probably created in recent years, indicating a surge in content creation and new channel launches.</a:t>
          </a:r>
        </a:p>
      </dgm:t>
    </dgm:pt>
    <dgm:pt modelId="{62F14DF7-4800-4E10-8A99-6BCE453A1488}" type="parTrans" cxnId="{2E385F82-33E7-453E-8AD3-70483F9A7458}">
      <dgm:prSet/>
      <dgm:spPr/>
      <dgm:t>
        <a:bodyPr/>
        <a:lstStyle/>
        <a:p>
          <a:endParaRPr lang="en-US"/>
        </a:p>
      </dgm:t>
    </dgm:pt>
    <dgm:pt modelId="{E8DBEB33-DA2E-4059-BD98-8DF217A3A165}" type="sibTrans" cxnId="{2E385F82-33E7-453E-8AD3-70483F9A7458}">
      <dgm:prSet/>
      <dgm:spPr/>
      <dgm:t>
        <a:bodyPr/>
        <a:lstStyle/>
        <a:p>
          <a:endParaRPr lang="en-US"/>
        </a:p>
      </dgm:t>
    </dgm:pt>
    <dgm:pt modelId="{DD4B702C-CDD3-4D23-B401-D032472D93FF}">
      <dgm:prSet/>
      <dgm:spPr/>
      <dgm:t>
        <a:bodyPr/>
        <a:lstStyle/>
        <a:p>
          <a:r>
            <a:rPr lang="en-US" b="1"/>
            <a:t>Historical Insight:</a:t>
          </a:r>
          <a:r>
            <a:rPr lang="en-US"/>
            <a:t> The distribution provides insights into how the YouTube creator community has expanded over time, with potential peaks during key periods of the platform's development.</a:t>
          </a:r>
        </a:p>
      </dgm:t>
    </dgm:pt>
    <dgm:pt modelId="{A9F8C708-434E-4AE3-AA74-D79E0CD50E40}" type="parTrans" cxnId="{6FE4BAC0-03B6-4CC9-A312-C8E6D72E0AA6}">
      <dgm:prSet/>
      <dgm:spPr/>
      <dgm:t>
        <a:bodyPr/>
        <a:lstStyle/>
        <a:p>
          <a:endParaRPr lang="en-US"/>
        </a:p>
      </dgm:t>
    </dgm:pt>
    <dgm:pt modelId="{BA91E8DA-DA8B-4074-A97E-EB751C2B2935}" type="sibTrans" cxnId="{6FE4BAC0-03B6-4CC9-A312-C8E6D72E0AA6}">
      <dgm:prSet/>
      <dgm:spPr/>
      <dgm:t>
        <a:bodyPr/>
        <a:lstStyle/>
        <a:p>
          <a:endParaRPr lang="en-US"/>
        </a:p>
      </dgm:t>
    </dgm:pt>
    <dgm:pt modelId="{3A5491EC-47A0-4905-BDA3-97E344694B18}" type="pres">
      <dgm:prSet presAssocID="{0EEFFE2A-36EB-43D4-993A-B11168C9B751}" presName="linear" presStyleCnt="0">
        <dgm:presLayoutVars>
          <dgm:animLvl val="lvl"/>
          <dgm:resizeHandles val="exact"/>
        </dgm:presLayoutVars>
      </dgm:prSet>
      <dgm:spPr/>
    </dgm:pt>
    <dgm:pt modelId="{0E941E6A-05AD-4125-9D7B-7DD4C22B73FF}" type="pres">
      <dgm:prSet presAssocID="{9B8C82F7-B9E7-4ED1-85F7-8E24398B66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708288-9FE8-4CB8-BB72-B473D3AA7EFC}" type="pres">
      <dgm:prSet presAssocID="{99EEEA46-B9A7-4ED9-99B4-DC7294774C7D}" presName="spacer" presStyleCnt="0"/>
      <dgm:spPr/>
    </dgm:pt>
    <dgm:pt modelId="{E008F064-91DE-47B3-AC08-85192E160DE2}" type="pres">
      <dgm:prSet presAssocID="{0DEE409E-EA9F-4D6B-8BC2-46A35EB6D8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852355-2F9B-4148-8BC1-CB5D355FE659}" type="pres">
      <dgm:prSet presAssocID="{E8DBEB33-DA2E-4059-BD98-8DF217A3A165}" presName="spacer" presStyleCnt="0"/>
      <dgm:spPr/>
    </dgm:pt>
    <dgm:pt modelId="{4F60447B-A862-421F-9912-2B709994E9E3}" type="pres">
      <dgm:prSet presAssocID="{DD4B702C-CDD3-4D23-B401-D032472D93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092C1D-B7C7-4D68-B56F-1FB65CF78432}" srcId="{0EEFFE2A-36EB-43D4-993A-B11168C9B751}" destId="{9B8C82F7-B9E7-4ED1-85F7-8E24398B66CD}" srcOrd="0" destOrd="0" parTransId="{6E12D894-C689-488E-AE10-B38DEE067E65}" sibTransId="{99EEEA46-B9A7-4ED9-99B4-DC7294774C7D}"/>
    <dgm:cxn modelId="{53EDDB23-A12F-4B57-8C70-B42599F4FD00}" type="presOf" srcId="{0EEFFE2A-36EB-43D4-993A-B11168C9B751}" destId="{3A5491EC-47A0-4905-BDA3-97E344694B18}" srcOrd="0" destOrd="0" presId="urn:microsoft.com/office/officeart/2005/8/layout/vList2"/>
    <dgm:cxn modelId="{F6E9732F-B8E9-4168-B5B9-A7319E6B73BC}" type="presOf" srcId="{0DEE409E-EA9F-4D6B-8BC2-46A35EB6D8A4}" destId="{E008F064-91DE-47B3-AC08-85192E160DE2}" srcOrd="0" destOrd="0" presId="urn:microsoft.com/office/officeart/2005/8/layout/vList2"/>
    <dgm:cxn modelId="{6BA5673E-9084-461A-A24F-37C366B60438}" type="presOf" srcId="{DD4B702C-CDD3-4D23-B401-D032472D93FF}" destId="{4F60447B-A862-421F-9912-2B709994E9E3}" srcOrd="0" destOrd="0" presId="urn:microsoft.com/office/officeart/2005/8/layout/vList2"/>
    <dgm:cxn modelId="{2E385F82-33E7-453E-8AD3-70483F9A7458}" srcId="{0EEFFE2A-36EB-43D4-993A-B11168C9B751}" destId="{0DEE409E-EA9F-4D6B-8BC2-46A35EB6D8A4}" srcOrd="1" destOrd="0" parTransId="{62F14DF7-4800-4E10-8A99-6BCE453A1488}" sibTransId="{E8DBEB33-DA2E-4059-BD98-8DF217A3A165}"/>
    <dgm:cxn modelId="{71DF678C-1E6F-4AB6-87C9-6E2211947D12}" type="presOf" srcId="{9B8C82F7-B9E7-4ED1-85F7-8E24398B66CD}" destId="{0E941E6A-05AD-4125-9D7B-7DD4C22B73FF}" srcOrd="0" destOrd="0" presId="urn:microsoft.com/office/officeart/2005/8/layout/vList2"/>
    <dgm:cxn modelId="{6FE4BAC0-03B6-4CC9-A312-C8E6D72E0AA6}" srcId="{0EEFFE2A-36EB-43D4-993A-B11168C9B751}" destId="{DD4B702C-CDD3-4D23-B401-D032472D93FF}" srcOrd="2" destOrd="0" parTransId="{A9F8C708-434E-4AE3-AA74-D79E0CD50E40}" sibTransId="{BA91E8DA-DA8B-4074-A97E-EB751C2B2935}"/>
    <dgm:cxn modelId="{BE0CB848-EC84-4A3F-84B5-8BB70027C5A6}" type="presParOf" srcId="{3A5491EC-47A0-4905-BDA3-97E344694B18}" destId="{0E941E6A-05AD-4125-9D7B-7DD4C22B73FF}" srcOrd="0" destOrd="0" presId="urn:microsoft.com/office/officeart/2005/8/layout/vList2"/>
    <dgm:cxn modelId="{9298833F-C4DE-443D-8370-88C7BC329C07}" type="presParOf" srcId="{3A5491EC-47A0-4905-BDA3-97E344694B18}" destId="{AA708288-9FE8-4CB8-BB72-B473D3AA7EFC}" srcOrd="1" destOrd="0" presId="urn:microsoft.com/office/officeart/2005/8/layout/vList2"/>
    <dgm:cxn modelId="{AB13B8AF-9AAE-4E76-BC1F-E453744F79BC}" type="presParOf" srcId="{3A5491EC-47A0-4905-BDA3-97E344694B18}" destId="{E008F064-91DE-47B3-AC08-85192E160DE2}" srcOrd="2" destOrd="0" presId="urn:microsoft.com/office/officeart/2005/8/layout/vList2"/>
    <dgm:cxn modelId="{EA3A35DC-9F70-4707-B45B-595F952A27AD}" type="presParOf" srcId="{3A5491EC-47A0-4905-BDA3-97E344694B18}" destId="{9A852355-2F9B-4148-8BC1-CB5D355FE659}" srcOrd="3" destOrd="0" presId="urn:microsoft.com/office/officeart/2005/8/layout/vList2"/>
    <dgm:cxn modelId="{B5008242-8E6C-47D7-A484-83DE65EB989B}" type="presParOf" srcId="{3A5491EC-47A0-4905-BDA3-97E344694B18}" destId="{4F60447B-A862-421F-9912-2B709994E9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6632EC-32FF-41DA-8388-8233E45D249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B7AF1-12ED-4EAC-B6B6-52943543B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Weak Positive Correlation:</a:t>
          </a:r>
          <a:r>
            <a:rPr lang="en-US"/>
            <a:t> The correlation coefficient of 0.23 indicates a weak positive relationship.</a:t>
          </a:r>
        </a:p>
      </dgm:t>
    </dgm:pt>
    <dgm:pt modelId="{8C1DBEA9-A4AC-4544-AF91-93DB5BFBEAB9}" type="parTrans" cxnId="{668B903A-8B22-41F4-98DA-E7E2423C7C34}">
      <dgm:prSet/>
      <dgm:spPr/>
      <dgm:t>
        <a:bodyPr/>
        <a:lstStyle/>
        <a:p>
          <a:endParaRPr lang="en-US"/>
        </a:p>
      </dgm:t>
    </dgm:pt>
    <dgm:pt modelId="{BF4E3AC9-40C8-420C-BBC3-67F86E5AB519}" type="sibTrans" cxnId="{668B903A-8B22-41F4-98DA-E7E2423C7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457F02-ED84-4E62-8996-A4CC40CB0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Higher Unemployment, Slightly More Growth:</a:t>
          </a:r>
          <a:r>
            <a:rPr lang="en-US"/>
            <a:t> Countries with higher unemployment rates tend to have slightly more subscriber growth.</a:t>
          </a:r>
        </a:p>
      </dgm:t>
    </dgm:pt>
    <dgm:pt modelId="{D8711455-1FF5-4C2A-9731-F0EF87712334}" type="parTrans" cxnId="{370A1F68-004F-4196-9A6A-35BE8BA65D4C}">
      <dgm:prSet/>
      <dgm:spPr/>
      <dgm:t>
        <a:bodyPr/>
        <a:lstStyle/>
        <a:p>
          <a:endParaRPr lang="en-US"/>
        </a:p>
      </dgm:t>
    </dgm:pt>
    <dgm:pt modelId="{3CCFD4D4-5390-4074-AC5E-344CB3470E54}" type="sibTrans" cxnId="{370A1F68-004F-4196-9A6A-35BE8BA65D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A3F654-475F-4739-86E1-76B829F61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Other Influences:</a:t>
          </a:r>
          <a:r>
            <a:rPr lang="en-US"/>
            <a:t> The weak correlation suggests many other factors influence subscriber growth beyond unemployment rates.</a:t>
          </a:r>
        </a:p>
      </dgm:t>
    </dgm:pt>
    <dgm:pt modelId="{CB176F87-40E9-4D1E-8A7B-3A4800172221}" type="parTrans" cxnId="{A4BE46D0-AED1-4003-A67E-A90B6603D1E7}">
      <dgm:prSet/>
      <dgm:spPr/>
      <dgm:t>
        <a:bodyPr/>
        <a:lstStyle/>
        <a:p>
          <a:endParaRPr lang="en-US"/>
        </a:p>
      </dgm:t>
    </dgm:pt>
    <dgm:pt modelId="{9C8DA65C-34B5-4499-A276-F5132AA2238A}" type="sibTrans" cxnId="{A4BE46D0-AED1-4003-A67E-A90B6603D1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2F2C6C-0A61-4AFD-95AB-7F4D699799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Diverse Trends:</a:t>
          </a:r>
          <a:r>
            <a:rPr lang="en-US"/>
            <a:t> Subscriber gains vary significantly and are not strongly linked to unemployment.</a:t>
          </a:r>
        </a:p>
      </dgm:t>
    </dgm:pt>
    <dgm:pt modelId="{C9A6153E-E6A1-461E-8A7B-36625EC20CC0}" type="parTrans" cxnId="{4BD46CAB-7AFC-4145-A16C-BB4BD97DB5B8}">
      <dgm:prSet/>
      <dgm:spPr/>
      <dgm:t>
        <a:bodyPr/>
        <a:lstStyle/>
        <a:p>
          <a:endParaRPr lang="en-US"/>
        </a:p>
      </dgm:t>
    </dgm:pt>
    <dgm:pt modelId="{20E5BD9E-D28A-4A1F-806F-C30F27F515DD}" type="sibTrans" cxnId="{4BD46CAB-7AFC-4145-A16C-BB4BD97DB5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B11ED1-DAAB-454B-B091-270A30AA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Potential Opportunity:</a:t>
          </a:r>
          <a:r>
            <a:rPr lang="en-US" dirty="0"/>
            <a:t> Despite a weak correlation, higher unemployment might slightly boost content creation and viewership as people seek alternative engagements.</a:t>
          </a:r>
        </a:p>
      </dgm:t>
    </dgm:pt>
    <dgm:pt modelId="{5B2F1A92-A9C6-4EBC-94B7-3EDFE99E45ED}" type="parTrans" cxnId="{7A47A8EC-09E6-45FA-8882-07AA567D33C7}">
      <dgm:prSet/>
      <dgm:spPr/>
      <dgm:t>
        <a:bodyPr/>
        <a:lstStyle/>
        <a:p>
          <a:endParaRPr lang="en-US"/>
        </a:p>
      </dgm:t>
    </dgm:pt>
    <dgm:pt modelId="{C8E31BB6-FB34-4735-A71D-9B7C0F0ACA65}" type="sibTrans" cxnId="{7A47A8EC-09E6-45FA-8882-07AA567D33C7}">
      <dgm:prSet/>
      <dgm:spPr/>
      <dgm:t>
        <a:bodyPr/>
        <a:lstStyle/>
        <a:p>
          <a:endParaRPr lang="en-US"/>
        </a:p>
      </dgm:t>
    </dgm:pt>
    <dgm:pt modelId="{E1361511-9BAA-4867-A473-AFD25484B25F}" type="pres">
      <dgm:prSet presAssocID="{4A6632EC-32FF-41DA-8388-8233E45D2497}" presName="root" presStyleCnt="0">
        <dgm:presLayoutVars>
          <dgm:dir/>
          <dgm:resizeHandles val="exact"/>
        </dgm:presLayoutVars>
      </dgm:prSet>
      <dgm:spPr/>
    </dgm:pt>
    <dgm:pt modelId="{A6688CD9-FEC0-4068-AFA7-9E4EA8CFB07C}" type="pres">
      <dgm:prSet presAssocID="{4A6632EC-32FF-41DA-8388-8233E45D2497}" presName="container" presStyleCnt="0">
        <dgm:presLayoutVars>
          <dgm:dir/>
          <dgm:resizeHandles val="exact"/>
        </dgm:presLayoutVars>
      </dgm:prSet>
      <dgm:spPr/>
    </dgm:pt>
    <dgm:pt modelId="{8FB3A983-3D03-4F8E-8370-FC1031DB885F}" type="pres">
      <dgm:prSet presAssocID="{6A0B7AF1-12ED-4EAC-B6B6-52943543B2FB}" presName="compNode" presStyleCnt="0"/>
      <dgm:spPr/>
    </dgm:pt>
    <dgm:pt modelId="{B0DD84F7-36A3-4CDA-81C9-C636BBA1D8F6}" type="pres">
      <dgm:prSet presAssocID="{6A0B7AF1-12ED-4EAC-B6B6-52943543B2FB}" presName="iconBgRect" presStyleLbl="bgShp" presStyleIdx="0" presStyleCnt="5"/>
      <dgm:spPr/>
    </dgm:pt>
    <dgm:pt modelId="{A44961CE-0859-426E-ACA0-EB11ADA0A441}" type="pres">
      <dgm:prSet presAssocID="{6A0B7AF1-12ED-4EAC-B6B6-52943543B2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1615E87-A6B8-479C-83BB-16616FCF96B5}" type="pres">
      <dgm:prSet presAssocID="{6A0B7AF1-12ED-4EAC-B6B6-52943543B2FB}" presName="spaceRect" presStyleCnt="0"/>
      <dgm:spPr/>
    </dgm:pt>
    <dgm:pt modelId="{483C7BFD-51C3-4508-A899-C1B948A657C7}" type="pres">
      <dgm:prSet presAssocID="{6A0B7AF1-12ED-4EAC-B6B6-52943543B2FB}" presName="textRect" presStyleLbl="revTx" presStyleIdx="0" presStyleCnt="5">
        <dgm:presLayoutVars>
          <dgm:chMax val="1"/>
          <dgm:chPref val="1"/>
        </dgm:presLayoutVars>
      </dgm:prSet>
      <dgm:spPr/>
    </dgm:pt>
    <dgm:pt modelId="{45E29985-B038-411D-A4FF-6AB669719D5C}" type="pres">
      <dgm:prSet presAssocID="{BF4E3AC9-40C8-420C-BBC3-67F86E5AB519}" presName="sibTrans" presStyleLbl="sibTrans2D1" presStyleIdx="0" presStyleCnt="0"/>
      <dgm:spPr/>
    </dgm:pt>
    <dgm:pt modelId="{16CD18E8-C0CD-44CC-9017-3774B576F71E}" type="pres">
      <dgm:prSet presAssocID="{9A457F02-ED84-4E62-8996-A4CC40CB0897}" presName="compNode" presStyleCnt="0"/>
      <dgm:spPr/>
    </dgm:pt>
    <dgm:pt modelId="{580786EA-01FE-4515-B95A-12C280786194}" type="pres">
      <dgm:prSet presAssocID="{9A457F02-ED84-4E62-8996-A4CC40CB0897}" presName="iconBgRect" presStyleLbl="bgShp" presStyleIdx="1" presStyleCnt="5"/>
      <dgm:spPr/>
    </dgm:pt>
    <dgm:pt modelId="{2D910EE8-187B-44DD-B19E-5D9B2DA37DD6}" type="pres">
      <dgm:prSet presAssocID="{9A457F02-ED84-4E62-8996-A4CC40CB08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2F193E5-F04A-48D9-A813-1F1A15B0507C}" type="pres">
      <dgm:prSet presAssocID="{9A457F02-ED84-4E62-8996-A4CC40CB0897}" presName="spaceRect" presStyleCnt="0"/>
      <dgm:spPr/>
    </dgm:pt>
    <dgm:pt modelId="{E3C9F371-13D9-4FC6-9845-7186A6552C2A}" type="pres">
      <dgm:prSet presAssocID="{9A457F02-ED84-4E62-8996-A4CC40CB0897}" presName="textRect" presStyleLbl="revTx" presStyleIdx="1" presStyleCnt="5">
        <dgm:presLayoutVars>
          <dgm:chMax val="1"/>
          <dgm:chPref val="1"/>
        </dgm:presLayoutVars>
      </dgm:prSet>
      <dgm:spPr/>
    </dgm:pt>
    <dgm:pt modelId="{1160989D-3765-48C1-BACE-07B04AFBF3CA}" type="pres">
      <dgm:prSet presAssocID="{3CCFD4D4-5390-4074-AC5E-344CB3470E54}" presName="sibTrans" presStyleLbl="sibTrans2D1" presStyleIdx="0" presStyleCnt="0"/>
      <dgm:spPr/>
    </dgm:pt>
    <dgm:pt modelId="{CCACAEBD-E430-4F61-846D-200E7866D183}" type="pres">
      <dgm:prSet presAssocID="{45A3F654-475F-4739-86E1-76B829F61A77}" presName="compNode" presStyleCnt="0"/>
      <dgm:spPr/>
    </dgm:pt>
    <dgm:pt modelId="{82B7FF45-753A-443A-B853-BCE5A55D103A}" type="pres">
      <dgm:prSet presAssocID="{45A3F654-475F-4739-86E1-76B829F61A77}" presName="iconBgRect" presStyleLbl="bgShp" presStyleIdx="2" presStyleCnt="5"/>
      <dgm:spPr/>
    </dgm:pt>
    <dgm:pt modelId="{8B63554B-C824-459D-97E4-FDB16F942593}" type="pres">
      <dgm:prSet presAssocID="{45A3F654-475F-4739-86E1-76B829F61A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28F371D-F62E-4F80-B50A-484BE59D703B}" type="pres">
      <dgm:prSet presAssocID="{45A3F654-475F-4739-86E1-76B829F61A77}" presName="spaceRect" presStyleCnt="0"/>
      <dgm:spPr/>
    </dgm:pt>
    <dgm:pt modelId="{33F57809-36BE-469D-904F-0CCF32B56603}" type="pres">
      <dgm:prSet presAssocID="{45A3F654-475F-4739-86E1-76B829F61A77}" presName="textRect" presStyleLbl="revTx" presStyleIdx="2" presStyleCnt="5">
        <dgm:presLayoutVars>
          <dgm:chMax val="1"/>
          <dgm:chPref val="1"/>
        </dgm:presLayoutVars>
      </dgm:prSet>
      <dgm:spPr/>
    </dgm:pt>
    <dgm:pt modelId="{EAD578B3-8B1C-4CBF-B0B3-29304D3F41D9}" type="pres">
      <dgm:prSet presAssocID="{9C8DA65C-34B5-4499-A276-F5132AA2238A}" presName="sibTrans" presStyleLbl="sibTrans2D1" presStyleIdx="0" presStyleCnt="0"/>
      <dgm:spPr/>
    </dgm:pt>
    <dgm:pt modelId="{C8B7EA03-5F58-4E01-A4F7-AA81529B5D42}" type="pres">
      <dgm:prSet presAssocID="{482F2C6C-0A61-4AFD-95AB-7F4D69979983}" presName="compNode" presStyleCnt="0"/>
      <dgm:spPr/>
    </dgm:pt>
    <dgm:pt modelId="{E5F91524-EB74-4538-A853-E96170F5CC6D}" type="pres">
      <dgm:prSet presAssocID="{482F2C6C-0A61-4AFD-95AB-7F4D69979983}" presName="iconBgRect" presStyleLbl="bgShp" presStyleIdx="3" presStyleCnt="5"/>
      <dgm:spPr/>
    </dgm:pt>
    <dgm:pt modelId="{A5716C36-2DFF-4EFF-9E9E-6666E69241F8}" type="pres">
      <dgm:prSet presAssocID="{482F2C6C-0A61-4AFD-95AB-7F4D699799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4E74FE5-99B7-4E45-A937-7F58D66E1C88}" type="pres">
      <dgm:prSet presAssocID="{482F2C6C-0A61-4AFD-95AB-7F4D69979983}" presName="spaceRect" presStyleCnt="0"/>
      <dgm:spPr/>
    </dgm:pt>
    <dgm:pt modelId="{432289EC-D728-40CA-95C2-B620E2EB79F6}" type="pres">
      <dgm:prSet presAssocID="{482F2C6C-0A61-4AFD-95AB-7F4D69979983}" presName="textRect" presStyleLbl="revTx" presStyleIdx="3" presStyleCnt="5">
        <dgm:presLayoutVars>
          <dgm:chMax val="1"/>
          <dgm:chPref val="1"/>
        </dgm:presLayoutVars>
      </dgm:prSet>
      <dgm:spPr/>
    </dgm:pt>
    <dgm:pt modelId="{309AF754-B598-423C-9752-88337D12E1C4}" type="pres">
      <dgm:prSet presAssocID="{20E5BD9E-D28A-4A1F-806F-C30F27F515DD}" presName="sibTrans" presStyleLbl="sibTrans2D1" presStyleIdx="0" presStyleCnt="0"/>
      <dgm:spPr/>
    </dgm:pt>
    <dgm:pt modelId="{B54BFAF8-5547-46EF-BDDB-95E2B2919E09}" type="pres">
      <dgm:prSet presAssocID="{BBB11ED1-DAAB-454B-B091-270A30AA0EC9}" presName="compNode" presStyleCnt="0"/>
      <dgm:spPr/>
    </dgm:pt>
    <dgm:pt modelId="{3D808ADD-D31F-4227-AF39-E92D20717359}" type="pres">
      <dgm:prSet presAssocID="{BBB11ED1-DAAB-454B-B091-270A30AA0EC9}" presName="iconBgRect" presStyleLbl="bgShp" presStyleIdx="4" presStyleCnt="5"/>
      <dgm:spPr/>
    </dgm:pt>
    <dgm:pt modelId="{3EA20BAF-BA2E-4599-8A23-B29986EC2760}" type="pres">
      <dgm:prSet presAssocID="{BBB11ED1-DAAB-454B-B091-270A30AA0E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39AE3A6-48F4-40A3-BF63-70B13C5C903B}" type="pres">
      <dgm:prSet presAssocID="{BBB11ED1-DAAB-454B-B091-270A30AA0EC9}" presName="spaceRect" presStyleCnt="0"/>
      <dgm:spPr/>
    </dgm:pt>
    <dgm:pt modelId="{DCF35F49-6B6B-4760-A23C-97F2C93C5F0F}" type="pres">
      <dgm:prSet presAssocID="{BBB11ED1-DAAB-454B-B091-270A30AA0E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4C3939-2CCD-4AA3-89FC-473791EFEBE3}" type="presOf" srcId="{482F2C6C-0A61-4AFD-95AB-7F4D69979983}" destId="{432289EC-D728-40CA-95C2-B620E2EB79F6}" srcOrd="0" destOrd="0" presId="urn:microsoft.com/office/officeart/2018/2/layout/IconCircleList"/>
    <dgm:cxn modelId="{668B903A-8B22-41F4-98DA-E7E2423C7C34}" srcId="{4A6632EC-32FF-41DA-8388-8233E45D2497}" destId="{6A0B7AF1-12ED-4EAC-B6B6-52943543B2FB}" srcOrd="0" destOrd="0" parTransId="{8C1DBEA9-A4AC-4544-AF91-93DB5BFBEAB9}" sibTransId="{BF4E3AC9-40C8-420C-BBC3-67F86E5AB519}"/>
    <dgm:cxn modelId="{2DA4D564-76C3-48D7-8659-C48B6B083EC3}" type="presOf" srcId="{BF4E3AC9-40C8-420C-BBC3-67F86E5AB519}" destId="{45E29985-B038-411D-A4FF-6AB669719D5C}" srcOrd="0" destOrd="0" presId="urn:microsoft.com/office/officeart/2018/2/layout/IconCircleList"/>
    <dgm:cxn modelId="{C1B94065-192F-4348-B3AB-7C868A30E0C4}" type="presOf" srcId="{3CCFD4D4-5390-4074-AC5E-344CB3470E54}" destId="{1160989D-3765-48C1-BACE-07B04AFBF3CA}" srcOrd="0" destOrd="0" presId="urn:microsoft.com/office/officeart/2018/2/layout/IconCircleList"/>
    <dgm:cxn modelId="{370A1F68-004F-4196-9A6A-35BE8BA65D4C}" srcId="{4A6632EC-32FF-41DA-8388-8233E45D2497}" destId="{9A457F02-ED84-4E62-8996-A4CC40CB0897}" srcOrd="1" destOrd="0" parTransId="{D8711455-1FF5-4C2A-9731-F0EF87712334}" sibTransId="{3CCFD4D4-5390-4074-AC5E-344CB3470E54}"/>
    <dgm:cxn modelId="{A360A452-77AF-46CF-9D5B-077C567CB294}" type="presOf" srcId="{20E5BD9E-D28A-4A1F-806F-C30F27F515DD}" destId="{309AF754-B598-423C-9752-88337D12E1C4}" srcOrd="0" destOrd="0" presId="urn:microsoft.com/office/officeart/2018/2/layout/IconCircleList"/>
    <dgm:cxn modelId="{952C7C58-8084-4876-9385-E52F4E3DE50E}" type="presOf" srcId="{9A457F02-ED84-4E62-8996-A4CC40CB0897}" destId="{E3C9F371-13D9-4FC6-9845-7186A6552C2A}" srcOrd="0" destOrd="0" presId="urn:microsoft.com/office/officeart/2018/2/layout/IconCircleList"/>
    <dgm:cxn modelId="{9F289B80-CBE2-4057-847B-0959D086B726}" type="presOf" srcId="{9C8DA65C-34B5-4499-A276-F5132AA2238A}" destId="{EAD578B3-8B1C-4CBF-B0B3-29304D3F41D9}" srcOrd="0" destOrd="0" presId="urn:microsoft.com/office/officeart/2018/2/layout/IconCircleList"/>
    <dgm:cxn modelId="{CC10848F-AE9C-4453-BAF4-C249C06EFA16}" type="presOf" srcId="{6A0B7AF1-12ED-4EAC-B6B6-52943543B2FB}" destId="{483C7BFD-51C3-4508-A899-C1B948A657C7}" srcOrd="0" destOrd="0" presId="urn:microsoft.com/office/officeart/2018/2/layout/IconCircleList"/>
    <dgm:cxn modelId="{4BD46CAB-7AFC-4145-A16C-BB4BD97DB5B8}" srcId="{4A6632EC-32FF-41DA-8388-8233E45D2497}" destId="{482F2C6C-0A61-4AFD-95AB-7F4D69979983}" srcOrd="3" destOrd="0" parTransId="{C9A6153E-E6A1-461E-8A7B-36625EC20CC0}" sibTransId="{20E5BD9E-D28A-4A1F-806F-C30F27F515DD}"/>
    <dgm:cxn modelId="{3C830DC2-E5E0-4EFD-8D48-54EFC3927D60}" type="presOf" srcId="{45A3F654-475F-4739-86E1-76B829F61A77}" destId="{33F57809-36BE-469D-904F-0CCF32B56603}" srcOrd="0" destOrd="0" presId="urn:microsoft.com/office/officeart/2018/2/layout/IconCircleList"/>
    <dgm:cxn modelId="{ED629ACB-8FD5-4CD4-838D-1F974F5D7E5E}" type="presOf" srcId="{4A6632EC-32FF-41DA-8388-8233E45D2497}" destId="{E1361511-9BAA-4867-A473-AFD25484B25F}" srcOrd="0" destOrd="0" presId="urn:microsoft.com/office/officeart/2018/2/layout/IconCircleList"/>
    <dgm:cxn modelId="{A4BE46D0-AED1-4003-A67E-A90B6603D1E7}" srcId="{4A6632EC-32FF-41DA-8388-8233E45D2497}" destId="{45A3F654-475F-4739-86E1-76B829F61A77}" srcOrd="2" destOrd="0" parTransId="{CB176F87-40E9-4D1E-8A7B-3A4800172221}" sibTransId="{9C8DA65C-34B5-4499-A276-F5132AA2238A}"/>
    <dgm:cxn modelId="{542E19DB-70EA-4626-BDC0-DA97DEC60A76}" type="presOf" srcId="{BBB11ED1-DAAB-454B-B091-270A30AA0EC9}" destId="{DCF35F49-6B6B-4760-A23C-97F2C93C5F0F}" srcOrd="0" destOrd="0" presId="urn:microsoft.com/office/officeart/2018/2/layout/IconCircleList"/>
    <dgm:cxn modelId="{7A47A8EC-09E6-45FA-8882-07AA567D33C7}" srcId="{4A6632EC-32FF-41DA-8388-8233E45D2497}" destId="{BBB11ED1-DAAB-454B-B091-270A30AA0EC9}" srcOrd="4" destOrd="0" parTransId="{5B2F1A92-A9C6-4EBC-94B7-3EDFE99E45ED}" sibTransId="{C8E31BB6-FB34-4735-A71D-9B7C0F0ACA65}"/>
    <dgm:cxn modelId="{BEF3BDB9-DA16-4AED-A812-D74BDA6E45E2}" type="presParOf" srcId="{E1361511-9BAA-4867-A473-AFD25484B25F}" destId="{A6688CD9-FEC0-4068-AFA7-9E4EA8CFB07C}" srcOrd="0" destOrd="0" presId="urn:microsoft.com/office/officeart/2018/2/layout/IconCircleList"/>
    <dgm:cxn modelId="{EE452ADD-BD1E-4693-8096-9F8BAC13B81F}" type="presParOf" srcId="{A6688CD9-FEC0-4068-AFA7-9E4EA8CFB07C}" destId="{8FB3A983-3D03-4F8E-8370-FC1031DB885F}" srcOrd="0" destOrd="0" presId="urn:microsoft.com/office/officeart/2018/2/layout/IconCircleList"/>
    <dgm:cxn modelId="{58253342-2C7F-44DF-BD55-B44151239346}" type="presParOf" srcId="{8FB3A983-3D03-4F8E-8370-FC1031DB885F}" destId="{B0DD84F7-36A3-4CDA-81C9-C636BBA1D8F6}" srcOrd="0" destOrd="0" presId="urn:microsoft.com/office/officeart/2018/2/layout/IconCircleList"/>
    <dgm:cxn modelId="{667ABE11-CD01-4F09-9772-6518DAD86B50}" type="presParOf" srcId="{8FB3A983-3D03-4F8E-8370-FC1031DB885F}" destId="{A44961CE-0859-426E-ACA0-EB11ADA0A441}" srcOrd="1" destOrd="0" presId="urn:microsoft.com/office/officeart/2018/2/layout/IconCircleList"/>
    <dgm:cxn modelId="{1B738ADF-3331-48EA-8583-CEF45F958CD2}" type="presParOf" srcId="{8FB3A983-3D03-4F8E-8370-FC1031DB885F}" destId="{31615E87-A6B8-479C-83BB-16616FCF96B5}" srcOrd="2" destOrd="0" presId="urn:microsoft.com/office/officeart/2018/2/layout/IconCircleList"/>
    <dgm:cxn modelId="{AD11B4DB-BD29-4E1A-976F-ECE8ADA38447}" type="presParOf" srcId="{8FB3A983-3D03-4F8E-8370-FC1031DB885F}" destId="{483C7BFD-51C3-4508-A899-C1B948A657C7}" srcOrd="3" destOrd="0" presId="urn:microsoft.com/office/officeart/2018/2/layout/IconCircleList"/>
    <dgm:cxn modelId="{C4A5B437-D2D0-47FF-9560-04A86144DEEB}" type="presParOf" srcId="{A6688CD9-FEC0-4068-AFA7-9E4EA8CFB07C}" destId="{45E29985-B038-411D-A4FF-6AB669719D5C}" srcOrd="1" destOrd="0" presId="urn:microsoft.com/office/officeart/2018/2/layout/IconCircleList"/>
    <dgm:cxn modelId="{E8054129-CC16-419F-A6D6-D0881FCEC14F}" type="presParOf" srcId="{A6688CD9-FEC0-4068-AFA7-9E4EA8CFB07C}" destId="{16CD18E8-C0CD-44CC-9017-3774B576F71E}" srcOrd="2" destOrd="0" presId="urn:microsoft.com/office/officeart/2018/2/layout/IconCircleList"/>
    <dgm:cxn modelId="{4593E68B-CE76-4808-8430-4E71E161ED96}" type="presParOf" srcId="{16CD18E8-C0CD-44CC-9017-3774B576F71E}" destId="{580786EA-01FE-4515-B95A-12C280786194}" srcOrd="0" destOrd="0" presId="urn:microsoft.com/office/officeart/2018/2/layout/IconCircleList"/>
    <dgm:cxn modelId="{483D4AA4-C567-4C61-BE1B-294A1BD33FEB}" type="presParOf" srcId="{16CD18E8-C0CD-44CC-9017-3774B576F71E}" destId="{2D910EE8-187B-44DD-B19E-5D9B2DA37DD6}" srcOrd="1" destOrd="0" presId="urn:microsoft.com/office/officeart/2018/2/layout/IconCircleList"/>
    <dgm:cxn modelId="{B04B34EC-52AD-43D9-B771-342B54D47776}" type="presParOf" srcId="{16CD18E8-C0CD-44CC-9017-3774B576F71E}" destId="{12F193E5-F04A-48D9-A813-1F1A15B0507C}" srcOrd="2" destOrd="0" presId="urn:microsoft.com/office/officeart/2018/2/layout/IconCircleList"/>
    <dgm:cxn modelId="{998B3AF9-F90D-40DF-B6E6-86EEC8912D6C}" type="presParOf" srcId="{16CD18E8-C0CD-44CC-9017-3774B576F71E}" destId="{E3C9F371-13D9-4FC6-9845-7186A6552C2A}" srcOrd="3" destOrd="0" presId="urn:microsoft.com/office/officeart/2018/2/layout/IconCircleList"/>
    <dgm:cxn modelId="{2253C2EF-EB8D-431C-81E6-EA971C50A32A}" type="presParOf" srcId="{A6688CD9-FEC0-4068-AFA7-9E4EA8CFB07C}" destId="{1160989D-3765-48C1-BACE-07B04AFBF3CA}" srcOrd="3" destOrd="0" presId="urn:microsoft.com/office/officeart/2018/2/layout/IconCircleList"/>
    <dgm:cxn modelId="{20DDF612-8D3A-40F0-A71C-8699AE93BA91}" type="presParOf" srcId="{A6688CD9-FEC0-4068-AFA7-9E4EA8CFB07C}" destId="{CCACAEBD-E430-4F61-846D-200E7866D183}" srcOrd="4" destOrd="0" presId="urn:microsoft.com/office/officeart/2018/2/layout/IconCircleList"/>
    <dgm:cxn modelId="{BC812DBF-52DF-4266-BCBC-5C15B52CCF2C}" type="presParOf" srcId="{CCACAEBD-E430-4F61-846D-200E7866D183}" destId="{82B7FF45-753A-443A-B853-BCE5A55D103A}" srcOrd="0" destOrd="0" presId="urn:microsoft.com/office/officeart/2018/2/layout/IconCircleList"/>
    <dgm:cxn modelId="{8D41A95C-4772-4BA7-9DF9-FFBD23B3E550}" type="presParOf" srcId="{CCACAEBD-E430-4F61-846D-200E7866D183}" destId="{8B63554B-C824-459D-97E4-FDB16F942593}" srcOrd="1" destOrd="0" presId="urn:microsoft.com/office/officeart/2018/2/layout/IconCircleList"/>
    <dgm:cxn modelId="{C69CC562-2722-4E35-BBE2-2341FD362218}" type="presParOf" srcId="{CCACAEBD-E430-4F61-846D-200E7866D183}" destId="{528F371D-F62E-4F80-B50A-484BE59D703B}" srcOrd="2" destOrd="0" presId="urn:microsoft.com/office/officeart/2018/2/layout/IconCircleList"/>
    <dgm:cxn modelId="{844AD639-3A52-4A27-9B10-949DF7C10C66}" type="presParOf" srcId="{CCACAEBD-E430-4F61-846D-200E7866D183}" destId="{33F57809-36BE-469D-904F-0CCF32B56603}" srcOrd="3" destOrd="0" presId="urn:microsoft.com/office/officeart/2018/2/layout/IconCircleList"/>
    <dgm:cxn modelId="{A0C3984C-FE2B-464E-A7BC-EB3506B93492}" type="presParOf" srcId="{A6688CD9-FEC0-4068-AFA7-9E4EA8CFB07C}" destId="{EAD578B3-8B1C-4CBF-B0B3-29304D3F41D9}" srcOrd="5" destOrd="0" presId="urn:microsoft.com/office/officeart/2018/2/layout/IconCircleList"/>
    <dgm:cxn modelId="{DCF37744-2C48-4206-8115-EB950E770DA2}" type="presParOf" srcId="{A6688CD9-FEC0-4068-AFA7-9E4EA8CFB07C}" destId="{C8B7EA03-5F58-4E01-A4F7-AA81529B5D42}" srcOrd="6" destOrd="0" presId="urn:microsoft.com/office/officeart/2018/2/layout/IconCircleList"/>
    <dgm:cxn modelId="{6A633B50-E8AC-45F2-A843-C6957282A964}" type="presParOf" srcId="{C8B7EA03-5F58-4E01-A4F7-AA81529B5D42}" destId="{E5F91524-EB74-4538-A853-E96170F5CC6D}" srcOrd="0" destOrd="0" presId="urn:microsoft.com/office/officeart/2018/2/layout/IconCircleList"/>
    <dgm:cxn modelId="{4EFB8118-4F2F-451E-8D37-F7D0F59008DC}" type="presParOf" srcId="{C8B7EA03-5F58-4E01-A4F7-AA81529B5D42}" destId="{A5716C36-2DFF-4EFF-9E9E-6666E69241F8}" srcOrd="1" destOrd="0" presId="urn:microsoft.com/office/officeart/2018/2/layout/IconCircleList"/>
    <dgm:cxn modelId="{6FC69C91-BE48-4098-8591-93996E015973}" type="presParOf" srcId="{C8B7EA03-5F58-4E01-A4F7-AA81529B5D42}" destId="{E4E74FE5-99B7-4E45-A937-7F58D66E1C88}" srcOrd="2" destOrd="0" presId="urn:microsoft.com/office/officeart/2018/2/layout/IconCircleList"/>
    <dgm:cxn modelId="{C83471AB-51E8-417D-B885-F42DEAC5D95B}" type="presParOf" srcId="{C8B7EA03-5F58-4E01-A4F7-AA81529B5D42}" destId="{432289EC-D728-40CA-95C2-B620E2EB79F6}" srcOrd="3" destOrd="0" presId="urn:microsoft.com/office/officeart/2018/2/layout/IconCircleList"/>
    <dgm:cxn modelId="{8E0EEC1E-D909-4F8C-953D-04E3B1D8CA16}" type="presParOf" srcId="{A6688CD9-FEC0-4068-AFA7-9E4EA8CFB07C}" destId="{309AF754-B598-423C-9752-88337D12E1C4}" srcOrd="7" destOrd="0" presId="urn:microsoft.com/office/officeart/2018/2/layout/IconCircleList"/>
    <dgm:cxn modelId="{C45B744D-50A2-406A-ABFB-80A575CE3C7D}" type="presParOf" srcId="{A6688CD9-FEC0-4068-AFA7-9E4EA8CFB07C}" destId="{B54BFAF8-5547-46EF-BDDB-95E2B2919E09}" srcOrd="8" destOrd="0" presId="urn:microsoft.com/office/officeart/2018/2/layout/IconCircleList"/>
    <dgm:cxn modelId="{BF5FB418-5C0F-4C05-86A5-CFB0950D198A}" type="presParOf" srcId="{B54BFAF8-5547-46EF-BDDB-95E2B2919E09}" destId="{3D808ADD-D31F-4227-AF39-E92D20717359}" srcOrd="0" destOrd="0" presId="urn:microsoft.com/office/officeart/2018/2/layout/IconCircleList"/>
    <dgm:cxn modelId="{3CEECD1C-825B-4C9B-B715-0F687D7509B8}" type="presParOf" srcId="{B54BFAF8-5547-46EF-BDDB-95E2B2919E09}" destId="{3EA20BAF-BA2E-4599-8A23-B29986EC2760}" srcOrd="1" destOrd="0" presId="urn:microsoft.com/office/officeart/2018/2/layout/IconCircleList"/>
    <dgm:cxn modelId="{FC19BA6F-C913-4EDB-9E22-BDBFA371E219}" type="presParOf" srcId="{B54BFAF8-5547-46EF-BDDB-95E2B2919E09}" destId="{439AE3A6-48F4-40A3-BF63-70B13C5C903B}" srcOrd="2" destOrd="0" presId="urn:microsoft.com/office/officeart/2018/2/layout/IconCircleList"/>
    <dgm:cxn modelId="{D7F041FA-BCC3-44B7-9CEB-B568074FEFB0}" type="presParOf" srcId="{B54BFAF8-5547-46EF-BDDB-95E2B2919E09}" destId="{DCF35F49-6B6B-4760-A23C-97F2C93C5F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0FD4CA-CFE1-4358-B7E1-A980B10319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2139EA-D691-409C-AAF2-AFDF3E1DB985}">
      <dgm:prSet/>
      <dgm:spPr/>
      <dgm:t>
        <a:bodyPr/>
        <a:lstStyle/>
        <a:p>
          <a:r>
            <a:rPr lang="en-US" b="1" dirty="0"/>
            <a:t>Top Channels:</a:t>
          </a:r>
          <a:r>
            <a:rPr lang="en-US" dirty="0"/>
            <a:t> T-Series, </a:t>
          </a:r>
          <a:r>
            <a:rPr lang="en-US" dirty="0" err="1"/>
            <a:t>MrBeast</a:t>
          </a:r>
          <a:r>
            <a:rPr lang="en-US" dirty="0"/>
            <a:t>, and </a:t>
          </a:r>
          <a:r>
            <a:rPr lang="en-US" dirty="0" err="1"/>
            <a:t>Cocomelon</a:t>
          </a:r>
          <a:r>
            <a:rPr lang="en-US" dirty="0"/>
            <a:t> lead in subscriber counts, highlighting their massive reach and popularity.</a:t>
          </a:r>
        </a:p>
      </dgm:t>
    </dgm:pt>
    <dgm:pt modelId="{7E34E453-AC1C-40DB-ABC7-02F29C7E6F1E}" type="parTrans" cxnId="{3A6268B4-3EC7-46C1-9674-C2EC4DDF3A48}">
      <dgm:prSet/>
      <dgm:spPr/>
      <dgm:t>
        <a:bodyPr/>
        <a:lstStyle/>
        <a:p>
          <a:endParaRPr lang="en-US"/>
        </a:p>
      </dgm:t>
    </dgm:pt>
    <dgm:pt modelId="{37B966E4-9F10-41AB-B287-41EA9E0804DF}" type="sibTrans" cxnId="{3A6268B4-3EC7-46C1-9674-C2EC4DDF3A48}">
      <dgm:prSet/>
      <dgm:spPr/>
      <dgm:t>
        <a:bodyPr/>
        <a:lstStyle/>
        <a:p>
          <a:endParaRPr lang="en-US"/>
        </a:p>
      </dgm:t>
    </dgm:pt>
    <dgm:pt modelId="{4C028873-925E-4CD4-AD73-407DE1E378AF}">
      <dgm:prSet/>
      <dgm:spPr/>
      <dgm:t>
        <a:bodyPr/>
        <a:lstStyle/>
        <a:p>
          <a:r>
            <a:rPr lang="en-US" b="1"/>
            <a:t>Categories:</a:t>
          </a:r>
          <a:r>
            <a:rPr lang="en-US"/>
            <a:t> 'Shows' have the highest average number of subscribers, reflecting strong viewer interest in this content type.</a:t>
          </a:r>
        </a:p>
      </dgm:t>
    </dgm:pt>
    <dgm:pt modelId="{043FA53C-9D86-4A13-B91C-4F74B49F3AC6}" type="parTrans" cxnId="{E752DE37-91CA-4EB2-927B-8C6D9636C787}">
      <dgm:prSet/>
      <dgm:spPr/>
      <dgm:t>
        <a:bodyPr/>
        <a:lstStyle/>
        <a:p>
          <a:endParaRPr lang="en-US"/>
        </a:p>
      </dgm:t>
    </dgm:pt>
    <dgm:pt modelId="{C9BC650C-7F31-45B5-90CD-B6A562A5EE6E}" type="sibTrans" cxnId="{E752DE37-91CA-4EB2-927B-8C6D9636C787}">
      <dgm:prSet/>
      <dgm:spPr/>
      <dgm:t>
        <a:bodyPr/>
        <a:lstStyle/>
        <a:p>
          <a:endParaRPr lang="en-US"/>
        </a:p>
      </dgm:t>
    </dgm:pt>
    <dgm:pt modelId="{6F71C57F-96B9-457D-8826-87AB04F50D76}">
      <dgm:prSet/>
      <dgm:spPr/>
      <dgm:t>
        <a:bodyPr/>
        <a:lstStyle/>
        <a:p>
          <a:r>
            <a:rPr lang="en-US" b="1"/>
            <a:t>Global Spread:</a:t>
          </a:r>
          <a:r>
            <a:rPr lang="en-US"/>
            <a:t> YouTube channels are widely distributed, with significant concentrations in the United States and India.</a:t>
          </a:r>
        </a:p>
      </dgm:t>
    </dgm:pt>
    <dgm:pt modelId="{0DFC2CEC-C51A-4982-9892-59CB9867C29A}" type="parTrans" cxnId="{A3CF5110-63F9-43BA-818B-4CB67660BCE3}">
      <dgm:prSet/>
      <dgm:spPr/>
      <dgm:t>
        <a:bodyPr/>
        <a:lstStyle/>
        <a:p>
          <a:endParaRPr lang="en-US"/>
        </a:p>
      </dgm:t>
    </dgm:pt>
    <dgm:pt modelId="{907F1A9F-F7A7-4597-AD32-F3720E655B4B}" type="sibTrans" cxnId="{A3CF5110-63F9-43BA-818B-4CB67660BCE3}">
      <dgm:prSet/>
      <dgm:spPr/>
      <dgm:t>
        <a:bodyPr/>
        <a:lstStyle/>
        <a:p>
          <a:endParaRPr lang="en-US"/>
        </a:p>
      </dgm:t>
    </dgm:pt>
    <dgm:pt modelId="{2143E0A5-0B82-478A-A336-6D6CFB742DE9}">
      <dgm:prSet/>
      <dgm:spPr/>
      <dgm:t>
        <a:bodyPr/>
        <a:lstStyle/>
        <a:p>
          <a:r>
            <a:rPr lang="en-US" b="1"/>
            <a:t>Moderate Correlations:</a:t>
          </a:r>
          <a:r>
            <a:rPr lang="en-US"/>
            <a:t> There are moderate positive correlations between subscribers and population size (0.34) and between subscribers gained and unemployment rate (0.23).</a:t>
          </a:r>
        </a:p>
      </dgm:t>
    </dgm:pt>
    <dgm:pt modelId="{033671AD-489F-4AD0-B818-E0842FD8FA1E}" type="parTrans" cxnId="{1B191AF4-A561-4CEF-81A7-782CA4B40267}">
      <dgm:prSet/>
      <dgm:spPr/>
      <dgm:t>
        <a:bodyPr/>
        <a:lstStyle/>
        <a:p>
          <a:endParaRPr lang="en-US"/>
        </a:p>
      </dgm:t>
    </dgm:pt>
    <dgm:pt modelId="{92B1817F-5941-4476-B8CA-EF3E9336EBB3}" type="sibTrans" cxnId="{1B191AF4-A561-4CEF-81A7-782CA4B40267}">
      <dgm:prSet/>
      <dgm:spPr/>
      <dgm:t>
        <a:bodyPr/>
        <a:lstStyle/>
        <a:p>
          <a:endParaRPr lang="en-US"/>
        </a:p>
      </dgm:t>
    </dgm:pt>
    <dgm:pt modelId="{690EFC85-6347-41BC-80F0-4FF250068EE4}">
      <dgm:prSet/>
      <dgm:spPr/>
      <dgm:t>
        <a:bodyPr/>
        <a:lstStyle/>
        <a:p>
          <a:r>
            <a:rPr lang="en-US" b="1"/>
            <a:t>Economic Impact:</a:t>
          </a:r>
          <a:r>
            <a:rPr lang="en-US"/>
            <a:t> The analysis indicates that both high and low unemployment rates are present in top YouTube channel countries, showing varied economic influences on content creation.</a:t>
          </a:r>
        </a:p>
      </dgm:t>
    </dgm:pt>
    <dgm:pt modelId="{F33F68FF-7BD7-4AB4-BCEE-636AE29B8047}" type="parTrans" cxnId="{BA34EDAF-1297-4CA1-9ECC-37AE77952A73}">
      <dgm:prSet/>
      <dgm:spPr/>
      <dgm:t>
        <a:bodyPr/>
        <a:lstStyle/>
        <a:p>
          <a:endParaRPr lang="en-US"/>
        </a:p>
      </dgm:t>
    </dgm:pt>
    <dgm:pt modelId="{01FA6D52-D6B6-48E0-9446-0EA4D1E90255}" type="sibTrans" cxnId="{BA34EDAF-1297-4CA1-9ECC-37AE77952A73}">
      <dgm:prSet/>
      <dgm:spPr/>
      <dgm:t>
        <a:bodyPr/>
        <a:lstStyle/>
        <a:p>
          <a:endParaRPr lang="en-US"/>
        </a:p>
      </dgm:t>
    </dgm:pt>
    <dgm:pt modelId="{04AE9113-E0B2-4097-BB26-5358F2F59B8E}" type="pres">
      <dgm:prSet presAssocID="{E10FD4CA-CFE1-4358-B7E1-A980B10319F2}" presName="root" presStyleCnt="0">
        <dgm:presLayoutVars>
          <dgm:dir/>
          <dgm:resizeHandles val="exact"/>
        </dgm:presLayoutVars>
      </dgm:prSet>
      <dgm:spPr/>
    </dgm:pt>
    <dgm:pt modelId="{7BAAB7F3-20A2-47F4-A4D8-ADCD0607D78E}" type="pres">
      <dgm:prSet presAssocID="{902139EA-D691-409C-AAF2-AFDF3E1DB985}" presName="compNode" presStyleCnt="0"/>
      <dgm:spPr/>
    </dgm:pt>
    <dgm:pt modelId="{F2EDF163-F971-4989-9EA6-FF5CB2D9A881}" type="pres">
      <dgm:prSet presAssocID="{902139EA-D691-409C-AAF2-AFDF3E1DB985}" presName="bgRect" presStyleLbl="bgShp" presStyleIdx="0" presStyleCnt="5"/>
      <dgm:spPr/>
    </dgm:pt>
    <dgm:pt modelId="{DDAC7A53-B4C9-4034-A45B-E232543A94A5}" type="pres">
      <dgm:prSet presAssocID="{902139EA-D691-409C-AAF2-AFDF3E1DB9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55CCD4A-E95E-401F-81D9-3DFF81F33FF6}" type="pres">
      <dgm:prSet presAssocID="{902139EA-D691-409C-AAF2-AFDF3E1DB985}" presName="spaceRect" presStyleCnt="0"/>
      <dgm:spPr/>
    </dgm:pt>
    <dgm:pt modelId="{51E3DCBF-599A-4186-808D-E35E70045885}" type="pres">
      <dgm:prSet presAssocID="{902139EA-D691-409C-AAF2-AFDF3E1DB985}" presName="parTx" presStyleLbl="revTx" presStyleIdx="0" presStyleCnt="5">
        <dgm:presLayoutVars>
          <dgm:chMax val="0"/>
          <dgm:chPref val="0"/>
        </dgm:presLayoutVars>
      </dgm:prSet>
      <dgm:spPr/>
    </dgm:pt>
    <dgm:pt modelId="{FDE76E32-1224-4E1B-A150-490DFAB68D89}" type="pres">
      <dgm:prSet presAssocID="{37B966E4-9F10-41AB-B287-41EA9E0804DF}" presName="sibTrans" presStyleCnt="0"/>
      <dgm:spPr/>
    </dgm:pt>
    <dgm:pt modelId="{15281A8E-4065-47FC-96BE-C12209BC59E9}" type="pres">
      <dgm:prSet presAssocID="{4C028873-925E-4CD4-AD73-407DE1E378AF}" presName="compNode" presStyleCnt="0"/>
      <dgm:spPr/>
    </dgm:pt>
    <dgm:pt modelId="{0CDE2AC1-A99F-435D-9313-06738356A8CD}" type="pres">
      <dgm:prSet presAssocID="{4C028873-925E-4CD4-AD73-407DE1E378AF}" presName="bgRect" presStyleLbl="bgShp" presStyleIdx="1" presStyleCnt="5"/>
      <dgm:spPr/>
    </dgm:pt>
    <dgm:pt modelId="{510DB223-FB0E-422D-8C84-EE5A1F78ECF5}" type="pres">
      <dgm:prSet presAssocID="{4C028873-925E-4CD4-AD73-407DE1E378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6234D5CC-BFA3-4DDB-9C72-E02C02D5D116}" type="pres">
      <dgm:prSet presAssocID="{4C028873-925E-4CD4-AD73-407DE1E378AF}" presName="spaceRect" presStyleCnt="0"/>
      <dgm:spPr/>
    </dgm:pt>
    <dgm:pt modelId="{779CF16E-8272-4BB9-8409-DF6783757D23}" type="pres">
      <dgm:prSet presAssocID="{4C028873-925E-4CD4-AD73-407DE1E378AF}" presName="parTx" presStyleLbl="revTx" presStyleIdx="1" presStyleCnt="5">
        <dgm:presLayoutVars>
          <dgm:chMax val="0"/>
          <dgm:chPref val="0"/>
        </dgm:presLayoutVars>
      </dgm:prSet>
      <dgm:spPr/>
    </dgm:pt>
    <dgm:pt modelId="{6AEDCB1D-55E1-4712-9426-8782CFC2A8EC}" type="pres">
      <dgm:prSet presAssocID="{C9BC650C-7F31-45B5-90CD-B6A562A5EE6E}" presName="sibTrans" presStyleCnt="0"/>
      <dgm:spPr/>
    </dgm:pt>
    <dgm:pt modelId="{A90612F8-C9ED-4947-987F-B7DFDACA9B99}" type="pres">
      <dgm:prSet presAssocID="{6F71C57F-96B9-457D-8826-87AB04F50D76}" presName="compNode" presStyleCnt="0"/>
      <dgm:spPr/>
    </dgm:pt>
    <dgm:pt modelId="{394B4079-2BED-4B72-BCBF-09DFD8B0A73D}" type="pres">
      <dgm:prSet presAssocID="{6F71C57F-96B9-457D-8826-87AB04F50D76}" presName="bgRect" presStyleLbl="bgShp" presStyleIdx="2" presStyleCnt="5"/>
      <dgm:spPr/>
    </dgm:pt>
    <dgm:pt modelId="{7285EDFF-26D0-4743-9C6B-DBB09C95AE24}" type="pres">
      <dgm:prSet presAssocID="{6F71C57F-96B9-457D-8826-87AB04F50D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5C42F79-EEA5-41A8-A4DC-631ABA71BA11}" type="pres">
      <dgm:prSet presAssocID="{6F71C57F-96B9-457D-8826-87AB04F50D76}" presName="spaceRect" presStyleCnt="0"/>
      <dgm:spPr/>
    </dgm:pt>
    <dgm:pt modelId="{A4407027-509B-49D2-A84D-F662F1392C98}" type="pres">
      <dgm:prSet presAssocID="{6F71C57F-96B9-457D-8826-87AB04F50D76}" presName="parTx" presStyleLbl="revTx" presStyleIdx="2" presStyleCnt="5">
        <dgm:presLayoutVars>
          <dgm:chMax val="0"/>
          <dgm:chPref val="0"/>
        </dgm:presLayoutVars>
      </dgm:prSet>
      <dgm:spPr/>
    </dgm:pt>
    <dgm:pt modelId="{48F00C68-5122-40E5-B761-8DB094A78DC6}" type="pres">
      <dgm:prSet presAssocID="{907F1A9F-F7A7-4597-AD32-F3720E655B4B}" presName="sibTrans" presStyleCnt="0"/>
      <dgm:spPr/>
    </dgm:pt>
    <dgm:pt modelId="{63047259-2D29-469B-9C33-1E7045FA7359}" type="pres">
      <dgm:prSet presAssocID="{2143E0A5-0B82-478A-A336-6D6CFB742DE9}" presName="compNode" presStyleCnt="0"/>
      <dgm:spPr/>
    </dgm:pt>
    <dgm:pt modelId="{E307898D-8BB2-493D-BCFF-AF43EB1CC9FB}" type="pres">
      <dgm:prSet presAssocID="{2143E0A5-0B82-478A-A336-6D6CFB742DE9}" presName="bgRect" presStyleLbl="bgShp" presStyleIdx="3" presStyleCnt="5"/>
      <dgm:spPr/>
    </dgm:pt>
    <dgm:pt modelId="{F421052D-15B3-40EF-BA68-DAE4CE4E09B6}" type="pres">
      <dgm:prSet presAssocID="{2143E0A5-0B82-478A-A336-6D6CFB742D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CAD851D-90C6-4E8C-930F-AE321152BA36}" type="pres">
      <dgm:prSet presAssocID="{2143E0A5-0B82-478A-A336-6D6CFB742DE9}" presName="spaceRect" presStyleCnt="0"/>
      <dgm:spPr/>
    </dgm:pt>
    <dgm:pt modelId="{C09ADE75-B58F-4EF4-A244-1B0B9927B9AB}" type="pres">
      <dgm:prSet presAssocID="{2143E0A5-0B82-478A-A336-6D6CFB742DE9}" presName="parTx" presStyleLbl="revTx" presStyleIdx="3" presStyleCnt="5">
        <dgm:presLayoutVars>
          <dgm:chMax val="0"/>
          <dgm:chPref val="0"/>
        </dgm:presLayoutVars>
      </dgm:prSet>
      <dgm:spPr/>
    </dgm:pt>
    <dgm:pt modelId="{A7ED2DA6-E4DF-482C-B5A5-D8F0C64A94E8}" type="pres">
      <dgm:prSet presAssocID="{92B1817F-5941-4476-B8CA-EF3E9336EBB3}" presName="sibTrans" presStyleCnt="0"/>
      <dgm:spPr/>
    </dgm:pt>
    <dgm:pt modelId="{36472183-3F30-485F-9EE2-DD6992182017}" type="pres">
      <dgm:prSet presAssocID="{690EFC85-6347-41BC-80F0-4FF250068EE4}" presName="compNode" presStyleCnt="0"/>
      <dgm:spPr/>
    </dgm:pt>
    <dgm:pt modelId="{0AEB490F-690E-45AD-A22F-E31F8EB393AD}" type="pres">
      <dgm:prSet presAssocID="{690EFC85-6347-41BC-80F0-4FF250068EE4}" presName="bgRect" presStyleLbl="bgShp" presStyleIdx="4" presStyleCnt="5"/>
      <dgm:spPr/>
    </dgm:pt>
    <dgm:pt modelId="{FDFB7208-43E5-41F9-963D-C687BD20AFC8}" type="pres">
      <dgm:prSet presAssocID="{690EFC85-6347-41BC-80F0-4FF250068E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3E64520-5864-4683-AB04-F71AEF344C39}" type="pres">
      <dgm:prSet presAssocID="{690EFC85-6347-41BC-80F0-4FF250068EE4}" presName="spaceRect" presStyleCnt="0"/>
      <dgm:spPr/>
    </dgm:pt>
    <dgm:pt modelId="{30F4AAAD-9462-43E7-831F-80200C723596}" type="pres">
      <dgm:prSet presAssocID="{690EFC85-6347-41BC-80F0-4FF250068E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3CF5110-63F9-43BA-818B-4CB67660BCE3}" srcId="{E10FD4CA-CFE1-4358-B7E1-A980B10319F2}" destId="{6F71C57F-96B9-457D-8826-87AB04F50D76}" srcOrd="2" destOrd="0" parTransId="{0DFC2CEC-C51A-4982-9892-59CB9867C29A}" sibTransId="{907F1A9F-F7A7-4597-AD32-F3720E655B4B}"/>
    <dgm:cxn modelId="{277E5F24-DE2A-44CC-B9FB-4422116AE1DF}" type="presOf" srcId="{6F71C57F-96B9-457D-8826-87AB04F50D76}" destId="{A4407027-509B-49D2-A84D-F662F1392C98}" srcOrd="0" destOrd="0" presId="urn:microsoft.com/office/officeart/2018/2/layout/IconVerticalSolidList"/>
    <dgm:cxn modelId="{E752DE37-91CA-4EB2-927B-8C6D9636C787}" srcId="{E10FD4CA-CFE1-4358-B7E1-A980B10319F2}" destId="{4C028873-925E-4CD4-AD73-407DE1E378AF}" srcOrd="1" destOrd="0" parTransId="{043FA53C-9D86-4A13-B91C-4F74B49F3AC6}" sibTransId="{C9BC650C-7F31-45B5-90CD-B6A562A5EE6E}"/>
    <dgm:cxn modelId="{C2A69F66-D4F4-447F-8808-F2F89581D348}" type="presOf" srcId="{2143E0A5-0B82-478A-A336-6D6CFB742DE9}" destId="{C09ADE75-B58F-4EF4-A244-1B0B9927B9AB}" srcOrd="0" destOrd="0" presId="urn:microsoft.com/office/officeart/2018/2/layout/IconVerticalSolidList"/>
    <dgm:cxn modelId="{BA34EDAF-1297-4CA1-9ECC-37AE77952A73}" srcId="{E10FD4CA-CFE1-4358-B7E1-A980B10319F2}" destId="{690EFC85-6347-41BC-80F0-4FF250068EE4}" srcOrd="4" destOrd="0" parTransId="{F33F68FF-7BD7-4AB4-BCEE-636AE29B8047}" sibTransId="{01FA6D52-D6B6-48E0-9446-0EA4D1E90255}"/>
    <dgm:cxn modelId="{4DB84BB0-FA9A-4986-B726-91387CC95389}" type="presOf" srcId="{690EFC85-6347-41BC-80F0-4FF250068EE4}" destId="{30F4AAAD-9462-43E7-831F-80200C723596}" srcOrd="0" destOrd="0" presId="urn:microsoft.com/office/officeart/2018/2/layout/IconVerticalSolidList"/>
    <dgm:cxn modelId="{3A6268B4-3EC7-46C1-9674-C2EC4DDF3A48}" srcId="{E10FD4CA-CFE1-4358-B7E1-A980B10319F2}" destId="{902139EA-D691-409C-AAF2-AFDF3E1DB985}" srcOrd="0" destOrd="0" parTransId="{7E34E453-AC1C-40DB-ABC7-02F29C7E6F1E}" sibTransId="{37B966E4-9F10-41AB-B287-41EA9E0804DF}"/>
    <dgm:cxn modelId="{11A5A3B5-1D68-4055-9FED-EC7A080E811D}" type="presOf" srcId="{E10FD4CA-CFE1-4358-B7E1-A980B10319F2}" destId="{04AE9113-E0B2-4097-BB26-5358F2F59B8E}" srcOrd="0" destOrd="0" presId="urn:microsoft.com/office/officeart/2018/2/layout/IconVerticalSolidList"/>
    <dgm:cxn modelId="{4B66CDB5-C21E-4412-8161-B92BB8C4AAAE}" type="presOf" srcId="{902139EA-D691-409C-AAF2-AFDF3E1DB985}" destId="{51E3DCBF-599A-4186-808D-E35E70045885}" srcOrd="0" destOrd="0" presId="urn:microsoft.com/office/officeart/2018/2/layout/IconVerticalSolidList"/>
    <dgm:cxn modelId="{F883BEE2-DA4D-4BFF-8A47-EE45BB2BC165}" type="presOf" srcId="{4C028873-925E-4CD4-AD73-407DE1E378AF}" destId="{779CF16E-8272-4BB9-8409-DF6783757D23}" srcOrd="0" destOrd="0" presId="urn:microsoft.com/office/officeart/2018/2/layout/IconVerticalSolidList"/>
    <dgm:cxn modelId="{1B191AF4-A561-4CEF-81A7-782CA4B40267}" srcId="{E10FD4CA-CFE1-4358-B7E1-A980B10319F2}" destId="{2143E0A5-0B82-478A-A336-6D6CFB742DE9}" srcOrd="3" destOrd="0" parTransId="{033671AD-489F-4AD0-B818-E0842FD8FA1E}" sibTransId="{92B1817F-5941-4476-B8CA-EF3E9336EBB3}"/>
    <dgm:cxn modelId="{B0760D8B-C95F-402E-9641-EE6A4C3FA796}" type="presParOf" srcId="{04AE9113-E0B2-4097-BB26-5358F2F59B8E}" destId="{7BAAB7F3-20A2-47F4-A4D8-ADCD0607D78E}" srcOrd="0" destOrd="0" presId="urn:microsoft.com/office/officeart/2018/2/layout/IconVerticalSolidList"/>
    <dgm:cxn modelId="{9D15C59F-2935-4377-BC72-AFDD26316047}" type="presParOf" srcId="{7BAAB7F3-20A2-47F4-A4D8-ADCD0607D78E}" destId="{F2EDF163-F971-4989-9EA6-FF5CB2D9A881}" srcOrd="0" destOrd="0" presId="urn:microsoft.com/office/officeart/2018/2/layout/IconVerticalSolidList"/>
    <dgm:cxn modelId="{E2593B57-DCE1-4D69-B7ED-EE104C79738A}" type="presParOf" srcId="{7BAAB7F3-20A2-47F4-A4D8-ADCD0607D78E}" destId="{DDAC7A53-B4C9-4034-A45B-E232543A94A5}" srcOrd="1" destOrd="0" presId="urn:microsoft.com/office/officeart/2018/2/layout/IconVerticalSolidList"/>
    <dgm:cxn modelId="{B35FA724-3E20-46A8-812E-2885A30CD7D4}" type="presParOf" srcId="{7BAAB7F3-20A2-47F4-A4D8-ADCD0607D78E}" destId="{755CCD4A-E95E-401F-81D9-3DFF81F33FF6}" srcOrd="2" destOrd="0" presId="urn:microsoft.com/office/officeart/2018/2/layout/IconVerticalSolidList"/>
    <dgm:cxn modelId="{2E10A88E-CEFC-4CD9-99BB-FE86721FF90C}" type="presParOf" srcId="{7BAAB7F3-20A2-47F4-A4D8-ADCD0607D78E}" destId="{51E3DCBF-599A-4186-808D-E35E70045885}" srcOrd="3" destOrd="0" presId="urn:microsoft.com/office/officeart/2018/2/layout/IconVerticalSolidList"/>
    <dgm:cxn modelId="{0C9199A6-BC85-47DB-B16D-84C4FFE94422}" type="presParOf" srcId="{04AE9113-E0B2-4097-BB26-5358F2F59B8E}" destId="{FDE76E32-1224-4E1B-A150-490DFAB68D89}" srcOrd="1" destOrd="0" presId="urn:microsoft.com/office/officeart/2018/2/layout/IconVerticalSolidList"/>
    <dgm:cxn modelId="{11B2E314-5432-4088-919D-BFAAEEBA7F57}" type="presParOf" srcId="{04AE9113-E0B2-4097-BB26-5358F2F59B8E}" destId="{15281A8E-4065-47FC-96BE-C12209BC59E9}" srcOrd="2" destOrd="0" presId="urn:microsoft.com/office/officeart/2018/2/layout/IconVerticalSolidList"/>
    <dgm:cxn modelId="{026A3B1E-01DE-45D4-B68D-BD834F8D3175}" type="presParOf" srcId="{15281A8E-4065-47FC-96BE-C12209BC59E9}" destId="{0CDE2AC1-A99F-435D-9313-06738356A8CD}" srcOrd="0" destOrd="0" presId="urn:microsoft.com/office/officeart/2018/2/layout/IconVerticalSolidList"/>
    <dgm:cxn modelId="{EC926513-8BEE-4F15-AFE5-8632E2AE66BB}" type="presParOf" srcId="{15281A8E-4065-47FC-96BE-C12209BC59E9}" destId="{510DB223-FB0E-422D-8C84-EE5A1F78ECF5}" srcOrd="1" destOrd="0" presId="urn:microsoft.com/office/officeart/2018/2/layout/IconVerticalSolidList"/>
    <dgm:cxn modelId="{BA0F07D2-5746-4D46-B5C5-2E194CFB0552}" type="presParOf" srcId="{15281A8E-4065-47FC-96BE-C12209BC59E9}" destId="{6234D5CC-BFA3-4DDB-9C72-E02C02D5D116}" srcOrd="2" destOrd="0" presId="urn:microsoft.com/office/officeart/2018/2/layout/IconVerticalSolidList"/>
    <dgm:cxn modelId="{3153B490-42B3-4221-A19C-C3EBA76BABAB}" type="presParOf" srcId="{15281A8E-4065-47FC-96BE-C12209BC59E9}" destId="{779CF16E-8272-4BB9-8409-DF6783757D23}" srcOrd="3" destOrd="0" presId="urn:microsoft.com/office/officeart/2018/2/layout/IconVerticalSolidList"/>
    <dgm:cxn modelId="{EF3B6DA0-9DDC-429D-8121-190546FD5B11}" type="presParOf" srcId="{04AE9113-E0B2-4097-BB26-5358F2F59B8E}" destId="{6AEDCB1D-55E1-4712-9426-8782CFC2A8EC}" srcOrd="3" destOrd="0" presId="urn:microsoft.com/office/officeart/2018/2/layout/IconVerticalSolidList"/>
    <dgm:cxn modelId="{8783A207-623A-4F42-BC7D-248ECE568DAF}" type="presParOf" srcId="{04AE9113-E0B2-4097-BB26-5358F2F59B8E}" destId="{A90612F8-C9ED-4947-987F-B7DFDACA9B99}" srcOrd="4" destOrd="0" presId="urn:microsoft.com/office/officeart/2018/2/layout/IconVerticalSolidList"/>
    <dgm:cxn modelId="{94A10D71-D670-4E68-9FBC-DB0739B2EED2}" type="presParOf" srcId="{A90612F8-C9ED-4947-987F-B7DFDACA9B99}" destId="{394B4079-2BED-4B72-BCBF-09DFD8B0A73D}" srcOrd="0" destOrd="0" presId="urn:microsoft.com/office/officeart/2018/2/layout/IconVerticalSolidList"/>
    <dgm:cxn modelId="{382F9A60-B9EA-4100-8BF0-1B62C4F1C511}" type="presParOf" srcId="{A90612F8-C9ED-4947-987F-B7DFDACA9B99}" destId="{7285EDFF-26D0-4743-9C6B-DBB09C95AE24}" srcOrd="1" destOrd="0" presId="urn:microsoft.com/office/officeart/2018/2/layout/IconVerticalSolidList"/>
    <dgm:cxn modelId="{F4F11B74-3F3A-4044-9C57-0A1F14BD2D20}" type="presParOf" srcId="{A90612F8-C9ED-4947-987F-B7DFDACA9B99}" destId="{75C42F79-EEA5-41A8-A4DC-631ABA71BA11}" srcOrd="2" destOrd="0" presId="urn:microsoft.com/office/officeart/2018/2/layout/IconVerticalSolidList"/>
    <dgm:cxn modelId="{6338BC21-EF64-426C-B4C2-72A0305D0F9F}" type="presParOf" srcId="{A90612F8-C9ED-4947-987F-B7DFDACA9B99}" destId="{A4407027-509B-49D2-A84D-F662F1392C98}" srcOrd="3" destOrd="0" presId="urn:microsoft.com/office/officeart/2018/2/layout/IconVerticalSolidList"/>
    <dgm:cxn modelId="{B81C94D4-41ED-4551-A832-A39A542C125C}" type="presParOf" srcId="{04AE9113-E0B2-4097-BB26-5358F2F59B8E}" destId="{48F00C68-5122-40E5-B761-8DB094A78DC6}" srcOrd="5" destOrd="0" presId="urn:microsoft.com/office/officeart/2018/2/layout/IconVerticalSolidList"/>
    <dgm:cxn modelId="{508DF8A7-4E87-47A6-9864-FF78DADFB025}" type="presParOf" srcId="{04AE9113-E0B2-4097-BB26-5358F2F59B8E}" destId="{63047259-2D29-469B-9C33-1E7045FA7359}" srcOrd="6" destOrd="0" presId="urn:microsoft.com/office/officeart/2018/2/layout/IconVerticalSolidList"/>
    <dgm:cxn modelId="{D73D8445-3BC4-4B96-B81F-BAEEEEC26691}" type="presParOf" srcId="{63047259-2D29-469B-9C33-1E7045FA7359}" destId="{E307898D-8BB2-493D-BCFF-AF43EB1CC9FB}" srcOrd="0" destOrd="0" presId="urn:microsoft.com/office/officeart/2018/2/layout/IconVerticalSolidList"/>
    <dgm:cxn modelId="{6E98FB1E-D1D2-4358-BC7D-AD801FE5BB1D}" type="presParOf" srcId="{63047259-2D29-469B-9C33-1E7045FA7359}" destId="{F421052D-15B3-40EF-BA68-DAE4CE4E09B6}" srcOrd="1" destOrd="0" presId="urn:microsoft.com/office/officeart/2018/2/layout/IconVerticalSolidList"/>
    <dgm:cxn modelId="{456FA825-273C-4A72-AA5B-0382A74FD477}" type="presParOf" srcId="{63047259-2D29-469B-9C33-1E7045FA7359}" destId="{5CAD851D-90C6-4E8C-930F-AE321152BA36}" srcOrd="2" destOrd="0" presId="urn:microsoft.com/office/officeart/2018/2/layout/IconVerticalSolidList"/>
    <dgm:cxn modelId="{D6DCB6C2-6048-4082-B700-AC6099334A6F}" type="presParOf" srcId="{63047259-2D29-469B-9C33-1E7045FA7359}" destId="{C09ADE75-B58F-4EF4-A244-1B0B9927B9AB}" srcOrd="3" destOrd="0" presId="urn:microsoft.com/office/officeart/2018/2/layout/IconVerticalSolidList"/>
    <dgm:cxn modelId="{E09F4584-A440-4087-849E-042C41763996}" type="presParOf" srcId="{04AE9113-E0B2-4097-BB26-5358F2F59B8E}" destId="{A7ED2DA6-E4DF-482C-B5A5-D8F0C64A94E8}" srcOrd="7" destOrd="0" presId="urn:microsoft.com/office/officeart/2018/2/layout/IconVerticalSolidList"/>
    <dgm:cxn modelId="{FA4A1CAF-E96E-4666-8B66-C6C0728E9BBE}" type="presParOf" srcId="{04AE9113-E0B2-4097-BB26-5358F2F59B8E}" destId="{36472183-3F30-485F-9EE2-DD6992182017}" srcOrd="8" destOrd="0" presId="urn:microsoft.com/office/officeart/2018/2/layout/IconVerticalSolidList"/>
    <dgm:cxn modelId="{C90A172F-8420-437C-B392-4A64B7D7F4DD}" type="presParOf" srcId="{36472183-3F30-485F-9EE2-DD6992182017}" destId="{0AEB490F-690E-45AD-A22F-E31F8EB393AD}" srcOrd="0" destOrd="0" presId="urn:microsoft.com/office/officeart/2018/2/layout/IconVerticalSolidList"/>
    <dgm:cxn modelId="{18598ED0-258B-4A5C-B06C-9A2F8267D921}" type="presParOf" srcId="{36472183-3F30-485F-9EE2-DD6992182017}" destId="{FDFB7208-43E5-41F9-963D-C687BD20AFC8}" srcOrd="1" destOrd="0" presId="urn:microsoft.com/office/officeart/2018/2/layout/IconVerticalSolidList"/>
    <dgm:cxn modelId="{25F73E6C-5649-4D30-8709-527CC8EAAAB4}" type="presParOf" srcId="{36472183-3F30-485F-9EE2-DD6992182017}" destId="{03E64520-5864-4683-AB04-F71AEF344C39}" srcOrd="2" destOrd="0" presId="urn:microsoft.com/office/officeart/2018/2/layout/IconVerticalSolidList"/>
    <dgm:cxn modelId="{974950C3-3E88-4309-BACA-9B975DA804C6}" type="presParOf" srcId="{36472183-3F30-485F-9EE2-DD6992182017}" destId="{30F4AAAD-9462-43E7-831F-80200C7235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3C49E-5B7B-4D13-BCD1-8E0D851E5A17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Goals of the Analysis:</a:t>
          </a:r>
        </a:p>
      </dsp:txBody>
      <dsp:txXfrm>
        <a:off x="0" y="3275482"/>
        <a:ext cx="10515600" cy="580546"/>
      </dsp:txXfrm>
    </dsp:sp>
    <dsp:sp modelId="{9A60E4DE-9B24-4F8D-ABF1-F6D37D0D2BED}">
      <dsp:nvSpPr>
        <dsp:cNvPr id="0" name=""/>
        <dsp:cNvSpPr/>
      </dsp:nvSpPr>
      <dsp:spPr>
        <a:xfrm>
          <a:off x="5134" y="3834527"/>
          <a:ext cx="3501776" cy="494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 identify leading YouTube channels and analyze their performance.</a:t>
          </a:r>
        </a:p>
      </dsp:txBody>
      <dsp:txXfrm>
        <a:off x="5134" y="3834527"/>
        <a:ext cx="3501776" cy="494539"/>
      </dsp:txXfrm>
    </dsp:sp>
    <dsp:sp modelId="{877E0E68-F787-43E5-A100-8C1D91D87FB9}">
      <dsp:nvSpPr>
        <dsp:cNvPr id="0" name=""/>
        <dsp:cNvSpPr/>
      </dsp:nvSpPr>
      <dsp:spPr>
        <a:xfrm>
          <a:off x="3506911" y="3834527"/>
          <a:ext cx="3501776" cy="494539"/>
        </a:xfrm>
        <a:prstGeom prst="rect">
          <a:avLst/>
        </a:prstGeom>
        <a:solidFill>
          <a:schemeClr val="accent2">
            <a:tint val="40000"/>
            <a:alpha val="90000"/>
            <a:hueOff val="1214746"/>
            <a:satOff val="1675"/>
            <a:lumOff val="1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14746"/>
              <a:satOff val="1675"/>
              <a:lumOff val="1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 understand distribution patterns and trends across different categories and countries.</a:t>
          </a:r>
        </a:p>
      </dsp:txBody>
      <dsp:txXfrm>
        <a:off x="3506911" y="3834527"/>
        <a:ext cx="3501776" cy="494539"/>
      </dsp:txXfrm>
    </dsp:sp>
    <dsp:sp modelId="{3BC6AA4E-CF8D-4AE5-A03A-D71046160577}">
      <dsp:nvSpPr>
        <dsp:cNvPr id="0" name=""/>
        <dsp:cNvSpPr/>
      </dsp:nvSpPr>
      <dsp:spPr>
        <a:xfrm>
          <a:off x="7008688" y="3834527"/>
          <a:ext cx="3501776" cy="494539"/>
        </a:xfrm>
        <a:prstGeom prst="rect">
          <a:avLst/>
        </a:prstGeom>
        <a:solidFill>
          <a:schemeClr val="accent2">
            <a:tint val="40000"/>
            <a:alpha val="90000"/>
            <a:hueOff val="2429492"/>
            <a:satOff val="3351"/>
            <a:lumOff val="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29492"/>
              <a:satOff val="3351"/>
              <a:lumOff val="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 uncover correlations between various factors such as subscribers, video views, and economic indicators.</a:t>
          </a:r>
        </a:p>
      </dsp:txBody>
      <dsp:txXfrm>
        <a:off x="7008688" y="3834527"/>
        <a:ext cx="3501776" cy="494539"/>
      </dsp:txXfrm>
    </dsp:sp>
    <dsp:sp modelId="{87803940-9BD6-4BD5-ACBF-C98A27FF37BA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Key Questions:</a:t>
          </a:r>
        </a:p>
      </dsp:txBody>
      <dsp:txXfrm rot="-10800000">
        <a:off x="0" y="1638125"/>
        <a:ext cx="10515600" cy="580372"/>
      </dsp:txXfrm>
    </dsp:sp>
    <dsp:sp modelId="{CF7C86FF-A5FA-404C-9597-93CAD87F36BC}">
      <dsp:nvSpPr>
        <dsp:cNvPr id="0" name=""/>
        <dsp:cNvSpPr/>
      </dsp:nvSpPr>
      <dsp:spPr>
        <a:xfrm>
          <a:off x="0" y="2218498"/>
          <a:ext cx="2628899" cy="494391"/>
        </a:xfrm>
        <a:prstGeom prst="rect">
          <a:avLst/>
        </a:prstGeom>
        <a:solidFill>
          <a:schemeClr val="accent2">
            <a:tint val="40000"/>
            <a:alpha val="90000"/>
            <a:hueOff val="3644238"/>
            <a:satOff val="5026"/>
            <a:lumOff val="3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644238"/>
              <a:satOff val="5026"/>
              <a:lumOff val="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What are the top YouTube channels based on subscriber counts?</a:t>
          </a:r>
        </a:p>
      </dsp:txBody>
      <dsp:txXfrm>
        <a:off x="0" y="2218498"/>
        <a:ext cx="2628899" cy="494391"/>
      </dsp:txXfrm>
    </dsp:sp>
    <dsp:sp modelId="{31791F31-2186-440F-B80E-C0DC00A56F8E}">
      <dsp:nvSpPr>
        <dsp:cNvPr id="0" name=""/>
        <dsp:cNvSpPr/>
      </dsp:nvSpPr>
      <dsp:spPr>
        <a:xfrm>
          <a:off x="2628900" y="2218498"/>
          <a:ext cx="2628899" cy="494391"/>
        </a:xfrm>
        <a:prstGeom prst="rect">
          <a:avLst/>
        </a:prstGeom>
        <a:solidFill>
          <a:schemeClr val="accent2">
            <a:tint val="40000"/>
            <a:alpha val="90000"/>
            <a:hueOff val="4858985"/>
            <a:satOff val="6702"/>
            <a:lumOff val="4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58985"/>
              <a:satOff val="6702"/>
              <a:lumOff val="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How do different categories of channels compare in terms of average subscribers and video uploads?</a:t>
          </a:r>
        </a:p>
      </dsp:txBody>
      <dsp:txXfrm>
        <a:off x="2628900" y="2218498"/>
        <a:ext cx="2628899" cy="494391"/>
      </dsp:txXfrm>
    </dsp:sp>
    <dsp:sp modelId="{7739539B-FBEE-4AD6-A6C4-DBB8C4D18D3F}">
      <dsp:nvSpPr>
        <dsp:cNvPr id="0" name=""/>
        <dsp:cNvSpPr/>
      </dsp:nvSpPr>
      <dsp:spPr>
        <a:xfrm>
          <a:off x="5257800" y="2218498"/>
          <a:ext cx="2628899" cy="494391"/>
        </a:xfrm>
        <a:prstGeom prst="rect">
          <a:avLst/>
        </a:prstGeom>
        <a:solidFill>
          <a:schemeClr val="accent2">
            <a:tint val="40000"/>
            <a:alpha val="90000"/>
            <a:hueOff val="6073730"/>
            <a:satOff val="8377"/>
            <a:lumOff val="5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073730"/>
              <a:satOff val="8377"/>
              <a:lumOff val="5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What are the trends in channel creation dates and earnings?</a:t>
          </a:r>
        </a:p>
      </dsp:txBody>
      <dsp:txXfrm>
        <a:off x="5257800" y="2218498"/>
        <a:ext cx="2628899" cy="494391"/>
      </dsp:txXfrm>
    </dsp:sp>
    <dsp:sp modelId="{B1E9A605-6C8D-45FB-BA17-0E78B2CD39F7}">
      <dsp:nvSpPr>
        <dsp:cNvPr id="0" name=""/>
        <dsp:cNvSpPr/>
      </dsp:nvSpPr>
      <dsp:spPr>
        <a:xfrm>
          <a:off x="7886700" y="2218498"/>
          <a:ext cx="2628899" cy="494391"/>
        </a:xfrm>
        <a:prstGeom prst="rect">
          <a:avLst/>
        </a:prstGeom>
        <a:solidFill>
          <a:schemeClr val="accent2">
            <a:tint val="40000"/>
            <a:alpha val="90000"/>
            <a:hueOff val="7288477"/>
            <a:satOff val="10053"/>
            <a:lumOff val="6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88477"/>
              <a:satOff val="10053"/>
              <a:lumOff val="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How do geographic factors like country population and education levels correlate with YouTube channel metrics?</a:t>
          </a:r>
        </a:p>
      </dsp:txBody>
      <dsp:txXfrm>
        <a:off x="7886700" y="2218498"/>
        <a:ext cx="2628899" cy="494391"/>
      </dsp:txXfrm>
    </dsp:sp>
    <dsp:sp modelId="{97493B96-1A89-4868-AD1A-53B8B0B5593D}">
      <dsp:nvSpPr>
        <dsp:cNvPr id="0" name=""/>
        <dsp:cNvSpPr/>
      </dsp:nvSpPr>
      <dsp:spPr>
        <a:xfrm rot="10800000">
          <a:off x="0" y="0"/>
          <a:ext cx="10515600" cy="1653482"/>
        </a:xfrm>
        <a:prstGeom prst="upArrowCallou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Objective:</a:t>
          </a:r>
        </a:p>
      </dsp:txBody>
      <dsp:txXfrm rot="10800000">
        <a:off x="0" y="0"/>
        <a:ext cx="10515600" cy="107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21A55-F56D-4752-9B54-C2E43D78D7D5}">
      <dsp:nvSpPr>
        <dsp:cNvPr id="0" name=""/>
        <dsp:cNvSpPr/>
      </dsp:nvSpPr>
      <dsp:spPr>
        <a:xfrm>
          <a:off x="906200" y="253777"/>
          <a:ext cx="3567746" cy="3567746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Leading Country:</a:t>
          </a:r>
          <a:r>
            <a:rPr lang="en-US" sz="900" kern="1200"/>
            <a:t> The United States dominates with 315 YouTube channels, significantly more than any other country.</a:t>
          </a:r>
        </a:p>
      </dsp:txBody>
      <dsp:txXfrm>
        <a:off x="2735095" y="786815"/>
        <a:ext cx="1210485" cy="828226"/>
      </dsp:txXfrm>
    </dsp:sp>
    <dsp:sp modelId="{AD2FE9F4-FEFE-4D81-9890-CE5EE88548E2}">
      <dsp:nvSpPr>
        <dsp:cNvPr id="0" name=""/>
        <dsp:cNvSpPr/>
      </dsp:nvSpPr>
      <dsp:spPr>
        <a:xfrm>
          <a:off x="781329" y="425793"/>
          <a:ext cx="3567746" cy="3567746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Strong Presence:</a:t>
          </a:r>
          <a:r>
            <a:rPr lang="en-US" sz="900" kern="1200"/>
            <a:t> India follows with 169 channels, indicating a strong presence in the YouTube community.</a:t>
          </a:r>
        </a:p>
      </dsp:txBody>
      <dsp:txXfrm>
        <a:off x="3113106" y="2039773"/>
        <a:ext cx="1061829" cy="896183"/>
      </dsp:txXfrm>
    </dsp:sp>
    <dsp:sp modelId="{D17A8C8F-9395-4035-9E0A-2275ECD196EB}">
      <dsp:nvSpPr>
        <dsp:cNvPr id="0" name=""/>
        <dsp:cNvSpPr/>
      </dsp:nvSpPr>
      <dsp:spPr>
        <a:xfrm>
          <a:off x="781329" y="425793"/>
          <a:ext cx="3567746" cy="3567746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Growing Market:</a:t>
          </a:r>
          <a:r>
            <a:rPr lang="en-US" sz="900" kern="1200"/>
            <a:t> Brazil ranks third with 62 channels, showcasing its growing digital content market.</a:t>
          </a:r>
        </a:p>
      </dsp:txBody>
      <dsp:txXfrm>
        <a:off x="1928104" y="3101603"/>
        <a:ext cx="1274195" cy="764517"/>
      </dsp:txXfrm>
    </dsp:sp>
    <dsp:sp modelId="{1DBF0859-8862-4597-BA51-1B0D03019FCA}">
      <dsp:nvSpPr>
        <dsp:cNvPr id="0" name=""/>
        <dsp:cNvSpPr/>
      </dsp:nvSpPr>
      <dsp:spPr>
        <a:xfrm>
          <a:off x="781329" y="425793"/>
          <a:ext cx="3567746" cy="3567746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Active Participation:</a:t>
          </a:r>
          <a:r>
            <a:rPr lang="en-US" sz="900" kern="1200"/>
            <a:t> The United Kingdom has 44 channels, reflecting active participation in content creation.</a:t>
          </a:r>
        </a:p>
      </dsp:txBody>
      <dsp:txXfrm>
        <a:off x="951221" y="2039773"/>
        <a:ext cx="1061829" cy="896183"/>
      </dsp:txXfrm>
    </dsp:sp>
    <dsp:sp modelId="{F0853060-0A46-48B1-8B45-16F46A692A22}">
      <dsp:nvSpPr>
        <dsp:cNvPr id="0" name=""/>
        <dsp:cNvSpPr/>
      </dsp:nvSpPr>
      <dsp:spPr>
        <a:xfrm>
          <a:off x="781329" y="425793"/>
          <a:ext cx="3567746" cy="3567746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Emerging Hub:</a:t>
          </a:r>
          <a:r>
            <a:rPr lang="en-US" sz="900" kern="1200"/>
            <a:t> Mexico, with 33 channels, rounds out the top five, highlighting its emerging role in the YouTube ecosystem.</a:t>
          </a:r>
        </a:p>
      </dsp:txBody>
      <dsp:txXfrm>
        <a:off x="1301625" y="969450"/>
        <a:ext cx="1210485" cy="828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F064-3E93-42A1-A1F2-08A20AD3DE62}">
      <dsp:nvSpPr>
        <dsp:cNvPr id="0" name=""/>
        <dsp:cNvSpPr/>
      </dsp:nvSpPr>
      <dsp:spPr>
        <a:xfrm>
          <a:off x="1514793" y="228"/>
          <a:ext cx="1710363" cy="171036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Comedy Dominance:</a:t>
          </a:r>
          <a:r>
            <a:rPr lang="en-US" sz="700" kern="1200"/>
            <a:t> The 'Comedy' category has the highest number of channels (39) within its type, showing strong content creation in this area.</a:t>
          </a:r>
        </a:p>
      </dsp:txBody>
      <dsp:txXfrm>
        <a:off x="1942384" y="228"/>
        <a:ext cx="855181" cy="1411049"/>
      </dsp:txXfrm>
    </dsp:sp>
    <dsp:sp modelId="{48CE818B-F1B8-43CC-8736-51EF1FB46AE5}">
      <dsp:nvSpPr>
        <dsp:cNvPr id="0" name=""/>
        <dsp:cNvSpPr/>
      </dsp:nvSpPr>
      <dsp:spPr>
        <a:xfrm rot="4320000">
          <a:off x="2950329" y="1043206"/>
          <a:ext cx="1710363" cy="171036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People &amp; Blogs Variety:</a:t>
          </a:r>
          <a:r>
            <a:rPr lang="en-US" sz="700" kern="1200"/>
            <a:t> 'People &amp; Blogs' has a diverse presence with 58 channels, indicating widespread content creation across various subtypes.</a:t>
          </a:r>
        </a:p>
      </dsp:txBody>
      <dsp:txXfrm rot="-5400000">
        <a:off x="3242318" y="1424550"/>
        <a:ext cx="1411049" cy="855181"/>
      </dsp:txXfrm>
    </dsp:sp>
    <dsp:sp modelId="{54AB00EC-BB74-4BAF-A9C4-5A47FF933FF4}">
      <dsp:nvSpPr>
        <dsp:cNvPr id="0" name=""/>
        <dsp:cNvSpPr/>
      </dsp:nvSpPr>
      <dsp:spPr>
        <a:xfrm rot="8640000">
          <a:off x="2402003" y="2730779"/>
          <a:ext cx="1710363" cy="171036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Tech Focus:</a:t>
          </a:r>
          <a:r>
            <a:rPr lang="en-US" sz="700" kern="1200"/>
            <a:t> The 'Science &amp; Technology' category stands out with 12 channels, emphasizing a strong focus on technology-related content.</a:t>
          </a:r>
        </a:p>
      </dsp:txBody>
      <dsp:txXfrm rot="10800000">
        <a:off x="2917560" y="3001511"/>
        <a:ext cx="855181" cy="1411049"/>
      </dsp:txXfrm>
    </dsp:sp>
    <dsp:sp modelId="{3C470E17-00A1-4D04-AFAC-318D41500DE8}">
      <dsp:nvSpPr>
        <dsp:cNvPr id="0" name=""/>
        <dsp:cNvSpPr/>
      </dsp:nvSpPr>
      <dsp:spPr>
        <a:xfrm rot="12960000">
          <a:off x="627584" y="2730779"/>
          <a:ext cx="1710363" cy="171036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Niche Content:</a:t>
          </a:r>
          <a:r>
            <a:rPr lang="en-US" sz="700" kern="1200"/>
            <a:t> Categories like 'Autos &amp; Vehicles' and 'Pets &amp; Animals' have fewer channels, reflecting more niche interests.</a:t>
          </a:r>
        </a:p>
      </dsp:txBody>
      <dsp:txXfrm rot="10800000">
        <a:off x="967209" y="3001511"/>
        <a:ext cx="855181" cy="1411049"/>
      </dsp:txXfrm>
    </dsp:sp>
    <dsp:sp modelId="{EB8F7D1B-D79D-4E34-908E-C70744C724E1}">
      <dsp:nvSpPr>
        <dsp:cNvPr id="0" name=""/>
        <dsp:cNvSpPr/>
      </dsp:nvSpPr>
      <dsp:spPr>
        <a:xfrm rot="17280000">
          <a:off x="79258" y="1043206"/>
          <a:ext cx="1710363" cy="171036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Specialized Channels:</a:t>
          </a:r>
          <a:r>
            <a:rPr lang="en-US" sz="700" kern="1200"/>
            <a:t> Categories such as 'Movies,' 'Nonprofits &amp; Activism,' and 'Travel &amp; Events' show limited channel variety, indicating specialized and possibly less frequent content creation.</a:t>
          </a:r>
        </a:p>
      </dsp:txBody>
      <dsp:txXfrm rot="5400000">
        <a:off x="86583" y="1424550"/>
        <a:ext cx="1411049" cy="855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395B7-7D24-4174-9416-164C809E4660}">
      <dsp:nvSpPr>
        <dsp:cNvPr id="0" name=""/>
        <dsp:cNvSpPr/>
      </dsp:nvSpPr>
      <dsp:spPr>
        <a:xfrm>
          <a:off x="0" y="6091"/>
          <a:ext cx="5271795" cy="75123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8C021-9020-4CF1-8918-9632C9D6FA45}">
      <dsp:nvSpPr>
        <dsp:cNvPr id="0" name=""/>
        <dsp:cNvSpPr/>
      </dsp:nvSpPr>
      <dsp:spPr>
        <a:xfrm>
          <a:off x="227248" y="175119"/>
          <a:ext cx="413583" cy="413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E0F1A-57CE-4DC5-996B-DC1E82B3AD45}">
      <dsp:nvSpPr>
        <dsp:cNvPr id="0" name=""/>
        <dsp:cNvSpPr/>
      </dsp:nvSpPr>
      <dsp:spPr>
        <a:xfrm>
          <a:off x="868081" y="6091"/>
          <a:ext cx="4377420" cy="798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75" tIns="84475" rIns="84475" bIns="84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Strong Positive Correlation:</a:t>
          </a:r>
          <a:r>
            <a:rPr lang="en-US" sz="1400" kern="1200"/>
            <a:t> The correlation coefficient of 0.75 indicates a strong positive relationship between the number of subscribers and total video views.</a:t>
          </a:r>
        </a:p>
      </dsp:txBody>
      <dsp:txXfrm>
        <a:off x="868081" y="6091"/>
        <a:ext cx="4377420" cy="798188"/>
      </dsp:txXfrm>
    </dsp:sp>
    <dsp:sp modelId="{13581E82-D6B5-457E-80B4-F5F42C7D3D37}">
      <dsp:nvSpPr>
        <dsp:cNvPr id="0" name=""/>
        <dsp:cNvSpPr/>
      </dsp:nvSpPr>
      <dsp:spPr>
        <a:xfrm>
          <a:off x="0" y="1003827"/>
          <a:ext cx="5271795" cy="75123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62042-5E6C-4831-A960-4CC376F1AD4B}">
      <dsp:nvSpPr>
        <dsp:cNvPr id="0" name=""/>
        <dsp:cNvSpPr/>
      </dsp:nvSpPr>
      <dsp:spPr>
        <a:xfrm>
          <a:off x="227248" y="1172855"/>
          <a:ext cx="413583" cy="413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65CE9-22DD-4646-A529-F675C2F33C27}">
      <dsp:nvSpPr>
        <dsp:cNvPr id="0" name=""/>
        <dsp:cNvSpPr/>
      </dsp:nvSpPr>
      <dsp:spPr>
        <a:xfrm>
          <a:off x="868081" y="1003827"/>
          <a:ext cx="4377420" cy="798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75" tIns="84475" rIns="84475" bIns="84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Higher Views with More Subscribers:</a:t>
          </a:r>
          <a:r>
            <a:rPr lang="en-US" sz="1400" kern="1200"/>
            <a:t> Channels with more subscribers tend to have significantly higher video views.</a:t>
          </a:r>
        </a:p>
      </dsp:txBody>
      <dsp:txXfrm>
        <a:off x="868081" y="1003827"/>
        <a:ext cx="4377420" cy="798188"/>
      </dsp:txXfrm>
    </dsp:sp>
    <dsp:sp modelId="{C46E69C9-3563-401E-A66B-218BBA77ED53}">
      <dsp:nvSpPr>
        <dsp:cNvPr id="0" name=""/>
        <dsp:cNvSpPr/>
      </dsp:nvSpPr>
      <dsp:spPr>
        <a:xfrm>
          <a:off x="0" y="2001562"/>
          <a:ext cx="5271795" cy="75123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DEB89-76DD-43CC-A4AC-F1B94DD5F296}">
      <dsp:nvSpPr>
        <dsp:cNvPr id="0" name=""/>
        <dsp:cNvSpPr/>
      </dsp:nvSpPr>
      <dsp:spPr>
        <a:xfrm>
          <a:off x="227248" y="2170590"/>
          <a:ext cx="413583" cy="413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F33CC-30CE-4E45-B738-0560BE9EB90B}">
      <dsp:nvSpPr>
        <dsp:cNvPr id="0" name=""/>
        <dsp:cNvSpPr/>
      </dsp:nvSpPr>
      <dsp:spPr>
        <a:xfrm>
          <a:off x="868081" y="2001562"/>
          <a:ext cx="4377420" cy="798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75" tIns="84475" rIns="84475" bIns="84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Engaged Audience:</a:t>
          </a:r>
          <a:r>
            <a:rPr lang="en-US" sz="1400" kern="1200"/>
            <a:t> A high subscriber count often reflects an engaged audience that consistently watches content.</a:t>
          </a:r>
        </a:p>
      </dsp:txBody>
      <dsp:txXfrm>
        <a:off x="868081" y="2001562"/>
        <a:ext cx="4377420" cy="798188"/>
      </dsp:txXfrm>
    </dsp:sp>
    <dsp:sp modelId="{CE98D554-222D-47AF-B062-DDAB3C252531}">
      <dsp:nvSpPr>
        <dsp:cNvPr id="0" name=""/>
        <dsp:cNvSpPr/>
      </dsp:nvSpPr>
      <dsp:spPr>
        <a:xfrm>
          <a:off x="0" y="2999298"/>
          <a:ext cx="5271795" cy="75123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8E009-19EE-41ED-A816-C64F63F4E830}">
      <dsp:nvSpPr>
        <dsp:cNvPr id="0" name=""/>
        <dsp:cNvSpPr/>
      </dsp:nvSpPr>
      <dsp:spPr>
        <a:xfrm>
          <a:off x="227248" y="3168326"/>
          <a:ext cx="413583" cy="413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2929-BC44-40B4-949F-B0E4A1682B5C}">
      <dsp:nvSpPr>
        <dsp:cNvPr id="0" name=""/>
        <dsp:cNvSpPr/>
      </dsp:nvSpPr>
      <dsp:spPr>
        <a:xfrm>
          <a:off x="868081" y="2999298"/>
          <a:ext cx="4377420" cy="798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75" tIns="84475" rIns="84475" bIns="84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Growth Indicator:</a:t>
          </a:r>
          <a:r>
            <a:rPr lang="en-US" sz="1400" kern="1200"/>
            <a:t> Channels can use subscriber growth as a reliable indicator of potential increases in video views.</a:t>
          </a:r>
        </a:p>
      </dsp:txBody>
      <dsp:txXfrm>
        <a:off x="868081" y="2999298"/>
        <a:ext cx="4377420" cy="798188"/>
      </dsp:txXfrm>
    </dsp:sp>
    <dsp:sp modelId="{D7895E1E-483E-40A3-B277-0D92A8B6B717}">
      <dsp:nvSpPr>
        <dsp:cNvPr id="0" name=""/>
        <dsp:cNvSpPr/>
      </dsp:nvSpPr>
      <dsp:spPr>
        <a:xfrm>
          <a:off x="0" y="3997033"/>
          <a:ext cx="5271795" cy="751236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E0D54-0131-4F65-8B11-4DDC91F4355B}">
      <dsp:nvSpPr>
        <dsp:cNvPr id="0" name=""/>
        <dsp:cNvSpPr/>
      </dsp:nvSpPr>
      <dsp:spPr>
        <a:xfrm>
          <a:off x="227248" y="4166061"/>
          <a:ext cx="413583" cy="413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639D7-5857-4EE8-AB2E-DBE7E7E8533C}">
      <dsp:nvSpPr>
        <dsp:cNvPr id="0" name=""/>
        <dsp:cNvSpPr/>
      </dsp:nvSpPr>
      <dsp:spPr>
        <a:xfrm>
          <a:off x="868081" y="3997033"/>
          <a:ext cx="4377420" cy="798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75" tIns="84475" rIns="84475" bIns="84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Content Strategy:</a:t>
          </a:r>
          <a:r>
            <a:rPr lang="en-US" sz="1400" kern="1200"/>
            <a:t> Understanding this correlation helps content creators prioritize strategies to grow their subscriber base, knowing it will likely boost video views.</a:t>
          </a:r>
        </a:p>
      </dsp:txBody>
      <dsp:txXfrm>
        <a:off x="868081" y="3997033"/>
        <a:ext cx="4377420" cy="798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A0A62-3B2F-4D07-B904-7BDB527820A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Highest Earnings:</a:t>
          </a:r>
          <a:r>
            <a:rPr lang="en-US" sz="1800" kern="1200"/>
            <a:t> 'Shows' has the highest average monthly earnings with a mean of $1,082,312, indicating high monetization potential.</a:t>
          </a:r>
        </a:p>
      </dsp:txBody>
      <dsp:txXfrm>
        <a:off x="0" y="39687"/>
        <a:ext cx="3286125" cy="1971675"/>
      </dsp:txXfrm>
    </dsp:sp>
    <dsp:sp modelId="{FB4FED7B-3FB0-447F-9F0D-9BF86F45C03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1802103"/>
                <a:satOff val="2750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2103"/>
                <a:satOff val="2750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2103"/>
                <a:satOff val="2750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Significant Variation:</a:t>
          </a:r>
          <a:r>
            <a:rPr lang="en-US" sz="1800" kern="1200"/>
            <a:t> Categories like 'Film &amp; Animation' and 'Education' also show high maximum earnings, reaching up to $4,888,000 and $4,196,900 respectively.</a:t>
          </a:r>
        </a:p>
      </dsp:txBody>
      <dsp:txXfrm>
        <a:off x="3614737" y="39687"/>
        <a:ext cx="3286125" cy="1971675"/>
      </dsp:txXfrm>
    </dsp:sp>
    <dsp:sp modelId="{FF85532E-A8A8-477C-ADDB-FE3EDC13B9D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3604206"/>
                <a:satOff val="550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04206"/>
                <a:satOff val="550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04206"/>
                <a:satOff val="550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Moderate Earnings:</a:t>
          </a:r>
          <a:r>
            <a:rPr lang="en-US" sz="1800" kern="1200"/>
            <a:t> 'Entertainment' and 'Music' categories have moderate mean earnings around $334,374 and $294,123 respectively, with notable peaks.</a:t>
          </a:r>
        </a:p>
      </dsp:txBody>
      <dsp:txXfrm>
        <a:off x="7229475" y="39687"/>
        <a:ext cx="3286125" cy="1971675"/>
      </dsp:txXfrm>
    </dsp:sp>
    <dsp:sp modelId="{EE5A831C-D251-4417-B808-3B4E56B87733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5406309"/>
                <a:satOff val="8249"/>
                <a:lumOff val="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406309"/>
                <a:satOff val="8249"/>
                <a:lumOff val="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406309"/>
                <a:satOff val="8249"/>
                <a:lumOff val="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Lower Earnings:</a:t>
          </a:r>
          <a:r>
            <a:rPr lang="en-US" sz="1800" kern="1200"/>
            <a:t> 'Gaming' and 'Howto &amp; Style' categories have lower average earnings, $144,493 and $102,033 respectively, showing less monetization compared to other categories.</a:t>
          </a:r>
        </a:p>
      </dsp:txBody>
      <dsp:txXfrm>
        <a:off x="1807368" y="2339975"/>
        <a:ext cx="3286125" cy="1971675"/>
      </dsp:txXfrm>
    </dsp:sp>
    <dsp:sp modelId="{BBD02B2D-6F1A-4026-8A2F-2AD5DDB33E52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7208412"/>
                <a:satOff val="10999"/>
                <a:lumOff val="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208412"/>
                <a:satOff val="10999"/>
                <a:lumOff val="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208412"/>
                <a:satOff val="10999"/>
                <a:lumOff val="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Niche Categories:</a:t>
          </a:r>
          <a:r>
            <a:rPr lang="en-US" sz="1800" kern="1200"/>
            <a:t> 'Autos &amp; Vehicles' and 'Sports' show relatively high earnings with means of $632,933 and $521,071, reflecting the niche but lucrative audience.</a:t>
          </a:r>
        </a:p>
      </dsp:txBody>
      <dsp:txXfrm>
        <a:off x="5422106" y="2339975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41E6A-05AD-4125-9D7B-7DD4C22B73FF}">
      <dsp:nvSpPr>
        <dsp:cNvPr id="0" name=""/>
        <dsp:cNvSpPr/>
      </dsp:nvSpPr>
      <dsp:spPr>
        <a:xfrm>
          <a:off x="0" y="10962"/>
          <a:ext cx="5278066" cy="128465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Growth Over Time:</a:t>
          </a:r>
          <a:r>
            <a:rPr lang="en-US" sz="1800" kern="1200"/>
            <a:t> The data likely shows an increasing trend in the number of YouTube channels created each year, reflecting the platform's growing popularity.</a:t>
          </a:r>
        </a:p>
      </dsp:txBody>
      <dsp:txXfrm>
        <a:off x="62712" y="73674"/>
        <a:ext cx="5152642" cy="1159235"/>
      </dsp:txXfrm>
    </dsp:sp>
    <dsp:sp modelId="{E008F064-91DE-47B3-AC08-85192E160DE2}">
      <dsp:nvSpPr>
        <dsp:cNvPr id="0" name=""/>
        <dsp:cNvSpPr/>
      </dsp:nvSpPr>
      <dsp:spPr>
        <a:xfrm>
          <a:off x="0" y="1347462"/>
          <a:ext cx="5278066" cy="128465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Recent Surge:</a:t>
          </a:r>
          <a:r>
            <a:rPr lang="en-US" sz="1800" kern="1200"/>
            <a:t> A significant number of channels were probably created in recent years, indicating a surge in content creation and new channel launches.</a:t>
          </a:r>
        </a:p>
      </dsp:txBody>
      <dsp:txXfrm>
        <a:off x="62712" y="1410174"/>
        <a:ext cx="5152642" cy="1159235"/>
      </dsp:txXfrm>
    </dsp:sp>
    <dsp:sp modelId="{4F60447B-A862-421F-9912-2B709994E9E3}">
      <dsp:nvSpPr>
        <dsp:cNvPr id="0" name=""/>
        <dsp:cNvSpPr/>
      </dsp:nvSpPr>
      <dsp:spPr>
        <a:xfrm>
          <a:off x="0" y="2683962"/>
          <a:ext cx="5278066" cy="128465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Historical Insight:</a:t>
          </a:r>
          <a:r>
            <a:rPr lang="en-US" sz="1800" kern="1200"/>
            <a:t> The distribution provides insights into how the YouTube creator community has expanded over time, with potential peaks during key periods of the platform's development.</a:t>
          </a:r>
        </a:p>
      </dsp:txBody>
      <dsp:txXfrm>
        <a:off x="62712" y="2746674"/>
        <a:ext cx="5152642" cy="1159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D84F7-36A3-4CDA-81C9-C636BBA1D8F6}">
      <dsp:nvSpPr>
        <dsp:cNvPr id="0" name=""/>
        <dsp:cNvSpPr/>
      </dsp:nvSpPr>
      <dsp:spPr>
        <a:xfrm>
          <a:off x="10980" y="512309"/>
          <a:ext cx="653809" cy="653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961CE-0859-426E-ACA0-EB11ADA0A441}">
      <dsp:nvSpPr>
        <dsp:cNvPr id="0" name=""/>
        <dsp:cNvSpPr/>
      </dsp:nvSpPr>
      <dsp:spPr>
        <a:xfrm>
          <a:off x="148280" y="649609"/>
          <a:ext cx="379209" cy="379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7BFD-51C3-4508-A899-C1B948A657C7}">
      <dsp:nvSpPr>
        <dsp:cNvPr id="0" name=""/>
        <dsp:cNvSpPr/>
      </dsp:nvSpPr>
      <dsp:spPr>
        <a:xfrm>
          <a:off x="804892" y="512309"/>
          <a:ext cx="1541123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Weak Positive Correlation:</a:t>
          </a:r>
          <a:r>
            <a:rPr lang="en-US" sz="1100" kern="1200"/>
            <a:t> The correlation coefficient of 0.23 indicates a weak positive relationship.</a:t>
          </a:r>
        </a:p>
      </dsp:txBody>
      <dsp:txXfrm>
        <a:off x="804892" y="512309"/>
        <a:ext cx="1541123" cy="653809"/>
      </dsp:txXfrm>
    </dsp:sp>
    <dsp:sp modelId="{580786EA-01FE-4515-B95A-12C280786194}">
      <dsp:nvSpPr>
        <dsp:cNvPr id="0" name=""/>
        <dsp:cNvSpPr/>
      </dsp:nvSpPr>
      <dsp:spPr>
        <a:xfrm>
          <a:off x="2614544" y="512309"/>
          <a:ext cx="653809" cy="653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10EE8-187B-44DD-B19E-5D9B2DA37DD6}">
      <dsp:nvSpPr>
        <dsp:cNvPr id="0" name=""/>
        <dsp:cNvSpPr/>
      </dsp:nvSpPr>
      <dsp:spPr>
        <a:xfrm>
          <a:off x="2751844" y="649609"/>
          <a:ext cx="379209" cy="379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9F371-13D9-4FC6-9845-7186A6552C2A}">
      <dsp:nvSpPr>
        <dsp:cNvPr id="0" name=""/>
        <dsp:cNvSpPr/>
      </dsp:nvSpPr>
      <dsp:spPr>
        <a:xfrm>
          <a:off x="3408456" y="512309"/>
          <a:ext cx="1541123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Higher Unemployment, Slightly More Growth:</a:t>
          </a:r>
          <a:r>
            <a:rPr lang="en-US" sz="1100" kern="1200"/>
            <a:t> Countries with higher unemployment rates tend to have slightly more subscriber growth.</a:t>
          </a:r>
        </a:p>
      </dsp:txBody>
      <dsp:txXfrm>
        <a:off x="3408456" y="512309"/>
        <a:ext cx="1541123" cy="653809"/>
      </dsp:txXfrm>
    </dsp:sp>
    <dsp:sp modelId="{82B7FF45-753A-443A-B853-BCE5A55D103A}">
      <dsp:nvSpPr>
        <dsp:cNvPr id="0" name=""/>
        <dsp:cNvSpPr/>
      </dsp:nvSpPr>
      <dsp:spPr>
        <a:xfrm>
          <a:off x="10980" y="1935252"/>
          <a:ext cx="653809" cy="653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3554B-C824-459D-97E4-FDB16F942593}">
      <dsp:nvSpPr>
        <dsp:cNvPr id="0" name=""/>
        <dsp:cNvSpPr/>
      </dsp:nvSpPr>
      <dsp:spPr>
        <a:xfrm>
          <a:off x="148280" y="2072552"/>
          <a:ext cx="379209" cy="379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57809-36BE-469D-904F-0CCF32B56603}">
      <dsp:nvSpPr>
        <dsp:cNvPr id="0" name=""/>
        <dsp:cNvSpPr/>
      </dsp:nvSpPr>
      <dsp:spPr>
        <a:xfrm>
          <a:off x="804892" y="1935252"/>
          <a:ext cx="1541123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Other Influences:</a:t>
          </a:r>
          <a:r>
            <a:rPr lang="en-US" sz="1100" kern="1200"/>
            <a:t> The weak correlation suggests many other factors influence subscriber growth beyond unemployment rates.</a:t>
          </a:r>
        </a:p>
      </dsp:txBody>
      <dsp:txXfrm>
        <a:off x="804892" y="1935252"/>
        <a:ext cx="1541123" cy="653809"/>
      </dsp:txXfrm>
    </dsp:sp>
    <dsp:sp modelId="{E5F91524-EB74-4538-A853-E96170F5CC6D}">
      <dsp:nvSpPr>
        <dsp:cNvPr id="0" name=""/>
        <dsp:cNvSpPr/>
      </dsp:nvSpPr>
      <dsp:spPr>
        <a:xfrm>
          <a:off x="2614544" y="1935252"/>
          <a:ext cx="653809" cy="653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16C36-2DFF-4EFF-9E9E-6666E69241F8}">
      <dsp:nvSpPr>
        <dsp:cNvPr id="0" name=""/>
        <dsp:cNvSpPr/>
      </dsp:nvSpPr>
      <dsp:spPr>
        <a:xfrm>
          <a:off x="2751844" y="2072552"/>
          <a:ext cx="379209" cy="379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289EC-D728-40CA-95C2-B620E2EB79F6}">
      <dsp:nvSpPr>
        <dsp:cNvPr id="0" name=""/>
        <dsp:cNvSpPr/>
      </dsp:nvSpPr>
      <dsp:spPr>
        <a:xfrm>
          <a:off x="3408456" y="1935252"/>
          <a:ext cx="1541123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Diverse Trends:</a:t>
          </a:r>
          <a:r>
            <a:rPr lang="en-US" sz="1100" kern="1200"/>
            <a:t> Subscriber gains vary significantly and are not strongly linked to unemployment.</a:t>
          </a:r>
        </a:p>
      </dsp:txBody>
      <dsp:txXfrm>
        <a:off x="3408456" y="1935252"/>
        <a:ext cx="1541123" cy="653809"/>
      </dsp:txXfrm>
    </dsp:sp>
    <dsp:sp modelId="{3D808ADD-D31F-4227-AF39-E92D20717359}">
      <dsp:nvSpPr>
        <dsp:cNvPr id="0" name=""/>
        <dsp:cNvSpPr/>
      </dsp:nvSpPr>
      <dsp:spPr>
        <a:xfrm>
          <a:off x="10980" y="3358195"/>
          <a:ext cx="653809" cy="6538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20BAF-BA2E-4599-8A23-B29986EC2760}">
      <dsp:nvSpPr>
        <dsp:cNvPr id="0" name=""/>
        <dsp:cNvSpPr/>
      </dsp:nvSpPr>
      <dsp:spPr>
        <a:xfrm>
          <a:off x="148280" y="3495496"/>
          <a:ext cx="379209" cy="379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35F49-6B6B-4760-A23C-97F2C93C5F0F}">
      <dsp:nvSpPr>
        <dsp:cNvPr id="0" name=""/>
        <dsp:cNvSpPr/>
      </dsp:nvSpPr>
      <dsp:spPr>
        <a:xfrm>
          <a:off x="804892" y="3358195"/>
          <a:ext cx="1541123" cy="653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Potential Opportunity:</a:t>
          </a:r>
          <a:r>
            <a:rPr lang="en-US" sz="1100" kern="1200" dirty="0"/>
            <a:t> Despite a weak correlation, higher unemployment might slightly boost content creation and viewership as people seek alternative engagements.</a:t>
          </a:r>
        </a:p>
      </dsp:txBody>
      <dsp:txXfrm>
        <a:off x="804892" y="3358195"/>
        <a:ext cx="1541123" cy="6538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DF163-F971-4989-9EA6-FF5CB2D9A88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C7A53-B4C9-4034-A45B-E232543A94A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3DCBF-599A-4186-808D-E35E7004588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Top Channels:</a:t>
          </a:r>
          <a:r>
            <a:rPr lang="en-US" sz="1900" kern="1200" dirty="0"/>
            <a:t> T-Series, </a:t>
          </a:r>
          <a:r>
            <a:rPr lang="en-US" sz="1900" kern="1200" dirty="0" err="1"/>
            <a:t>MrBeast</a:t>
          </a:r>
          <a:r>
            <a:rPr lang="en-US" sz="1900" kern="1200" dirty="0"/>
            <a:t>, and </a:t>
          </a:r>
          <a:r>
            <a:rPr lang="en-US" sz="1900" kern="1200" dirty="0" err="1"/>
            <a:t>Cocomelon</a:t>
          </a:r>
          <a:r>
            <a:rPr lang="en-US" sz="1900" kern="1200" dirty="0"/>
            <a:t> lead in subscriber counts, highlighting their massive reach and popularity.</a:t>
          </a:r>
        </a:p>
      </dsp:txBody>
      <dsp:txXfrm>
        <a:off x="836323" y="3399"/>
        <a:ext cx="9679276" cy="724089"/>
      </dsp:txXfrm>
    </dsp:sp>
    <dsp:sp modelId="{0CDE2AC1-A99F-435D-9313-06738356A8C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DB223-FB0E-422D-8C84-EE5A1F78ECF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CF16E-8272-4BB9-8409-DF6783757D2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Categories:</a:t>
          </a:r>
          <a:r>
            <a:rPr lang="en-US" sz="1900" kern="1200"/>
            <a:t> 'Shows' have the highest average number of subscribers, reflecting strong viewer interest in this content type.</a:t>
          </a:r>
        </a:p>
      </dsp:txBody>
      <dsp:txXfrm>
        <a:off x="836323" y="908511"/>
        <a:ext cx="9679276" cy="724089"/>
      </dsp:txXfrm>
    </dsp:sp>
    <dsp:sp modelId="{394B4079-2BED-4B72-BCBF-09DFD8B0A73D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5EDFF-26D0-4743-9C6B-DBB09C95AE24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07027-509B-49D2-A84D-F662F1392C98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Global Spread:</a:t>
          </a:r>
          <a:r>
            <a:rPr lang="en-US" sz="1900" kern="1200"/>
            <a:t> YouTube channels are widely distributed, with significant concentrations in the United States and India.</a:t>
          </a:r>
        </a:p>
      </dsp:txBody>
      <dsp:txXfrm>
        <a:off x="836323" y="1813624"/>
        <a:ext cx="9679276" cy="724089"/>
      </dsp:txXfrm>
    </dsp:sp>
    <dsp:sp modelId="{E307898D-8BB2-493D-BCFF-AF43EB1CC9F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1052D-15B3-40EF-BA68-DAE4CE4E09B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ADE75-B58F-4EF4-A244-1B0B9927B9AB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Moderate Correlations:</a:t>
          </a:r>
          <a:r>
            <a:rPr lang="en-US" sz="1900" kern="1200"/>
            <a:t> There are moderate positive correlations between subscribers and population size (0.34) and between subscribers gained and unemployment rate (0.23).</a:t>
          </a:r>
        </a:p>
      </dsp:txBody>
      <dsp:txXfrm>
        <a:off x="836323" y="2718736"/>
        <a:ext cx="9679276" cy="724089"/>
      </dsp:txXfrm>
    </dsp:sp>
    <dsp:sp modelId="{0AEB490F-690E-45AD-A22F-E31F8EB393A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B7208-43E5-41F9-963D-C687BD20AFC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AAAD-9462-43E7-831F-80200C7235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Economic Impact:</a:t>
          </a:r>
          <a:r>
            <a:rPr lang="en-US" sz="1900" kern="1200"/>
            <a:t> The analysis indicates that both high and low unemployment rates are present in top YouTube channel countries, showing varied economic influences on content creation.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8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67BB-EA8A-4B58-A244-5D1FC7C2B19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EB91-4DE1-4897-BBBF-D152791E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3173D-0491-96A6-D1D5-0C5E93183A8A}"/>
              </a:ext>
            </a:extLst>
          </p:cNvPr>
          <p:cNvSpPr txBox="1"/>
          <p:nvPr/>
        </p:nvSpPr>
        <p:spPr>
          <a:xfrm>
            <a:off x="477981" y="2021535"/>
            <a:ext cx="4023360" cy="21212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/>
              <a:t>Analysis of YouTube Channels Data</a:t>
            </a:r>
            <a:endParaRPr lang="en-US" sz="4800" dirty="0">
              <a:ln w="0"/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833DD-6802-AF59-915F-2E4C9C010223}"/>
              </a:ext>
            </a:extLst>
          </p:cNvPr>
          <p:cNvSpPr txBox="1"/>
          <p:nvPr/>
        </p:nvSpPr>
        <p:spPr>
          <a:xfrm>
            <a:off x="544908" y="414279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</a:rPr>
              <a:t>Insights and Trends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707E2C-8044-8FB8-91AB-36D577F02D7D}"/>
              </a:ext>
            </a:extLst>
          </p:cNvPr>
          <p:cNvSpPr txBox="1"/>
          <p:nvPr/>
        </p:nvSpPr>
        <p:spPr>
          <a:xfrm>
            <a:off x="3" y="5150359"/>
            <a:ext cx="36147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Submitted by-</a:t>
            </a:r>
          </a:p>
          <a:p>
            <a:pPr algn="ctr"/>
            <a:r>
              <a:rPr lang="en-US" sz="2800" b="1">
                <a:solidFill>
                  <a:schemeClr val="bg1"/>
                </a:solidFill>
              </a:rPr>
              <a:t>Maanya Walia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F2B46-F187-6796-F19D-80B7918668B2}"/>
              </a:ext>
            </a:extLst>
          </p:cNvPr>
          <p:cNvSpPr txBox="1"/>
          <p:nvPr/>
        </p:nvSpPr>
        <p:spPr>
          <a:xfrm>
            <a:off x="466783" y="1397671"/>
            <a:ext cx="438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Media and Technology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36180-AC08-583B-BD4C-9884D90E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7" y="0"/>
            <a:ext cx="7678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857ED-DD32-36CD-76E9-2495AF7E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044" r="43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45454-C761-900A-F647-E7644F45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Monthly Earnings Variation by Category</a:t>
            </a:r>
          </a:p>
        </p:txBody>
      </p:sp>
      <p:graphicFrame>
        <p:nvGraphicFramePr>
          <p:cNvPr id="37" name="TextBox 7">
            <a:extLst>
              <a:ext uri="{FF2B5EF4-FFF2-40B4-BE49-F238E27FC236}">
                <a16:creationId xmlns:a16="http://schemas.microsoft.com/office/drawing/2014/main" id="{BE8405F2-1E0E-FD04-7239-16C511D4B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820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865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Subscribers Gained in the Last 30 Days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86CF7-641C-C481-0628-606A816FBAB0}"/>
              </a:ext>
            </a:extLst>
          </p:cNvPr>
          <p:cNvSpPr txBox="1"/>
          <p:nvPr/>
        </p:nvSpPr>
        <p:spPr>
          <a:xfrm>
            <a:off x="589560" y="2101041"/>
            <a:ext cx="6155158" cy="4528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analysis of subscribers gained in the last 30 days reveals significant insights into the growth dynamics of YouTube channels. On average, channels gained 349,541.9 subscribers, with a substantial standard deviation of 613,155.4, indicating high variability in subscriber growth. The range of subscriber gains is quite broad, from just 1 to 8,000,000 subscribers. The median subscriber gain is 200,000, suggesting that many channels experience considerable growth, but a few high-performing channels skew the distribution. Notably, the top 25% of channels gained 400,000 or more subscribers, underscoring the impressive growth rates achieved by the most successful content creators on the platform.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7C6E4-199B-62E4-41B3-F28B1CBB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84" y="581892"/>
            <a:ext cx="4621268" cy="2922952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375A1-DB7D-CFFD-11B8-F9E0D8BD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11" y="4017350"/>
            <a:ext cx="2998430" cy="2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Outliers in Yearly Earnings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89DFF-4C45-5E5A-9B18-EAEA956D754C}"/>
              </a:ext>
            </a:extLst>
          </p:cNvPr>
          <p:cNvSpPr txBox="1"/>
          <p:nvPr/>
        </p:nvSpPr>
        <p:spPr>
          <a:xfrm>
            <a:off x="838201" y="2565918"/>
            <a:ext cx="4083262" cy="389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analysis reveals significant outliers in yearly earnings among YouTube channels. T-Series, </a:t>
            </a:r>
            <a:r>
              <a:rPr lang="en-US" sz="2000" dirty="0" err="1"/>
              <a:t>MrBeast</a:t>
            </a:r>
            <a:r>
              <a:rPr lang="en-US" sz="2000" dirty="0"/>
              <a:t>, </a:t>
            </a:r>
            <a:r>
              <a:rPr lang="en-US" sz="2000" dirty="0" err="1"/>
              <a:t>Cocomelon</a:t>
            </a:r>
            <a:r>
              <a:rPr lang="en-US" sz="2000" dirty="0"/>
              <a:t> - Nursery Rhymes, and SET India earn exceptionally high annual incomes, with figures like $57,600,000 for T-Series and $50,350,000 for </a:t>
            </a:r>
            <a:r>
              <a:rPr lang="en-US" sz="2000" dirty="0" err="1"/>
              <a:t>Cocomelon.These</a:t>
            </a:r>
            <a:r>
              <a:rPr lang="en-US" sz="2000" dirty="0"/>
              <a:t> outliers highlight the immense earning potential for top </a:t>
            </a:r>
            <a:r>
              <a:rPr lang="en-US" sz="2000" dirty="0" err="1"/>
              <a:t>Youtube</a:t>
            </a:r>
            <a:r>
              <a:rPr lang="en-US" sz="2000" dirty="0"/>
              <a:t> creators.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F12276-67CF-DD80-3A9F-F17A4E0E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37" y="643234"/>
            <a:ext cx="4216705" cy="2624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50B14-D657-46D5-A526-A61CAFC1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3594982"/>
            <a:ext cx="4491887" cy="25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4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Channel Creation Date Distribution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A3B59-D447-565B-34DF-F904730B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05" y="550506"/>
            <a:ext cx="4631352" cy="2535665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54D87-2630-1743-6D5F-C75D9F1D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49" y="3662406"/>
            <a:ext cx="4636008" cy="2561394"/>
          </a:xfrm>
          <a:prstGeom prst="rect">
            <a:avLst/>
          </a:prstGeom>
        </p:spPr>
      </p:pic>
      <p:graphicFrame>
        <p:nvGraphicFramePr>
          <p:cNvPr id="130" name="TextBox 7">
            <a:extLst>
              <a:ext uri="{FF2B5EF4-FFF2-40B4-BE49-F238E27FC236}">
                <a16:creationId xmlns:a16="http://schemas.microsoft.com/office/drawing/2014/main" id="{A2AC1326-3AD1-EBBA-2D3C-DF3C7A544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013047"/>
              </p:ext>
            </p:extLst>
          </p:nvPr>
        </p:nvGraphicFramePr>
        <p:xfrm>
          <a:off x="590719" y="2330505"/>
          <a:ext cx="5278066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920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FC646684-854F-41F5-9919-E819FCBE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2D25961-80FB-4E26-BAB6-F247B786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F7CA01D-122E-48F1-B7C2-DA567CF0A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864" y="55838"/>
            <a:ext cx="5440869" cy="6483075"/>
            <a:chOff x="9916" y="55838"/>
            <a:chExt cx="5440869" cy="6483075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54ABF84-A227-4625-ADE6-6C7FF2561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172448"/>
              <a:ext cx="5328896" cy="6250127"/>
            </a:xfrm>
            <a:custGeom>
              <a:avLst/>
              <a:gdLst>
                <a:gd name="connsiteX0" fmla="*/ 2304137 w 5328896"/>
                <a:gd name="connsiteY0" fmla="*/ 174 h 6250127"/>
                <a:gd name="connsiteX1" fmla="*/ 2344446 w 5328896"/>
                <a:gd name="connsiteY1" fmla="*/ 510 h 6250127"/>
                <a:gd name="connsiteX2" fmla="*/ 2423385 w 5328896"/>
                <a:gd name="connsiteY2" fmla="*/ 3757 h 6250127"/>
                <a:gd name="connsiteX3" fmla="*/ 2502212 w 5328896"/>
                <a:gd name="connsiteY3" fmla="*/ 7229 h 6250127"/>
                <a:gd name="connsiteX4" fmla="*/ 2581151 w 5328896"/>
                <a:gd name="connsiteY4" fmla="*/ 14619 h 6250127"/>
                <a:gd name="connsiteX5" fmla="*/ 3202362 w 5328896"/>
                <a:gd name="connsiteY5" fmla="*/ 145064 h 6250127"/>
                <a:gd name="connsiteX6" fmla="*/ 3351618 w 5328896"/>
                <a:gd name="connsiteY6" fmla="*/ 199593 h 6250127"/>
                <a:gd name="connsiteX7" fmla="*/ 3388232 w 5328896"/>
                <a:gd name="connsiteY7" fmla="*/ 214597 h 6250127"/>
                <a:gd name="connsiteX8" fmla="*/ 3424511 w 5328896"/>
                <a:gd name="connsiteY8" fmla="*/ 230385 h 6250127"/>
                <a:gd name="connsiteX9" fmla="*/ 3497067 w 5328896"/>
                <a:gd name="connsiteY9" fmla="*/ 262073 h 6250127"/>
                <a:gd name="connsiteX10" fmla="*/ 3532898 w 5328896"/>
                <a:gd name="connsiteY10" fmla="*/ 278756 h 6250127"/>
                <a:gd name="connsiteX11" fmla="*/ 3550701 w 5328896"/>
                <a:gd name="connsiteY11" fmla="*/ 287266 h 6250127"/>
                <a:gd name="connsiteX12" fmla="*/ 3567609 w 5328896"/>
                <a:gd name="connsiteY12" fmla="*/ 297567 h 6250127"/>
                <a:gd name="connsiteX13" fmla="*/ 3634679 w 5328896"/>
                <a:gd name="connsiteY13" fmla="*/ 339332 h 6250127"/>
                <a:gd name="connsiteX14" fmla="*/ 3667822 w 5328896"/>
                <a:gd name="connsiteY14" fmla="*/ 360495 h 6250127"/>
                <a:gd name="connsiteX15" fmla="*/ 3699957 w 5328896"/>
                <a:gd name="connsiteY15" fmla="*/ 383001 h 6250127"/>
                <a:gd name="connsiteX16" fmla="*/ 3763557 w 5328896"/>
                <a:gd name="connsiteY16" fmla="*/ 428572 h 6250127"/>
                <a:gd name="connsiteX17" fmla="*/ 4216924 w 5328896"/>
                <a:gd name="connsiteY17" fmla="*/ 837600 h 6250127"/>
                <a:gd name="connsiteX18" fmla="*/ 4268542 w 5328896"/>
                <a:gd name="connsiteY18" fmla="*/ 891569 h 6250127"/>
                <a:gd name="connsiteX19" fmla="*/ 4318145 w 5328896"/>
                <a:gd name="connsiteY19" fmla="*/ 946883 h 6250127"/>
                <a:gd name="connsiteX20" fmla="*/ 4367860 w 5328896"/>
                <a:gd name="connsiteY20" fmla="*/ 1001748 h 6250127"/>
                <a:gd name="connsiteX21" fmla="*/ 4416119 w 5328896"/>
                <a:gd name="connsiteY21" fmla="*/ 1057509 h 6250127"/>
                <a:gd name="connsiteX22" fmla="*/ 4511405 w 5328896"/>
                <a:gd name="connsiteY22" fmla="*/ 1169143 h 6250127"/>
                <a:gd name="connsiteX23" fmla="*/ 4558881 w 5328896"/>
                <a:gd name="connsiteY23" fmla="*/ 1224681 h 6250127"/>
                <a:gd name="connsiteX24" fmla="*/ 4606916 w 5328896"/>
                <a:gd name="connsiteY24" fmla="*/ 1279994 h 6250127"/>
                <a:gd name="connsiteX25" fmla="*/ 4795810 w 5328896"/>
                <a:gd name="connsiteY25" fmla="*/ 1506846 h 6250127"/>
                <a:gd name="connsiteX26" fmla="*/ 4964437 w 5328896"/>
                <a:gd name="connsiteY26" fmla="*/ 1751165 h 6250127"/>
                <a:gd name="connsiteX27" fmla="*/ 5222864 w 5328896"/>
                <a:gd name="connsiteY27" fmla="*/ 2293660 h 6250127"/>
                <a:gd name="connsiteX28" fmla="*/ 5328788 w 5328896"/>
                <a:gd name="connsiteY28" fmla="*/ 2899307 h 6250127"/>
                <a:gd name="connsiteX29" fmla="*/ 5302699 w 5328896"/>
                <a:gd name="connsiteY29" fmla="*/ 3211144 h 6250127"/>
                <a:gd name="connsiteX30" fmla="*/ 5220177 w 5328896"/>
                <a:gd name="connsiteY30" fmla="*/ 3513352 h 6250127"/>
                <a:gd name="connsiteX31" fmla="*/ 5042145 w 5328896"/>
                <a:gd name="connsiteY31" fmla="*/ 4030542 h 6250127"/>
                <a:gd name="connsiteX32" fmla="*/ 5002507 w 5328896"/>
                <a:gd name="connsiteY32" fmla="*/ 4161771 h 6250127"/>
                <a:gd name="connsiteX33" fmla="*/ 4964213 w 5328896"/>
                <a:gd name="connsiteY33" fmla="*/ 4294680 h 6250127"/>
                <a:gd name="connsiteX34" fmla="*/ 4926143 w 5328896"/>
                <a:gd name="connsiteY34" fmla="*/ 4430164 h 6250127"/>
                <a:gd name="connsiteX35" fmla="*/ 4906660 w 5328896"/>
                <a:gd name="connsiteY35" fmla="*/ 4498914 h 6250127"/>
                <a:gd name="connsiteX36" fmla="*/ 4885610 w 5328896"/>
                <a:gd name="connsiteY36" fmla="*/ 4569119 h 6250127"/>
                <a:gd name="connsiteX37" fmla="*/ 4862880 w 5328896"/>
                <a:gd name="connsiteY37" fmla="*/ 4640220 h 6250127"/>
                <a:gd name="connsiteX38" fmla="*/ 4837799 w 5328896"/>
                <a:gd name="connsiteY38" fmla="*/ 4712105 h 6250127"/>
                <a:gd name="connsiteX39" fmla="*/ 4809694 w 5328896"/>
                <a:gd name="connsiteY39" fmla="*/ 4784438 h 6250127"/>
                <a:gd name="connsiteX40" fmla="*/ 4776775 w 5328896"/>
                <a:gd name="connsiteY40" fmla="*/ 4856435 h 6250127"/>
                <a:gd name="connsiteX41" fmla="*/ 4611171 w 5328896"/>
                <a:gd name="connsiteY41" fmla="*/ 5125275 h 6250127"/>
                <a:gd name="connsiteX42" fmla="*/ 4412648 w 5328896"/>
                <a:gd name="connsiteY42" fmla="*/ 5355374 h 6250127"/>
                <a:gd name="connsiteX43" fmla="*/ 4360470 w 5328896"/>
                <a:gd name="connsiteY43" fmla="*/ 5408560 h 6250127"/>
                <a:gd name="connsiteX44" fmla="*/ 4307732 w 5328896"/>
                <a:gd name="connsiteY44" fmla="*/ 5461186 h 6250127"/>
                <a:gd name="connsiteX45" fmla="*/ 4253426 w 5328896"/>
                <a:gd name="connsiteY45" fmla="*/ 5512580 h 6250127"/>
                <a:gd name="connsiteX46" fmla="*/ 4198449 w 5328896"/>
                <a:gd name="connsiteY46" fmla="*/ 5563526 h 6250127"/>
                <a:gd name="connsiteX47" fmla="*/ 4141904 w 5328896"/>
                <a:gd name="connsiteY47" fmla="*/ 5613017 h 6250127"/>
                <a:gd name="connsiteX48" fmla="*/ 4084463 w 5328896"/>
                <a:gd name="connsiteY48" fmla="*/ 5661948 h 6250127"/>
                <a:gd name="connsiteX49" fmla="*/ 4070019 w 5328896"/>
                <a:gd name="connsiteY49" fmla="*/ 5674153 h 6250127"/>
                <a:gd name="connsiteX50" fmla="*/ 4055015 w 5328896"/>
                <a:gd name="connsiteY50" fmla="*/ 5685798 h 6250127"/>
                <a:gd name="connsiteX51" fmla="*/ 4025007 w 5328896"/>
                <a:gd name="connsiteY51" fmla="*/ 5708976 h 6250127"/>
                <a:gd name="connsiteX52" fmla="*/ 3964879 w 5328896"/>
                <a:gd name="connsiteY52" fmla="*/ 5755443 h 6250127"/>
                <a:gd name="connsiteX53" fmla="*/ 3839920 w 5328896"/>
                <a:gd name="connsiteY53" fmla="*/ 5843228 h 6250127"/>
                <a:gd name="connsiteX54" fmla="*/ 3709251 w 5328896"/>
                <a:gd name="connsiteY54" fmla="*/ 5923735 h 6250127"/>
                <a:gd name="connsiteX55" fmla="*/ 3140218 w 5328896"/>
                <a:gd name="connsiteY55" fmla="*/ 6158872 h 6250127"/>
                <a:gd name="connsiteX56" fmla="*/ 2537371 w 5328896"/>
                <a:gd name="connsiteY56" fmla="*/ 6247328 h 6250127"/>
                <a:gd name="connsiteX57" fmla="*/ 2462015 w 5328896"/>
                <a:gd name="connsiteY57" fmla="*/ 6249344 h 6250127"/>
                <a:gd name="connsiteX58" fmla="*/ 2424393 w 5328896"/>
                <a:gd name="connsiteY58" fmla="*/ 6250127 h 6250127"/>
                <a:gd name="connsiteX59" fmla="*/ 2386883 w 5328896"/>
                <a:gd name="connsiteY59" fmla="*/ 6249568 h 6250127"/>
                <a:gd name="connsiteX60" fmla="*/ 2311975 w 5328896"/>
                <a:gd name="connsiteY60" fmla="*/ 6247777 h 6250127"/>
                <a:gd name="connsiteX61" fmla="*/ 2236843 w 5328896"/>
                <a:gd name="connsiteY61" fmla="*/ 6244529 h 6250127"/>
                <a:gd name="connsiteX62" fmla="*/ 2085571 w 5328896"/>
                <a:gd name="connsiteY62" fmla="*/ 6232213 h 6250127"/>
                <a:gd name="connsiteX63" fmla="*/ 1935307 w 5328896"/>
                <a:gd name="connsiteY63" fmla="*/ 6212394 h 6250127"/>
                <a:gd name="connsiteX64" fmla="*/ 1786610 w 5328896"/>
                <a:gd name="connsiteY64" fmla="*/ 6184961 h 6250127"/>
                <a:gd name="connsiteX65" fmla="*/ 1639706 w 5328896"/>
                <a:gd name="connsiteY65" fmla="*/ 6151034 h 6250127"/>
                <a:gd name="connsiteX66" fmla="*/ 1494928 w 5328896"/>
                <a:gd name="connsiteY66" fmla="*/ 6110724 h 6250127"/>
                <a:gd name="connsiteX67" fmla="*/ 1423379 w 5328896"/>
                <a:gd name="connsiteY67" fmla="*/ 6088219 h 6250127"/>
                <a:gd name="connsiteX68" fmla="*/ 1352278 w 5328896"/>
                <a:gd name="connsiteY68" fmla="*/ 6064929 h 6250127"/>
                <a:gd name="connsiteX69" fmla="*/ 805863 w 5328896"/>
                <a:gd name="connsiteY69" fmla="*/ 5828896 h 6250127"/>
                <a:gd name="connsiteX70" fmla="*/ 305132 w 5328896"/>
                <a:gd name="connsiteY70" fmla="*/ 5512356 h 6250127"/>
                <a:gd name="connsiteX71" fmla="*/ 189467 w 5328896"/>
                <a:gd name="connsiteY71" fmla="*/ 5419757 h 6250127"/>
                <a:gd name="connsiteX72" fmla="*/ 78617 w 5328896"/>
                <a:gd name="connsiteY72" fmla="*/ 5321559 h 6250127"/>
                <a:gd name="connsiteX73" fmla="*/ 51408 w 5328896"/>
                <a:gd name="connsiteY73" fmla="*/ 5296477 h 6250127"/>
                <a:gd name="connsiteX74" fmla="*/ 37748 w 5328896"/>
                <a:gd name="connsiteY74" fmla="*/ 5283937 h 6250127"/>
                <a:gd name="connsiteX75" fmla="*/ 24647 w 5328896"/>
                <a:gd name="connsiteY75" fmla="*/ 5270836 h 6250127"/>
                <a:gd name="connsiteX76" fmla="*/ 0 w 5328896"/>
                <a:gd name="connsiteY76" fmla="*/ 5246031 h 6250127"/>
                <a:gd name="connsiteX77" fmla="*/ 0 w 5328896"/>
                <a:gd name="connsiteY77" fmla="*/ 4785725 h 6250127"/>
                <a:gd name="connsiteX78" fmla="*/ 17705 w 5328896"/>
                <a:gd name="connsiteY78" fmla="*/ 4808399 h 6250127"/>
                <a:gd name="connsiteX79" fmla="*/ 58574 w 5328896"/>
                <a:gd name="connsiteY79" fmla="*/ 4861249 h 6250127"/>
                <a:gd name="connsiteX80" fmla="*/ 101683 w 5328896"/>
                <a:gd name="connsiteY80" fmla="*/ 4912420 h 6250127"/>
                <a:gd name="connsiteX81" fmla="*/ 145127 w 5328896"/>
                <a:gd name="connsiteY81" fmla="*/ 4963254 h 6250127"/>
                <a:gd name="connsiteX82" fmla="*/ 190923 w 5328896"/>
                <a:gd name="connsiteY82" fmla="*/ 5012185 h 6250127"/>
                <a:gd name="connsiteX83" fmla="*/ 237391 w 5328896"/>
                <a:gd name="connsiteY83" fmla="*/ 5060444 h 6250127"/>
                <a:gd name="connsiteX84" fmla="*/ 249035 w 5328896"/>
                <a:gd name="connsiteY84" fmla="*/ 5072537 h 6250127"/>
                <a:gd name="connsiteX85" fmla="*/ 261240 w 5328896"/>
                <a:gd name="connsiteY85" fmla="*/ 5083958 h 6250127"/>
                <a:gd name="connsiteX86" fmla="*/ 285650 w 5328896"/>
                <a:gd name="connsiteY86" fmla="*/ 5106912 h 6250127"/>
                <a:gd name="connsiteX87" fmla="*/ 334581 w 5328896"/>
                <a:gd name="connsiteY87" fmla="*/ 5152819 h 6250127"/>
                <a:gd name="connsiteX88" fmla="*/ 346785 w 5328896"/>
                <a:gd name="connsiteY88" fmla="*/ 5164353 h 6250127"/>
                <a:gd name="connsiteX89" fmla="*/ 359550 w 5328896"/>
                <a:gd name="connsiteY89" fmla="*/ 5175214 h 6250127"/>
                <a:gd name="connsiteX90" fmla="*/ 384967 w 5328896"/>
                <a:gd name="connsiteY90" fmla="*/ 5197048 h 6250127"/>
                <a:gd name="connsiteX91" fmla="*/ 488092 w 5328896"/>
                <a:gd name="connsiteY91" fmla="*/ 5283041 h 6250127"/>
                <a:gd name="connsiteX92" fmla="*/ 940116 w 5328896"/>
                <a:gd name="connsiteY92" fmla="*/ 5573716 h 6250127"/>
                <a:gd name="connsiteX93" fmla="*/ 1444877 w 5328896"/>
                <a:gd name="connsiteY93" fmla="*/ 5758130 h 6250127"/>
                <a:gd name="connsiteX94" fmla="*/ 1510380 w 5328896"/>
                <a:gd name="connsiteY94" fmla="*/ 5772798 h 6250127"/>
                <a:gd name="connsiteX95" fmla="*/ 1576106 w 5328896"/>
                <a:gd name="connsiteY95" fmla="*/ 5786235 h 6250127"/>
                <a:gd name="connsiteX96" fmla="*/ 1642281 w 5328896"/>
                <a:gd name="connsiteY96" fmla="*/ 5796984 h 6250127"/>
                <a:gd name="connsiteX97" fmla="*/ 1675312 w 5328896"/>
                <a:gd name="connsiteY97" fmla="*/ 5802359 h 6250127"/>
                <a:gd name="connsiteX98" fmla="*/ 1708455 w 5328896"/>
                <a:gd name="connsiteY98" fmla="*/ 5807061 h 6250127"/>
                <a:gd name="connsiteX99" fmla="*/ 1841364 w 5328896"/>
                <a:gd name="connsiteY99" fmla="*/ 5821282 h 6250127"/>
                <a:gd name="connsiteX100" fmla="*/ 1974496 w 5328896"/>
                <a:gd name="connsiteY100" fmla="*/ 5828896 h 6250127"/>
                <a:gd name="connsiteX101" fmla="*/ 2107517 w 5328896"/>
                <a:gd name="connsiteY101" fmla="*/ 5830463 h 6250127"/>
                <a:gd name="connsiteX102" fmla="*/ 2173916 w 5328896"/>
                <a:gd name="connsiteY102" fmla="*/ 5828448 h 6250127"/>
                <a:gd name="connsiteX103" fmla="*/ 2240090 w 5328896"/>
                <a:gd name="connsiteY103" fmla="*/ 5826433 h 6250127"/>
                <a:gd name="connsiteX104" fmla="*/ 2306936 w 5328896"/>
                <a:gd name="connsiteY104" fmla="*/ 5822737 h 6250127"/>
                <a:gd name="connsiteX105" fmla="*/ 2374006 w 5328896"/>
                <a:gd name="connsiteY105" fmla="*/ 5818258 h 6250127"/>
                <a:gd name="connsiteX106" fmla="*/ 2407485 w 5328896"/>
                <a:gd name="connsiteY106" fmla="*/ 5816355 h 6250127"/>
                <a:gd name="connsiteX107" fmla="*/ 2440740 w 5328896"/>
                <a:gd name="connsiteY107" fmla="*/ 5813108 h 6250127"/>
                <a:gd name="connsiteX108" fmla="*/ 2507139 w 5328896"/>
                <a:gd name="connsiteY108" fmla="*/ 5806838 h 6250127"/>
                <a:gd name="connsiteX109" fmla="*/ 3024777 w 5328896"/>
                <a:gd name="connsiteY109" fmla="*/ 5721292 h 6250127"/>
                <a:gd name="connsiteX110" fmla="*/ 3514311 w 5328896"/>
                <a:gd name="connsiteY110" fmla="*/ 5556472 h 6250127"/>
                <a:gd name="connsiteX111" fmla="*/ 3631320 w 5328896"/>
                <a:gd name="connsiteY111" fmla="*/ 5499927 h 6250127"/>
                <a:gd name="connsiteX112" fmla="*/ 3745529 w 5328896"/>
                <a:gd name="connsiteY112" fmla="*/ 5436552 h 6250127"/>
                <a:gd name="connsiteX113" fmla="*/ 3801179 w 5328896"/>
                <a:gd name="connsiteY113" fmla="*/ 5401841 h 6250127"/>
                <a:gd name="connsiteX114" fmla="*/ 3829059 w 5328896"/>
                <a:gd name="connsiteY114" fmla="*/ 5384374 h 6250127"/>
                <a:gd name="connsiteX115" fmla="*/ 3842944 w 5328896"/>
                <a:gd name="connsiteY115" fmla="*/ 5375640 h 6250127"/>
                <a:gd name="connsiteX116" fmla="*/ 3856380 w 5328896"/>
                <a:gd name="connsiteY116" fmla="*/ 5366123 h 6250127"/>
                <a:gd name="connsiteX117" fmla="*/ 3910462 w 5328896"/>
                <a:gd name="connsiteY117" fmla="*/ 5328277 h 6250127"/>
                <a:gd name="connsiteX118" fmla="*/ 3963871 w 5328896"/>
                <a:gd name="connsiteY118" fmla="*/ 5289199 h 6250127"/>
                <a:gd name="connsiteX119" fmla="*/ 4015937 w 5328896"/>
                <a:gd name="connsiteY119" fmla="*/ 5247994 h 6250127"/>
                <a:gd name="connsiteX120" fmla="*/ 4067108 w 5328896"/>
                <a:gd name="connsiteY120" fmla="*/ 5205558 h 6250127"/>
                <a:gd name="connsiteX121" fmla="*/ 4117046 w 5328896"/>
                <a:gd name="connsiteY121" fmla="*/ 5161329 h 6250127"/>
                <a:gd name="connsiteX122" fmla="*/ 4165866 w 5328896"/>
                <a:gd name="connsiteY122" fmla="*/ 5116093 h 6250127"/>
                <a:gd name="connsiteX123" fmla="*/ 4340763 w 5328896"/>
                <a:gd name="connsiteY123" fmla="*/ 4924400 h 6250127"/>
                <a:gd name="connsiteX124" fmla="*/ 4469529 w 5328896"/>
                <a:gd name="connsiteY124" fmla="*/ 4715352 h 6250127"/>
                <a:gd name="connsiteX125" fmla="*/ 4494050 w 5328896"/>
                <a:gd name="connsiteY125" fmla="*/ 4659255 h 6250127"/>
                <a:gd name="connsiteX126" fmla="*/ 4515101 w 5328896"/>
                <a:gd name="connsiteY126" fmla="*/ 4600135 h 6250127"/>
                <a:gd name="connsiteX127" fmla="*/ 4534360 w 5328896"/>
                <a:gd name="connsiteY127" fmla="*/ 4538887 h 6250127"/>
                <a:gd name="connsiteX128" fmla="*/ 4552387 w 5328896"/>
                <a:gd name="connsiteY128" fmla="*/ 4475848 h 6250127"/>
                <a:gd name="connsiteX129" fmla="*/ 4685183 w 5328896"/>
                <a:gd name="connsiteY129" fmla="*/ 3930329 h 6250127"/>
                <a:gd name="connsiteX130" fmla="*/ 4860193 w 5328896"/>
                <a:gd name="connsiteY130" fmla="*/ 3382235 h 6250127"/>
                <a:gd name="connsiteX131" fmla="*/ 4950889 w 5328896"/>
                <a:gd name="connsiteY131" fmla="*/ 2898635 h 6250127"/>
                <a:gd name="connsiteX132" fmla="*/ 4877212 w 5328896"/>
                <a:gd name="connsiteY132" fmla="*/ 2402047 h 6250127"/>
                <a:gd name="connsiteX133" fmla="*/ 4664917 w 5328896"/>
                <a:gd name="connsiteY133" fmla="*/ 1926958 h 6250127"/>
                <a:gd name="connsiteX134" fmla="*/ 4520923 w 5328896"/>
                <a:gd name="connsiteY134" fmla="*/ 1703577 h 6250127"/>
                <a:gd name="connsiteX135" fmla="*/ 4357671 w 5328896"/>
                <a:gd name="connsiteY135" fmla="*/ 1490834 h 6250127"/>
                <a:gd name="connsiteX136" fmla="*/ 4164186 w 5328896"/>
                <a:gd name="connsiteY136" fmla="*/ 1300596 h 6250127"/>
                <a:gd name="connsiteX137" fmla="*/ 4059941 w 5328896"/>
                <a:gd name="connsiteY137" fmla="*/ 1214491 h 6250127"/>
                <a:gd name="connsiteX138" fmla="*/ 4006868 w 5328896"/>
                <a:gd name="connsiteY138" fmla="*/ 1173062 h 6250127"/>
                <a:gd name="connsiteX139" fmla="*/ 3951890 w 5328896"/>
                <a:gd name="connsiteY139" fmla="*/ 1134545 h 6250127"/>
                <a:gd name="connsiteX140" fmla="*/ 3491021 w 5328896"/>
                <a:gd name="connsiteY140" fmla="*/ 881044 h 6250127"/>
                <a:gd name="connsiteX141" fmla="*/ 3431565 w 5328896"/>
                <a:gd name="connsiteY141" fmla="*/ 856747 h 6250127"/>
                <a:gd name="connsiteX142" fmla="*/ 3402117 w 5328896"/>
                <a:gd name="connsiteY142" fmla="*/ 844318 h 6250127"/>
                <a:gd name="connsiteX143" fmla="*/ 3372109 w 5328896"/>
                <a:gd name="connsiteY143" fmla="*/ 833457 h 6250127"/>
                <a:gd name="connsiteX144" fmla="*/ 3312204 w 5328896"/>
                <a:gd name="connsiteY144" fmla="*/ 812294 h 6250127"/>
                <a:gd name="connsiteX145" fmla="*/ 3297312 w 5328896"/>
                <a:gd name="connsiteY145" fmla="*/ 806920 h 6250127"/>
                <a:gd name="connsiteX146" fmla="*/ 3283428 w 5328896"/>
                <a:gd name="connsiteY146" fmla="*/ 799642 h 6250127"/>
                <a:gd name="connsiteX147" fmla="*/ 3254764 w 5328896"/>
                <a:gd name="connsiteY147" fmla="*/ 787101 h 6250127"/>
                <a:gd name="connsiteX148" fmla="*/ 3196875 w 5328896"/>
                <a:gd name="connsiteY148" fmla="*/ 763475 h 6250127"/>
                <a:gd name="connsiteX149" fmla="*/ 3167987 w 5328896"/>
                <a:gd name="connsiteY149" fmla="*/ 751606 h 6250127"/>
                <a:gd name="connsiteX150" fmla="*/ 3138875 w 5328896"/>
                <a:gd name="connsiteY150" fmla="*/ 740409 h 6250127"/>
                <a:gd name="connsiteX151" fmla="*/ 3020522 w 5328896"/>
                <a:gd name="connsiteY151" fmla="*/ 700772 h 6250127"/>
                <a:gd name="connsiteX152" fmla="*/ 2529645 w 5328896"/>
                <a:gd name="connsiteY152" fmla="*/ 614667 h 6250127"/>
                <a:gd name="connsiteX153" fmla="*/ 2467053 w 5328896"/>
                <a:gd name="connsiteY153" fmla="*/ 610412 h 6250127"/>
                <a:gd name="connsiteX154" fmla="*/ 2404014 w 5328896"/>
                <a:gd name="connsiteY154" fmla="*/ 609628 h 6250127"/>
                <a:gd name="connsiteX155" fmla="*/ 2340975 w 5328896"/>
                <a:gd name="connsiteY155" fmla="*/ 608620 h 6250127"/>
                <a:gd name="connsiteX156" fmla="*/ 2310295 w 5328896"/>
                <a:gd name="connsiteY156" fmla="*/ 608844 h 6250127"/>
                <a:gd name="connsiteX157" fmla="*/ 2280175 w 5328896"/>
                <a:gd name="connsiteY157" fmla="*/ 609740 h 6250127"/>
                <a:gd name="connsiteX158" fmla="*/ 2220271 w 5328896"/>
                <a:gd name="connsiteY158" fmla="*/ 613099 h 6250127"/>
                <a:gd name="connsiteX159" fmla="*/ 2160815 w 5328896"/>
                <a:gd name="connsiteY159" fmla="*/ 618474 h 6250127"/>
                <a:gd name="connsiteX160" fmla="*/ 2131143 w 5328896"/>
                <a:gd name="connsiteY160" fmla="*/ 621497 h 6250127"/>
                <a:gd name="connsiteX161" fmla="*/ 2101695 w 5328896"/>
                <a:gd name="connsiteY161" fmla="*/ 625528 h 6250127"/>
                <a:gd name="connsiteX162" fmla="*/ 2072246 w 5328896"/>
                <a:gd name="connsiteY162" fmla="*/ 629559 h 6250127"/>
                <a:gd name="connsiteX163" fmla="*/ 2043022 w 5328896"/>
                <a:gd name="connsiteY163" fmla="*/ 634710 h 6250127"/>
                <a:gd name="connsiteX164" fmla="*/ 1589991 w 5328896"/>
                <a:gd name="connsiteY164" fmla="*/ 781726 h 6250127"/>
                <a:gd name="connsiteX165" fmla="*/ 1164728 w 5328896"/>
                <a:gd name="connsiteY165" fmla="*/ 1048663 h 6250127"/>
                <a:gd name="connsiteX166" fmla="*/ 753685 w 5328896"/>
                <a:gd name="connsiteY166" fmla="*/ 1390844 h 6250127"/>
                <a:gd name="connsiteX167" fmla="*/ 542957 w 5328896"/>
                <a:gd name="connsiteY167" fmla="*/ 1577611 h 6250127"/>
                <a:gd name="connsiteX168" fmla="*/ 318681 w 5328896"/>
                <a:gd name="connsiteY168" fmla="*/ 1763145 h 6250127"/>
                <a:gd name="connsiteX169" fmla="*/ 94503 w 5328896"/>
                <a:gd name="connsiteY169" fmla="*/ 1933550 h 6250127"/>
                <a:gd name="connsiteX170" fmla="*/ 0 w 5328896"/>
                <a:gd name="connsiteY170" fmla="*/ 2005537 h 6250127"/>
                <a:gd name="connsiteX171" fmla="*/ 0 w 5328896"/>
                <a:gd name="connsiteY171" fmla="*/ 1354489 h 6250127"/>
                <a:gd name="connsiteX172" fmla="*/ 157556 w 5328896"/>
                <a:gd name="connsiteY172" fmla="*/ 1188626 h 6250127"/>
                <a:gd name="connsiteX173" fmla="*/ 251947 w 5328896"/>
                <a:gd name="connsiteY173" fmla="*/ 1086397 h 6250127"/>
                <a:gd name="connsiteX174" fmla="*/ 351152 w 5328896"/>
                <a:gd name="connsiteY174" fmla="*/ 981593 h 6250127"/>
                <a:gd name="connsiteX175" fmla="*/ 788060 w 5328896"/>
                <a:gd name="connsiteY175" fmla="*/ 578389 h 6250127"/>
                <a:gd name="connsiteX176" fmla="*/ 1314768 w 5328896"/>
                <a:gd name="connsiteY176" fmla="*/ 237215 h 6250127"/>
                <a:gd name="connsiteX177" fmla="*/ 1935643 w 5328896"/>
                <a:gd name="connsiteY177" fmla="*/ 31190 h 6250127"/>
                <a:gd name="connsiteX178" fmla="*/ 1976400 w 5328896"/>
                <a:gd name="connsiteY178" fmla="*/ 24360 h 6250127"/>
                <a:gd name="connsiteX179" fmla="*/ 2017269 w 5328896"/>
                <a:gd name="connsiteY179" fmla="*/ 18873 h 6250127"/>
                <a:gd name="connsiteX180" fmla="*/ 2058250 w 5328896"/>
                <a:gd name="connsiteY180" fmla="*/ 13611 h 6250127"/>
                <a:gd name="connsiteX181" fmla="*/ 2099231 w 5328896"/>
                <a:gd name="connsiteY181" fmla="*/ 9580 h 6250127"/>
                <a:gd name="connsiteX182" fmla="*/ 2181305 w 5328896"/>
                <a:gd name="connsiteY182" fmla="*/ 3645 h 6250127"/>
                <a:gd name="connsiteX183" fmla="*/ 2263268 w 5328896"/>
                <a:gd name="connsiteY18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5328896" h="6250127">
                  <a:moveTo>
                    <a:pt x="2304137" y="174"/>
                  </a:moveTo>
                  <a:cubicBezTo>
                    <a:pt x="2317797" y="-50"/>
                    <a:pt x="2331457" y="-162"/>
                    <a:pt x="2344446" y="510"/>
                  </a:cubicBezTo>
                  <a:lnTo>
                    <a:pt x="2423385" y="3757"/>
                  </a:lnTo>
                  <a:lnTo>
                    <a:pt x="2502212" y="7229"/>
                  </a:lnTo>
                  <a:cubicBezTo>
                    <a:pt x="2528525" y="8572"/>
                    <a:pt x="2554838" y="12155"/>
                    <a:pt x="2581151" y="14619"/>
                  </a:cubicBezTo>
                  <a:cubicBezTo>
                    <a:pt x="2791431" y="34885"/>
                    <a:pt x="3001039" y="77994"/>
                    <a:pt x="3202362" y="145064"/>
                  </a:cubicBezTo>
                  <a:lnTo>
                    <a:pt x="3351618" y="199593"/>
                  </a:lnTo>
                  <a:cubicBezTo>
                    <a:pt x="3364159" y="203848"/>
                    <a:pt x="3376140" y="209447"/>
                    <a:pt x="3388232" y="214597"/>
                  </a:cubicBezTo>
                  <a:lnTo>
                    <a:pt x="3424511" y="230385"/>
                  </a:lnTo>
                  <a:lnTo>
                    <a:pt x="3497067" y="262073"/>
                  </a:lnTo>
                  <a:cubicBezTo>
                    <a:pt x="3509160" y="267335"/>
                    <a:pt x="3521253" y="272598"/>
                    <a:pt x="3532898" y="278756"/>
                  </a:cubicBezTo>
                  <a:cubicBezTo>
                    <a:pt x="3538832" y="281667"/>
                    <a:pt x="3544879" y="284131"/>
                    <a:pt x="3550701" y="287266"/>
                  </a:cubicBezTo>
                  <a:cubicBezTo>
                    <a:pt x="3556412" y="290513"/>
                    <a:pt x="3562010" y="294208"/>
                    <a:pt x="3567609" y="297567"/>
                  </a:cubicBezTo>
                  <a:lnTo>
                    <a:pt x="3634679" y="339332"/>
                  </a:lnTo>
                  <a:cubicBezTo>
                    <a:pt x="3645764" y="346386"/>
                    <a:pt x="3657185" y="352881"/>
                    <a:pt x="3667822" y="360495"/>
                  </a:cubicBezTo>
                  <a:lnTo>
                    <a:pt x="3699957" y="383001"/>
                  </a:lnTo>
                  <a:lnTo>
                    <a:pt x="3763557" y="428572"/>
                  </a:lnTo>
                  <a:cubicBezTo>
                    <a:pt x="3931176" y="552188"/>
                    <a:pt x="4079312" y="693270"/>
                    <a:pt x="4216924" y="837600"/>
                  </a:cubicBezTo>
                  <a:cubicBezTo>
                    <a:pt x="4234055" y="855739"/>
                    <a:pt x="4251299" y="873766"/>
                    <a:pt x="4268542" y="891569"/>
                  </a:cubicBezTo>
                  <a:lnTo>
                    <a:pt x="4318145" y="946883"/>
                  </a:lnTo>
                  <a:lnTo>
                    <a:pt x="4367860" y="1001748"/>
                  </a:lnTo>
                  <a:cubicBezTo>
                    <a:pt x="4384655" y="1019887"/>
                    <a:pt x="4399883" y="1039146"/>
                    <a:pt x="4416119" y="1057509"/>
                  </a:cubicBezTo>
                  <a:cubicBezTo>
                    <a:pt x="4447806" y="1094907"/>
                    <a:pt x="4480726" y="1131409"/>
                    <a:pt x="4511405" y="1169143"/>
                  </a:cubicBezTo>
                  <a:cubicBezTo>
                    <a:pt x="4527081" y="1187730"/>
                    <a:pt x="4542757" y="1206430"/>
                    <a:pt x="4558881" y="1224681"/>
                  </a:cubicBezTo>
                  <a:cubicBezTo>
                    <a:pt x="4574781" y="1243044"/>
                    <a:pt x="4591128" y="1261071"/>
                    <a:pt x="4606916" y="1279994"/>
                  </a:cubicBezTo>
                  <a:cubicBezTo>
                    <a:pt x="4671187" y="1354230"/>
                    <a:pt x="4735234" y="1428914"/>
                    <a:pt x="4795810" y="1506846"/>
                  </a:cubicBezTo>
                  <a:cubicBezTo>
                    <a:pt x="4856498" y="1584665"/>
                    <a:pt x="4912147" y="1666739"/>
                    <a:pt x="4964437" y="1751165"/>
                  </a:cubicBezTo>
                  <a:cubicBezTo>
                    <a:pt x="5068793" y="1920240"/>
                    <a:pt x="5157474" y="2101295"/>
                    <a:pt x="5222864" y="2293660"/>
                  </a:cubicBezTo>
                  <a:cubicBezTo>
                    <a:pt x="5288031" y="2485801"/>
                    <a:pt x="5326997" y="2690819"/>
                    <a:pt x="5328788" y="2899307"/>
                  </a:cubicBezTo>
                  <a:cubicBezTo>
                    <a:pt x="5330019" y="3003439"/>
                    <a:pt x="5320726" y="3108132"/>
                    <a:pt x="5302699" y="3211144"/>
                  </a:cubicBezTo>
                  <a:cubicBezTo>
                    <a:pt x="5284336" y="3314157"/>
                    <a:pt x="5256231" y="3415490"/>
                    <a:pt x="5220177" y="3513352"/>
                  </a:cubicBezTo>
                  <a:cubicBezTo>
                    <a:pt x="5157250" y="3684890"/>
                    <a:pt x="5096114" y="3856428"/>
                    <a:pt x="5042145" y="4030542"/>
                  </a:cubicBezTo>
                  <a:lnTo>
                    <a:pt x="5002507" y="4161771"/>
                  </a:lnTo>
                  <a:lnTo>
                    <a:pt x="4964213" y="4294680"/>
                  </a:lnTo>
                  <a:lnTo>
                    <a:pt x="4926143" y="4430164"/>
                  </a:lnTo>
                  <a:lnTo>
                    <a:pt x="4906660" y="4498914"/>
                  </a:lnTo>
                  <a:lnTo>
                    <a:pt x="4885610" y="4569119"/>
                  </a:lnTo>
                  <a:cubicBezTo>
                    <a:pt x="4879116" y="4592297"/>
                    <a:pt x="4870718" y="4616482"/>
                    <a:pt x="4862880" y="4640220"/>
                  </a:cubicBezTo>
                  <a:cubicBezTo>
                    <a:pt x="4854594" y="4664182"/>
                    <a:pt x="4847876" y="4687807"/>
                    <a:pt x="4837799" y="4712105"/>
                  </a:cubicBezTo>
                  <a:lnTo>
                    <a:pt x="4809694" y="4784438"/>
                  </a:lnTo>
                  <a:cubicBezTo>
                    <a:pt x="4799169" y="4808511"/>
                    <a:pt x="4787860" y="4832473"/>
                    <a:pt x="4776775" y="4856435"/>
                  </a:cubicBezTo>
                  <a:cubicBezTo>
                    <a:pt x="4730419" y="4951273"/>
                    <a:pt x="4674994" y="5044096"/>
                    <a:pt x="4611171" y="5125275"/>
                  </a:cubicBezTo>
                  <a:cubicBezTo>
                    <a:pt x="4549139" y="5208805"/>
                    <a:pt x="4480838" y="5282817"/>
                    <a:pt x="4412648" y="5355374"/>
                  </a:cubicBezTo>
                  <a:cubicBezTo>
                    <a:pt x="4395964" y="5374073"/>
                    <a:pt x="4378049" y="5391092"/>
                    <a:pt x="4360470" y="5408560"/>
                  </a:cubicBezTo>
                  <a:lnTo>
                    <a:pt x="4307732" y="5461186"/>
                  </a:lnTo>
                  <a:cubicBezTo>
                    <a:pt x="4290488" y="5479101"/>
                    <a:pt x="4271789" y="5495560"/>
                    <a:pt x="4253426" y="5512580"/>
                  </a:cubicBezTo>
                  <a:lnTo>
                    <a:pt x="4198449" y="5563526"/>
                  </a:lnTo>
                  <a:cubicBezTo>
                    <a:pt x="4180422" y="5580770"/>
                    <a:pt x="4160827" y="5596670"/>
                    <a:pt x="4141904" y="5613017"/>
                  </a:cubicBezTo>
                  <a:lnTo>
                    <a:pt x="4084463" y="5661948"/>
                  </a:lnTo>
                  <a:lnTo>
                    <a:pt x="4070019" y="5674153"/>
                  </a:lnTo>
                  <a:lnTo>
                    <a:pt x="4055015" y="5685798"/>
                  </a:lnTo>
                  <a:lnTo>
                    <a:pt x="4025007" y="5708976"/>
                  </a:lnTo>
                  <a:lnTo>
                    <a:pt x="3964879" y="5755443"/>
                  </a:lnTo>
                  <a:cubicBezTo>
                    <a:pt x="3924122" y="5785563"/>
                    <a:pt x="3881685" y="5813892"/>
                    <a:pt x="3839920" y="5843228"/>
                  </a:cubicBezTo>
                  <a:cubicBezTo>
                    <a:pt x="3796812" y="5870437"/>
                    <a:pt x="3753143" y="5897309"/>
                    <a:pt x="3709251" y="5923735"/>
                  </a:cubicBezTo>
                  <a:cubicBezTo>
                    <a:pt x="3531554" y="6026299"/>
                    <a:pt x="3338742" y="6106022"/>
                    <a:pt x="3140218" y="6158872"/>
                  </a:cubicBezTo>
                  <a:cubicBezTo>
                    <a:pt x="2941695" y="6211946"/>
                    <a:pt x="2738357" y="6239714"/>
                    <a:pt x="2537371" y="6247328"/>
                  </a:cubicBezTo>
                  <a:lnTo>
                    <a:pt x="2462015" y="6249344"/>
                  </a:lnTo>
                  <a:lnTo>
                    <a:pt x="2424393" y="6250127"/>
                  </a:lnTo>
                  <a:lnTo>
                    <a:pt x="2386883" y="6249568"/>
                  </a:lnTo>
                  <a:lnTo>
                    <a:pt x="2311975" y="6247777"/>
                  </a:lnTo>
                  <a:cubicBezTo>
                    <a:pt x="2287005" y="6247105"/>
                    <a:pt x="2262260" y="6246881"/>
                    <a:pt x="2236843" y="6244529"/>
                  </a:cubicBezTo>
                  <a:cubicBezTo>
                    <a:pt x="2186232" y="6240722"/>
                    <a:pt x="2135845" y="6237699"/>
                    <a:pt x="2085571" y="6232213"/>
                  </a:cubicBezTo>
                  <a:lnTo>
                    <a:pt x="1935307" y="6212394"/>
                  </a:lnTo>
                  <a:lnTo>
                    <a:pt x="1786610" y="6184961"/>
                  </a:lnTo>
                  <a:cubicBezTo>
                    <a:pt x="1737456" y="6173988"/>
                    <a:pt x="1688525" y="6162231"/>
                    <a:pt x="1639706" y="6151034"/>
                  </a:cubicBezTo>
                  <a:cubicBezTo>
                    <a:pt x="1591110" y="6138829"/>
                    <a:pt x="1543075" y="6123938"/>
                    <a:pt x="1494928" y="6110724"/>
                  </a:cubicBezTo>
                  <a:cubicBezTo>
                    <a:pt x="1470742" y="6104566"/>
                    <a:pt x="1447229" y="6095833"/>
                    <a:pt x="1423379" y="6088219"/>
                  </a:cubicBezTo>
                  <a:lnTo>
                    <a:pt x="1352278" y="6064929"/>
                  </a:lnTo>
                  <a:cubicBezTo>
                    <a:pt x="1163608" y="6000210"/>
                    <a:pt x="980873" y="5921271"/>
                    <a:pt x="805863" y="5828896"/>
                  </a:cubicBezTo>
                  <a:cubicBezTo>
                    <a:pt x="630966" y="5736408"/>
                    <a:pt x="462451" y="5631940"/>
                    <a:pt x="305132" y="5512356"/>
                  </a:cubicBezTo>
                  <a:cubicBezTo>
                    <a:pt x="265047" y="5483468"/>
                    <a:pt x="227537" y="5451220"/>
                    <a:pt x="189467" y="5419757"/>
                  </a:cubicBezTo>
                  <a:cubicBezTo>
                    <a:pt x="150726" y="5388965"/>
                    <a:pt x="115007" y="5354926"/>
                    <a:pt x="78617" y="5321559"/>
                  </a:cubicBezTo>
                  <a:lnTo>
                    <a:pt x="51408" y="5296477"/>
                  </a:lnTo>
                  <a:lnTo>
                    <a:pt x="37748" y="5283937"/>
                  </a:lnTo>
                  <a:lnTo>
                    <a:pt x="24647" y="5270836"/>
                  </a:lnTo>
                  <a:lnTo>
                    <a:pt x="0" y="5246031"/>
                  </a:lnTo>
                  <a:lnTo>
                    <a:pt x="0" y="4785725"/>
                  </a:lnTo>
                  <a:lnTo>
                    <a:pt x="17705" y="4808399"/>
                  </a:lnTo>
                  <a:lnTo>
                    <a:pt x="58574" y="4861249"/>
                  </a:lnTo>
                  <a:cubicBezTo>
                    <a:pt x="72458" y="4878717"/>
                    <a:pt x="87350" y="4895288"/>
                    <a:pt x="101683" y="4912420"/>
                  </a:cubicBezTo>
                  <a:lnTo>
                    <a:pt x="145127" y="4963254"/>
                  </a:lnTo>
                  <a:cubicBezTo>
                    <a:pt x="159683" y="4980162"/>
                    <a:pt x="175583" y="4995837"/>
                    <a:pt x="190923" y="5012185"/>
                  </a:cubicBezTo>
                  <a:lnTo>
                    <a:pt x="237391" y="5060444"/>
                  </a:lnTo>
                  <a:lnTo>
                    <a:pt x="249035" y="5072537"/>
                  </a:lnTo>
                  <a:lnTo>
                    <a:pt x="261240" y="5083958"/>
                  </a:lnTo>
                  <a:lnTo>
                    <a:pt x="285650" y="5106912"/>
                  </a:lnTo>
                  <a:lnTo>
                    <a:pt x="334581" y="5152819"/>
                  </a:lnTo>
                  <a:lnTo>
                    <a:pt x="346785" y="5164353"/>
                  </a:lnTo>
                  <a:lnTo>
                    <a:pt x="359550" y="5175214"/>
                  </a:lnTo>
                  <a:lnTo>
                    <a:pt x="384967" y="5197048"/>
                  </a:lnTo>
                  <a:cubicBezTo>
                    <a:pt x="418894" y="5226160"/>
                    <a:pt x="452261" y="5256056"/>
                    <a:pt x="488092" y="5283041"/>
                  </a:cubicBezTo>
                  <a:cubicBezTo>
                    <a:pt x="628167" y="5394675"/>
                    <a:pt x="779102" y="5493881"/>
                    <a:pt x="940116" y="5573716"/>
                  </a:cubicBezTo>
                  <a:cubicBezTo>
                    <a:pt x="1101017" y="5653774"/>
                    <a:pt x="1270764" y="5715918"/>
                    <a:pt x="1444877" y="5758130"/>
                  </a:cubicBezTo>
                  <a:lnTo>
                    <a:pt x="1510380" y="5772798"/>
                  </a:lnTo>
                  <a:cubicBezTo>
                    <a:pt x="1532326" y="5777390"/>
                    <a:pt x="1553824" y="5783100"/>
                    <a:pt x="1576106" y="5786235"/>
                  </a:cubicBezTo>
                  <a:lnTo>
                    <a:pt x="1642281" y="5796984"/>
                  </a:lnTo>
                  <a:lnTo>
                    <a:pt x="1675312" y="5802359"/>
                  </a:lnTo>
                  <a:cubicBezTo>
                    <a:pt x="1686285" y="5804151"/>
                    <a:pt x="1697258" y="5806054"/>
                    <a:pt x="1708455" y="5807061"/>
                  </a:cubicBezTo>
                  <a:cubicBezTo>
                    <a:pt x="1752907" y="5811765"/>
                    <a:pt x="1797136" y="5817251"/>
                    <a:pt x="1841364" y="5821282"/>
                  </a:cubicBezTo>
                  <a:lnTo>
                    <a:pt x="1974496" y="5828896"/>
                  </a:lnTo>
                  <a:lnTo>
                    <a:pt x="2107517" y="5830463"/>
                  </a:lnTo>
                  <a:cubicBezTo>
                    <a:pt x="2129575" y="5830799"/>
                    <a:pt x="2151857" y="5829008"/>
                    <a:pt x="2173916" y="5828448"/>
                  </a:cubicBezTo>
                  <a:lnTo>
                    <a:pt x="2240090" y="5826433"/>
                  </a:lnTo>
                  <a:cubicBezTo>
                    <a:pt x="2261924" y="5826208"/>
                    <a:pt x="2284542" y="5824193"/>
                    <a:pt x="2306936" y="5822737"/>
                  </a:cubicBezTo>
                  <a:lnTo>
                    <a:pt x="2374006" y="5818258"/>
                  </a:lnTo>
                  <a:lnTo>
                    <a:pt x="2407485" y="5816355"/>
                  </a:lnTo>
                  <a:lnTo>
                    <a:pt x="2440740" y="5813108"/>
                  </a:lnTo>
                  <a:cubicBezTo>
                    <a:pt x="2462911" y="5810869"/>
                    <a:pt x="2484969" y="5808741"/>
                    <a:pt x="2507139" y="5806838"/>
                  </a:cubicBezTo>
                  <a:cubicBezTo>
                    <a:pt x="2683828" y="5789371"/>
                    <a:pt x="2856710" y="5762050"/>
                    <a:pt x="3024777" y="5721292"/>
                  </a:cubicBezTo>
                  <a:cubicBezTo>
                    <a:pt x="3192732" y="5680423"/>
                    <a:pt x="3356321" y="5626902"/>
                    <a:pt x="3514311" y="5556472"/>
                  </a:cubicBezTo>
                  <a:cubicBezTo>
                    <a:pt x="3553276" y="5537997"/>
                    <a:pt x="3592242" y="5518962"/>
                    <a:pt x="3631320" y="5499927"/>
                  </a:cubicBezTo>
                  <a:cubicBezTo>
                    <a:pt x="3669166" y="5478765"/>
                    <a:pt x="3707795" y="5458610"/>
                    <a:pt x="3745529" y="5436552"/>
                  </a:cubicBezTo>
                  <a:lnTo>
                    <a:pt x="3801179" y="5401841"/>
                  </a:lnTo>
                  <a:lnTo>
                    <a:pt x="3829059" y="5384374"/>
                  </a:lnTo>
                  <a:lnTo>
                    <a:pt x="3842944" y="5375640"/>
                  </a:lnTo>
                  <a:lnTo>
                    <a:pt x="3856380" y="5366123"/>
                  </a:lnTo>
                  <a:lnTo>
                    <a:pt x="3910462" y="5328277"/>
                  </a:lnTo>
                  <a:cubicBezTo>
                    <a:pt x="3928489" y="5315624"/>
                    <a:pt x="3946852" y="5303420"/>
                    <a:pt x="3963871" y="5289199"/>
                  </a:cubicBezTo>
                  <a:lnTo>
                    <a:pt x="4015937" y="5247994"/>
                  </a:lnTo>
                  <a:cubicBezTo>
                    <a:pt x="4033293" y="5234222"/>
                    <a:pt x="4050760" y="5220562"/>
                    <a:pt x="4067108" y="5205558"/>
                  </a:cubicBezTo>
                  <a:lnTo>
                    <a:pt x="4117046" y="5161329"/>
                  </a:lnTo>
                  <a:cubicBezTo>
                    <a:pt x="4133506" y="5146437"/>
                    <a:pt x="4150526" y="5131881"/>
                    <a:pt x="4165866" y="5116093"/>
                  </a:cubicBezTo>
                  <a:cubicBezTo>
                    <a:pt x="4229352" y="5054398"/>
                    <a:pt x="4290153" y="4991135"/>
                    <a:pt x="4340763" y="4924400"/>
                  </a:cubicBezTo>
                  <a:cubicBezTo>
                    <a:pt x="4393949" y="4858450"/>
                    <a:pt x="4434594" y="4788916"/>
                    <a:pt x="4469529" y="4715352"/>
                  </a:cubicBezTo>
                  <a:lnTo>
                    <a:pt x="4494050" y="4659255"/>
                  </a:lnTo>
                  <a:lnTo>
                    <a:pt x="4515101" y="4600135"/>
                  </a:lnTo>
                  <a:cubicBezTo>
                    <a:pt x="4522602" y="4580988"/>
                    <a:pt x="4527865" y="4559266"/>
                    <a:pt x="4534360" y="4538887"/>
                  </a:cubicBezTo>
                  <a:cubicBezTo>
                    <a:pt x="4540518" y="4518061"/>
                    <a:pt x="4546900" y="4497906"/>
                    <a:pt x="4552387" y="4475848"/>
                  </a:cubicBezTo>
                  <a:cubicBezTo>
                    <a:pt x="4597063" y="4303637"/>
                    <a:pt x="4634797" y="4115080"/>
                    <a:pt x="4685183" y="3930329"/>
                  </a:cubicBezTo>
                  <a:cubicBezTo>
                    <a:pt x="4734786" y="3744906"/>
                    <a:pt x="4794130" y="3562059"/>
                    <a:pt x="4860193" y="3382235"/>
                  </a:cubicBezTo>
                  <a:cubicBezTo>
                    <a:pt x="4918081" y="3226932"/>
                    <a:pt x="4948425" y="3064015"/>
                    <a:pt x="4950889" y="2898635"/>
                  </a:cubicBezTo>
                  <a:cubicBezTo>
                    <a:pt x="4953576" y="2733255"/>
                    <a:pt x="4926815" y="2565636"/>
                    <a:pt x="4877212" y="2402047"/>
                  </a:cubicBezTo>
                  <a:cubicBezTo>
                    <a:pt x="4827833" y="2238123"/>
                    <a:pt x="4754045" y="2079013"/>
                    <a:pt x="4664917" y="1926958"/>
                  </a:cubicBezTo>
                  <a:cubicBezTo>
                    <a:pt x="4620465" y="1850818"/>
                    <a:pt x="4571310" y="1776918"/>
                    <a:pt x="4520923" y="1703577"/>
                  </a:cubicBezTo>
                  <a:cubicBezTo>
                    <a:pt x="4470313" y="1630349"/>
                    <a:pt x="4416679" y="1558464"/>
                    <a:pt x="4357671" y="1490834"/>
                  </a:cubicBezTo>
                  <a:cubicBezTo>
                    <a:pt x="4297542" y="1423764"/>
                    <a:pt x="4232936" y="1359157"/>
                    <a:pt x="4164186" y="1300596"/>
                  </a:cubicBezTo>
                  <a:cubicBezTo>
                    <a:pt x="4130707" y="1270141"/>
                    <a:pt x="4095436" y="1242148"/>
                    <a:pt x="4059941" y="1214491"/>
                  </a:cubicBezTo>
                  <a:cubicBezTo>
                    <a:pt x="4042250" y="1200607"/>
                    <a:pt x="4024671" y="1186611"/>
                    <a:pt x="4006868" y="1173062"/>
                  </a:cubicBezTo>
                  <a:cubicBezTo>
                    <a:pt x="3988617" y="1160074"/>
                    <a:pt x="3970254" y="1147197"/>
                    <a:pt x="3951890" y="1134545"/>
                  </a:cubicBezTo>
                  <a:cubicBezTo>
                    <a:pt x="3805321" y="1031980"/>
                    <a:pt x="3648899" y="948562"/>
                    <a:pt x="3491021" y="881044"/>
                  </a:cubicBezTo>
                  <a:lnTo>
                    <a:pt x="3431565" y="856747"/>
                  </a:lnTo>
                  <a:lnTo>
                    <a:pt x="3402117" y="844318"/>
                  </a:lnTo>
                  <a:cubicBezTo>
                    <a:pt x="3392375" y="840063"/>
                    <a:pt x="3382074" y="837040"/>
                    <a:pt x="3372109" y="833457"/>
                  </a:cubicBezTo>
                  <a:lnTo>
                    <a:pt x="3312204" y="812294"/>
                  </a:lnTo>
                  <a:cubicBezTo>
                    <a:pt x="3307278" y="810503"/>
                    <a:pt x="3302239" y="808823"/>
                    <a:pt x="3297312" y="806920"/>
                  </a:cubicBezTo>
                  <a:cubicBezTo>
                    <a:pt x="3292498" y="804792"/>
                    <a:pt x="3288131" y="801993"/>
                    <a:pt x="3283428" y="799642"/>
                  </a:cubicBezTo>
                  <a:cubicBezTo>
                    <a:pt x="3274135" y="794827"/>
                    <a:pt x="3264393" y="791020"/>
                    <a:pt x="3254764" y="787101"/>
                  </a:cubicBezTo>
                  <a:lnTo>
                    <a:pt x="3196875" y="763475"/>
                  </a:lnTo>
                  <a:lnTo>
                    <a:pt x="3167987" y="751606"/>
                  </a:lnTo>
                  <a:cubicBezTo>
                    <a:pt x="3158357" y="747688"/>
                    <a:pt x="3148840" y="743433"/>
                    <a:pt x="3138875" y="740409"/>
                  </a:cubicBezTo>
                  <a:lnTo>
                    <a:pt x="3020522" y="700772"/>
                  </a:lnTo>
                  <a:cubicBezTo>
                    <a:pt x="2861300" y="652849"/>
                    <a:pt x="2696592" y="625192"/>
                    <a:pt x="2529645" y="614667"/>
                  </a:cubicBezTo>
                  <a:cubicBezTo>
                    <a:pt x="2508706" y="613435"/>
                    <a:pt x="2488104" y="610860"/>
                    <a:pt x="2467053" y="610412"/>
                  </a:cubicBezTo>
                  <a:lnTo>
                    <a:pt x="2404014" y="609628"/>
                  </a:lnTo>
                  <a:lnTo>
                    <a:pt x="2340975" y="608620"/>
                  </a:lnTo>
                  <a:cubicBezTo>
                    <a:pt x="2330338" y="608173"/>
                    <a:pt x="2320260" y="608397"/>
                    <a:pt x="2310295" y="608844"/>
                  </a:cubicBezTo>
                  <a:lnTo>
                    <a:pt x="2280175" y="609740"/>
                  </a:lnTo>
                  <a:cubicBezTo>
                    <a:pt x="2260020" y="609852"/>
                    <a:pt x="2240202" y="611868"/>
                    <a:pt x="2220271" y="613099"/>
                  </a:cubicBezTo>
                  <a:cubicBezTo>
                    <a:pt x="2200228" y="613995"/>
                    <a:pt x="2180522" y="616458"/>
                    <a:pt x="2160815" y="618474"/>
                  </a:cubicBezTo>
                  <a:cubicBezTo>
                    <a:pt x="2150961" y="619482"/>
                    <a:pt x="2140996" y="620153"/>
                    <a:pt x="2131143" y="621497"/>
                  </a:cubicBezTo>
                  <a:lnTo>
                    <a:pt x="2101695" y="625528"/>
                  </a:lnTo>
                  <a:lnTo>
                    <a:pt x="2072246" y="629559"/>
                  </a:lnTo>
                  <a:lnTo>
                    <a:pt x="2043022" y="634710"/>
                  </a:lnTo>
                  <a:cubicBezTo>
                    <a:pt x="1887272" y="661918"/>
                    <a:pt x="1736224" y="710849"/>
                    <a:pt x="1589991" y="781726"/>
                  </a:cubicBezTo>
                  <a:cubicBezTo>
                    <a:pt x="1443646" y="852268"/>
                    <a:pt x="1302787" y="944307"/>
                    <a:pt x="1164728" y="1048663"/>
                  </a:cubicBezTo>
                  <a:cubicBezTo>
                    <a:pt x="1026669" y="1153244"/>
                    <a:pt x="891185" y="1269917"/>
                    <a:pt x="753685" y="1390844"/>
                  </a:cubicBezTo>
                  <a:lnTo>
                    <a:pt x="542957" y="1577611"/>
                  </a:lnTo>
                  <a:cubicBezTo>
                    <a:pt x="468497" y="1642329"/>
                    <a:pt x="393701" y="1704137"/>
                    <a:pt x="318681" y="1763145"/>
                  </a:cubicBezTo>
                  <a:cubicBezTo>
                    <a:pt x="243717" y="1822322"/>
                    <a:pt x="168473" y="1878391"/>
                    <a:pt x="94503" y="1933550"/>
                  </a:cubicBezTo>
                  <a:lnTo>
                    <a:pt x="0" y="2005537"/>
                  </a:lnTo>
                  <a:lnTo>
                    <a:pt x="0" y="1354489"/>
                  </a:lnTo>
                  <a:lnTo>
                    <a:pt x="157556" y="1188626"/>
                  </a:lnTo>
                  <a:lnTo>
                    <a:pt x="251947" y="1086397"/>
                  </a:lnTo>
                  <a:cubicBezTo>
                    <a:pt x="284530" y="1051351"/>
                    <a:pt x="317561" y="1016416"/>
                    <a:pt x="351152" y="981593"/>
                  </a:cubicBezTo>
                  <a:cubicBezTo>
                    <a:pt x="485405" y="842414"/>
                    <a:pt x="628950" y="705699"/>
                    <a:pt x="788060" y="578389"/>
                  </a:cubicBezTo>
                  <a:cubicBezTo>
                    <a:pt x="946834" y="451190"/>
                    <a:pt x="1121955" y="333398"/>
                    <a:pt x="1314768" y="237215"/>
                  </a:cubicBezTo>
                  <a:cubicBezTo>
                    <a:pt x="1507133" y="141033"/>
                    <a:pt x="1718197" y="68028"/>
                    <a:pt x="1935643" y="31190"/>
                  </a:cubicBezTo>
                  <a:lnTo>
                    <a:pt x="1976400" y="24360"/>
                  </a:lnTo>
                  <a:cubicBezTo>
                    <a:pt x="1990060" y="22344"/>
                    <a:pt x="2003721" y="20665"/>
                    <a:pt x="2017269" y="18873"/>
                  </a:cubicBezTo>
                  <a:lnTo>
                    <a:pt x="2058250" y="13611"/>
                  </a:lnTo>
                  <a:cubicBezTo>
                    <a:pt x="2071910" y="11931"/>
                    <a:pt x="2085571" y="10924"/>
                    <a:pt x="2099231" y="9580"/>
                  </a:cubicBezTo>
                  <a:cubicBezTo>
                    <a:pt x="2126552" y="7229"/>
                    <a:pt x="2153985" y="4653"/>
                    <a:pt x="2181305" y="3645"/>
                  </a:cubicBezTo>
                  <a:cubicBezTo>
                    <a:pt x="2208626" y="2414"/>
                    <a:pt x="2236059" y="510"/>
                    <a:pt x="2263268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87CDCE2-4098-497E-A8FD-A16CF0F3B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440803" cy="6130481"/>
            </a:xfrm>
            <a:custGeom>
              <a:avLst/>
              <a:gdLst>
                <a:gd name="connsiteX0" fmla="*/ 2410732 w 5440803"/>
                <a:gd name="connsiteY0" fmla="*/ 0 h 6130481"/>
                <a:gd name="connsiteX1" fmla="*/ 4712616 w 5440803"/>
                <a:gd name="connsiteY1" fmla="*/ 1134258 h 6130481"/>
                <a:gd name="connsiteX2" fmla="*/ 5332931 w 5440803"/>
                <a:gd name="connsiteY2" fmla="*/ 3362353 h 6130481"/>
                <a:gd name="connsiteX3" fmla="*/ 4505919 w 5440803"/>
                <a:gd name="connsiteY3" fmla="*/ 5293280 h 6130481"/>
                <a:gd name="connsiteX4" fmla="*/ 2341759 w 5440803"/>
                <a:gd name="connsiteY4" fmla="*/ 6130481 h 6130481"/>
                <a:gd name="connsiteX5" fmla="*/ 57118 w 5440803"/>
                <a:gd name="connsiteY5" fmla="*/ 5212325 h 6130481"/>
                <a:gd name="connsiteX6" fmla="*/ 0 w 5440803"/>
                <a:gd name="connsiteY6" fmla="*/ 5151529 h 6130481"/>
                <a:gd name="connsiteX7" fmla="*/ 0 w 5440803"/>
                <a:gd name="connsiteY7" fmla="*/ 4222733 h 6130481"/>
                <a:gd name="connsiteX8" fmla="*/ 124146 w 5440803"/>
                <a:gd name="connsiteY8" fmla="*/ 4421298 h 6130481"/>
                <a:gd name="connsiteX9" fmla="*/ 458643 w 5440803"/>
                <a:gd name="connsiteY9" fmla="*/ 4813600 h 6130481"/>
                <a:gd name="connsiteX10" fmla="*/ 2341982 w 5440803"/>
                <a:gd name="connsiteY10" fmla="*/ 5570406 h 6130481"/>
                <a:gd name="connsiteX11" fmla="*/ 3330456 w 5440803"/>
                <a:gd name="connsiteY11" fmla="*/ 5407153 h 6130481"/>
                <a:gd name="connsiteX12" fmla="*/ 4101930 w 5440803"/>
                <a:gd name="connsiteY12" fmla="*/ 4897241 h 6130481"/>
                <a:gd name="connsiteX13" fmla="*/ 4362933 w 5440803"/>
                <a:gd name="connsiteY13" fmla="*/ 4564802 h 6130481"/>
                <a:gd name="connsiteX14" fmla="*/ 4493042 w 5440803"/>
                <a:gd name="connsiteY14" fmla="*/ 4149952 h 6130481"/>
                <a:gd name="connsiteX15" fmla="*/ 4796929 w 5440803"/>
                <a:gd name="connsiteY15" fmla="*/ 3168421 h 6130481"/>
                <a:gd name="connsiteX16" fmla="*/ 4788084 w 5440803"/>
                <a:gd name="connsiteY16" fmla="*/ 2321590 h 6130481"/>
                <a:gd name="connsiteX17" fmla="*/ 4281755 w 5440803"/>
                <a:gd name="connsiteY17" fmla="*/ 1501856 h 6130481"/>
                <a:gd name="connsiteX18" fmla="*/ 3434364 w 5440803"/>
                <a:gd name="connsiteY18" fmla="*/ 808425 h 6130481"/>
                <a:gd name="connsiteX19" fmla="*/ 2410732 w 5440803"/>
                <a:gd name="connsiteY19" fmla="*/ 559851 h 6130481"/>
                <a:gd name="connsiteX20" fmla="*/ 1556847 w 5440803"/>
                <a:gd name="connsiteY20" fmla="*/ 812008 h 6130481"/>
                <a:gd name="connsiteX21" fmla="*/ 733530 w 5440803"/>
                <a:gd name="connsiteY21" fmla="*/ 1502976 h 6130481"/>
                <a:gd name="connsiteX22" fmla="*/ 379145 w 5440803"/>
                <a:gd name="connsiteY22" fmla="*/ 1831049 h 6130481"/>
                <a:gd name="connsiteX23" fmla="*/ 71661 w 5440803"/>
                <a:gd name="connsiteY23" fmla="*/ 2115762 h 6130481"/>
                <a:gd name="connsiteX24" fmla="*/ 0 w 5440803"/>
                <a:gd name="connsiteY24" fmla="*/ 2191545 h 6130481"/>
                <a:gd name="connsiteX25" fmla="*/ 0 w 5440803"/>
                <a:gd name="connsiteY25" fmla="*/ 1412025 h 6130481"/>
                <a:gd name="connsiteX26" fmla="*/ 106977 w 5440803"/>
                <a:gd name="connsiteY26" fmla="*/ 1315650 h 6130481"/>
                <a:gd name="connsiteX27" fmla="*/ 329318 w 5440803"/>
                <a:gd name="connsiteY27" fmla="*/ 1107273 h 6130481"/>
                <a:gd name="connsiteX28" fmla="*/ 2410732 w 5440803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0803" h="6130481">
                  <a:moveTo>
                    <a:pt x="2410732" y="0"/>
                  </a:moveTo>
                  <a:cubicBezTo>
                    <a:pt x="3390136" y="0"/>
                    <a:pt x="4116374" y="463445"/>
                    <a:pt x="4712616" y="1134258"/>
                  </a:cubicBezTo>
                  <a:cubicBezTo>
                    <a:pt x="5210212" y="1694109"/>
                    <a:pt x="5651598" y="2516643"/>
                    <a:pt x="5332931" y="3362353"/>
                  </a:cubicBezTo>
                  <a:cubicBezTo>
                    <a:pt x="4905653" y="4496612"/>
                    <a:pt x="5094658" y="4716633"/>
                    <a:pt x="4505919" y="5293280"/>
                  </a:cubicBezTo>
                  <a:cubicBezTo>
                    <a:pt x="3917179" y="5869926"/>
                    <a:pt x="3240096" y="6130481"/>
                    <a:pt x="2341759" y="6130481"/>
                  </a:cubicBezTo>
                  <a:cubicBezTo>
                    <a:pt x="1451371" y="6130481"/>
                    <a:pt x="644514" y="5780127"/>
                    <a:pt x="57118" y="5212325"/>
                  </a:cubicBezTo>
                  <a:lnTo>
                    <a:pt x="0" y="5151529"/>
                  </a:lnTo>
                  <a:lnTo>
                    <a:pt x="0" y="4222733"/>
                  </a:lnTo>
                  <a:lnTo>
                    <a:pt x="124146" y="4421298"/>
                  </a:lnTo>
                  <a:cubicBezTo>
                    <a:pt x="221742" y="4561527"/>
                    <a:pt x="333461" y="4692616"/>
                    <a:pt x="458643" y="4813600"/>
                  </a:cubicBezTo>
                  <a:cubicBezTo>
                    <a:pt x="963629" y="5301566"/>
                    <a:pt x="1632539" y="5570406"/>
                    <a:pt x="2341982" y="5570406"/>
                  </a:cubicBezTo>
                  <a:cubicBezTo>
                    <a:pt x="2722681" y="5570406"/>
                    <a:pt x="3046051" y="5516996"/>
                    <a:pt x="3330456" y="5407153"/>
                  </a:cubicBezTo>
                  <a:cubicBezTo>
                    <a:pt x="3609261" y="5299438"/>
                    <a:pt x="3861642" y="5132603"/>
                    <a:pt x="4101930" y="4897241"/>
                  </a:cubicBezTo>
                  <a:cubicBezTo>
                    <a:pt x="4268990" y="4733653"/>
                    <a:pt x="4327662" y="4637358"/>
                    <a:pt x="4362933" y="4564802"/>
                  </a:cubicBezTo>
                  <a:cubicBezTo>
                    <a:pt x="4413208" y="4461453"/>
                    <a:pt x="4446687" y="4330784"/>
                    <a:pt x="4493042" y="4149952"/>
                  </a:cubicBezTo>
                  <a:cubicBezTo>
                    <a:pt x="4552386" y="3918846"/>
                    <a:pt x="4633453" y="3602194"/>
                    <a:pt x="4796929" y="3168421"/>
                  </a:cubicBezTo>
                  <a:cubicBezTo>
                    <a:pt x="4896919" y="2902940"/>
                    <a:pt x="4894007" y="2626037"/>
                    <a:pt x="4788084" y="2321590"/>
                  </a:cubicBezTo>
                  <a:cubicBezTo>
                    <a:pt x="4694365" y="2052526"/>
                    <a:pt x="4519355" y="1769129"/>
                    <a:pt x="4281755" y="1501856"/>
                  </a:cubicBezTo>
                  <a:cubicBezTo>
                    <a:pt x="4004180" y="1189683"/>
                    <a:pt x="3726942" y="962832"/>
                    <a:pt x="3434364" y="808425"/>
                  </a:cubicBezTo>
                  <a:cubicBezTo>
                    <a:pt x="3117264" y="641141"/>
                    <a:pt x="2782473" y="559851"/>
                    <a:pt x="2410732" y="559851"/>
                  </a:cubicBezTo>
                  <a:cubicBezTo>
                    <a:pt x="2109308" y="559851"/>
                    <a:pt x="1838005" y="640134"/>
                    <a:pt x="1556847" y="812008"/>
                  </a:cubicBezTo>
                  <a:cubicBezTo>
                    <a:pt x="1266733" y="989593"/>
                    <a:pt x="991062" y="1250707"/>
                    <a:pt x="733530" y="1502976"/>
                  </a:cubicBezTo>
                  <a:cubicBezTo>
                    <a:pt x="613274" y="1620769"/>
                    <a:pt x="494250" y="1727700"/>
                    <a:pt x="379145" y="1831049"/>
                  </a:cubicBezTo>
                  <a:cubicBezTo>
                    <a:pt x="267679" y="1931095"/>
                    <a:pt x="163826" y="2024338"/>
                    <a:pt x="71661" y="2115762"/>
                  </a:cubicBezTo>
                  <a:lnTo>
                    <a:pt x="0" y="2191545"/>
                  </a:lnTo>
                  <a:lnTo>
                    <a:pt x="0" y="1412025"/>
                  </a:lnTo>
                  <a:lnTo>
                    <a:pt x="106977" y="1315650"/>
                  </a:lnTo>
                  <a:cubicBezTo>
                    <a:pt x="181147" y="1248359"/>
                    <a:pt x="255726" y="1179354"/>
                    <a:pt x="329318" y="1107273"/>
                  </a:cubicBezTo>
                  <a:cubicBezTo>
                    <a:pt x="917945" y="530627"/>
                    <a:pt x="1512395" y="0"/>
                    <a:pt x="241073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F666C8E-8B1B-434E-8EEC-962C32624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417" cy="6130481"/>
            </a:xfrm>
            <a:custGeom>
              <a:avLst/>
              <a:gdLst>
                <a:gd name="connsiteX0" fmla="*/ 2342990 w 5311417"/>
                <a:gd name="connsiteY0" fmla="*/ 0 h 6130481"/>
                <a:gd name="connsiteX1" fmla="*/ 4598070 w 5311417"/>
                <a:gd name="connsiteY1" fmla="*/ 1134258 h 6130481"/>
                <a:gd name="connsiteX2" fmla="*/ 5205733 w 5311417"/>
                <a:gd name="connsiteY2" fmla="*/ 3362353 h 6130481"/>
                <a:gd name="connsiteX3" fmla="*/ 4395516 w 5311417"/>
                <a:gd name="connsiteY3" fmla="*/ 5293280 h 6130481"/>
                <a:gd name="connsiteX4" fmla="*/ 2275472 w 5311417"/>
                <a:gd name="connsiteY4" fmla="*/ 6130481 h 6130481"/>
                <a:gd name="connsiteX5" fmla="*/ 37412 w 5311417"/>
                <a:gd name="connsiteY5" fmla="*/ 5212325 h 6130481"/>
                <a:gd name="connsiteX6" fmla="*/ 0 w 5311417"/>
                <a:gd name="connsiteY6" fmla="*/ 5171681 h 6130481"/>
                <a:gd name="connsiteX7" fmla="*/ 0 w 5311417"/>
                <a:gd name="connsiteY7" fmla="*/ 4010037 h 6130481"/>
                <a:gd name="connsiteX8" fmla="*/ 68311 w 5311417"/>
                <a:gd name="connsiteY8" fmla="*/ 4150752 h 6130481"/>
                <a:gd name="connsiteX9" fmla="*/ 509366 w 5311417"/>
                <a:gd name="connsiteY9" fmla="*/ 4734212 h 6130481"/>
                <a:gd name="connsiteX10" fmla="*/ 2275584 w 5311417"/>
                <a:gd name="connsiteY10" fmla="*/ 5458772 h 6130481"/>
                <a:gd name="connsiteX11" fmla="*/ 3920539 w 5311417"/>
                <a:gd name="connsiteY11" fmla="*/ 4818302 h 6130481"/>
                <a:gd name="connsiteX12" fmla="*/ 4154332 w 5311417"/>
                <a:gd name="connsiteY12" fmla="*/ 4516766 h 6130481"/>
                <a:gd name="connsiteX13" fmla="*/ 4274252 w 5311417"/>
                <a:gd name="connsiteY13" fmla="*/ 4122855 h 6130481"/>
                <a:gd name="connsiteX14" fmla="*/ 4575452 w 5311417"/>
                <a:gd name="connsiteY14" fmla="*/ 3129791 h 6130481"/>
                <a:gd name="connsiteX15" fmla="*/ 4565823 w 5311417"/>
                <a:gd name="connsiteY15" fmla="*/ 2357869 h 6130481"/>
                <a:gd name="connsiteX16" fmla="*/ 4091405 w 5311417"/>
                <a:gd name="connsiteY16" fmla="*/ 1575533 h 6130481"/>
                <a:gd name="connsiteX17" fmla="*/ 3292610 w 5311417"/>
                <a:gd name="connsiteY17" fmla="*/ 907071 h 6130481"/>
                <a:gd name="connsiteX18" fmla="*/ 2342990 w 5311417"/>
                <a:gd name="connsiteY18" fmla="*/ 671821 h 6130481"/>
                <a:gd name="connsiteX19" fmla="*/ 779214 w 5311417"/>
                <a:gd name="connsiteY19" fmla="*/ 1582475 h 6130481"/>
                <a:gd name="connsiteX20" fmla="*/ 428523 w 5311417"/>
                <a:gd name="connsiteY20" fmla="*/ 1913907 h 6130481"/>
                <a:gd name="connsiteX21" fmla="*/ 12740 w 5311417"/>
                <a:gd name="connsiteY21" fmla="*/ 2322511 h 6130481"/>
                <a:gd name="connsiteX22" fmla="*/ 0 w 5311417"/>
                <a:gd name="connsiteY22" fmla="*/ 2338946 h 6130481"/>
                <a:gd name="connsiteX23" fmla="*/ 0 w 5311417"/>
                <a:gd name="connsiteY23" fmla="*/ 1394957 h 6130481"/>
                <a:gd name="connsiteX24" fmla="*/ 86231 w 5311417"/>
                <a:gd name="connsiteY24" fmla="*/ 1315650 h 6130481"/>
                <a:gd name="connsiteX25" fmla="*/ 304013 w 5311417"/>
                <a:gd name="connsiteY25" fmla="*/ 1107273 h 6130481"/>
                <a:gd name="connsiteX26" fmla="*/ 2342990 w 5311417"/>
                <a:gd name="connsiteY26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11417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906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010037"/>
                  </a:lnTo>
                  <a:lnTo>
                    <a:pt x="68311" y="4150752"/>
                  </a:lnTo>
                  <a:cubicBezTo>
                    <a:pt x="185507" y="4364921"/>
                    <a:pt x="333265" y="4560463"/>
                    <a:pt x="509366" y="4734212"/>
                  </a:cubicBezTo>
                  <a:cubicBezTo>
                    <a:pt x="982888" y="5201464"/>
                    <a:pt x="1610145" y="5458772"/>
                    <a:pt x="2275584" y="5458772"/>
                  </a:cubicBezTo>
                  <a:cubicBezTo>
                    <a:pt x="2979653" y="5458772"/>
                    <a:pt x="3471650" y="5267191"/>
                    <a:pt x="3920539" y="4818302"/>
                  </a:cubicBezTo>
                  <a:cubicBezTo>
                    <a:pt x="4072258" y="4666583"/>
                    <a:pt x="4123877" y="4580701"/>
                    <a:pt x="4154332" y="4516766"/>
                  </a:cubicBezTo>
                  <a:cubicBezTo>
                    <a:pt x="4198785" y="4423495"/>
                    <a:pt x="4230472" y="4297417"/>
                    <a:pt x="4274252" y="4122855"/>
                  </a:cubicBezTo>
                  <a:cubicBezTo>
                    <a:pt x="4332925" y="3889285"/>
                    <a:pt x="4413320" y="3569275"/>
                    <a:pt x="4575452" y="3129791"/>
                  </a:cubicBezTo>
                  <a:cubicBezTo>
                    <a:pt x="4664133" y="2889503"/>
                    <a:pt x="4660998" y="2637010"/>
                    <a:pt x="4565823" y="2357869"/>
                  </a:cubicBezTo>
                  <a:cubicBezTo>
                    <a:pt x="4478710" y="2102465"/>
                    <a:pt x="4314674" y="1831945"/>
                    <a:pt x="4091405" y="1575533"/>
                  </a:cubicBezTo>
                  <a:cubicBezTo>
                    <a:pt x="3828387" y="1273549"/>
                    <a:pt x="3567161" y="1054983"/>
                    <a:pt x="3292610" y="907071"/>
                  </a:cubicBezTo>
                  <a:cubicBezTo>
                    <a:pt x="2998800" y="748745"/>
                    <a:pt x="2688082" y="671821"/>
                    <a:pt x="2342990" y="671821"/>
                  </a:cubicBezTo>
                  <a:cubicBezTo>
                    <a:pt x="1736448" y="671821"/>
                    <a:pt x="1312193" y="1049273"/>
                    <a:pt x="779214" y="1582475"/>
                  </a:cubicBezTo>
                  <a:cubicBezTo>
                    <a:pt x="659630" y="1702059"/>
                    <a:pt x="542173" y="1809774"/>
                    <a:pt x="428523" y="1913907"/>
                  </a:cubicBezTo>
                  <a:cubicBezTo>
                    <a:pt x="268546" y="2060532"/>
                    <a:pt x="124944" y="2192104"/>
                    <a:pt x="12740" y="2322511"/>
                  </a:cubicBezTo>
                  <a:lnTo>
                    <a:pt x="0" y="233894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70DA236-6960-4536-ACE1-D60940DC2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370" cy="6130481"/>
            </a:xfrm>
            <a:custGeom>
              <a:avLst/>
              <a:gdLst>
                <a:gd name="connsiteX0" fmla="*/ 2342990 w 5311370"/>
                <a:gd name="connsiteY0" fmla="*/ 0 h 6130481"/>
                <a:gd name="connsiteX1" fmla="*/ 4598070 w 5311370"/>
                <a:gd name="connsiteY1" fmla="*/ 1134258 h 6130481"/>
                <a:gd name="connsiteX2" fmla="*/ 5205733 w 5311370"/>
                <a:gd name="connsiteY2" fmla="*/ 3362353 h 6130481"/>
                <a:gd name="connsiteX3" fmla="*/ 4395516 w 5311370"/>
                <a:gd name="connsiteY3" fmla="*/ 5293280 h 6130481"/>
                <a:gd name="connsiteX4" fmla="*/ 2275472 w 5311370"/>
                <a:gd name="connsiteY4" fmla="*/ 6130481 h 6130481"/>
                <a:gd name="connsiteX5" fmla="*/ 37412 w 5311370"/>
                <a:gd name="connsiteY5" fmla="*/ 5212325 h 6130481"/>
                <a:gd name="connsiteX6" fmla="*/ 0 w 5311370"/>
                <a:gd name="connsiteY6" fmla="*/ 5171681 h 6130481"/>
                <a:gd name="connsiteX7" fmla="*/ 0 w 5311370"/>
                <a:gd name="connsiteY7" fmla="*/ 4253325 h 6130481"/>
                <a:gd name="connsiteX8" fmla="*/ 102872 w 5311370"/>
                <a:gd name="connsiteY8" fmla="*/ 4421298 h 6130481"/>
                <a:gd name="connsiteX9" fmla="*/ 430539 w 5311370"/>
                <a:gd name="connsiteY9" fmla="*/ 4813600 h 6130481"/>
                <a:gd name="connsiteX10" fmla="*/ 2275472 w 5311370"/>
                <a:gd name="connsiteY10" fmla="*/ 5570406 h 6130481"/>
                <a:gd name="connsiteX11" fmla="*/ 3243791 w 5311370"/>
                <a:gd name="connsiteY11" fmla="*/ 5407153 h 6130481"/>
                <a:gd name="connsiteX12" fmla="*/ 3999590 w 5311370"/>
                <a:gd name="connsiteY12" fmla="*/ 4897241 h 6130481"/>
                <a:gd name="connsiteX13" fmla="*/ 4255329 w 5311370"/>
                <a:gd name="connsiteY13" fmla="*/ 4564802 h 6130481"/>
                <a:gd name="connsiteX14" fmla="*/ 4382864 w 5311370"/>
                <a:gd name="connsiteY14" fmla="*/ 4149952 h 6130481"/>
                <a:gd name="connsiteX15" fmla="*/ 4680480 w 5311370"/>
                <a:gd name="connsiteY15" fmla="*/ 3168421 h 6130481"/>
                <a:gd name="connsiteX16" fmla="*/ 4671859 w 5311370"/>
                <a:gd name="connsiteY16" fmla="*/ 2321590 h 6130481"/>
                <a:gd name="connsiteX17" fmla="*/ 4175943 w 5311370"/>
                <a:gd name="connsiteY17" fmla="*/ 1501856 h 6130481"/>
                <a:gd name="connsiteX18" fmla="*/ 3345795 w 5311370"/>
                <a:gd name="connsiteY18" fmla="*/ 808425 h 6130481"/>
                <a:gd name="connsiteX19" fmla="*/ 2342990 w 5311370"/>
                <a:gd name="connsiteY19" fmla="*/ 559851 h 6130481"/>
                <a:gd name="connsiteX20" fmla="*/ 1506461 w 5311370"/>
                <a:gd name="connsiteY20" fmla="*/ 812008 h 6130481"/>
                <a:gd name="connsiteX21" fmla="*/ 699939 w 5311370"/>
                <a:gd name="connsiteY21" fmla="*/ 1502976 h 6130481"/>
                <a:gd name="connsiteX22" fmla="*/ 352720 w 5311370"/>
                <a:gd name="connsiteY22" fmla="*/ 1831049 h 6130481"/>
                <a:gd name="connsiteX23" fmla="*/ 51450 w 5311370"/>
                <a:gd name="connsiteY23" fmla="*/ 2115762 h 6130481"/>
                <a:gd name="connsiteX24" fmla="*/ 0 w 5311370"/>
                <a:gd name="connsiteY24" fmla="*/ 2171306 h 6130481"/>
                <a:gd name="connsiteX25" fmla="*/ 0 w 5311370"/>
                <a:gd name="connsiteY25" fmla="*/ 1394957 h 6130481"/>
                <a:gd name="connsiteX26" fmla="*/ 86231 w 5311370"/>
                <a:gd name="connsiteY26" fmla="*/ 1315650 h 6130481"/>
                <a:gd name="connsiteX27" fmla="*/ 304013 w 5311370"/>
                <a:gd name="connsiteY27" fmla="*/ 1107273 h 6130481"/>
                <a:gd name="connsiteX28" fmla="*/ 2342990 w 5311370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1370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794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253325"/>
                  </a:lnTo>
                  <a:lnTo>
                    <a:pt x="102872" y="4421298"/>
                  </a:lnTo>
                  <a:cubicBezTo>
                    <a:pt x="198481" y="4561527"/>
                    <a:pt x="307932" y="4692616"/>
                    <a:pt x="430539" y="4813600"/>
                  </a:cubicBezTo>
                  <a:cubicBezTo>
                    <a:pt x="925223" y="5301566"/>
                    <a:pt x="1580473" y="5570406"/>
                    <a:pt x="2275472" y="5570406"/>
                  </a:cubicBezTo>
                  <a:cubicBezTo>
                    <a:pt x="2648445" y="5570406"/>
                    <a:pt x="2965209" y="5516996"/>
                    <a:pt x="3243791" y="5407153"/>
                  </a:cubicBezTo>
                  <a:cubicBezTo>
                    <a:pt x="3516998" y="5299438"/>
                    <a:pt x="3764228" y="5132603"/>
                    <a:pt x="3999590" y="4897241"/>
                  </a:cubicBezTo>
                  <a:cubicBezTo>
                    <a:pt x="4163290" y="4733653"/>
                    <a:pt x="4220731" y="4637358"/>
                    <a:pt x="4255329" y="4564802"/>
                  </a:cubicBezTo>
                  <a:cubicBezTo>
                    <a:pt x="4304596" y="4461453"/>
                    <a:pt x="4337404" y="4330784"/>
                    <a:pt x="4382864" y="4149952"/>
                  </a:cubicBezTo>
                  <a:cubicBezTo>
                    <a:pt x="4440864" y="3918846"/>
                    <a:pt x="4520363" y="3602194"/>
                    <a:pt x="4680480" y="3168421"/>
                  </a:cubicBezTo>
                  <a:cubicBezTo>
                    <a:pt x="4778455" y="2902940"/>
                    <a:pt x="4775655" y="2626037"/>
                    <a:pt x="4671859" y="2321590"/>
                  </a:cubicBezTo>
                  <a:cubicBezTo>
                    <a:pt x="4580155" y="2052526"/>
                    <a:pt x="4408729" y="1769129"/>
                    <a:pt x="4175943" y="1501856"/>
                  </a:cubicBezTo>
                  <a:cubicBezTo>
                    <a:pt x="3903967" y="1189683"/>
                    <a:pt x="3632439" y="962832"/>
                    <a:pt x="3345795" y="808425"/>
                  </a:cubicBezTo>
                  <a:cubicBezTo>
                    <a:pt x="3035078" y="641141"/>
                    <a:pt x="2707117" y="559851"/>
                    <a:pt x="2342990" y="559851"/>
                  </a:cubicBezTo>
                  <a:cubicBezTo>
                    <a:pt x="2047725" y="559851"/>
                    <a:pt x="1781908" y="640134"/>
                    <a:pt x="1506461" y="812008"/>
                  </a:cubicBezTo>
                  <a:cubicBezTo>
                    <a:pt x="1222280" y="989593"/>
                    <a:pt x="952208" y="1250707"/>
                    <a:pt x="699939" y="1502976"/>
                  </a:cubicBezTo>
                  <a:cubicBezTo>
                    <a:pt x="582035" y="1620769"/>
                    <a:pt x="465474" y="1727700"/>
                    <a:pt x="352720" y="1831049"/>
                  </a:cubicBezTo>
                  <a:cubicBezTo>
                    <a:pt x="243493" y="1931095"/>
                    <a:pt x="141740" y="2024338"/>
                    <a:pt x="51450" y="2115762"/>
                  </a:cubicBezTo>
                  <a:lnTo>
                    <a:pt x="0" y="217130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EDA1E75-5443-4A54-AD2D-F9A4A88CB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55838"/>
              <a:ext cx="5440869" cy="6483075"/>
            </a:xfrm>
            <a:custGeom>
              <a:avLst/>
              <a:gdLst>
                <a:gd name="connsiteX0" fmla="*/ 2199668 w 5440869"/>
                <a:gd name="connsiteY0" fmla="*/ 0 h 6483075"/>
                <a:gd name="connsiteX1" fmla="*/ 5440869 w 5440869"/>
                <a:gd name="connsiteY1" fmla="*/ 3241538 h 6483075"/>
                <a:gd name="connsiteX2" fmla="*/ 2199668 w 5440869"/>
                <a:gd name="connsiteY2" fmla="*/ 6483075 h 6483075"/>
                <a:gd name="connsiteX3" fmla="*/ 137962 w 5440869"/>
                <a:gd name="connsiteY3" fmla="*/ 5742879 h 6483075"/>
                <a:gd name="connsiteX4" fmla="*/ 0 w 5440869"/>
                <a:gd name="connsiteY4" fmla="*/ 5617479 h 6483075"/>
                <a:gd name="connsiteX5" fmla="*/ 0 w 5440869"/>
                <a:gd name="connsiteY5" fmla="*/ 5226703 h 6483075"/>
                <a:gd name="connsiteX6" fmla="*/ 157153 w 5440869"/>
                <a:gd name="connsiteY6" fmla="*/ 5384735 h 6483075"/>
                <a:gd name="connsiteX7" fmla="*/ 887601 w 5440869"/>
                <a:gd name="connsiteY7" fmla="*/ 5866903 h 6483075"/>
                <a:gd name="connsiteX8" fmla="*/ 1433568 w 5440869"/>
                <a:gd name="connsiteY8" fmla="*/ 6059940 h 6483075"/>
                <a:gd name="connsiteX9" fmla="*/ 1503885 w 5440869"/>
                <a:gd name="connsiteY9" fmla="*/ 6076287 h 6483075"/>
                <a:gd name="connsiteX10" fmla="*/ 1574202 w 5440869"/>
                <a:gd name="connsiteY10" fmla="*/ 6091963 h 6483075"/>
                <a:gd name="connsiteX11" fmla="*/ 1644967 w 5440869"/>
                <a:gd name="connsiteY11" fmla="*/ 6105176 h 6483075"/>
                <a:gd name="connsiteX12" fmla="*/ 1680350 w 5440869"/>
                <a:gd name="connsiteY12" fmla="*/ 6111782 h 6483075"/>
                <a:gd name="connsiteX13" fmla="*/ 1715844 w 5440869"/>
                <a:gd name="connsiteY13" fmla="*/ 6117716 h 6483075"/>
                <a:gd name="connsiteX14" fmla="*/ 1858047 w 5440869"/>
                <a:gd name="connsiteY14" fmla="*/ 6137647 h 6483075"/>
                <a:gd name="connsiteX15" fmla="*/ 2000809 w 5440869"/>
                <a:gd name="connsiteY15" fmla="*/ 6151195 h 6483075"/>
                <a:gd name="connsiteX16" fmla="*/ 2143906 w 5440869"/>
                <a:gd name="connsiteY16" fmla="*/ 6158250 h 6483075"/>
                <a:gd name="connsiteX17" fmla="*/ 2287004 w 5440869"/>
                <a:gd name="connsiteY17" fmla="*/ 6159705 h 6483075"/>
                <a:gd name="connsiteX18" fmla="*/ 2575216 w 5440869"/>
                <a:gd name="connsiteY18" fmla="*/ 6147277 h 6483075"/>
                <a:gd name="connsiteX19" fmla="*/ 3138986 w 5440869"/>
                <a:gd name="connsiteY19" fmla="*/ 6060276 h 6483075"/>
                <a:gd name="connsiteX20" fmla="*/ 3672748 w 5440869"/>
                <a:gd name="connsiteY20" fmla="*/ 5871718 h 6483075"/>
                <a:gd name="connsiteX21" fmla="*/ 4161162 w 5440869"/>
                <a:gd name="connsiteY21" fmla="*/ 5573093 h 6483075"/>
                <a:gd name="connsiteX22" fmla="*/ 4218379 w 5440869"/>
                <a:gd name="connsiteY22" fmla="*/ 5528529 h 6483075"/>
                <a:gd name="connsiteX23" fmla="*/ 4275147 w 5440869"/>
                <a:gd name="connsiteY23" fmla="*/ 5483069 h 6483075"/>
                <a:gd name="connsiteX24" fmla="*/ 4330685 w 5440869"/>
                <a:gd name="connsiteY24" fmla="*/ 5435818 h 6483075"/>
                <a:gd name="connsiteX25" fmla="*/ 4385438 w 5440869"/>
                <a:gd name="connsiteY25" fmla="*/ 5387671 h 6483075"/>
                <a:gd name="connsiteX26" fmla="*/ 4588104 w 5440869"/>
                <a:gd name="connsiteY26" fmla="*/ 5181198 h 6483075"/>
                <a:gd name="connsiteX27" fmla="*/ 4750573 w 5440869"/>
                <a:gd name="connsiteY27" fmla="*/ 4945836 h 6483075"/>
                <a:gd name="connsiteX28" fmla="*/ 4783157 w 5440869"/>
                <a:gd name="connsiteY28" fmla="*/ 4881453 h 6483075"/>
                <a:gd name="connsiteX29" fmla="*/ 4811709 w 5440869"/>
                <a:gd name="connsiteY29" fmla="*/ 4814607 h 6483075"/>
                <a:gd name="connsiteX30" fmla="*/ 4838022 w 5440869"/>
                <a:gd name="connsiteY30" fmla="*/ 4746193 h 6483075"/>
                <a:gd name="connsiteX31" fmla="*/ 4862320 w 5440869"/>
                <a:gd name="connsiteY31" fmla="*/ 4676436 h 6483075"/>
                <a:gd name="connsiteX32" fmla="*/ 4948536 w 5440869"/>
                <a:gd name="connsiteY32" fmla="*/ 4390352 h 6483075"/>
                <a:gd name="connsiteX33" fmla="*/ 4990749 w 5440869"/>
                <a:gd name="connsiteY33" fmla="*/ 4246134 h 6483075"/>
                <a:gd name="connsiteX34" fmla="*/ 5034194 w 5440869"/>
                <a:gd name="connsiteY34" fmla="*/ 4102140 h 6483075"/>
                <a:gd name="connsiteX35" fmla="*/ 5226335 w 5440869"/>
                <a:gd name="connsiteY35" fmla="*/ 3532884 h 6483075"/>
                <a:gd name="connsiteX36" fmla="*/ 5322741 w 5440869"/>
                <a:gd name="connsiteY36" fmla="*/ 2951647 h 6483075"/>
                <a:gd name="connsiteX37" fmla="*/ 5289822 w 5440869"/>
                <a:gd name="connsiteY37" fmla="*/ 2658733 h 6483075"/>
                <a:gd name="connsiteX38" fmla="*/ 5273922 w 5440869"/>
                <a:gd name="connsiteY38" fmla="*/ 2586848 h 6483075"/>
                <a:gd name="connsiteX39" fmla="*/ 5255223 w 5440869"/>
                <a:gd name="connsiteY39" fmla="*/ 2515635 h 6483075"/>
                <a:gd name="connsiteX40" fmla="*/ 5233500 w 5440869"/>
                <a:gd name="connsiteY40" fmla="*/ 2445317 h 6483075"/>
                <a:gd name="connsiteX41" fmla="*/ 5209427 w 5440869"/>
                <a:gd name="connsiteY41" fmla="*/ 2375896 h 6483075"/>
                <a:gd name="connsiteX42" fmla="*/ 4938459 w 5440869"/>
                <a:gd name="connsiteY42" fmla="*/ 1857138 h 6483075"/>
                <a:gd name="connsiteX43" fmla="*/ 4568733 w 5440869"/>
                <a:gd name="connsiteY43" fmla="*/ 1405450 h 6483075"/>
                <a:gd name="connsiteX44" fmla="*/ 4139664 w 5440869"/>
                <a:gd name="connsiteY44" fmla="*/ 1012323 h 6483075"/>
                <a:gd name="connsiteX45" fmla="*/ 3909229 w 5440869"/>
                <a:gd name="connsiteY45" fmla="*/ 841344 h 6483075"/>
                <a:gd name="connsiteX46" fmla="*/ 3667933 w 5440869"/>
                <a:gd name="connsiteY46" fmla="*/ 691528 h 6483075"/>
                <a:gd name="connsiteX47" fmla="*/ 3153430 w 5440869"/>
                <a:gd name="connsiteY47" fmla="*/ 468819 h 6483075"/>
                <a:gd name="connsiteX48" fmla="*/ 2605000 w 5440869"/>
                <a:gd name="connsiteY48" fmla="*/ 366031 h 6483075"/>
                <a:gd name="connsiteX49" fmla="*/ 2535019 w 5440869"/>
                <a:gd name="connsiteY49" fmla="*/ 361440 h 6483075"/>
                <a:gd name="connsiteX50" fmla="*/ 2464925 w 5440869"/>
                <a:gd name="connsiteY50" fmla="*/ 358417 h 6483075"/>
                <a:gd name="connsiteX51" fmla="*/ 2394608 w 5440869"/>
                <a:gd name="connsiteY51" fmla="*/ 357521 h 6483075"/>
                <a:gd name="connsiteX52" fmla="*/ 2325634 w 5440869"/>
                <a:gd name="connsiteY52" fmla="*/ 358529 h 6483075"/>
                <a:gd name="connsiteX53" fmla="*/ 2053883 w 5440869"/>
                <a:gd name="connsiteY53" fmla="*/ 385289 h 6483075"/>
                <a:gd name="connsiteX54" fmla="*/ 1534565 w 5440869"/>
                <a:gd name="connsiteY54" fmla="*/ 553917 h 6483075"/>
                <a:gd name="connsiteX55" fmla="*/ 1058019 w 5440869"/>
                <a:gd name="connsiteY55" fmla="*/ 853549 h 6483075"/>
                <a:gd name="connsiteX56" fmla="*/ 616969 w 5440869"/>
                <a:gd name="connsiteY56" fmla="*/ 1234136 h 6483075"/>
                <a:gd name="connsiteX57" fmla="*/ 509589 w 5440869"/>
                <a:gd name="connsiteY57" fmla="*/ 1336252 h 6483075"/>
                <a:gd name="connsiteX58" fmla="*/ 400754 w 5440869"/>
                <a:gd name="connsiteY58" fmla="*/ 1440945 h 6483075"/>
                <a:gd name="connsiteX59" fmla="*/ 175918 w 5440869"/>
                <a:gd name="connsiteY59" fmla="*/ 1646074 h 6483075"/>
                <a:gd name="connsiteX60" fmla="*/ 0 w 5440869"/>
                <a:gd name="connsiteY60" fmla="*/ 1801721 h 6483075"/>
                <a:gd name="connsiteX61" fmla="*/ 0 w 5440869"/>
                <a:gd name="connsiteY61" fmla="*/ 865597 h 6483075"/>
                <a:gd name="connsiteX62" fmla="*/ 137962 w 5440869"/>
                <a:gd name="connsiteY62" fmla="*/ 740197 h 6483075"/>
                <a:gd name="connsiteX63" fmla="*/ 2199668 w 5440869"/>
                <a:gd name="connsiteY63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40869" h="6483075">
                  <a:moveTo>
                    <a:pt x="2199668" y="0"/>
                  </a:moveTo>
                  <a:cubicBezTo>
                    <a:pt x="3989736" y="0"/>
                    <a:pt x="5440869" y="1451246"/>
                    <a:pt x="5440869" y="3241538"/>
                  </a:cubicBezTo>
                  <a:cubicBezTo>
                    <a:pt x="5440869" y="5031830"/>
                    <a:pt x="3989736" y="6483075"/>
                    <a:pt x="2199668" y="6483075"/>
                  </a:cubicBezTo>
                  <a:cubicBezTo>
                    <a:pt x="1416513" y="6483075"/>
                    <a:pt x="698233" y="6205298"/>
                    <a:pt x="137962" y="5742879"/>
                  </a:cubicBezTo>
                  <a:lnTo>
                    <a:pt x="0" y="5617479"/>
                  </a:lnTo>
                  <a:lnTo>
                    <a:pt x="0" y="5226703"/>
                  </a:lnTo>
                  <a:lnTo>
                    <a:pt x="157153" y="5384735"/>
                  </a:lnTo>
                  <a:cubicBezTo>
                    <a:pt x="375191" y="5582114"/>
                    <a:pt x="623240" y="5744884"/>
                    <a:pt x="887601" y="5866903"/>
                  </a:cubicBezTo>
                  <a:cubicBezTo>
                    <a:pt x="1063842" y="5948418"/>
                    <a:pt x="1246913" y="6013137"/>
                    <a:pt x="1433568" y="6059940"/>
                  </a:cubicBezTo>
                  <a:lnTo>
                    <a:pt x="1503885" y="6076287"/>
                  </a:lnTo>
                  <a:cubicBezTo>
                    <a:pt x="1527399" y="6081550"/>
                    <a:pt x="1550465" y="6088156"/>
                    <a:pt x="1574202" y="6091963"/>
                  </a:cubicBezTo>
                  <a:lnTo>
                    <a:pt x="1644967" y="6105176"/>
                  </a:lnTo>
                  <a:lnTo>
                    <a:pt x="1680350" y="6111782"/>
                  </a:lnTo>
                  <a:cubicBezTo>
                    <a:pt x="1692107" y="6114021"/>
                    <a:pt x="1703864" y="6116373"/>
                    <a:pt x="1715844" y="6117716"/>
                  </a:cubicBezTo>
                  <a:cubicBezTo>
                    <a:pt x="1763320" y="6124323"/>
                    <a:pt x="1810571" y="6131489"/>
                    <a:pt x="1858047" y="6137647"/>
                  </a:cubicBezTo>
                  <a:cubicBezTo>
                    <a:pt x="1905746" y="6141790"/>
                    <a:pt x="1953333" y="6146381"/>
                    <a:pt x="2000809" y="6151195"/>
                  </a:cubicBezTo>
                  <a:lnTo>
                    <a:pt x="2143906" y="6158250"/>
                  </a:lnTo>
                  <a:cubicBezTo>
                    <a:pt x="2191606" y="6159593"/>
                    <a:pt x="2239305" y="6159146"/>
                    <a:pt x="2287004" y="6159705"/>
                  </a:cubicBezTo>
                  <a:cubicBezTo>
                    <a:pt x="2382963" y="6158137"/>
                    <a:pt x="2479817" y="6154666"/>
                    <a:pt x="2575216" y="6147277"/>
                  </a:cubicBezTo>
                  <a:cubicBezTo>
                    <a:pt x="2766461" y="6132944"/>
                    <a:pt x="2955243" y="6105288"/>
                    <a:pt x="3138986" y="6060276"/>
                  </a:cubicBezTo>
                  <a:cubicBezTo>
                    <a:pt x="3322729" y="6015375"/>
                    <a:pt x="3501434" y="5952785"/>
                    <a:pt x="3672748" y="5871718"/>
                  </a:cubicBezTo>
                  <a:cubicBezTo>
                    <a:pt x="3844062" y="5790428"/>
                    <a:pt x="4006979" y="5689318"/>
                    <a:pt x="4161162" y="5573093"/>
                  </a:cubicBezTo>
                  <a:lnTo>
                    <a:pt x="4218379" y="5528529"/>
                  </a:lnTo>
                  <a:cubicBezTo>
                    <a:pt x="4237526" y="5513637"/>
                    <a:pt x="4257008" y="5499193"/>
                    <a:pt x="4275147" y="5483069"/>
                  </a:cubicBezTo>
                  <a:lnTo>
                    <a:pt x="4330685" y="5435818"/>
                  </a:lnTo>
                  <a:cubicBezTo>
                    <a:pt x="4349160" y="5419918"/>
                    <a:pt x="4368083" y="5404466"/>
                    <a:pt x="4385438" y="5387671"/>
                  </a:cubicBezTo>
                  <a:cubicBezTo>
                    <a:pt x="4456875" y="5321944"/>
                    <a:pt x="4526969" y="5254650"/>
                    <a:pt x="4588104" y="5181198"/>
                  </a:cubicBezTo>
                  <a:cubicBezTo>
                    <a:pt x="4651703" y="5109089"/>
                    <a:pt x="4704329" y="5029926"/>
                    <a:pt x="4750573" y="4945836"/>
                  </a:cubicBezTo>
                  <a:cubicBezTo>
                    <a:pt x="4761546" y="4924450"/>
                    <a:pt x="4772519" y="4903064"/>
                    <a:pt x="4783157" y="4881453"/>
                  </a:cubicBezTo>
                  <a:lnTo>
                    <a:pt x="4811709" y="4814607"/>
                  </a:lnTo>
                  <a:cubicBezTo>
                    <a:pt x="4821786" y="4792549"/>
                    <a:pt x="4829288" y="4769035"/>
                    <a:pt x="4838022" y="4746193"/>
                  </a:cubicBezTo>
                  <a:cubicBezTo>
                    <a:pt x="4846531" y="4723128"/>
                    <a:pt x="4855041" y="4700174"/>
                    <a:pt x="4862320" y="4676436"/>
                  </a:cubicBezTo>
                  <a:cubicBezTo>
                    <a:pt x="4893447" y="4582717"/>
                    <a:pt x="4920880" y="4486422"/>
                    <a:pt x="4948536" y="4390352"/>
                  </a:cubicBezTo>
                  <a:lnTo>
                    <a:pt x="4990749" y="4246134"/>
                  </a:lnTo>
                  <a:lnTo>
                    <a:pt x="5034194" y="4102140"/>
                  </a:lnTo>
                  <a:cubicBezTo>
                    <a:pt x="5093090" y="3910560"/>
                    <a:pt x="5158592" y="3721330"/>
                    <a:pt x="5226335" y="3532884"/>
                  </a:cubicBezTo>
                  <a:cubicBezTo>
                    <a:pt x="5294189" y="3346902"/>
                    <a:pt x="5327444" y="3148714"/>
                    <a:pt x="5322741" y="2951647"/>
                  </a:cubicBezTo>
                  <a:cubicBezTo>
                    <a:pt x="5320726" y="2853113"/>
                    <a:pt x="5309304" y="2755027"/>
                    <a:pt x="5289822" y="2658733"/>
                  </a:cubicBezTo>
                  <a:cubicBezTo>
                    <a:pt x="5285007" y="2634659"/>
                    <a:pt x="5280192" y="2610585"/>
                    <a:pt x="5273922" y="2586848"/>
                  </a:cubicBezTo>
                  <a:cubicBezTo>
                    <a:pt x="5268100" y="2562998"/>
                    <a:pt x="5262613" y="2539036"/>
                    <a:pt x="5255223" y="2515635"/>
                  </a:cubicBezTo>
                  <a:cubicBezTo>
                    <a:pt x="5248281" y="2492009"/>
                    <a:pt x="5241563" y="2468495"/>
                    <a:pt x="5233500" y="2445317"/>
                  </a:cubicBezTo>
                  <a:cubicBezTo>
                    <a:pt x="5225774" y="2422028"/>
                    <a:pt x="5218273" y="2398738"/>
                    <a:pt x="5209427" y="2375896"/>
                  </a:cubicBezTo>
                  <a:cubicBezTo>
                    <a:pt x="5141685" y="2191817"/>
                    <a:pt x="5047966" y="2018599"/>
                    <a:pt x="4938459" y="1857138"/>
                  </a:cubicBezTo>
                  <a:cubicBezTo>
                    <a:pt x="4828841" y="1695565"/>
                    <a:pt x="4703657" y="1545301"/>
                    <a:pt x="4568733" y="1405450"/>
                  </a:cubicBezTo>
                  <a:cubicBezTo>
                    <a:pt x="4432802" y="1265040"/>
                    <a:pt x="4290040" y="1132131"/>
                    <a:pt x="4139664" y="1012323"/>
                  </a:cubicBezTo>
                  <a:cubicBezTo>
                    <a:pt x="4064644" y="952195"/>
                    <a:pt x="3988168" y="894642"/>
                    <a:pt x="3909229" y="841344"/>
                  </a:cubicBezTo>
                  <a:cubicBezTo>
                    <a:pt x="3830962" y="787263"/>
                    <a:pt x="3750231" y="737548"/>
                    <a:pt x="3667933" y="691528"/>
                  </a:cubicBezTo>
                  <a:cubicBezTo>
                    <a:pt x="3503449" y="599712"/>
                    <a:pt x="3331687" y="523349"/>
                    <a:pt x="3153430" y="468819"/>
                  </a:cubicBezTo>
                  <a:cubicBezTo>
                    <a:pt x="2975173" y="414514"/>
                    <a:pt x="2791206" y="380699"/>
                    <a:pt x="2605000" y="366031"/>
                  </a:cubicBezTo>
                  <a:cubicBezTo>
                    <a:pt x="2581598" y="364575"/>
                    <a:pt x="2558420" y="362448"/>
                    <a:pt x="2535019" y="361440"/>
                  </a:cubicBezTo>
                  <a:lnTo>
                    <a:pt x="2464925" y="358417"/>
                  </a:lnTo>
                  <a:lnTo>
                    <a:pt x="2394608" y="357521"/>
                  </a:lnTo>
                  <a:cubicBezTo>
                    <a:pt x="2370982" y="356961"/>
                    <a:pt x="2348700" y="358305"/>
                    <a:pt x="2325634" y="358529"/>
                  </a:cubicBezTo>
                  <a:cubicBezTo>
                    <a:pt x="2234154" y="360992"/>
                    <a:pt x="2143459" y="370285"/>
                    <a:pt x="2053883" y="385289"/>
                  </a:cubicBezTo>
                  <a:cubicBezTo>
                    <a:pt x="1874618" y="415521"/>
                    <a:pt x="1700840" y="473634"/>
                    <a:pt x="1534565" y="553917"/>
                  </a:cubicBezTo>
                  <a:cubicBezTo>
                    <a:pt x="1368401" y="634647"/>
                    <a:pt x="1209739" y="737100"/>
                    <a:pt x="1058019" y="853549"/>
                  </a:cubicBezTo>
                  <a:cubicBezTo>
                    <a:pt x="906076" y="969886"/>
                    <a:pt x="760403" y="1099212"/>
                    <a:pt x="616969" y="1234136"/>
                  </a:cubicBezTo>
                  <a:cubicBezTo>
                    <a:pt x="581026" y="1267951"/>
                    <a:pt x="545308" y="1301990"/>
                    <a:pt x="509589" y="1336252"/>
                  </a:cubicBezTo>
                  <a:lnTo>
                    <a:pt x="400754" y="1440945"/>
                  </a:lnTo>
                  <a:cubicBezTo>
                    <a:pt x="326518" y="1511374"/>
                    <a:pt x="251162" y="1579452"/>
                    <a:pt x="175918" y="1646074"/>
                  </a:cubicBezTo>
                  <a:lnTo>
                    <a:pt x="0" y="1801721"/>
                  </a:lnTo>
                  <a:lnTo>
                    <a:pt x="0" y="865597"/>
                  </a:lnTo>
                  <a:lnTo>
                    <a:pt x="137962" y="740197"/>
                  </a:lnTo>
                  <a:cubicBezTo>
                    <a:pt x="698233" y="277778"/>
                    <a:pt x="1416513" y="0"/>
                    <a:pt x="2199668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58745"/>
            <a:ext cx="3515310" cy="25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Gross Tertiary Education Enrollment vs. Number of Channels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3670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9B627-7ED6-E48B-F89D-363DC1A5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4133" y="557434"/>
            <a:ext cx="5440869" cy="287156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7B3BA-7356-839E-6DDE-18705BA89B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069" y="3863968"/>
            <a:ext cx="4820848" cy="511301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52DFB1-8DFB-94B8-7BE5-7076EFCA3617}"/>
              </a:ext>
            </a:extLst>
          </p:cNvPr>
          <p:cNvSpPr txBox="1"/>
          <p:nvPr/>
        </p:nvSpPr>
        <p:spPr>
          <a:xfrm>
            <a:off x="6234611" y="4375269"/>
            <a:ext cx="4977578" cy="2277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The analysis shows a weak positive correlation (0.11) between gross tertiary education enrollment and the number of YouTube channels, indicating a slight relationship. This suggests that higher education enrollment has minimal impact on the number of YouTube channels in a country.</a:t>
            </a:r>
          </a:p>
        </p:txBody>
      </p:sp>
    </p:spTree>
    <p:extLst>
      <p:ext uri="{BB962C8B-B14F-4D97-AF65-F5344CB8AC3E}">
        <p14:creationId xmlns:p14="http://schemas.microsoft.com/office/powerpoint/2010/main" val="811657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4B19-230D-B94D-737D-6F96298A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b="1"/>
              <a:t>Unemployment Rate in Top 10 Countries</a:t>
            </a:r>
            <a:endParaRPr lang="en-US" sz="39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9A173-57F4-2F63-D085-A01BBF52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0" y="617959"/>
            <a:ext cx="4281815" cy="231217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9CF40-2F74-0D5F-2404-1438200146B5}"/>
              </a:ext>
            </a:extLst>
          </p:cNvPr>
          <p:cNvSpPr txBox="1"/>
          <p:nvPr/>
        </p:nvSpPr>
        <p:spPr>
          <a:xfrm>
            <a:off x="6261811" y="2612571"/>
            <a:ext cx="4962908" cy="404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Diverse Unemployment Rates:</a:t>
            </a:r>
            <a:r>
              <a:rPr lang="en-US" sz="2200" dirty="0"/>
              <a:t> The top 10 countries show a wide range of unemployment rates, from 0.75% in Thailand to 14.70% in the United States.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High Channel Counts Across Economies:</a:t>
            </a:r>
            <a:r>
              <a:rPr lang="en-US" sz="2200" dirty="0"/>
              <a:t> Countries with both high and low unemployment rates have significant numbers of YouTube channels, indicating that content creation is widespread regardless of economic conditions.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No Clear Pattern:</a:t>
            </a:r>
            <a:r>
              <a:rPr lang="en-US" sz="2200" dirty="0"/>
              <a:t> There is no strong correlation between the number of YouTube channels and unemployment rates, suggesting other factors influence </a:t>
            </a:r>
            <a:r>
              <a:rPr lang="en-US" sz="2200" dirty="0" err="1"/>
              <a:t>Youtube</a:t>
            </a:r>
            <a:r>
              <a:rPr lang="en-US" sz="2200" dirty="0"/>
              <a:t> channel prevalence.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A6624-A6CD-2121-7DE6-C86C4CEE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128109"/>
            <a:ext cx="4281815" cy="188258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5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1067999"/>
            <a:ext cx="9792469" cy="12937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Urban Population 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CF7AC-A60E-749A-D832-8961550D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73" y="4851305"/>
            <a:ext cx="7712708" cy="62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DAFFD-A068-15BE-94E8-3D4ADAF5ACCC}"/>
              </a:ext>
            </a:extLst>
          </p:cNvPr>
          <p:cNvSpPr txBox="1"/>
          <p:nvPr/>
        </p:nvSpPr>
        <p:spPr>
          <a:xfrm>
            <a:off x="1198179" y="3113147"/>
            <a:ext cx="9792469" cy="2606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Data Anomaly:</a:t>
            </a:r>
            <a:r>
              <a:rPr lang="en-US" sz="2000" dirty="0"/>
              <a:t> The reported average urban population percentage (223,974,718.82%) is likely an error, as percentages should range between 0% and 100%.</a:t>
            </a:r>
          </a:p>
          <a:p>
            <a:pPr marL="285750"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Recheck Required:</a:t>
            </a:r>
            <a:r>
              <a:rPr lang="en-US" sz="2000" dirty="0"/>
              <a:t> This suggests a need to recheck the data and calculations for accuracy, as the current value is unrealistic and indicates a potential issue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802670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" y="806220"/>
            <a:ext cx="4311514" cy="10078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Channels Based on Latitude and Longitude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92146-9A16-B671-A7E0-FA31CB3C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14106"/>
            <a:ext cx="5628018" cy="2996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2B584-47E9-7BD6-B1B2-B54D9DB534C1}"/>
              </a:ext>
            </a:extLst>
          </p:cNvPr>
          <p:cNvSpPr txBox="1"/>
          <p:nvPr/>
        </p:nvSpPr>
        <p:spPr>
          <a:xfrm>
            <a:off x="472456" y="1975358"/>
            <a:ext cx="4311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 Spread:</a:t>
            </a:r>
            <a:r>
              <a:rPr lang="en-US" dirty="0"/>
              <a:t> YouTube channels are distributed globally, indicating widespread content creation across different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Concentration in Specific Regions:</a:t>
            </a:r>
            <a:r>
              <a:rPr lang="en-US" dirty="0"/>
              <a:t> There may be higher concentrations of channels in certain latitudinal and longitudinal ranges, reflecting population density and internet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Regional Trends:</a:t>
            </a:r>
            <a:r>
              <a:rPr lang="en-US" dirty="0"/>
              <a:t> Analysis of latitude and longitude can reveal regional trends and hotspots where YouTube content creation is particularly active.</a:t>
            </a:r>
          </a:p>
        </p:txBody>
      </p:sp>
    </p:spTree>
    <p:extLst>
      <p:ext uri="{BB962C8B-B14F-4D97-AF65-F5344CB8AC3E}">
        <p14:creationId xmlns:p14="http://schemas.microsoft.com/office/powerpoint/2010/main" val="2127613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45454-C761-900A-F647-E7644F45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13931"/>
            <a:ext cx="3388567" cy="2601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Between Subscribers and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5491C-E40E-C3D5-0486-CBA1730F8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4" b="1"/>
          <a:stretch/>
        </p:blipFill>
        <p:spPr>
          <a:xfrm>
            <a:off x="324388" y="2052735"/>
            <a:ext cx="5350809" cy="793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666B98-0F60-63A8-36AA-D00C1B00D2C5}"/>
              </a:ext>
            </a:extLst>
          </p:cNvPr>
          <p:cNvSpPr txBox="1"/>
          <p:nvPr/>
        </p:nvSpPr>
        <p:spPr>
          <a:xfrm>
            <a:off x="5999584" y="1214019"/>
            <a:ext cx="5495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Moderate Positive Correlation:</a:t>
            </a:r>
            <a:r>
              <a:rPr lang="en-US" dirty="0"/>
              <a:t> The correlation coefficient of 0.34 indicates a moderate positive relationship between the number of subscribers and the population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Larger Populations, More Subscribers:</a:t>
            </a:r>
            <a:r>
              <a:rPr lang="en-US" dirty="0"/>
              <a:t> Generally, countries with larger populations tend to have more subscribers, reflecting broader audience reach.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Influence of Population:</a:t>
            </a:r>
            <a:r>
              <a:rPr lang="en-US" dirty="0"/>
              <a:t> Population size plays a significant role but is not the sole factor in determining subscriber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Other Factors at Play:</a:t>
            </a:r>
            <a:r>
              <a:rPr lang="en-US" dirty="0"/>
              <a:t> While population is important, other elements such as internet penetration, content quality, and cultural factors also impact subscriber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for Growth:</a:t>
            </a:r>
            <a:r>
              <a:rPr lang="en-US" dirty="0"/>
              <a:t> Countries with large populations have the potential for significant subscriber growth, highlighting market opportunities for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2893074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Top 10 Countries by Population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E7759-4296-02F3-FD00-12B9737A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2" y="928330"/>
            <a:ext cx="5001543" cy="2688328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E45E0-4162-92DF-4FF0-27C289D9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875606"/>
            <a:ext cx="4389120" cy="1980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88550-8822-8BF4-ED20-DF52775A1799}"/>
              </a:ext>
            </a:extLst>
          </p:cNvPr>
          <p:cNvSpPr txBox="1"/>
          <p:nvPr/>
        </p:nvSpPr>
        <p:spPr>
          <a:xfrm>
            <a:off x="5868786" y="2508105"/>
            <a:ext cx="5408813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Population and Channel Counts:</a:t>
            </a:r>
            <a:r>
              <a:rPr lang="en-US" sz="2000" dirty="0"/>
              <a:t> India and the United States, with the largest populations, also have the highest number of YouTube channels, indicating a potential link between population size and content creation.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Smaller Populations, Fewer Channels:</a:t>
            </a:r>
            <a:r>
              <a:rPr lang="en-US" sz="2000" dirty="0"/>
              <a:t> Countries with smaller populations, like the United Kingdom and Spain, have fewer YouTube channels, reflecting the influence of population size on the number of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183967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28E43-FB26-3608-2DAD-642D0975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3D11-FA23-A850-558B-3770CD61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240062" cy="4529856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7200" dirty="0"/>
              <a:t>   Overview: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4800" b="1" dirty="0"/>
              <a:t>Dataset:</a:t>
            </a:r>
            <a:r>
              <a:rPr lang="en-US" sz="4800" dirty="0"/>
              <a:t> This analysis is based on a comprehensive dataset of YouTube channels, including information such as subscriber counts, video views, upload frequency, country of origin, earnings, and more.</a:t>
            </a:r>
            <a:endParaRPr lang="en-US" sz="6400" dirty="0"/>
          </a:p>
          <a:p>
            <a:pPr>
              <a:lnSpc>
                <a:spcPct val="120000"/>
              </a:lnSpc>
            </a:pPr>
            <a:r>
              <a:rPr lang="en-US" sz="6400" dirty="0"/>
              <a:t> </a:t>
            </a:r>
            <a:r>
              <a:rPr lang="en-US" sz="4800" b="1" dirty="0"/>
              <a:t>Content:</a:t>
            </a:r>
            <a:r>
              <a:rPr lang="en-US" sz="4800" dirty="0"/>
              <a:t> The dataset contains detailed statistics on the top YouTube channels, providing insights into their performance, geographical distribution, and other relevant metrics.</a:t>
            </a:r>
            <a:endParaRPr lang="en-US" sz="6400" dirty="0"/>
          </a:p>
          <a:p>
            <a:pPr marL="0" indent="0">
              <a:lnSpc>
                <a:spcPct val="170000"/>
              </a:lnSpc>
              <a:buNone/>
            </a:pPr>
            <a:endParaRPr lang="en-US" sz="49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70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28E43-FB26-3608-2DAD-642D0975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69" y="425279"/>
            <a:ext cx="4176789" cy="1098475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Subscribers Gained per Month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3A706-CB7C-9166-0EFD-388A703B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66" y="3610947"/>
            <a:ext cx="5412579" cy="793102"/>
          </a:xfrm>
          <a:prstGeom prst="rect">
            <a:avLst/>
          </a:prstGeom>
        </p:spPr>
      </p:pic>
      <p:graphicFrame>
        <p:nvGraphicFramePr>
          <p:cNvPr id="24" name="TextBox 5">
            <a:extLst>
              <a:ext uri="{FF2B5EF4-FFF2-40B4-BE49-F238E27FC236}">
                <a16:creationId xmlns:a16="http://schemas.microsoft.com/office/drawing/2014/main" id="{B8852BC8-C802-CC1A-F182-3BEB88E8D4D6}"/>
              </a:ext>
            </a:extLst>
          </p:cNvPr>
          <p:cNvGraphicFramePr/>
          <p:nvPr/>
        </p:nvGraphicFramePr>
        <p:xfrm>
          <a:off x="572493" y="2015412"/>
          <a:ext cx="4960560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0931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1F25E-17B2-6351-A49C-7AAF3BF1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9" y="366297"/>
            <a:ext cx="5710031" cy="3041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8846A-EB5D-616A-3950-2889ADC8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531059"/>
            <a:ext cx="5805300" cy="30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3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F919E-AF19-B572-CE81-10C2E493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 </a:t>
            </a:r>
            <a:r>
              <a:rPr lang="en-US" sz="5600" b="1" dirty="0"/>
              <a:t>Summary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A3FFBD90-24F5-2A1C-498D-F3BF4D0C2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24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827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DE27E9-14EE-7EAC-ABBA-71481E77B0AE}"/>
              </a:ext>
            </a:extLst>
          </p:cNvPr>
          <p:cNvSpPr txBox="1"/>
          <p:nvPr/>
        </p:nvSpPr>
        <p:spPr>
          <a:xfrm>
            <a:off x="1421002" y="2228671"/>
            <a:ext cx="99508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238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lose-up of folded paper&#10;&#10;Description automatically generated">
            <a:extLst>
              <a:ext uri="{FF2B5EF4-FFF2-40B4-BE49-F238E27FC236}">
                <a16:creationId xmlns:a16="http://schemas.microsoft.com/office/drawing/2014/main" id="{89B0EB14-EED1-0802-24DE-6F9C0E40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181FBC1-8F74-88B0-D4FD-90FA33E9A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27490"/>
              </p:ext>
            </p:extLst>
          </p:nvPr>
        </p:nvGraphicFramePr>
        <p:xfrm>
          <a:off x="838200" y="11600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6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606144"/>
            <a:ext cx="5019870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YouTube Channels by Subscribers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CB5C9-03A0-7112-2AD6-F6BCFCA7A4D1}"/>
              </a:ext>
            </a:extLst>
          </p:cNvPr>
          <p:cNvSpPr txBox="1"/>
          <p:nvPr/>
        </p:nvSpPr>
        <p:spPr>
          <a:xfrm>
            <a:off x="261258" y="2530075"/>
            <a:ext cx="5262464" cy="4029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sz="2000" dirty="0"/>
              <a:t>Insights: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Top Subscriber Count:</a:t>
            </a:r>
            <a:r>
              <a:rPr lang="en-US" sz="1700" dirty="0"/>
              <a:t> T-Series leads with 245 million subscribers, far surpassing other channels.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High Engagement Channels:</a:t>
            </a:r>
            <a:r>
              <a:rPr lang="en-US" sz="1700" dirty="0"/>
              <a:t> Channels like YouTube Movies and </a:t>
            </a:r>
            <a:r>
              <a:rPr lang="en-US" sz="1700" dirty="0" err="1"/>
              <a:t>MrBeast</a:t>
            </a:r>
            <a:r>
              <a:rPr lang="en-US" sz="1700" dirty="0"/>
              <a:t> follow closely, showing significant subscriber engagement.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Strong Kids Content:</a:t>
            </a:r>
            <a:r>
              <a:rPr lang="en-US" sz="1700" dirty="0"/>
              <a:t> Channels focused on kids' content, such as </a:t>
            </a:r>
            <a:r>
              <a:rPr lang="en-US" sz="1700" dirty="0" err="1"/>
              <a:t>Cocomelon</a:t>
            </a:r>
            <a:r>
              <a:rPr lang="en-US" sz="1700" dirty="0"/>
              <a:t> and Kids Diana Show, have high subscriber counts, indicating strong appeal to younger audiences.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Diverse Content:</a:t>
            </a:r>
            <a:r>
              <a:rPr lang="en-US" sz="1700" dirty="0"/>
              <a:t> The list includes a mix of content types, from nursery rhymes to gaming, reflecting diverse viewer interests.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Notable Channels:</a:t>
            </a:r>
            <a:r>
              <a:rPr lang="en-US" sz="1700" dirty="0"/>
              <a:t> PewDiePie and Like </a:t>
            </a:r>
            <a:r>
              <a:rPr lang="en-US" sz="1700" dirty="0" err="1"/>
              <a:t>Nastya</a:t>
            </a:r>
            <a:r>
              <a:rPr lang="en-US" sz="1700" dirty="0"/>
              <a:t> are among the top, highlighting the global reach and popularity of both individual creators and family-oriented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DBF84-2445-DCC7-8A77-970866CAE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1" t="3019" r="281" b="-910"/>
          <a:stretch/>
        </p:blipFill>
        <p:spPr>
          <a:xfrm>
            <a:off x="6800986" y="2530075"/>
            <a:ext cx="4747547" cy="23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F919E-AF19-B572-CE81-10C2E493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29" y="2144037"/>
            <a:ext cx="9471956" cy="1137111"/>
          </a:xfrm>
        </p:spPr>
        <p:txBody>
          <a:bodyPr>
            <a:normAutofit/>
          </a:bodyPr>
          <a:lstStyle/>
          <a:p>
            <a:r>
              <a:rPr lang="en-US" sz="3800" b="1" dirty="0"/>
              <a:t> Category with Highest Average Subscribers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EE066-C357-4041-EC1F-2FB25150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080416"/>
            <a:ext cx="7745969" cy="117503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43FA6D-B76D-0532-9567-75C95D3F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81" y="3147146"/>
            <a:ext cx="8285690" cy="2910805"/>
          </a:xfrm>
        </p:spPr>
        <p:txBody>
          <a:bodyPr anchor="t">
            <a:noAutofit/>
          </a:bodyPr>
          <a:lstStyle/>
          <a:p>
            <a:r>
              <a:rPr lang="en-US" sz="1600" b="1" dirty="0"/>
              <a:t>Top Category:</a:t>
            </a:r>
            <a:r>
              <a:rPr lang="en-US" sz="1600" dirty="0"/>
              <a:t> 'Shows' has the highest average number of subscribers, with 41,615,384.62 subscribers.</a:t>
            </a:r>
          </a:p>
          <a:p>
            <a:r>
              <a:rPr lang="en-US" sz="1600" b="1" dirty="0"/>
              <a:t>Significant Lead:</a:t>
            </a:r>
            <a:r>
              <a:rPr lang="en-US" sz="1600" dirty="0"/>
              <a:t> The 'Shows' category significantly outperforms other categories in terms of average subscriber count.</a:t>
            </a:r>
          </a:p>
          <a:p>
            <a:r>
              <a:rPr lang="en-US" sz="1600" b="1" dirty="0"/>
              <a:t>High Engagement:</a:t>
            </a:r>
            <a:r>
              <a:rPr lang="en-US" sz="1600" dirty="0"/>
              <a:t> The high average suggests strong audience engagement within the 'Shows' category.</a:t>
            </a:r>
          </a:p>
          <a:p>
            <a:r>
              <a:rPr lang="en-US" sz="1600" b="1" dirty="0"/>
              <a:t>Content Popularity:</a:t>
            </a:r>
            <a:r>
              <a:rPr lang="en-US" sz="1600" dirty="0"/>
              <a:t> The popularity of 'Shows' indicates a high viewer interest in this type of content.</a:t>
            </a:r>
          </a:p>
          <a:p>
            <a:r>
              <a:rPr lang="en-US" sz="1600" b="1" dirty="0"/>
              <a:t>Competitive Edge:</a:t>
            </a:r>
            <a:r>
              <a:rPr lang="en-US" sz="1600" dirty="0"/>
              <a:t> Channels in the 'Shows' category have a competitive advantage due to their large subscriber base.</a:t>
            </a:r>
          </a:p>
        </p:txBody>
      </p:sp>
    </p:spTree>
    <p:extLst>
      <p:ext uri="{BB962C8B-B14F-4D97-AF65-F5344CB8AC3E}">
        <p14:creationId xmlns:p14="http://schemas.microsoft.com/office/powerpoint/2010/main" val="9980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45454-C761-900A-F647-E7644F45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3" y="495535"/>
            <a:ext cx="3924540" cy="120623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Videos Uploaded by Channel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9433A-6A6D-763D-8A21-DD368F3F5BBB}"/>
              </a:ext>
            </a:extLst>
          </p:cNvPr>
          <p:cNvSpPr txBox="1"/>
          <p:nvPr/>
        </p:nvSpPr>
        <p:spPr>
          <a:xfrm>
            <a:off x="369652" y="1836546"/>
            <a:ext cx="4039774" cy="4690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Leading Category:</a:t>
            </a:r>
            <a:r>
              <a:rPr lang="en-US" sz="1600" dirty="0">
                <a:solidFill>
                  <a:srgbClr val="FFFFFF"/>
                </a:solidFill>
              </a:rPr>
              <a:t> 'News &amp; Politics' has the highest average subscribers, significantly leading with 112,484.38.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High Engagement in Activism:</a:t>
            </a:r>
            <a:r>
              <a:rPr lang="en-US" sz="1600" dirty="0">
                <a:solidFill>
                  <a:srgbClr val="FFFFFF"/>
                </a:solidFill>
              </a:rPr>
              <a:t> 'Nonprofits &amp; Activism' follows closely with 102,912 average subscribers, indicating strong interest in activism-related content.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Popular Entertainment:</a:t>
            </a:r>
            <a:r>
              <a:rPr lang="en-US" sz="1600" dirty="0">
                <a:solidFill>
                  <a:srgbClr val="FFFFFF"/>
                </a:solidFill>
              </a:rPr>
              <a:t> 'Shows' and 'Sports' have high averages of 27,443.69 and 19,129.83 subscribers, reflecting their broad appeal.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Growing Genres:</a:t>
            </a:r>
            <a:r>
              <a:rPr lang="en-US" sz="1600" dirty="0">
                <a:solidFill>
                  <a:srgbClr val="FFFFFF"/>
                </a:solidFill>
              </a:rPr>
              <a:t> 'Gaming' and 'People &amp; Blogs' show notable subscriber counts (4,285.27 and 9,256.79, respectively), highlighting their popularity.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Less Popular Categories:</a:t>
            </a:r>
            <a:r>
              <a:rPr lang="en-US" sz="1600" dirty="0">
                <a:solidFill>
                  <a:srgbClr val="FFFFFF"/>
                </a:solidFill>
              </a:rPr>
              <a:t> Categories like 'Travel &amp; Events' and 'Autos &amp; Vehicles' have lower averages, suggesting less viewer engagement compared to others.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640C1-472C-08F0-4D67-77A71C43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20" y="787114"/>
            <a:ext cx="5114169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94B19-230D-B94D-737D-6F96298A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71" y="322322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1" dirty="0"/>
              <a:t>Top 5 Countries with Most YouTube Channels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544C9-D63D-05FE-197C-E52F331C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24489"/>
            <a:ext cx="5150277" cy="28337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extBox 5">
            <a:extLst>
              <a:ext uri="{FF2B5EF4-FFF2-40B4-BE49-F238E27FC236}">
                <a16:creationId xmlns:a16="http://schemas.microsoft.com/office/drawing/2014/main" id="{C66DA12A-457A-A8AC-D95E-F4AFBF467C25}"/>
              </a:ext>
            </a:extLst>
          </p:cNvPr>
          <p:cNvGraphicFramePr/>
          <p:nvPr/>
        </p:nvGraphicFramePr>
        <p:xfrm>
          <a:off x="328128" y="2288361"/>
          <a:ext cx="5255276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33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056F-71FD-0738-26EF-A13F981C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Distribution of Channel Types Across Categories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28D3E-62DA-29FA-A130-6EEA8E8E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97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graphicFrame>
        <p:nvGraphicFramePr>
          <p:cNvPr id="99" name="TextBox 7">
            <a:extLst>
              <a:ext uri="{FF2B5EF4-FFF2-40B4-BE49-F238E27FC236}">
                <a16:creationId xmlns:a16="http://schemas.microsoft.com/office/drawing/2014/main" id="{CC0DDCA3-3D74-52C1-836E-E89F20B94F35}"/>
              </a:ext>
            </a:extLst>
          </p:cNvPr>
          <p:cNvGraphicFramePr/>
          <p:nvPr/>
        </p:nvGraphicFramePr>
        <p:xfrm>
          <a:off x="7185104" y="2217717"/>
          <a:ext cx="4739951" cy="4441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8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28E43-FB26-3608-2DAD-642D0975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438540"/>
            <a:ext cx="11018520" cy="976480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Correlation Between Subscribers and Video Views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6D57-B945-2B19-45FE-268E4BA6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7" y="3573652"/>
            <a:ext cx="5023196" cy="562857"/>
          </a:xfrm>
          <a:prstGeom prst="rect">
            <a:avLst/>
          </a:prstGeom>
        </p:spPr>
      </p:pic>
      <p:graphicFrame>
        <p:nvGraphicFramePr>
          <p:cNvPr id="22" name="TextBox 7">
            <a:extLst>
              <a:ext uri="{FF2B5EF4-FFF2-40B4-BE49-F238E27FC236}">
                <a16:creationId xmlns:a16="http://schemas.microsoft.com/office/drawing/2014/main" id="{B034FAFD-5762-77BD-8CC5-763194DD1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49161"/>
              </p:ext>
            </p:extLst>
          </p:nvPr>
        </p:nvGraphicFramePr>
        <p:xfrm>
          <a:off x="709127" y="1853560"/>
          <a:ext cx="5271795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90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1982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Top 10 YouTube Channels by Subscribers</vt:lpstr>
      <vt:lpstr> Category with Highest Average Subscribers</vt:lpstr>
      <vt:lpstr>Average Videos Uploaded by Channel Type</vt:lpstr>
      <vt:lpstr>Top 5 Countries with Most YouTube Channels</vt:lpstr>
      <vt:lpstr>Distribution of Channel Types Across Categories</vt:lpstr>
      <vt:lpstr>Correlation Between Subscribers and Video Views</vt:lpstr>
      <vt:lpstr>Monthly Earnings Variation by Category</vt:lpstr>
      <vt:lpstr>Subscribers Gained in the Last 30 Days</vt:lpstr>
      <vt:lpstr>Outliers in Yearly Earnings</vt:lpstr>
      <vt:lpstr>Channel Creation Date Distribution</vt:lpstr>
      <vt:lpstr>Gross Tertiary Education Enrollment vs. Number of Channels</vt:lpstr>
      <vt:lpstr>Unemployment Rate in Top 10 Countries</vt:lpstr>
      <vt:lpstr>Average Urban Population Percentage</vt:lpstr>
      <vt:lpstr>Distribution of Channels Based on Latitude and Longitude</vt:lpstr>
      <vt:lpstr>Correlation Between Subscribers and Population</vt:lpstr>
      <vt:lpstr>Top 10 Countries by Population Comparison</vt:lpstr>
      <vt:lpstr>Subscribers Gained per Month</vt:lpstr>
      <vt:lpstr>PowerPoint Presentation</vt:lpstr>
      <vt:lpstr>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Walia, MandeepX</dc:creator>
  <cp:lastModifiedBy>Walia, MandeepX</cp:lastModifiedBy>
  <cp:revision>29</cp:revision>
  <dcterms:created xsi:type="dcterms:W3CDTF">2024-07-03T18:19:14Z</dcterms:created>
  <dcterms:modified xsi:type="dcterms:W3CDTF">2024-07-28T09:29:53Z</dcterms:modified>
</cp:coreProperties>
</file>