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527" r:id="rId3"/>
    <p:sldId id="482" r:id="rId4"/>
    <p:sldId id="454" r:id="rId5"/>
    <p:sldId id="511" r:id="rId6"/>
    <p:sldId id="512" r:id="rId7"/>
    <p:sldId id="513" r:id="rId8"/>
    <p:sldId id="514" r:id="rId9"/>
    <p:sldId id="515" r:id="rId10"/>
    <p:sldId id="516" r:id="rId11"/>
    <p:sldId id="281" r:id="rId12"/>
    <p:sldId id="496" r:id="rId13"/>
    <p:sldId id="447" r:id="rId14"/>
    <p:sldId id="450" r:id="rId15"/>
    <p:sldId id="451" r:id="rId16"/>
    <p:sldId id="452" r:id="rId17"/>
    <p:sldId id="453" r:id="rId18"/>
    <p:sldId id="521" r:id="rId19"/>
    <p:sldId id="526" r:id="rId20"/>
    <p:sldId id="509" r:id="rId21"/>
    <p:sldId id="532" r:id="rId22"/>
    <p:sldId id="483" r:id="rId23"/>
    <p:sldId id="480" r:id="rId24"/>
    <p:sldId id="481" r:id="rId25"/>
    <p:sldId id="494" r:id="rId26"/>
    <p:sldId id="536" r:id="rId27"/>
    <p:sldId id="538" r:id="rId28"/>
    <p:sldId id="539" r:id="rId29"/>
    <p:sldId id="475" r:id="rId30"/>
    <p:sldId id="541" r:id="rId31"/>
    <p:sldId id="543" r:id="rId32"/>
    <p:sldId id="542" r:id="rId33"/>
    <p:sldId id="534" r:id="rId34"/>
    <p:sldId id="53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AA129F"/>
    <a:srgbClr val="0000CC"/>
    <a:srgbClr val="CA2CBF"/>
    <a:srgbClr val="76457B"/>
    <a:srgbClr val="E3DE00"/>
    <a:srgbClr val="008BBC"/>
    <a:srgbClr val="FF00FF"/>
    <a:srgbClr val="00B0F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5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0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CFFCC-35D1-4F43-B388-246EA6635CC7}" type="datetime1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ADD12-93ED-4363-B3CC-C394CEE96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0227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54603-2CC6-4D7F-9AA4-65CB0677E4AB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CA1B1-BA53-4B60-A1B6-4098004F27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851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CA1B1-BA53-4B60-A1B6-4098004F2734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BD0DA5D-DB73-4115-A062-3119B6E0C1A9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0538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CA1B1-BA53-4B60-A1B6-4098004F2734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BEF006A-B8DC-42DE-9DAB-4C052B328EBE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6894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F36E-DD7F-45B7-8F18-F79F900BE496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8411-4973-41D4-AC17-227127642905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40FF-7536-42FA-AE8C-962223B6205A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6D02-7CEA-40CC-AC3D-C8CB7AE7EFA4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41A5-B824-4639-AE9D-5288B14F2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998C-43BC-48D5-980F-83F6DA48E55F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41A5-B824-4639-AE9D-5288B14F2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AB79-4A3F-4932-B3D5-04C0CA9AD1CD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41A5-B824-4639-AE9D-5288B14F2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2BFA-9D98-4DB6-B904-E73EFE0E0D01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41A5-B824-4639-AE9D-5288B14F2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C0BA-0B0F-4F72-9D65-E404985542E2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41A5-B824-4639-AE9D-5288B14F2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5DF6-FD11-4593-B5F9-096981ECD300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41A5-B824-4639-AE9D-5288B14F2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8A03-40DD-4610-A158-3F661CC43772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41A5-B824-4639-AE9D-5288B14F2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78C3-7FD3-4305-A44D-1B7AE486508E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41A5-B824-4639-AE9D-5288B14F2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D37-A507-4FC9-9B91-40BED456CDA0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41A5-B824-4639-AE9D-5288B14F2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BC76-D80F-4775-B77A-3E6473B931DE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41A5-B824-4639-AE9D-5288B14F2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5F8B-3465-4619-A1CD-C10748268753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41A5-B824-4639-AE9D-5288B14F2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CCDC-209A-4148-986E-791D49258F6E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A579-1060-490F-B7E6-DD4D30546111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B86-7FB3-4FCD-B8B5-13A046C0B30A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9374-D9F8-4546-8175-CEA5AA1B7FFF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DD1-90D7-4FF1-A166-B06A93F7F082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955-4875-494C-91E6-04ACB7F3E353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6F15-7E2A-4080-8155-5637E164DDD6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5D0C5-98D3-4499-9A18-D04941A865C3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6196" y="6356350"/>
            <a:ext cx="667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en-US" dirty="0"/>
              <a:t> of  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90DC-1E40-4EDC-BF31-BFCFF4BDFFDF}" type="datetime1">
              <a:rPr lang="en-US" smtClean="0"/>
              <a:pPr/>
              <a:t>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2548" y="6356350"/>
            <a:ext cx="909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41A5-B824-4639-AE9D-5288B14F267D}" type="slidenum">
              <a:rPr lang="en-IN" smtClean="0"/>
              <a:pPr/>
              <a:t>‹#›</a:t>
            </a:fld>
            <a:r>
              <a:rPr lang="en-IN" dirty="0"/>
              <a:t> of x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EC5B6-4897-4EC9-AEF5-AEB7C4FB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E344-AF3C-457C-8E41-137646A1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16D67-F433-418F-951A-A70673457B49}"/>
              </a:ext>
            </a:extLst>
          </p:cNvPr>
          <p:cNvSpPr txBox="1"/>
          <p:nvPr/>
        </p:nvSpPr>
        <p:spPr>
          <a:xfrm>
            <a:off x="3828635" y="2880140"/>
            <a:ext cx="4753390" cy="70788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Artificial Intelligence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84474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61228" y="1684808"/>
            <a:ext cx="5858871" cy="379949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   Google  -  </a:t>
            </a:r>
            <a:r>
              <a:rPr lang="en-US" dirty="0" err="1"/>
              <a:t>DeepMind</a:t>
            </a:r>
            <a:r>
              <a:rPr lang="en-US" dirty="0"/>
              <a:t>, Google AI  </a:t>
            </a:r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   </a:t>
            </a:r>
            <a:r>
              <a:rPr lang="en-US" dirty="0" err="1"/>
              <a:t>OpenAI</a:t>
            </a:r>
            <a:endParaRPr lang="en-US" dirty="0"/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   IBM    </a:t>
            </a:r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   </a:t>
            </a:r>
            <a:r>
              <a:rPr lang="en-US" dirty="0" err="1"/>
              <a:t>Facebook</a:t>
            </a:r>
            <a:r>
              <a:rPr lang="en-US" dirty="0"/>
              <a:t>  </a:t>
            </a:r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   Apple Inc. </a:t>
            </a:r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  Amazon    </a:t>
            </a:r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dirty="0"/>
              <a:t>  Microsoft 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r>
              <a:rPr lang="en-US" dirty="0"/>
              <a:t>/77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86C1-9269-4456-8662-BDA99B9D14AB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AB537-DC64-4661-B520-E9922FBCD02E}"/>
              </a:ext>
            </a:extLst>
          </p:cNvPr>
          <p:cNvSpPr txBox="1"/>
          <p:nvPr/>
        </p:nvSpPr>
        <p:spPr>
          <a:xfrm>
            <a:off x="4344227" y="197781"/>
            <a:ext cx="2891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AA129F"/>
                </a:solidFill>
                <a:latin typeface="Candara" pitchFamily="34" charset="0"/>
              </a:rPr>
              <a:t>Major Players</a:t>
            </a:r>
            <a:endParaRPr lang="en-IN" sz="3600" dirty="0">
              <a:solidFill>
                <a:srgbClr val="AA129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9C8B41-1DB9-4DB4-B01D-97C9F00BFD04}"/>
              </a:ext>
            </a:extLst>
          </p:cNvPr>
          <p:cNvGrpSpPr/>
          <p:nvPr/>
        </p:nvGrpSpPr>
        <p:grpSpPr>
          <a:xfrm flipV="1">
            <a:off x="165100" y="868681"/>
            <a:ext cx="11856000" cy="45719"/>
            <a:chOff x="13063" y="1219200"/>
            <a:chExt cx="9130937" cy="267793"/>
          </a:xfr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accent4">
                <a:lumMod val="60000"/>
                <a:lumOff val="40000"/>
                <a:alpha val="20000"/>
              </a:scheme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9F9ACA-29AB-45FE-A457-6C8F51CE6506}"/>
                </a:ext>
              </a:extLst>
            </p:cNvPr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0" cmpd="dbl">
              <a:solidFill>
                <a:srgbClr val="0CD4FC"/>
              </a:solidFill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64BD39-C2B2-40F4-8FC1-66D3A59B2300}"/>
                </a:ext>
              </a:extLst>
            </p:cNvPr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0" cmpd="dbl">
              <a:solidFill>
                <a:srgbClr val="0CD4FC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987040" y="2984489"/>
            <a:ext cx="1748595" cy="48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Candara" pitchFamily="34" charset="0"/>
            </a:endParaRPr>
          </a:p>
        </p:txBody>
      </p:sp>
      <p:grpSp>
        <p:nvGrpSpPr>
          <p:cNvPr id="2" name="Group 131"/>
          <p:cNvGrpSpPr/>
          <p:nvPr/>
        </p:nvGrpSpPr>
        <p:grpSpPr>
          <a:xfrm>
            <a:off x="2225040" y="1463040"/>
            <a:ext cx="7421880" cy="5013960"/>
            <a:chOff x="2849880" y="1310640"/>
            <a:chExt cx="6492240" cy="4739640"/>
          </a:xfrm>
        </p:grpSpPr>
        <p:sp>
          <p:nvSpPr>
            <p:cNvPr id="57" name="Rectangle 56"/>
            <p:cNvSpPr/>
            <p:nvPr/>
          </p:nvSpPr>
          <p:spPr>
            <a:xfrm rot="566797">
              <a:off x="3195332" y="1955964"/>
              <a:ext cx="1597118" cy="11847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/>
            <p:nvPr/>
          </p:nvSpPr>
          <p:spPr>
            <a:xfrm rot="566797">
              <a:off x="5257175" y="1971204"/>
              <a:ext cx="1597118" cy="11847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/>
            <p:nvPr/>
          </p:nvSpPr>
          <p:spPr>
            <a:xfrm rot="566797">
              <a:off x="7505092" y="2021742"/>
              <a:ext cx="1597118" cy="11847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/>
            <p:nvPr/>
          </p:nvSpPr>
          <p:spPr>
            <a:xfrm rot="566797">
              <a:off x="5283212" y="4226724"/>
              <a:ext cx="1597118" cy="11847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/>
            <p:nvPr/>
          </p:nvSpPr>
          <p:spPr>
            <a:xfrm rot="566797">
              <a:off x="7416812" y="4257204"/>
              <a:ext cx="1597118" cy="11847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" name="Group 130"/>
            <p:cNvGrpSpPr/>
            <p:nvPr/>
          </p:nvGrpSpPr>
          <p:grpSpPr>
            <a:xfrm>
              <a:off x="2849880" y="1310640"/>
              <a:ext cx="6492240" cy="4739640"/>
              <a:chOff x="2849880" y="1310640"/>
              <a:chExt cx="6492240" cy="473964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217568" y="1981200"/>
                <a:ext cx="1522072" cy="1108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Mathematics</a:t>
                </a:r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279411" y="1996440"/>
                <a:ext cx="1522072" cy="1108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Computer Science</a:t>
                </a:r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27328" y="2046977"/>
                <a:ext cx="1522072" cy="1108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Neuron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Science</a:t>
                </a:r>
                <a:endParaRPr lang="en-I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320688" y="4236720"/>
                <a:ext cx="1522072" cy="1108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Philosophy</a:t>
                </a:r>
                <a:endParaRPr lang="en-I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469528" y="4251960"/>
                <a:ext cx="1522072" cy="1108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Sociology</a:t>
                </a:r>
                <a:endParaRPr lang="en-IN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3" name="Straight Arrow Connector 122"/>
              <p:cNvCxnSpPr/>
              <p:nvPr/>
            </p:nvCxnSpPr>
            <p:spPr>
              <a:xfrm rot="16200000" flipH="1">
                <a:off x="4777740" y="3634740"/>
                <a:ext cx="4724400" cy="762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rot="16200000" flipH="1">
                <a:off x="2659380" y="3649980"/>
                <a:ext cx="4724400" cy="762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2849880" y="3703320"/>
                <a:ext cx="6492240" cy="304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3"/>
          <p:cNvSpPr/>
          <p:nvPr/>
        </p:nvSpPr>
        <p:spPr>
          <a:xfrm rot="566797">
            <a:off x="2511811" y="4600236"/>
            <a:ext cx="1825813" cy="12533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2537231" y="4626933"/>
            <a:ext cx="1740021" cy="1172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Psychology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r>
              <a:rPr lang="en-US" dirty="0"/>
              <a:t>/77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EC1E-790F-40BD-8CDE-C7DDA9951C4E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9FBF8-36A2-4ECD-A9F7-CEC650C324AF}"/>
              </a:ext>
            </a:extLst>
          </p:cNvPr>
          <p:cNvSpPr txBox="1"/>
          <p:nvPr/>
        </p:nvSpPr>
        <p:spPr>
          <a:xfrm>
            <a:off x="3977193" y="117318"/>
            <a:ext cx="4560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AA129F"/>
                </a:solidFill>
                <a:latin typeface="Candara" pitchFamily="34" charset="0"/>
              </a:rPr>
              <a:t>Multi-disciplinary task</a:t>
            </a:r>
            <a:endParaRPr lang="en-IN" sz="3600" dirty="0">
              <a:solidFill>
                <a:srgbClr val="AA129F"/>
              </a:solidFill>
            </a:endParaRPr>
          </a:p>
        </p:txBody>
      </p:sp>
      <p:grpSp>
        <p:nvGrpSpPr>
          <p:cNvPr id="23" name="Group 7">
            <a:extLst>
              <a:ext uri="{FF2B5EF4-FFF2-40B4-BE49-F238E27FC236}">
                <a16:creationId xmlns:a16="http://schemas.microsoft.com/office/drawing/2014/main" id="{FCEB384A-4E93-46A1-A64E-5E8C3518E5B8}"/>
              </a:ext>
            </a:extLst>
          </p:cNvPr>
          <p:cNvGrpSpPr/>
          <p:nvPr/>
        </p:nvGrpSpPr>
        <p:grpSpPr>
          <a:xfrm flipV="1">
            <a:off x="167999" y="739449"/>
            <a:ext cx="11856000" cy="45719"/>
            <a:chOff x="13063" y="1219200"/>
            <a:chExt cx="9130937" cy="267793"/>
          </a:xfr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accent4">
                <a:lumMod val="60000"/>
                <a:lumOff val="40000"/>
                <a:alpha val="20000"/>
              </a:schemeClr>
            </a:outerShdw>
          </a:effectLst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D17479-90B2-431F-99F3-A60BC760A5F1}"/>
                </a:ext>
              </a:extLst>
            </p:cNvPr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0" cmpd="dbl">
              <a:solidFill>
                <a:srgbClr val="0CD4FC"/>
              </a:solidFill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4F673DD-D314-4BA7-BF13-7C143ED8DA6A}"/>
                </a:ext>
              </a:extLst>
            </p:cNvPr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0" cmpd="dbl">
              <a:solidFill>
                <a:srgbClr val="0CD4FC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r>
              <a:rPr lang="en-US" dirty="0"/>
              <a:t>/77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61796" y="1778923"/>
            <a:ext cx="2230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Perceive the world (computer vision)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92014" y="1156454"/>
            <a:ext cx="3152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Perform actions in it (robotics)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47214" y="1809403"/>
            <a:ext cx="277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Communicate with other agents and human beings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07104" y="4753094"/>
            <a:ext cx="376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2C7109"/>
                </a:solidFill>
              </a:rPr>
              <a:t>Draw inferences and make decisions</a:t>
            </a:r>
            <a:r>
              <a:rPr lang="en-IN" dirty="0">
                <a:solidFill>
                  <a:srgbClr val="1E5C3C"/>
                </a:solidFill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72837" y="3975854"/>
            <a:ext cx="3418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Have knowledge about the world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71329" y="3945374"/>
            <a:ext cx="2286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Learn from data and adapt over time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1877" y="5853209"/>
            <a:ext cx="1112415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b="1" dirty="0">
                <a:ln w="12700">
                  <a:noFill/>
                </a:ln>
                <a:solidFill>
                  <a:srgbClr val="D60093"/>
                </a:solidFill>
                <a:latin typeface="Calisto MT" pitchFamily="18" charset="0"/>
              </a:rPr>
              <a:t>Machine learning has become the primary driver of many of the AI applications </a:t>
            </a:r>
          </a:p>
        </p:txBody>
      </p:sp>
      <p:sp>
        <p:nvSpPr>
          <p:cNvPr id="13" name="Oval 12"/>
          <p:cNvSpPr/>
          <p:nvPr/>
        </p:nvSpPr>
        <p:spPr>
          <a:xfrm>
            <a:off x="4922520" y="2057400"/>
            <a:ext cx="2377440" cy="2179320"/>
          </a:xfrm>
          <a:prstGeom prst="ellipse">
            <a:avLst/>
          </a:prstGeom>
          <a:solidFill>
            <a:schemeClr val="accent6">
              <a:lumMod val="75000"/>
            </a:schemeClr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3984" y="2392680"/>
            <a:ext cx="1767321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2484121" y="2392679"/>
            <a:ext cx="22707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solidFill>
                  <a:srgbClr val="D60093"/>
                </a:solidFill>
                <a:latin typeface="Candara" pitchFamily="34" charset="0"/>
              </a:rPr>
              <a:t>Perception</a:t>
            </a:r>
            <a:endParaRPr lang="en-IN" sz="3200" b="1" spc="50" dirty="0">
              <a:ln w="11430"/>
              <a:solidFill>
                <a:srgbClr val="D60093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85711" y="2357735"/>
            <a:ext cx="21627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>
                <a:ln w="11430"/>
                <a:solidFill>
                  <a:srgbClr val="D60093"/>
                </a:solidFill>
                <a:latin typeface="Candara" pitchFamily="34" charset="0"/>
              </a:rPr>
              <a:t>Language</a:t>
            </a:r>
            <a:endParaRPr lang="en-IN" sz="3600" b="1" cap="none" spc="50" dirty="0">
              <a:ln w="11430"/>
              <a:solidFill>
                <a:srgbClr val="D60093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2919" y="1447799"/>
            <a:ext cx="21046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solidFill>
                  <a:srgbClr val="D60093"/>
                </a:solidFill>
                <a:latin typeface="Candara" pitchFamily="34" charset="0"/>
              </a:rPr>
              <a:t>Robotics</a:t>
            </a:r>
            <a:endParaRPr lang="en-IN" sz="3200" b="1" spc="50" dirty="0">
              <a:ln w="11430"/>
              <a:solidFill>
                <a:srgbClr val="D60093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52251" y="3416531"/>
            <a:ext cx="19202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solidFill>
                  <a:srgbClr val="D60093"/>
                </a:solidFill>
                <a:latin typeface="Candara" pitchFamily="34" charset="0"/>
              </a:rPr>
              <a:t>Learning</a:t>
            </a:r>
            <a:endParaRPr lang="en-IN" sz="3200" b="1" spc="50" dirty="0">
              <a:ln w="11430"/>
              <a:solidFill>
                <a:srgbClr val="D6009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10559" y="4251959"/>
            <a:ext cx="21046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solidFill>
                  <a:srgbClr val="D60093"/>
                </a:solidFill>
                <a:latin typeface="Candara" pitchFamily="34" charset="0"/>
              </a:rPr>
              <a:t>Reasoning</a:t>
            </a:r>
            <a:endParaRPr lang="en-IN" sz="3200" b="1" spc="50" dirty="0">
              <a:ln w="11430"/>
              <a:solidFill>
                <a:srgbClr val="D60093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92799" y="3459479"/>
            <a:ext cx="23484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solidFill>
                  <a:srgbClr val="D60093"/>
                </a:solidFill>
                <a:latin typeface="Candara" pitchFamily="34" charset="0"/>
              </a:rPr>
              <a:t>Knowledge</a:t>
            </a:r>
            <a:endParaRPr lang="en-IN" sz="3200" b="1" spc="50" dirty="0">
              <a:ln w="11430"/>
              <a:solidFill>
                <a:srgbClr val="D60093"/>
              </a:solidFill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24E1-A923-4088-A226-2814DAB51C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2932F-0D40-4BC3-8716-93C3BAC072EF}"/>
              </a:ext>
            </a:extLst>
          </p:cNvPr>
          <p:cNvSpPr txBox="1"/>
          <p:nvPr/>
        </p:nvSpPr>
        <p:spPr>
          <a:xfrm>
            <a:off x="5395552" y="70685"/>
            <a:ext cx="1787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AA129F"/>
                </a:solidFill>
                <a:latin typeface="Candara" pitchFamily="34" charset="0"/>
              </a:rPr>
              <a:t>AI task</a:t>
            </a:r>
            <a:endParaRPr lang="en-IN" sz="3600" dirty="0">
              <a:solidFill>
                <a:srgbClr val="AA129F"/>
              </a:solidFill>
            </a:endParaRPr>
          </a:p>
        </p:txBody>
      </p:sp>
      <p:grpSp>
        <p:nvGrpSpPr>
          <p:cNvPr id="26" name="Group 7">
            <a:extLst>
              <a:ext uri="{FF2B5EF4-FFF2-40B4-BE49-F238E27FC236}">
                <a16:creationId xmlns:a16="http://schemas.microsoft.com/office/drawing/2014/main" id="{BBD1F520-9063-4B42-816C-8EF9659FFD88}"/>
              </a:ext>
            </a:extLst>
          </p:cNvPr>
          <p:cNvGrpSpPr/>
          <p:nvPr/>
        </p:nvGrpSpPr>
        <p:grpSpPr>
          <a:xfrm flipV="1">
            <a:off x="183240" y="681041"/>
            <a:ext cx="11856000" cy="45719"/>
            <a:chOff x="13063" y="1219200"/>
            <a:chExt cx="9130937" cy="267793"/>
          </a:xfr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accent4">
                <a:lumMod val="60000"/>
                <a:lumOff val="40000"/>
                <a:alpha val="20000"/>
              </a:schemeClr>
            </a:outerShdw>
          </a:effectLst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77A174-F741-4883-AAFB-14050C6F5DAB}"/>
                </a:ext>
              </a:extLst>
            </p:cNvPr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0" cmpd="dbl">
              <a:solidFill>
                <a:srgbClr val="0CD4FC"/>
              </a:solidFill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583D72-7F00-4539-91BE-786EC6D89CB2}"/>
                </a:ext>
              </a:extLst>
            </p:cNvPr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0" cmpd="dbl">
              <a:solidFill>
                <a:srgbClr val="0CD4FC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7" grpId="0" build="allAtOnce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910" y="129762"/>
            <a:ext cx="3626343" cy="60885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B40CAC"/>
                </a:solidFill>
                <a:latin typeface="Andalus" pitchFamily="18" charset="-78"/>
                <a:cs typeface="Andalus" pitchFamily="18" charset="-78"/>
              </a:rPr>
              <a:t>Solving AI tasks</a:t>
            </a:r>
            <a:r>
              <a:rPr lang="en-IN" sz="3600" dirty="0">
                <a:solidFill>
                  <a:srgbClr val="B40CAC"/>
                </a:solidFill>
                <a:latin typeface="Candara" pitchFamily="34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r>
              <a:rPr lang="en-US" dirty="0"/>
              <a:t>/77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56782" y="3776892"/>
            <a:ext cx="5562600" cy="1447800"/>
          </a:xfrm>
          <a:prstGeom prst="rect">
            <a:avLst/>
          </a:prstGeom>
          <a:solidFill>
            <a:srgbClr val="9C188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80230" y="2252061"/>
            <a:ext cx="2181194" cy="990600"/>
          </a:xfrm>
          <a:prstGeom prst="roundRect">
            <a:avLst/>
          </a:prstGeom>
          <a:solidFill>
            <a:srgbClr val="FFFF99"/>
          </a:solidFill>
          <a:ln w="31750">
            <a:solidFill>
              <a:srgbClr val="2C7109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3200" b="1" dirty="0">
                <a:solidFill>
                  <a:srgbClr val="D60093"/>
                </a:solidFill>
                <a:latin typeface="Andalus" pitchFamily="18" charset="-78"/>
                <a:cs typeface="Andalus" pitchFamily="18" charset="-78"/>
              </a:rPr>
              <a:t>Inference</a:t>
            </a:r>
            <a:endParaRPr lang="en-IN" sz="3200" b="1" dirty="0">
              <a:solidFill>
                <a:srgbClr val="D60093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71970" y="2252061"/>
            <a:ext cx="2011680" cy="990600"/>
          </a:xfrm>
          <a:prstGeom prst="roundRect">
            <a:avLst/>
          </a:prstGeom>
          <a:solidFill>
            <a:srgbClr val="FFFF99"/>
          </a:solidFill>
          <a:ln w="31750">
            <a:solidFill>
              <a:srgbClr val="2C7109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3200" b="1" dirty="0">
                <a:solidFill>
                  <a:srgbClr val="D60093"/>
                </a:solidFill>
                <a:latin typeface="Andalus" pitchFamily="18" charset="-78"/>
                <a:cs typeface="Andalus" pitchFamily="18" charset="-78"/>
              </a:rPr>
              <a:t>Learning</a:t>
            </a:r>
            <a:endParaRPr lang="en-IN" sz="3200" b="1" dirty="0">
              <a:solidFill>
                <a:srgbClr val="D60093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43716" y="2296663"/>
            <a:ext cx="2181194" cy="990600"/>
          </a:xfrm>
          <a:prstGeom prst="roundRect">
            <a:avLst/>
          </a:prstGeom>
          <a:solidFill>
            <a:srgbClr val="FFFF99"/>
          </a:solidFill>
          <a:ln w="31750">
            <a:solidFill>
              <a:srgbClr val="2C7109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3200" b="1" dirty="0">
                <a:solidFill>
                  <a:srgbClr val="D60093"/>
                </a:solidFill>
                <a:latin typeface="Andalus" pitchFamily="18" charset="-78"/>
                <a:cs typeface="Andalus" pitchFamily="18" charset="-78"/>
              </a:rPr>
              <a:t>Modeling</a:t>
            </a:r>
            <a:endParaRPr lang="en-IN" sz="3200" b="1" dirty="0">
              <a:solidFill>
                <a:srgbClr val="D60093"/>
              </a:solidFill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24910" y="2790375"/>
            <a:ext cx="655320" cy="1588"/>
          </a:xfrm>
          <a:prstGeom prst="straightConnector1">
            <a:avLst/>
          </a:prstGeom>
          <a:ln w="31750">
            <a:solidFill>
              <a:srgbClr val="2C710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48222" y="3853092"/>
            <a:ext cx="5394960" cy="1280160"/>
          </a:xfrm>
          <a:prstGeom prst="rect">
            <a:avLst/>
          </a:prstGeom>
          <a:solidFill>
            <a:srgbClr val="2C7109"/>
          </a:solidFill>
          <a:ln w="44450">
            <a:solidFill>
              <a:srgbClr val="FFFF99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>
              <a:lnSpc>
                <a:spcPct val="120000"/>
              </a:lnSpc>
            </a:pPr>
            <a:r>
              <a:rPr lang="en-IN" sz="2800" b="1" dirty="0">
                <a:solidFill>
                  <a:srgbClr val="FFFF99"/>
                </a:solidFill>
                <a:latin typeface="Candara" pitchFamily="34" charset="0"/>
              </a:rPr>
              <a:t> Modelling -- Inference – Learning</a:t>
            </a:r>
          </a:p>
          <a:p>
            <a:pPr algn="ctr">
              <a:lnSpc>
                <a:spcPct val="120000"/>
              </a:lnSpc>
            </a:pPr>
            <a:r>
              <a:rPr lang="en-IN" sz="2800" b="1" dirty="0">
                <a:solidFill>
                  <a:srgbClr val="FFFF99"/>
                </a:solidFill>
                <a:latin typeface="Candara" pitchFamily="34" charset="0"/>
              </a:rPr>
              <a:t>Paradigm</a:t>
            </a:r>
            <a:endParaRPr lang="en-IN" sz="2800" b="1" dirty="0">
              <a:solidFill>
                <a:srgbClr val="FFFF99"/>
              </a:solidFill>
            </a:endParaRPr>
          </a:p>
        </p:txBody>
      </p:sp>
      <p:grpSp>
        <p:nvGrpSpPr>
          <p:cNvPr id="14" name="Group 7"/>
          <p:cNvGrpSpPr/>
          <p:nvPr/>
        </p:nvGrpSpPr>
        <p:grpSpPr>
          <a:xfrm flipV="1">
            <a:off x="168000" y="775275"/>
            <a:ext cx="11856000" cy="45719"/>
            <a:chOff x="13063" y="1219200"/>
            <a:chExt cx="9130937" cy="267793"/>
          </a:xfr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accent4">
                <a:lumMod val="60000"/>
                <a:lumOff val="40000"/>
                <a:alpha val="20000"/>
              </a:schemeClr>
            </a:outerShdw>
          </a:effectLst>
        </p:grpSpPr>
        <p:sp>
          <p:nvSpPr>
            <p:cNvPr id="15" name="Rectangle 14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0" cmpd="dbl">
              <a:solidFill>
                <a:srgbClr val="0CD4FC"/>
              </a:solidFill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0" cmpd="dbl">
              <a:solidFill>
                <a:srgbClr val="0CD4FC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6989037" y="2745773"/>
            <a:ext cx="655320" cy="1588"/>
          </a:xfrm>
          <a:prstGeom prst="straightConnector1">
            <a:avLst/>
          </a:prstGeom>
          <a:ln w="31750">
            <a:solidFill>
              <a:srgbClr val="2C710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BA2C-BBE2-4A1C-BDF7-930EB93A38A8}" type="datetime1">
              <a:rPr lang="en-US" smtClean="0"/>
              <a:pPr/>
              <a:t>1/9/2023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r>
              <a:rPr lang="en-US" dirty="0"/>
              <a:t>/77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0883" y="1705833"/>
            <a:ext cx="10152993" cy="359453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4521" y="2605227"/>
            <a:ext cx="2849879" cy="1847850"/>
          </a:xfrm>
          <a:prstGeom prst="rect">
            <a:avLst/>
          </a:prstGeom>
          <a:noFill/>
          <a:ln w="19050">
            <a:solidFill>
              <a:srgbClr val="2C7109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859280" y="1974672"/>
            <a:ext cx="2819400" cy="54864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Real World</a:t>
            </a:r>
            <a:endParaRPr lang="en-IN" sz="2800" b="1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3022" y="2532837"/>
            <a:ext cx="3403511" cy="1712595"/>
          </a:xfrm>
          <a:prstGeom prst="rect">
            <a:avLst/>
          </a:prstGeom>
          <a:solidFill>
            <a:schemeClr val="tx1"/>
          </a:solidFill>
          <a:ln w="19050">
            <a:solidFill>
              <a:srgbClr val="2C7109"/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785360" y="2690952"/>
            <a:ext cx="2270760" cy="548640"/>
          </a:xfrm>
          <a:prstGeom prst="rect">
            <a:avLst/>
          </a:prstGeom>
          <a:noFill/>
          <a:ln>
            <a:noFill/>
            <a:beve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Modeling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1400" y="1959432"/>
            <a:ext cx="2819400" cy="54864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Model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92040" y="3209112"/>
            <a:ext cx="2133600" cy="213360"/>
          </a:xfrm>
          <a:prstGeom prst="rightArrow">
            <a:avLst/>
          </a:prstGeom>
          <a:solidFill>
            <a:srgbClr val="C00000"/>
          </a:solidFill>
          <a:ln w="19050">
            <a:solidFill>
              <a:srgbClr val="2C7109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5465859"/>
            <a:ext cx="7940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latin typeface="Andalus" pitchFamily="18" charset="-78"/>
                <a:cs typeface="Andalus" pitchFamily="18" charset="-78"/>
              </a:rPr>
              <a:t>Modeling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takes real world problems and convert them into formal mathematical objects called</a:t>
            </a:r>
            <a:r>
              <a:rPr lang="en-IN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 models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53274" y="898546"/>
            <a:ext cx="9477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Model</a:t>
            </a:r>
            <a:r>
              <a:rPr lang="en-IN" sz="2400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is a representation of a system from a particular perspective </a:t>
            </a:r>
            <a:endParaRPr lang="en-IN" sz="24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53272" y="218017"/>
            <a:ext cx="9134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Task : Find the shortest path for navigation</a:t>
            </a:r>
            <a:endParaRPr lang="en-IN" sz="28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2FED-696D-4580-BEE1-F7F3B52A2A35}" type="datetime1">
              <a:rPr lang="en-US" smtClean="0"/>
              <a:pPr/>
              <a:t>1/9/2023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 animBg="1"/>
      <p:bldP spid="15" grpId="0" build="allAtOnce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r>
              <a:rPr lang="en-US" dirty="0"/>
              <a:t>/77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29022" y="5075474"/>
            <a:ext cx="8671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Candara" pitchFamily="34" charset="0"/>
              </a:rPr>
              <a:t>Given a model, the task of </a:t>
            </a:r>
            <a:r>
              <a:rPr lang="en-IN" sz="2400" b="1" dirty="0">
                <a:solidFill>
                  <a:srgbClr val="C00000"/>
                </a:solidFill>
                <a:latin typeface="Candara" pitchFamily="34" charset="0"/>
              </a:rPr>
              <a:t>inference</a:t>
            </a:r>
            <a:r>
              <a:rPr lang="en-IN" sz="2400" dirty="0">
                <a:latin typeface="Candara" pitchFamily="34" charset="0"/>
              </a:rPr>
              <a:t> is to answer questions with respect to the model</a:t>
            </a:r>
            <a:r>
              <a:rPr lang="en-IN" dirty="0"/>
              <a:t>.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50883" y="1450427"/>
            <a:ext cx="10152993" cy="3484179"/>
            <a:chOff x="1150883" y="1450427"/>
            <a:chExt cx="10152993" cy="3484179"/>
          </a:xfrm>
        </p:grpSpPr>
        <p:pic>
          <p:nvPicPr>
            <p:cNvPr id="1126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0950" y="2216468"/>
              <a:ext cx="3905434" cy="2111692"/>
            </a:xfrm>
            <a:prstGeom prst="rect">
              <a:avLst/>
            </a:prstGeom>
            <a:noFill/>
            <a:ln w="19050">
              <a:solidFill>
                <a:srgbClr val="2C7109"/>
              </a:solidFill>
              <a:miter lim="800000"/>
              <a:headEnd/>
              <a:tailEnd/>
            </a:ln>
            <a:effectLst/>
          </p:spPr>
        </p:pic>
        <p:pic>
          <p:nvPicPr>
            <p:cNvPr id="11264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86804" y="2231707"/>
              <a:ext cx="3825036" cy="2065973"/>
            </a:xfrm>
            <a:prstGeom prst="rect">
              <a:avLst/>
            </a:prstGeom>
            <a:noFill/>
            <a:ln w="19050">
              <a:solidFill>
                <a:srgbClr val="2C7109"/>
              </a:solidFill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2563092" y="1645920"/>
              <a:ext cx="1662546" cy="548640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ndalus" pitchFamily="18" charset="-78"/>
                  <a:cs typeface="Andalus" pitchFamily="18" charset="-78"/>
                </a:rPr>
                <a:t>Mode</a:t>
              </a:r>
              <a:r>
                <a:rPr lang="en-US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dalus" pitchFamily="18" charset="-78"/>
                  <a:cs typeface="Andalus" pitchFamily="18" charset="-78"/>
                </a:rPr>
                <a:t>l</a:t>
              </a:r>
              <a:endParaRPr lang="en-I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35880" y="2575560"/>
              <a:ext cx="2270760" cy="548640"/>
            </a:xfrm>
            <a:prstGeom prst="rect">
              <a:avLst/>
            </a:prstGeom>
            <a:noFill/>
            <a:ln>
              <a:noFill/>
              <a:beve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ndalus" pitchFamily="18" charset="-78"/>
                  <a:cs typeface="Andalus" pitchFamily="18" charset="-78"/>
                </a:rPr>
                <a:t>Inference</a:t>
              </a:r>
              <a:endParaRPr lang="en-IN" sz="28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35240" y="1661160"/>
              <a:ext cx="2819400" cy="548640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ndalus" pitchFamily="18" charset="-78"/>
                  <a:cs typeface="Andalus" pitchFamily="18" charset="-78"/>
                </a:rPr>
                <a:t>Predictions</a:t>
              </a:r>
              <a:endParaRPr lang="en-IN" sz="28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532120" y="3078480"/>
              <a:ext cx="1493520" cy="228600"/>
            </a:xfrm>
            <a:prstGeom prst="rightArrow">
              <a:avLst/>
            </a:prstGeom>
            <a:solidFill>
              <a:srgbClr val="C00000"/>
            </a:solidFill>
            <a:ln w="19050">
              <a:solidFill>
                <a:srgbClr val="2C7109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50883" y="1450427"/>
              <a:ext cx="10152993" cy="348417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B3BA-C8FC-4CA4-A5A5-612F706FF168}" type="datetime1">
              <a:rPr lang="en-US" smtClean="0"/>
              <a:pPr/>
              <a:t>1/9/2023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r>
              <a:rPr lang="en-US" dirty="0"/>
              <a:t>/77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83785" y="5122533"/>
            <a:ext cx="7758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Candara" pitchFamily="34" charset="0"/>
              </a:rPr>
              <a:t>Idea behind (machine</a:t>
            </a:r>
            <a:r>
              <a:rPr lang="en-IN" sz="2400" b="1" dirty="0">
                <a:latin typeface="Candara" pitchFamily="34" charset="0"/>
              </a:rPr>
              <a:t>)                          </a:t>
            </a:r>
            <a:r>
              <a:rPr lang="en-IN" sz="2400" dirty="0">
                <a:latin typeface="Candara" pitchFamily="34" charset="0"/>
              </a:rPr>
              <a:t>is to get the model  from data and tune the parameters.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50883" y="1418897"/>
            <a:ext cx="10152993" cy="3515710"/>
            <a:chOff x="1150883" y="1418897"/>
            <a:chExt cx="10152993" cy="3515710"/>
          </a:xfrm>
        </p:grpSpPr>
        <p:pic>
          <p:nvPicPr>
            <p:cNvPr id="11366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11201" y="2209800"/>
              <a:ext cx="4081452" cy="2179319"/>
            </a:xfrm>
            <a:prstGeom prst="rect">
              <a:avLst/>
            </a:prstGeom>
            <a:noFill/>
            <a:ln w="19050">
              <a:solidFill>
                <a:srgbClr val="2C7109"/>
              </a:solidFill>
              <a:miter lim="800000"/>
              <a:headEnd/>
              <a:tailEnd/>
            </a:ln>
            <a:effectLst/>
          </p:spPr>
        </p:pic>
        <p:pic>
          <p:nvPicPr>
            <p:cNvPr id="1136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09610" y="2204084"/>
              <a:ext cx="4100350" cy="2169796"/>
            </a:xfrm>
            <a:prstGeom prst="rect">
              <a:avLst/>
            </a:prstGeom>
            <a:noFill/>
            <a:ln w="19050">
              <a:solidFill>
                <a:srgbClr val="2C7109"/>
              </a:solidFill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1325880" y="1584960"/>
              <a:ext cx="4434840" cy="548640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Candara" pitchFamily="34" charset="0"/>
                </a:rPr>
                <a:t>Model without parameters</a:t>
              </a:r>
              <a:endParaRPr lang="en-IN" sz="2800" dirty="0">
                <a:solidFill>
                  <a:srgbClr val="C00000"/>
                </a:solidFill>
                <a:latin typeface="Candar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66360" y="2209800"/>
              <a:ext cx="2270760" cy="548640"/>
            </a:xfrm>
            <a:prstGeom prst="rect">
              <a:avLst/>
            </a:prstGeom>
            <a:noFill/>
            <a:ln>
              <a:noFill/>
              <a:beve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sz="2400" dirty="0">
                  <a:solidFill>
                    <a:srgbClr val="1E0F8F"/>
                  </a:solidFill>
                  <a:latin typeface="Candara" pitchFamily="34" charset="0"/>
                </a:rPr>
                <a:t>Data &amp;</a:t>
              </a:r>
            </a:p>
            <a:p>
              <a:pPr algn="ctr"/>
              <a:r>
                <a:rPr lang="en-US" sz="2400" dirty="0">
                  <a:solidFill>
                    <a:srgbClr val="1E0F8F"/>
                  </a:solidFill>
                  <a:latin typeface="Candara" pitchFamily="34" charset="0"/>
                </a:rPr>
                <a:t> Learning</a:t>
              </a:r>
              <a:endParaRPr lang="en-IN" sz="2400" dirty="0">
                <a:solidFill>
                  <a:srgbClr val="1E0F8F"/>
                </a:solidFill>
                <a:latin typeface="Candar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93280" y="1584960"/>
              <a:ext cx="3718560" cy="548640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Candara" pitchFamily="34" charset="0"/>
                </a:rPr>
                <a:t>Model with parameters</a:t>
              </a:r>
              <a:endParaRPr lang="en-IN" sz="2800" dirty="0">
                <a:solidFill>
                  <a:srgbClr val="C00000"/>
                </a:solidFill>
                <a:latin typeface="Candara" pitchFamily="34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699760" y="2941320"/>
              <a:ext cx="1280160" cy="198120"/>
            </a:xfrm>
            <a:prstGeom prst="rightArrow">
              <a:avLst/>
            </a:prstGeom>
            <a:solidFill>
              <a:srgbClr val="C00000"/>
            </a:solidFill>
            <a:ln w="19050">
              <a:solidFill>
                <a:srgbClr val="2C7109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0883" y="1418897"/>
              <a:ext cx="10152993" cy="351571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38653" y="5123790"/>
            <a:ext cx="1292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andara" pitchFamily="34" charset="0"/>
              </a:rPr>
              <a:t>learning  </a:t>
            </a:r>
            <a:endParaRPr lang="en-IN" sz="24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2764-1538-4F31-85C3-DBE1AEFF9DC4}" type="datetime1">
              <a:rPr lang="en-US" smtClean="0"/>
              <a:pPr/>
              <a:t>1/9/2023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545021" y="804066"/>
            <a:ext cx="97115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333FF"/>
                </a:solidFill>
                <a:latin typeface="Andalus" pitchFamily="18" charset="-78"/>
                <a:cs typeface="Andalus" pitchFamily="18" charset="-78"/>
              </a:rPr>
              <a:t>Ability to automatically learn and improve from experience without being explicitly programmed</a:t>
            </a:r>
            <a:endParaRPr lang="en-IN" sz="2400" b="1" dirty="0">
              <a:solidFill>
                <a:srgbClr val="3333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14286" y="1813788"/>
            <a:ext cx="4726379" cy="4761184"/>
          </a:xfrm>
          <a:prstGeom prst="rect">
            <a:avLst/>
          </a:prstGeom>
          <a:solidFill>
            <a:srgbClr val="002060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3048502" y="2798617"/>
            <a:ext cx="3480288" cy="3752603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4355605" y="4021776"/>
            <a:ext cx="2149433" cy="2541318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3080027" y="2838537"/>
            <a:ext cx="282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Machine Learning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88759" y="1848250"/>
            <a:ext cx="320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Artificial Intelligence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42364" y="4042527"/>
            <a:ext cx="206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Deep Learning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49613" y="1844864"/>
            <a:ext cx="404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AI -  Intelligence demonstrated by machines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12213" y="2914334"/>
            <a:ext cx="411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ML-  Giving computers the skill to learn without explicit programming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09943" y="4421682"/>
            <a:ext cx="3950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DL – Subset of ML, examining algorithms that  learn and improve on their own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129542" y="6312766"/>
            <a:ext cx="667603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r>
              <a:rPr lang="en-US" dirty="0"/>
              <a:t>/77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" y="5398729"/>
            <a:ext cx="2743200" cy="365125"/>
          </a:xfrm>
        </p:spPr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1499" y="5398729"/>
            <a:ext cx="667603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8682" y="802879"/>
            <a:ext cx="5203280" cy="153945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6278944" y="818643"/>
            <a:ext cx="5208400" cy="157655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921092" y="2426726"/>
            <a:ext cx="5174446" cy="3547241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>
            <a:solidFill>
              <a:srgbClr val="9F0312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6260290" y="2442491"/>
            <a:ext cx="5211289" cy="353147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22318" y="1319991"/>
            <a:ext cx="1368745" cy="85344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A90BA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Computer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272724" y="1538891"/>
            <a:ext cx="540000" cy="0"/>
          </a:xfrm>
          <a:prstGeom prst="line">
            <a:avLst/>
          </a:prstGeom>
          <a:noFill/>
          <a:ln w="2540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 sz="240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335262" y="1965611"/>
            <a:ext cx="540000" cy="0"/>
          </a:xfrm>
          <a:prstGeom prst="line">
            <a:avLst/>
          </a:prstGeom>
          <a:noFill/>
          <a:ln w="3175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 sz="200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179968" y="1663584"/>
            <a:ext cx="540000" cy="0"/>
          </a:xfrm>
          <a:prstGeom prst="line">
            <a:avLst/>
          </a:prstGeom>
          <a:noFill/>
          <a:ln w="3175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 sz="240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52071" y="1323063"/>
            <a:ext cx="875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Data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215066" y="1766634"/>
            <a:ext cx="1222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Program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635631" y="1480704"/>
            <a:ext cx="1065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6600"/>
                </a:solidFill>
                <a:latin typeface="Andalus" pitchFamily="18" charset="-78"/>
                <a:cs typeface="Andalus" pitchFamily="18" charset="-78"/>
              </a:rPr>
              <a:t>Output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40610" y="1567310"/>
            <a:ext cx="540000" cy="0"/>
          </a:xfrm>
          <a:prstGeom prst="line">
            <a:avLst/>
          </a:prstGeom>
          <a:noFill/>
          <a:ln w="3175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7699047" y="2038366"/>
            <a:ext cx="540000" cy="0"/>
          </a:xfrm>
          <a:prstGeom prst="line">
            <a:avLst/>
          </a:prstGeom>
          <a:noFill/>
          <a:ln w="3175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9794765" y="1779295"/>
            <a:ext cx="540000" cy="0"/>
          </a:xfrm>
          <a:prstGeom prst="line">
            <a:avLst/>
          </a:prstGeom>
          <a:noFill/>
          <a:ln w="3175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776440" y="1827783"/>
            <a:ext cx="9412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Output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7029529" y="1370361"/>
            <a:ext cx="8002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Data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0267671" y="1570091"/>
            <a:ext cx="1284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Program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39199" y="1337335"/>
            <a:ext cx="1432223" cy="85344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A90BA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Computer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134696" y="4031656"/>
            <a:ext cx="1429704" cy="8497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A90BA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Computer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480131" y="5114215"/>
            <a:ext cx="1173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Query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886584" y="4036290"/>
            <a:ext cx="1116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Result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84238" y="5384811"/>
            <a:ext cx="36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Does  an instance (1, 0, 1, 1, 0) exist? 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0862" y="4410554"/>
            <a:ext cx="184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Yes,  1 occurrence</a:t>
            </a:r>
            <a:endParaRPr lang="en-IN" sz="1600" dirty="0">
              <a:solidFill>
                <a:srgbClr val="0000CC"/>
              </a:solidFill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4591747" y="4274793"/>
            <a:ext cx="344351" cy="5337"/>
          </a:xfrm>
          <a:prstGeom prst="line">
            <a:avLst/>
          </a:prstGeom>
          <a:noFill/>
          <a:ln w="3175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 sz="240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2765669" y="4084494"/>
            <a:ext cx="362157" cy="184216"/>
          </a:xfrm>
          <a:prstGeom prst="line">
            <a:avLst/>
          </a:prstGeom>
          <a:noFill/>
          <a:ln w="3175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 sz="240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2717599" y="4561767"/>
            <a:ext cx="415635" cy="193963"/>
          </a:xfrm>
          <a:prstGeom prst="line">
            <a:avLst/>
          </a:prstGeom>
          <a:noFill/>
          <a:ln w="3175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 sz="240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1093" y="2332134"/>
            <a:ext cx="5221742" cy="919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300489" y="2347898"/>
            <a:ext cx="5155323" cy="1103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47072"/>
              </p:ext>
            </p:extLst>
          </p:nvPr>
        </p:nvGraphicFramePr>
        <p:xfrm>
          <a:off x="6444477" y="2944289"/>
          <a:ext cx="1984766" cy="1189560"/>
        </p:xfrm>
        <a:graphic>
          <a:graphicData uri="http://schemas.openxmlformats.org/drawingml/2006/table">
            <a:tbl>
              <a:tblPr/>
              <a:tblGrid>
                <a:gridCol w="35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7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0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b="1" dirty="0">
                        <a:solidFill>
                          <a:srgbClr val="FF00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52994"/>
              </p:ext>
            </p:extLst>
          </p:nvPr>
        </p:nvGraphicFramePr>
        <p:xfrm>
          <a:off x="6816284" y="4274793"/>
          <a:ext cx="1531620" cy="1322959"/>
        </p:xfrm>
        <a:graphic>
          <a:graphicData uri="http://schemas.openxmlformats.org/drawingml/2006/table">
            <a:tbl>
              <a:tblPr/>
              <a:tblGrid>
                <a:gridCol w="63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b="1" dirty="0">
                        <a:solidFill>
                          <a:srgbClr val="FF00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Has glaucoma?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8438606" y="4149897"/>
            <a:ext cx="414053" cy="77783"/>
          </a:xfrm>
          <a:prstGeom prst="line">
            <a:avLst/>
          </a:prstGeom>
          <a:noFill/>
          <a:ln w="1905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 sz="240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 flipV="1">
            <a:off x="8411491" y="4595815"/>
            <a:ext cx="429293" cy="209402"/>
          </a:xfrm>
          <a:prstGeom prst="line">
            <a:avLst/>
          </a:prstGeom>
          <a:noFill/>
          <a:ln w="1905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 sz="240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99963" y="4809711"/>
            <a:ext cx="2092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</a:t>
            </a:r>
            <a:r>
              <a:rPr lang="en-US" sz="1500" b="1" dirty="0">
                <a:solidFill>
                  <a:srgbClr val="006600"/>
                </a:solidFill>
              </a:rPr>
              <a:t>Y =  f (A1,A2,A3,A4,A5)</a:t>
            </a:r>
            <a:endParaRPr lang="en-IN" sz="1500" b="1" dirty="0">
              <a:solidFill>
                <a:srgbClr val="0066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59721" y="255401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Input Data 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93424" y="562029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Output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9806643" y="4400665"/>
            <a:ext cx="312585" cy="5146"/>
          </a:xfrm>
          <a:prstGeom prst="line">
            <a:avLst/>
          </a:prstGeom>
          <a:noFill/>
          <a:ln w="19050">
            <a:solidFill>
              <a:srgbClr val="9F0312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8829503" y="3948412"/>
            <a:ext cx="1008808" cy="92964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A90BA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Computer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40647" y="780281"/>
            <a:ext cx="3185160" cy="495563"/>
          </a:xfrm>
          <a:prstGeom prst="rect">
            <a:avLst/>
          </a:prstGeom>
          <a:noFill/>
          <a:ln w="15875"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Traditional Program</a:t>
            </a:r>
            <a:endParaRPr lang="en-IN" sz="20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64440" y="780281"/>
            <a:ext cx="3185160" cy="495563"/>
          </a:xfrm>
          <a:prstGeom prst="rect">
            <a:avLst/>
          </a:prstGeom>
          <a:noFill/>
          <a:ln w="15875"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ML Program</a:t>
            </a:r>
            <a:endParaRPr lang="en-IN" sz="20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5" name="Slide Number Placeholder 1"/>
          <p:cNvSpPr txBox="1">
            <a:spLocks/>
          </p:cNvSpPr>
          <p:nvPr/>
        </p:nvSpPr>
        <p:spPr>
          <a:xfrm>
            <a:off x="10853899" y="5551129"/>
            <a:ext cx="667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/77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23898"/>
              </p:ext>
            </p:extLst>
          </p:nvPr>
        </p:nvGraphicFramePr>
        <p:xfrm>
          <a:off x="929296" y="2860674"/>
          <a:ext cx="2106956" cy="1189560"/>
        </p:xfrm>
        <a:graphic>
          <a:graphicData uri="http://schemas.openxmlformats.org/drawingml/2006/table">
            <a:tbl>
              <a:tblPr/>
              <a:tblGrid>
                <a:gridCol w="37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0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b="1" dirty="0">
                        <a:solidFill>
                          <a:srgbClr val="FF00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962584" y="238408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Input Data 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9" name="Date Placeholder 57"/>
          <p:cNvSpPr txBox="1">
            <a:spLocks/>
          </p:cNvSpPr>
          <p:nvPr/>
        </p:nvSpPr>
        <p:spPr>
          <a:xfrm>
            <a:off x="1005903" y="55511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F7F64-16C1-43B5-94BC-C64F5C32EC5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85779" y="4631038"/>
            <a:ext cx="173182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Search Program</a:t>
            </a:r>
            <a:endParaRPr lang="en-IN" b="1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/>
      <p:bldP spid="39" grpId="0"/>
      <p:bldP spid="40" grpId="0"/>
      <p:bldP spid="41" grpId="0" animBg="1"/>
      <p:bldP spid="42" grpId="0" animBg="1"/>
      <p:bldP spid="43" grpId="0"/>
      <p:bldP spid="4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3720" y="6324779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r>
              <a:rPr lang="en-US" dirty="0"/>
              <a:t>/77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2998" y="3079273"/>
            <a:ext cx="1853655" cy="139882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4735" y="4413999"/>
            <a:ext cx="1731385" cy="140827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821" y="4457868"/>
            <a:ext cx="1654632" cy="132054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380" y="3093720"/>
            <a:ext cx="1615440" cy="1364149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</p:spPr>
      </p:pic>
      <p:pic>
        <p:nvPicPr>
          <p:cNvPr id="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05965" y="3033932"/>
            <a:ext cx="1676878" cy="134112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42940" y="1846311"/>
            <a:ext cx="1463040" cy="129774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90588" y="5394960"/>
            <a:ext cx="1731385" cy="13563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95540" y="625442"/>
            <a:ext cx="1609690" cy="1364149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89023" y="686866"/>
            <a:ext cx="1589797" cy="132481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29" name="Picture 4" descr="https://s3-ap-south-1.amazonaws.com/av-blog-media/wp-content/uploads/2018/09/im_5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403855" y="5394960"/>
            <a:ext cx="1606252" cy="13716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190077" y="1672590"/>
            <a:ext cx="1785183" cy="138684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6321470" y="2628900"/>
            <a:ext cx="1630680" cy="39624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Game Playing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54735" y="3954780"/>
            <a:ext cx="1630680" cy="39624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IN" b="1" dirty="0">
              <a:solidFill>
                <a:srgbClr val="C00000"/>
              </a:solidFill>
            </a:endParaRP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Prosthetics</a:t>
            </a:r>
          </a:p>
          <a:p>
            <a:pPr algn="ctr"/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63380" y="4805288"/>
            <a:ext cx="1341120" cy="39624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Network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Routing</a:t>
            </a:r>
            <a:endParaRPr lang="en-IN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10290" y="1200150"/>
            <a:ext cx="1630680" cy="39624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Medical Traits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81980" y="3901440"/>
            <a:ext cx="1463040" cy="50292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Heat Wave Prediction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60060" y="1112520"/>
            <a:ext cx="1630680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Speech Recognition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62749" y="190500"/>
            <a:ext cx="2270760" cy="39624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Recommendations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81240" y="236220"/>
            <a:ext cx="1630680" cy="39624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Search Engine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51700" y="2560320"/>
            <a:ext cx="1630680" cy="39624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Rain fall Prediction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19340" y="4754880"/>
            <a:ext cx="1630680" cy="56388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Hand Writing Recognition</a:t>
            </a:r>
            <a:endParaRPr lang="en-IN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22700" y="2514600"/>
            <a:ext cx="1630680" cy="50292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Face Recognition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86120" y="2565925"/>
            <a:ext cx="1785183" cy="533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Medical Imaging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7E4D-D89F-4900-8CDF-C23C81B4130C}" type="datetime1">
              <a:rPr lang="en-US" smtClean="0"/>
              <a:pPr/>
              <a:t>1/9/2023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47758" y="3079273"/>
            <a:ext cx="1473714" cy="1297740"/>
          </a:xfrm>
          <a:prstGeom prst="rect">
            <a:avLst/>
          </a:prstGeom>
          <a:ln w="38100">
            <a:solidFill>
              <a:srgbClr val="0000CC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r>
              <a:rPr lang="en-US" dirty="0"/>
              <a:t>/77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1182414" y="1056905"/>
            <a:ext cx="10058400" cy="4697510"/>
          </a:xfrm>
          <a:noFill/>
          <a:ln w="25400">
            <a:solidFill>
              <a:schemeClr val="accent6">
                <a:lumMod val="75000"/>
              </a:schemeClr>
            </a:solidFill>
            <a:prstDash val="solid"/>
          </a:ln>
        </p:spPr>
        <p:txBody>
          <a:bodyPr>
            <a:normAutofit fontScale="92500"/>
          </a:bodyPr>
          <a:lstStyle/>
          <a:p>
            <a:pPr algn="ctr">
              <a:spcBef>
                <a:spcPts val="1200"/>
              </a:spcBef>
              <a:buNone/>
            </a:pPr>
            <a:endParaRPr lang="en-IN" dirty="0">
              <a:latin typeface="Andalus" pitchFamily="18" charset="-78"/>
              <a:cs typeface="Andalus" pitchFamily="18" charset="-78"/>
            </a:endParaRPr>
          </a:p>
          <a:p>
            <a:pPr algn="ctr">
              <a:spcBef>
                <a:spcPts val="1200"/>
              </a:spcBef>
              <a:buNone/>
            </a:pPr>
            <a:r>
              <a:rPr lang="en-IN" sz="26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6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”Artificial Intelligence (AI) is not the solution to everything, but its disruptive innovation gives us the opportunity to make the world better for everyone</a:t>
            </a:r>
            <a:r>
              <a:rPr lang="en-IN" sz="2600" b="1" dirty="0">
                <a:solidFill>
                  <a:srgbClr val="C00000"/>
                </a:solidFill>
                <a:latin typeface="Perpetua" pitchFamily="18" charset="0"/>
              </a:rPr>
              <a:t>”</a:t>
            </a:r>
          </a:p>
          <a:p>
            <a:pPr algn="ctr">
              <a:buNone/>
            </a:pPr>
            <a:r>
              <a:rPr lang="en-IN" sz="3600" b="1" dirty="0">
                <a:latin typeface="Perpetua" pitchFamily="18" charset="0"/>
              </a:rPr>
              <a:t>						</a:t>
            </a:r>
          </a:p>
          <a:p>
            <a:pPr algn="ctr">
              <a:buNone/>
            </a:pPr>
            <a:r>
              <a:rPr lang="en-IN" sz="2400" b="1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                                     </a:t>
            </a:r>
          </a:p>
          <a:p>
            <a:pPr algn="ctr">
              <a:buNone/>
            </a:pPr>
            <a:r>
              <a:rPr lang="en-IN" sz="2400" b="1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               </a:t>
            </a:r>
          </a:p>
          <a:p>
            <a:pPr algn="ctr">
              <a:buNone/>
            </a:pPr>
            <a:r>
              <a:rPr lang="en-IN" sz="2000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                                                                 </a:t>
            </a:r>
            <a:r>
              <a:rPr lang="en-IN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Andrew NG</a:t>
            </a:r>
          </a:p>
          <a:p>
            <a:pPr algn="ctr">
              <a:buNone/>
            </a:pPr>
            <a:r>
              <a:rPr lang="en-IN" sz="1900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                                                                  Co-founder of </a:t>
            </a:r>
            <a:r>
              <a:rPr lang="en-IN" sz="1900" dirty="0" err="1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Coursera</a:t>
            </a:r>
            <a:r>
              <a:rPr lang="en-IN" sz="1900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,  </a:t>
            </a:r>
          </a:p>
          <a:p>
            <a:pPr algn="ctr">
              <a:buNone/>
            </a:pPr>
            <a:r>
              <a:rPr lang="en-IN" sz="1900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                                                                     Adjunct Professor of Stanford</a:t>
            </a:r>
          </a:p>
          <a:p>
            <a:pPr algn="ctr">
              <a:buNone/>
            </a:pPr>
            <a:r>
              <a:rPr lang="en-IN" sz="1900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                                                                   (regarded as one of the world’s foremost experts on AI)</a:t>
            </a:r>
            <a:endParaRPr lang="en-IN" sz="19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86D0-1F97-46C2-9BAB-00B8DBFA4B48}" type="datetime1">
              <a:rPr lang="en-US" smtClean="0"/>
              <a:pPr/>
              <a:t>1/9/2023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5679-397E-442B-8E19-3BF4C12A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196525"/>
            <a:ext cx="3498574" cy="40988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Machine translation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7A836E-4338-4603-8EC1-F503249E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86" y="745249"/>
            <a:ext cx="4045227" cy="29057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9D4E-82CC-4609-B739-F616360C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2DE9-53E8-4183-B6E7-D926EA7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2D53A09D-318B-49C4-9719-1B67544F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6409"/>
            <a:ext cx="5395165" cy="27367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E4C15ED-CEE9-4470-B65C-16622A2CA0CE}"/>
              </a:ext>
            </a:extLst>
          </p:cNvPr>
          <p:cNvSpPr txBox="1">
            <a:spLocks/>
          </p:cNvSpPr>
          <p:nvPr/>
        </p:nvSpPr>
        <p:spPr>
          <a:xfrm>
            <a:off x="7312732" y="141799"/>
            <a:ext cx="3083598" cy="519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00000"/>
                </a:solidFill>
              </a:rPr>
              <a:t>Virtual assistants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611BA-2D19-4DD5-A930-3B06E1229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26" y="4108612"/>
            <a:ext cx="4656074" cy="260758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AD4E1E-76FD-4576-B734-57FF781EC9F7}"/>
              </a:ext>
            </a:extLst>
          </p:cNvPr>
          <p:cNvSpPr txBox="1">
            <a:spLocks/>
          </p:cNvSpPr>
          <p:nvPr/>
        </p:nvSpPr>
        <p:spPr>
          <a:xfrm>
            <a:off x="6923872" y="3514795"/>
            <a:ext cx="3550737" cy="668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00000"/>
                </a:solidFill>
              </a:rPr>
              <a:t>Autonomous driving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49E9E-C104-42CA-9B26-C6F98ECDA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14" y="4108612"/>
            <a:ext cx="4045227" cy="267818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9073BD5-1ACE-4C87-B396-BD79AA5B2400}"/>
              </a:ext>
            </a:extLst>
          </p:cNvPr>
          <p:cNvSpPr txBox="1">
            <a:spLocks/>
          </p:cNvSpPr>
          <p:nvPr/>
        </p:nvSpPr>
        <p:spPr>
          <a:xfrm>
            <a:off x="944217" y="3651011"/>
            <a:ext cx="2385392" cy="618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</a:rPr>
              <a:t>Health care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9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DE27F-5D57-4C8D-8B7A-D31E8D73C6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62403" y="1790414"/>
            <a:ext cx="8127528" cy="99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    Turing(1950) “Computing machinery and intelligence“: </a:t>
            </a:r>
          </a:p>
          <a:p>
            <a:pPr>
              <a:buNone/>
            </a:pPr>
            <a:r>
              <a:rPr lang="en-IN" dirty="0"/>
              <a:t>    Can machines think? An imitation game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6664" y="3429000"/>
            <a:ext cx="6084319" cy="193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36434" y="546652"/>
            <a:ext cx="154056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Agent</a:t>
            </a:r>
            <a:endParaRPr lang="en-IN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DE27F-5D57-4C8D-8B7A-D31E8D73C68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44875" y="1656521"/>
            <a:ext cx="8545996" cy="42970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    </a:t>
            </a:r>
            <a:r>
              <a:rPr lang="en-IN" sz="3300" dirty="0"/>
              <a:t>Software that gathers information about an environment and takes actions based on that</a:t>
            </a:r>
          </a:p>
          <a:p>
            <a:pPr>
              <a:buNone/>
            </a:pPr>
            <a:r>
              <a:rPr lang="en-IN" sz="3300" dirty="0"/>
              <a:t> </a:t>
            </a:r>
          </a:p>
          <a:p>
            <a:pPr marL="273050" indent="88900"/>
            <a:r>
              <a:rPr lang="en-IN" sz="3300" dirty="0"/>
              <a:t>   a robot </a:t>
            </a:r>
          </a:p>
          <a:p>
            <a:pPr marL="273050" indent="88900"/>
            <a:r>
              <a:rPr lang="en-IN" sz="3300" dirty="0"/>
              <a:t>   a web shopping program </a:t>
            </a:r>
          </a:p>
          <a:p>
            <a:pPr marL="273050" indent="88900"/>
            <a:r>
              <a:rPr lang="en-IN" sz="3300" dirty="0"/>
              <a:t>   a traffic control system...</a:t>
            </a:r>
          </a:p>
          <a:p>
            <a:pPr>
              <a:buNone/>
            </a:pPr>
            <a:endParaRPr lang="en-US" sz="3300" dirty="0"/>
          </a:p>
          <a:p>
            <a:pPr>
              <a:buNone/>
            </a:pPr>
            <a:r>
              <a:rPr lang="en-IN" sz="3300" dirty="0"/>
              <a:t>    Computational agents behave autonomously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01009" y="417444"/>
            <a:ext cx="4214191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Software Agent </a:t>
            </a:r>
            <a:endParaRPr lang="en-IN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DE27F-5D57-4C8D-8B7A-D31E8D73C68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990600"/>
            <a:ext cx="3886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Agent and Environment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547077" y="3689350"/>
            <a:ext cx="8865704" cy="2667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IN" sz="2600" dirty="0"/>
              <a:t>An agent is anything that can be viewed as perceiving its environment through sensors and acting upon that environment through effectors.</a:t>
            </a: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IN" sz="2600" dirty="0"/>
              <a:t>A robotic agent substitutes cameras and infrared range finders for the sensors and various motors for the effectors. </a:t>
            </a: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IN" sz="2600" dirty="0"/>
              <a:t>A software agent has encoded bit strings as its </a:t>
            </a:r>
            <a:r>
              <a:rPr lang="en-IN" sz="2600" dirty="0" err="1"/>
              <a:t>percepts</a:t>
            </a:r>
            <a:r>
              <a:rPr lang="en-IN" sz="2600" dirty="0"/>
              <a:t> and actions.</a:t>
            </a: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IN" sz="2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DE27F-5D57-4C8D-8B7A-D31E8D73C6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52939" y="2175013"/>
            <a:ext cx="7772400" cy="2667000"/>
          </a:xfrm>
        </p:spPr>
        <p:txBody>
          <a:bodyPr/>
          <a:lstStyle/>
          <a:p>
            <a:pPr marL="536575" indent="-536575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 State</a:t>
            </a:r>
          </a:p>
          <a:p>
            <a:pPr marL="536575" indent="-536575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Actions</a:t>
            </a:r>
          </a:p>
          <a:p>
            <a:pPr marL="536575" indent="-536575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Result</a:t>
            </a:r>
          </a:p>
          <a:p>
            <a:pPr marL="536575" indent="-536575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Goal State</a:t>
            </a:r>
          </a:p>
          <a:p>
            <a:pPr marL="536575" indent="-536575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Path cost function</a:t>
            </a:r>
          </a:p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1029" y="636104"/>
            <a:ext cx="6828183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Components of an AI problem?</a:t>
            </a:r>
            <a:endParaRPr lang="en-IN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60BC-1C0B-4E90-9DDF-60D32521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23A1E-9947-488D-BF68-93E8A372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87ACB-8A36-4E8C-B081-62542E40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96" y="1284465"/>
            <a:ext cx="9107389" cy="4191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00061E-2C2C-4401-8B09-3469F9F8FD9F}"/>
              </a:ext>
            </a:extLst>
          </p:cNvPr>
          <p:cNvSpPr txBox="1"/>
          <p:nvPr/>
        </p:nvSpPr>
        <p:spPr>
          <a:xfrm>
            <a:off x="4820479" y="699690"/>
            <a:ext cx="19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Modelling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5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E5D7F-E7B4-45AE-8CB8-CDD50D3E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DC2C9-3724-4A15-8B91-D9884286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39DCE-E77B-4B88-B536-AD828B207BA7}"/>
              </a:ext>
            </a:extLst>
          </p:cNvPr>
          <p:cNvSpPr txBox="1"/>
          <p:nvPr/>
        </p:nvSpPr>
        <p:spPr>
          <a:xfrm>
            <a:off x="1486886" y="517963"/>
            <a:ext cx="380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Search</a:t>
            </a:r>
            <a:r>
              <a:rPr lang="en-US" sz="2800" dirty="0">
                <a:solidFill>
                  <a:srgbClr val="C00000"/>
                </a:solidFill>
              </a:rPr>
              <a:t> Problems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50D46-EBE1-4086-9109-7C6A9194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187669"/>
            <a:ext cx="6127834" cy="2837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64E70-394D-4465-AEEC-BF440FF8A83E}"/>
              </a:ext>
            </a:extLst>
          </p:cNvPr>
          <p:cNvSpPr txBox="1"/>
          <p:nvPr/>
        </p:nvSpPr>
        <p:spPr>
          <a:xfrm>
            <a:off x="1459710" y="1429282"/>
            <a:ext cx="3972338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What is the minimum cost path?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9929E-89D9-4FC2-B8A7-2054465672FB}"/>
              </a:ext>
            </a:extLst>
          </p:cNvPr>
          <p:cNvSpPr txBox="1"/>
          <p:nvPr/>
        </p:nvSpPr>
        <p:spPr>
          <a:xfrm>
            <a:off x="1432535" y="3776091"/>
            <a:ext cx="4026689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Inference algorithms such as DFS, UCS or A* produced the minimum cost path.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8747A-5DE8-4320-AD82-DA659ACA1518}"/>
              </a:ext>
            </a:extLst>
          </p:cNvPr>
          <p:cNvSpPr txBox="1"/>
          <p:nvPr/>
        </p:nvSpPr>
        <p:spPr>
          <a:xfrm>
            <a:off x="1432535" y="2576943"/>
            <a:ext cx="3972339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Inference as finding minimum cost paths in a graph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8628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7310-B232-451E-8B62-64E11F84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A0536-216D-4E1E-A956-370530AB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461BF-4144-41B9-99E2-513263090C48}"/>
              </a:ext>
            </a:extLst>
          </p:cNvPr>
          <p:cNvSpPr txBox="1"/>
          <p:nvPr/>
        </p:nvSpPr>
        <p:spPr>
          <a:xfrm>
            <a:off x="670536" y="535365"/>
            <a:ext cx="301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MDP and Games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798B9-0E67-4DD1-A3D0-5582F44F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44" y="1510747"/>
            <a:ext cx="6467698" cy="3240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C0CEC-0768-47C0-9D2C-EB91D0DA4F96}"/>
              </a:ext>
            </a:extLst>
          </p:cNvPr>
          <p:cNvSpPr txBox="1"/>
          <p:nvPr/>
        </p:nvSpPr>
        <p:spPr>
          <a:xfrm>
            <a:off x="500658" y="1613806"/>
            <a:ext cx="3572158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what is the maximum value policy?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F6C99-8283-41E8-A261-BB89011FC1CB}"/>
              </a:ext>
            </a:extLst>
          </p:cNvPr>
          <p:cNvSpPr txBox="1"/>
          <p:nvPr/>
        </p:nvSpPr>
        <p:spPr>
          <a:xfrm>
            <a:off x="361059" y="4391439"/>
            <a:ext cx="4026689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Learning algorithms such as Q-learning or TD learning.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9040F-957F-4631-815B-6E484925C994}"/>
              </a:ext>
            </a:extLst>
          </p:cNvPr>
          <p:cNvSpPr txBox="1"/>
          <p:nvPr/>
        </p:nvSpPr>
        <p:spPr>
          <a:xfrm>
            <a:off x="415409" y="2888195"/>
            <a:ext cx="3972339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 Inference algorithms such as value iteration or minimax produced this.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5757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DE27F-5D57-4C8D-8B7A-D31E8D73C68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13082" y="306971"/>
            <a:ext cx="455886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State based models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6513" y="1169504"/>
            <a:ext cx="3276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Search Problems : You control everything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76444" y="1104901"/>
            <a:ext cx="4191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Markov Decision Process:  Blackjack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73707" y="4345781"/>
            <a:ext cx="4114800" cy="596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Adversarial Games : Adversary Controls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7938" y="1833125"/>
            <a:ext cx="3521323" cy="1999137"/>
          </a:xfrm>
          <a:prstGeom prst="rect">
            <a:avLst/>
          </a:prstGeom>
          <a:noFill/>
          <a:ln w="1587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4559" y="1638301"/>
            <a:ext cx="3349540" cy="2416159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1617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1888" y="4928422"/>
            <a:ext cx="2738437" cy="189474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E5D7F-E7B4-45AE-8CB8-CDD50D3E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DC2C9-3724-4A15-8B91-D9884286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39DCE-E77B-4B88-B536-AD828B207BA7}"/>
              </a:ext>
            </a:extLst>
          </p:cNvPr>
          <p:cNvSpPr txBox="1"/>
          <p:nvPr/>
        </p:nvSpPr>
        <p:spPr>
          <a:xfrm>
            <a:off x="1459711" y="440772"/>
            <a:ext cx="4026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Constraint Satisfaction 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50D46-EBE1-4086-9109-7C6A9194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35" y="-9922"/>
            <a:ext cx="6127834" cy="2837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64E70-394D-4465-AEEC-BF440FF8A83E}"/>
              </a:ext>
            </a:extLst>
          </p:cNvPr>
          <p:cNvSpPr txBox="1"/>
          <p:nvPr/>
        </p:nvSpPr>
        <p:spPr>
          <a:xfrm>
            <a:off x="838200" y="1466022"/>
            <a:ext cx="3972338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”what is the maximum weight assignment?”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9929E-89D9-4FC2-B8A7-2054465672FB}"/>
              </a:ext>
            </a:extLst>
          </p:cNvPr>
          <p:cNvSpPr txBox="1"/>
          <p:nvPr/>
        </p:nvSpPr>
        <p:spPr>
          <a:xfrm>
            <a:off x="811024" y="4216479"/>
            <a:ext cx="4026689" cy="1569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Inference algorithms such as backtracking search, beam search, or variable elimination to find such an assignment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8747A-5DE8-4320-AD82-DA659ACA1518}"/>
              </a:ext>
            </a:extLst>
          </p:cNvPr>
          <p:cNvSpPr txBox="1"/>
          <p:nvPr/>
        </p:nvSpPr>
        <p:spPr>
          <a:xfrm>
            <a:off x="838200" y="2471919"/>
            <a:ext cx="3972339" cy="1569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inference as finding maximum weight assignments or computing conditional probabilities.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27BBB-A7E6-1E8C-56CA-B645A8AF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803" y="3429000"/>
            <a:ext cx="6827866" cy="23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9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125095"/>
            <a:ext cx="2670313" cy="8083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C1880"/>
                </a:solidFill>
                <a:latin typeface="Andalus" pitchFamily="18" charset="-78"/>
                <a:cs typeface="Andalus" pitchFamily="18" charset="-78"/>
              </a:rPr>
              <a:t>What is AI?</a:t>
            </a:r>
            <a:endParaRPr lang="en-IN" sz="3600" dirty="0">
              <a:solidFill>
                <a:srgbClr val="9C188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89" y="2677886"/>
            <a:ext cx="9963150" cy="1892152"/>
          </a:xfrm>
          <a:ln w="19050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91000"/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The science and engineering of building "intelligent" software agents.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91000"/>
              <a:buFont typeface="Wingdings" pitchFamily="2" charset="2"/>
              <a:buChar char="Ø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AI  -  is the reproduction of human reasoning and intelligent behavior by computational methods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r>
              <a:rPr lang="en-US" dirty="0"/>
              <a:t>/77</a:t>
            </a:r>
          </a:p>
        </p:txBody>
      </p:sp>
      <p:graphicFrame>
        <p:nvGraphicFramePr>
          <p:cNvPr id="7" name="Group 19"/>
          <p:cNvGraphicFramePr>
            <a:graphicFrameLocks/>
          </p:cNvGraphicFramePr>
          <p:nvPr/>
        </p:nvGraphicFramePr>
        <p:xfrm>
          <a:off x="3465368" y="4899314"/>
          <a:ext cx="5059680" cy="1127760"/>
        </p:xfrm>
        <a:graphic>
          <a:graphicData uri="http://schemas.openxmlformats.org/drawingml/2006/table">
            <a:tbl>
              <a:tblPr/>
              <a:tblGrid>
                <a:gridCol w="254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Think like humans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Think rationally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Act like humans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Act rationally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7"/>
          <p:cNvGrpSpPr/>
          <p:nvPr/>
        </p:nvGrpSpPr>
        <p:grpSpPr>
          <a:xfrm flipV="1">
            <a:off x="165100" y="868681"/>
            <a:ext cx="11856000" cy="45719"/>
            <a:chOff x="13063" y="1219200"/>
            <a:chExt cx="9130937" cy="267793"/>
          </a:xfr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accent4">
                <a:lumMod val="60000"/>
                <a:lumOff val="40000"/>
                <a:alpha val="20000"/>
              </a:schemeClr>
            </a:outerShdw>
          </a:effectLst>
        </p:grpSpPr>
        <p:sp>
          <p:nvSpPr>
            <p:cNvPr id="8" name="Rectangle 7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0" cmpd="dbl">
              <a:solidFill>
                <a:srgbClr val="0CD4FC"/>
              </a:solidFill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0" cmpd="dbl">
              <a:solidFill>
                <a:srgbClr val="0CD4FC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DC28-207C-4220-9C0B-1977C00B0B23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45028" y="1370613"/>
            <a:ext cx="10094027" cy="1288223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55600" lvl="0" indent="-355600" algn="just" defTabSz="914400">
              <a:buClr>
                <a:srgbClr val="C00000"/>
              </a:buClr>
              <a:buSzPct val="91000"/>
            </a:pPr>
            <a:r>
              <a:rPr lang="en-IN" sz="2400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    Intelligence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: “ The ability to learn and solve problems”</a:t>
            </a:r>
          </a:p>
          <a:p>
            <a:pPr marL="355600" lvl="0" indent="-355600" algn="just" defTabSz="914400">
              <a:buClr>
                <a:srgbClr val="C00000"/>
              </a:buClr>
              <a:buSzPct val="91000"/>
            </a:pPr>
            <a:r>
              <a:rPr lang="en-IN" sz="2400" dirty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    Artificial Intelligence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: AI is the simulation of human intelligence by machines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E5D7F-E7B4-45AE-8CB8-CDD50D3E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DC2C9-3724-4A15-8B91-D9884286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39DCE-E77B-4B88-B536-AD828B207BA7}"/>
              </a:ext>
            </a:extLst>
          </p:cNvPr>
          <p:cNvSpPr txBox="1"/>
          <p:nvPr/>
        </p:nvSpPr>
        <p:spPr>
          <a:xfrm>
            <a:off x="1459711" y="440772"/>
            <a:ext cx="325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Bayesian Network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50D46-EBE1-4086-9109-7C6A9194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166" y="23754"/>
            <a:ext cx="6127834" cy="2837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64E70-394D-4465-AEEC-BF440FF8A83E}"/>
              </a:ext>
            </a:extLst>
          </p:cNvPr>
          <p:cNvSpPr txBox="1"/>
          <p:nvPr/>
        </p:nvSpPr>
        <p:spPr>
          <a:xfrm>
            <a:off x="1333515" y="1442651"/>
            <a:ext cx="3972338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What is the probability of a query given evidence?”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9929E-89D9-4FC2-B8A7-2054465672FB}"/>
              </a:ext>
            </a:extLst>
          </p:cNvPr>
          <p:cNvSpPr txBox="1"/>
          <p:nvPr/>
        </p:nvSpPr>
        <p:spPr>
          <a:xfrm>
            <a:off x="1333515" y="2474612"/>
            <a:ext cx="4026689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Inference algorithms such as Gibbs sampling and particle filtering 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8747A-5DE8-4320-AD82-DA659ACA1518}"/>
              </a:ext>
            </a:extLst>
          </p:cNvPr>
          <p:cNvSpPr txBox="1"/>
          <p:nvPr/>
        </p:nvSpPr>
        <p:spPr>
          <a:xfrm>
            <a:off x="1351723" y="3845689"/>
            <a:ext cx="3981306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we can learn them using maximum likelihood estimators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232EA-E70F-A4CC-C220-74DE2BD5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98" y="3429000"/>
            <a:ext cx="4343746" cy="24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41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E186-E516-4115-9CA5-9C94C870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1B1F8-E411-4A33-9F7C-A8D952BD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7DD33-609F-4E4F-815E-C75B26FC2D0A}"/>
              </a:ext>
            </a:extLst>
          </p:cNvPr>
          <p:cNvSpPr txBox="1"/>
          <p:nvPr/>
        </p:nvSpPr>
        <p:spPr>
          <a:xfrm>
            <a:off x="1350379" y="1700865"/>
            <a:ext cx="3972338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inference is applying a set of rules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434BB-1B69-4C40-A02D-3610C9109AD0}"/>
              </a:ext>
            </a:extLst>
          </p:cNvPr>
          <p:cNvSpPr txBox="1"/>
          <p:nvPr/>
        </p:nvSpPr>
        <p:spPr>
          <a:xfrm>
            <a:off x="3336548" y="78105"/>
            <a:ext cx="359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Logic based Models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746C7-926C-4055-ADA9-66407BA7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62880"/>
            <a:ext cx="5252982" cy="2432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253BC3-F9DA-BBDB-1335-EC745E61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96" y="3174118"/>
            <a:ext cx="5551165" cy="3182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50A94D-2B1C-CFBB-E09B-F122F2904342}"/>
              </a:ext>
            </a:extLst>
          </p:cNvPr>
          <p:cNvSpPr txBox="1"/>
          <p:nvPr/>
        </p:nvSpPr>
        <p:spPr>
          <a:xfrm>
            <a:off x="7832036" y="4580568"/>
            <a:ext cx="2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Lucy a friend of John?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610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2C10-96EA-4BD0-9E5C-FE598606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792" y="344909"/>
            <a:ext cx="4595649" cy="5597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Modelling Paradigms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992E-C240-40C5-8215-088F421A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B83F0-26EE-4225-A0DA-C8D7D80C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2DB06-B4DB-456E-BF2E-36758032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31" y="1217344"/>
            <a:ext cx="8928537" cy="5047788"/>
          </a:xfrm>
          <a:prstGeom prst="rect">
            <a:avLst/>
          </a:prstGeom>
          <a:ln w="158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725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6A453-F1E2-496D-8A5F-4F27A7B6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0FC-8C4E-418C-A189-6D4B9838C158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DD8B4-E1A3-444D-8D01-A1439EDA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54858-AF78-5C26-DD88-A32A2DCE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" y="2022028"/>
            <a:ext cx="11158745" cy="281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/>
          <p:cNvSpPr>
            <a:spLocks/>
          </p:cNvSpPr>
          <p:nvPr/>
        </p:nvSpPr>
        <p:spPr bwMode="auto">
          <a:xfrm>
            <a:off x="7795646" y="5129649"/>
            <a:ext cx="1514812" cy="672062"/>
          </a:xfrm>
          <a:custGeom>
            <a:avLst/>
            <a:gdLst>
              <a:gd name="T0" fmla="*/ 1038 w 1038"/>
              <a:gd name="T1" fmla="*/ 783 h 783"/>
              <a:gd name="T2" fmla="*/ 0 w 1038"/>
              <a:gd name="T3" fmla="*/ 488 h 783"/>
              <a:gd name="T4" fmla="*/ 0 w 1038"/>
              <a:gd name="T5" fmla="*/ 0 h 783"/>
              <a:gd name="T6" fmla="*/ 1038 w 1038"/>
              <a:gd name="T7" fmla="*/ 294 h 783"/>
              <a:gd name="T8" fmla="*/ 1038 w 1038"/>
              <a:gd name="T9" fmla="*/ 78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783">
                <a:moveTo>
                  <a:pt x="1038" y="783"/>
                </a:moveTo>
                <a:lnTo>
                  <a:pt x="0" y="488"/>
                </a:lnTo>
                <a:lnTo>
                  <a:pt x="0" y="0"/>
                </a:lnTo>
                <a:lnTo>
                  <a:pt x="1038" y="294"/>
                </a:lnTo>
                <a:lnTo>
                  <a:pt x="1038" y="78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9307539" y="5129649"/>
            <a:ext cx="1513353" cy="672062"/>
          </a:xfrm>
          <a:custGeom>
            <a:avLst/>
            <a:gdLst>
              <a:gd name="T0" fmla="*/ 1037 w 1037"/>
              <a:gd name="T1" fmla="*/ 488 h 783"/>
              <a:gd name="T2" fmla="*/ 0 w 1037"/>
              <a:gd name="T3" fmla="*/ 783 h 783"/>
              <a:gd name="T4" fmla="*/ 0 w 1037"/>
              <a:gd name="T5" fmla="*/ 294 h 783"/>
              <a:gd name="T6" fmla="*/ 1037 w 1037"/>
              <a:gd name="T7" fmla="*/ 0 h 783"/>
              <a:gd name="T8" fmla="*/ 1037 w 1037"/>
              <a:gd name="T9" fmla="*/ 488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783">
                <a:moveTo>
                  <a:pt x="1037" y="488"/>
                </a:moveTo>
                <a:lnTo>
                  <a:pt x="0" y="783"/>
                </a:lnTo>
                <a:lnTo>
                  <a:pt x="0" y="294"/>
                </a:lnTo>
                <a:lnTo>
                  <a:pt x="1037" y="0"/>
                </a:lnTo>
                <a:lnTo>
                  <a:pt x="1037" y="4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" name="Freeform 21"/>
          <p:cNvSpPr>
            <a:spLocks/>
          </p:cNvSpPr>
          <p:nvPr/>
        </p:nvSpPr>
        <p:spPr bwMode="auto">
          <a:xfrm>
            <a:off x="7795646" y="4871295"/>
            <a:ext cx="3025246" cy="510699"/>
          </a:xfrm>
          <a:custGeom>
            <a:avLst/>
            <a:gdLst>
              <a:gd name="T0" fmla="*/ 2073 w 2073"/>
              <a:gd name="T1" fmla="*/ 301 h 595"/>
              <a:gd name="T2" fmla="*/ 1036 w 2073"/>
              <a:gd name="T3" fmla="*/ 595 h 595"/>
              <a:gd name="T4" fmla="*/ 0 w 2073"/>
              <a:gd name="T5" fmla="*/ 301 h 595"/>
              <a:gd name="T6" fmla="*/ 0 w 2073"/>
              <a:gd name="T7" fmla="*/ 295 h 595"/>
              <a:gd name="T8" fmla="*/ 1038 w 2073"/>
              <a:gd name="T9" fmla="*/ 0 h 595"/>
              <a:gd name="T10" fmla="*/ 2073 w 2073"/>
              <a:gd name="T11" fmla="*/ 295 h 595"/>
              <a:gd name="T12" fmla="*/ 2073 w 2073"/>
              <a:gd name="T13" fmla="*/ 301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3" h="595">
                <a:moveTo>
                  <a:pt x="2073" y="301"/>
                </a:moveTo>
                <a:lnTo>
                  <a:pt x="1036" y="595"/>
                </a:lnTo>
                <a:lnTo>
                  <a:pt x="0" y="301"/>
                </a:lnTo>
                <a:lnTo>
                  <a:pt x="0" y="295"/>
                </a:lnTo>
                <a:lnTo>
                  <a:pt x="1038" y="0"/>
                </a:lnTo>
                <a:lnTo>
                  <a:pt x="2073" y="295"/>
                </a:lnTo>
                <a:lnTo>
                  <a:pt x="2073" y="3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820881" y="4839722"/>
            <a:ext cx="0" cy="326806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01826" y="4433931"/>
            <a:ext cx="1660639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Problem Solving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Reasoning</a:t>
            </a:r>
          </a:p>
        </p:txBody>
      </p:sp>
      <p:sp>
        <p:nvSpPr>
          <p:cNvPr id="12" name="TextBox 11"/>
          <p:cNvSpPr txBox="1"/>
          <p:nvPr/>
        </p:nvSpPr>
        <p:spPr>
          <a:xfrm rot="20813178">
            <a:off x="9698557" y="5283299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1970’s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2" name="Picture 6" descr="http://www.clker.com/cliparts/4/R/k/V/C/m/walking-man-blue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5330" flipH="1">
            <a:off x="8752372" y="3925421"/>
            <a:ext cx="619532" cy="12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82510" y="126128"/>
            <a:ext cx="3925386" cy="8083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C18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Evolution of AI</a:t>
            </a:r>
            <a:endParaRPr lang="en-IN" b="1" dirty="0">
              <a:solidFill>
                <a:srgbClr val="9C18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97" name="Group 7"/>
          <p:cNvGrpSpPr/>
          <p:nvPr/>
        </p:nvGrpSpPr>
        <p:grpSpPr>
          <a:xfrm flipV="1">
            <a:off x="165100" y="868681"/>
            <a:ext cx="11856000" cy="45719"/>
            <a:chOff x="13063" y="1219200"/>
            <a:chExt cx="9130937" cy="267793"/>
          </a:xfr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accent4">
                <a:lumMod val="60000"/>
                <a:lumOff val="40000"/>
                <a:alpha val="20000"/>
              </a:schemeClr>
            </a:outerShdw>
          </a:effectLst>
        </p:grpSpPr>
        <p:sp>
          <p:nvSpPr>
            <p:cNvPr id="98" name="Rectangle 97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0" cmpd="dbl">
              <a:solidFill>
                <a:srgbClr val="0CD4FC"/>
              </a:solidFill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0" cmpd="dbl">
              <a:solidFill>
                <a:srgbClr val="0CD4FC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r>
              <a:rPr lang="en-US" dirty="0"/>
              <a:t>/77</a:t>
            </a:r>
          </a:p>
        </p:txBody>
      </p:sp>
      <p:sp>
        <p:nvSpPr>
          <p:cNvPr id="79" name="Date Placeholder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915-0316-42D2-9235-C34591C9EADC}" type="datetime1">
              <a:rPr lang="en-US" smtClean="0"/>
              <a:pPr/>
              <a:t>1/9/2023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4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/>
          <p:cNvSpPr>
            <a:spLocks/>
          </p:cNvSpPr>
          <p:nvPr/>
        </p:nvSpPr>
        <p:spPr bwMode="auto">
          <a:xfrm>
            <a:off x="7795646" y="5129649"/>
            <a:ext cx="1514812" cy="672062"/>
          </a:xfrm>
          <a:custGeom>
            <a:avLst/>
            <a:gdLst>
              <a:gd name="T0" fmla="*/ 1038 w 1038"/>
              <a:gd name="T1" fmla="*/ 783 h 783"/>
              <a:gd name="T2" fmla="*/ 0 w 1038"/>
              <a:gd name="T3" fmla="*/ 488 h 783"/>
              <a:gd name="T4" fmla="*/ 0 w 1038"/>
              <a:gd name="T5" fmla="*/ 0 h 783"/>
              <a:gd name="T6" fmla="*/ 1038 w 1038"/>
              <a:gd name="T7" fmla="*/ 294 h 783"/>
              <a:gd name="T8" fmla="*/ 1038 w 1038"/>
              <a:gd name="T9" fmla="*/ 78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783">
                <a:moveTo>
                  <a:pt x="1038" y="783"/>
                </a:moveTo>
                <a:lnTo>
                  <a:pt x="0" y="488"/>
                </a:lnTo>
                <a:lnTo>
                  <a:pt x="0" y="0"/>
                </a:lnTo>
                <a:lnTo>
                  <a:pt x="1038" y="294"/>
                </a:lnTo>
                <a:lnTo>
                  <a:pt x="1038" y="78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9307539" y="5129649"/>
            <a:ext cx="1513353" cy="672062"/>
          </a:xfrm>
          <a:custGeom>
            <a:avLst/>
            <a:gdLst>
              <a:gd name="T0" fmla="*/ 1037 w 1037"/>
              <a:gd name="T1" fmla="*/ 488 h 783"/>
              <a:gd name="T2" fmla="*/ 0 w 1037"/>
              <a:gd name="T3" fmla="*/ 783 h 783"/>
              <a:gd name="T4" fmla="*/ 0 w 1037"/>
              <a:gd name="T5" fmla="*/ 294 h 783"/>
              <a:gd name="T6" fmla="*/ 1037 w 1037"/>
              <a:gd name="T7" fmla="*/ 0 h 783"/>
              <a:gd name="T8" fmla="*/ 1037 w 1037"/>
              <a:gd name="T9" fmla="*/ 488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783">
                <a:moveTo>
                  <a:pt x="1037" y="488"/>
                </a:moveTo>
                <a:lnTo>
                  <a:pt x="0" y="783"/>
                </a:lnTo>
                <a:lnTo>
                  <a:pt x="0" y="294"/>
                </a:lnTo>
                <a:lnTo>
                  <a:pt x="1037" y="0"/>
                </a:lnTo>
                <a:lnTo>
                  <a:pt x="1037" y="4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" name="Freeform 21"/>
          <p:cNvSpPr>
            <a:spLocks/>
          </p:cNvSpPr>
          <p:nvPr/>
        </p:nvSpPr>
        <p:spPr bwMode="auto">
          <a:xfrm>
            <a:off x="7795646" y="4871295"/>
            <a:ext cx="3025246" cy="510699"/>
          </a:xfrm>
          <a:custGeom>
            <a:avLst/>
            <a:gdLst>
              <a:gd name="T0" fmla="*/ 2073 w 2073"/>
              <a:gd name="T1" fmla="*/ 301 h 595"/>
              <a:gd name="T2" fmla="*/ 1036 w 2073"/>
              <a:gd name="T3" fmla="*/ 595 h 595"/>
              <a:gd name="T4" fmla="*/ 0 w 2073"/>
              <a:gd name="T5" fmla="*/ 301 h 595"/>
              <a:gd name="T6" fmla="*/ 0 w 2073"/>
              <a:gd name="T7" fmla="*/ 295 h 595"/>
              <a:gd name="T8" fmla="*/ 1038 w 2073"/>
              <a:gd name="T9" fmla="*/ 0 h 595"/>
              <a:gd name="T10" fmla="*/ 2073 w 2073"/>
              <a:gd name="T11" fmla="*/ 295 h 595"/>
              <a:gd name="T12" fmla="*/ 2073 w 2073"/>
              <a:gd name="T13" fmla="*/ 301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3" h="595">
                <a:moveTo>
                  <a:pt x="2073" y="301"/>
                </a:moveTo>
                <a:lnTo>
                  <a:pt x="1036" y="595"/>
                </a:lnTo>
                <a:lnTo>
                  <a:pt x="0" y="301"/>
                </a:lnTo>
                <a:lnTo>
                  <a:pt x="0" y="295"/>
                </a:lnTo>
                <a:lnTo>
                  <a:pt x="1038" y="0"/>
                </a:lnTo>
                <a:lnTo>
                  <a:pt x="2073" y="295"/>
                </a:lnTo>
                <a:lnTo>
                  <a:pt x="2073" y="3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820881" y="4839722"/>
            <a:ext cx="0" cy="326806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01826" y="4433931"/>
            <a:ext cx="1660639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Problem Solving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Reasoning</a:t>
            </a:r>
          </a:p>
        </p:txBody>
      </p:sp>
      <p:sp>
        <p:nvSpPr>
          <p:cNvPr id="12" name="TextBox 11"/>
          <p:cNvSpPr txBox="1"/>
          <p:nvPr/>
        </p:nvSpPr>
        <p:spPr>
          <a:xfrm rot="20813178">
            <a:off x="9698557" y="5283299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1970’s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0912" y="3785199"/>
            <a:ext cx="2984853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Pattern Recognition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Natural Language Understanding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726904" y="4353590"/>
            <a:ext cx="2733386" cy="840152"/>
            <a:chOff x="6725834" y="9135119"/>
            <a:chExt cx="4387851" cy="2294467"/>
          </a:xfrm>
        </p:grpSpPr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cxnSp>
        <p:nvCxnSpPr>
          <p:cNvPr id="51" name="Straight Connector 50"/>
          <p:cNvCxnSpPr/>
          <p:nvPr/>
        </p:nvCxnSpPr>
        <p:spPr>
          <a:xfrm flipV="1">
            <a:off x="8440247" y="4254108"/>
            <a:ext cx="0" cy="326806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0813178">
            <a:off x="8379107" y="4751892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1980’s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0813178">
            <a:off x="7187502" y="4115584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1990’s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2" name="Picture 6" descr="http://www.clker.com/cliparts/4/R/k/V/C/m/walking-man-blue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5330" flipH="1">
            <a:off x="7777356" y="3404016"/>
            <a:ext cx="619532" cy="12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82511" y="126128"/>
            <a:ext cx="3213136" cy="8083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C1880"/>
                </a:solidFill>
                <a:latin typeface="Andalus" pitchFamily="18" charset="-78"/>
                <a:cs typeface="Andalus" pitchFamily="18" charset="-78"/>
              </a:rPr>
              <a:t>Evolution of AI</a:t>
            </a:r>
            <a:endParaRPr lang="en-IN" sz="3600" dirty="0">
              <a:solidFill>
                <a:srgbClr val="9C1880"/>
              </a:solidFill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97" name="Group 7"/>
          <p:cNvGrpSpPr/>
          <p:nvPr/>
        </p:nvGrpSpPr>
        <p:grpSpPr>
          <a:xfrm flipV="1">
            <a:off x="165100" y="868681"/>
            <a:ext cx="11856000" cy="45719"/>
            <a:chOff x="13063" y="1219200"/>
            <a:chExt cx="9130937" cy="267793"/>
          </a:xfr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accent4">
                <a:lumMod val="60000"/>
                <a:lumOff val="40000"/>
                <a:alpha val="20000"/>
              </a:schemeClr>
            </a:outerShdw>
          </a:effectLst>
        </p:grpSpPr>
        <p:sp>
          <p:nvSpPr>
            <p:cNvPr id="98" name="Rectangle 97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0" cmpd="dbl">
              <a:solidFill>
                <a:srgbClr val="0CD4FC"/>
              </a:solidFill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0" cmpd="dbl">
              <a:solidFill>
                <a:srgbClr val="0CD4FC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r>
              <a:rPr lang="en-US" dirty="0"/>
              <a:t>/77</a:t>
            </a:r>
          </a:p>
        </p:txBody>
      </p:sp>
      <p:sp>
        <p:nvSpPr>
          <p:cNvPr id="79" name="Date Placeholder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508A-9179-4D03-B73D-5EB7F3B7221F}" type="datetime1">
              <a:rPr lang="en-US" smtClean="0"/>
              <a:pPr/>
              <a:t>1/9/2023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6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/>
          <p:cNvSpPr>
            <a:spLocks/>
          </p:cNvSpPr>
          <p:nvPr/>
        </p:nvSpPr>
        <p:spPr bwMode="auto">
          <a:xfrm>
            <a:off x="7795646" y="5129649"/>
            <a:ext cx="1514812" cy="672062"/>
          </a:xfrm>
          <a:custGeom>
            <a:avLst/>
            <a:gdLst>
              <a:gd name="T0" fmla="*/ 1038 w 1038"/>
              <a:gd name="T1" fmla="*/ 783 h 783"/>
              <a:gd name="T2" fmla="*/ 0 w 1038"/>
              <a:gd name="T3" fmla="*/ 488 h 783"/>
              <a:gd name="T4" fmla="*/ 0 w 1038"/>
              <a:gd name="T5" fmla="*/ 0 h 783"/>
              <a:gd name="T6" fmla="*/ 1038 w 1038"/>
              <a:gd name="T7" fmla="*/ 294 h 783"/>
              <a:gd name="T8" fmla="*/ 1038 w 1038"/>
              <a:gd name="T9" fmla="*/ 78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783">
                <a:moveTo>
                  <a:pt x="1038" y="783"/>
                </a:moveTo>
                <a:lnTo>
                  <a:pt x="0" y="488"/>
                </a:lnTo>
                <a:lnTo>
                  <a:pt x="0" y="0"/>
                </a:lnTo>
                <a:lnTo>
                  <a:pt x="1038" y="294"/>
                </a:lnTo>
                <a:lnTo>
                  <a:pt x="1038" y="78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9307539" y="5129649"/>
            <a:ext cx="1513353" cy="672062"/>
          </a:xfrm>
          <a:custGeom>
            <a:avLst/>
            <a:gdLst>
              <a:gd name="T0" fmla="*/ 1037 w 1037"/>
              <a:gd name="T1" fmla="*/ 488 h 783"/>
              <a:gd name="T2" fmla="*/ 0 w 1037"/>
              <a:gd name="T3" fmla="*/ 783 h 783"/>
              <a:gd name="T4" fmla="*/ 0 w 1037"/>
              <a:gd name="T5" fmla="*/ 294 h 783"/>
              <a:gd name="T6" fmla="*/ 1037 w 1037"/>
              <a:gd name="T7" fmla="*/ 0 h 783"/>
              <a:gd name="T8" fmla="*/ 1037 w 1037"/>
              <a:gd name="T9" fmla="*/ 488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783">
                <a:moveTo>
                  <a:pt x="1037" y="488"/>
                </a:moveTo>
                <a:lnTo>
                  <a:pt x="0" y="783"/>
                </a:lnTo>
                <a:lnTo>
                  <a:pt x="0" y="294"/>
                </a:lnTo>
                <a:lnTo>
                  <a:pt x="1037" y="0"/>
                </a:lnTo>
                <a:lnTo>
                  <a:pt x="1037" y="4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" name="Freeform 21"/>
          <p:cNvSpPr>
            <a:spLocks/>
          </p:cNvSpPr>
          <p:nvPr/>
        </p:nvSpPr>
        <p:spPr bwMode="auto">
          <a:xfrm>
            <a:off x="7795646" y="4871295"/>
            <a:ext cx="3025246" cy="510699"/>
          </a:xfrm>
          <a:custGeom>
            <a:avLst/>
            <a:gdLst>
              <a:gd name="T0" fmla="*/ 2073 w 2073"/>
              <a:gd name="T1" fmla="*/ 301 h 595"/>
              <a:gd name="T2" fmla="*/ 1036 w 2073"/>
              <a:gd name="T3" fmla="*/ 595 h 595"/>
              <a:gd name="T4" fmla="*/ 0 w 2073"/>
              <a:gd name="T5" fmla="*/ 301 h 595"/>
              <a:gd name="T6" fmla="*/ 0 w 2073"/>
              <a:gd name="T7" fmla="*/ 295 h 595"/>
              <a:gd name="T8" fmla="*/ 1038 w 2073"/>
              <a:gd name="T9" fmla="*/ 0 h 595"/>
              <a:gd name="T10" fmla="*/ 2073 w 2073"/>
              <a:gd name="T11" fmla="*/ 295 h 595"/>
              <a:gd name="T12" fmla="*/ 2073 w 2073"/>
              <a:gd name="T13" fmla="*/ 301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3" h="595">
                <a:moveTo>
                  <a:pt x="2073" y="301"/>
                </a:moveTo>
                <a:lnTo>
                  <a:pt x="1036" y="595"/>
                </a:lnTo>
                <a:lnTo>
                  <a:pt x="0" y="301"/>
                </a:lnTo>
                <a:lnTo>
                  <a:pt x="0" y="295"/>
                </a:lnTo>
                <a:lnTo>
                  <a:pt x="1038" y="0"/>
                </a:lnTo>
                <a:lnTo>
                  <a:pt x="2073" y="295"/>
                </a:lnTo>
                <a:lnTo>
                  <a:pt x="2073" y="3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820881" y="4839722"/>
            <a:ext cx="0" cy="326806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01826" y="4433931"/>
            <a:ext cx="1660639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Problem Solving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Reasoning</a:t>
            </a:r>
          </a:p>
        </p:txBody>
      </p:sp>
      <p:sp>
        <p:nvSpPr>
          <p:cNvPr id="12" name="TextBox 11"/>
          <p:cNvSpPr txBox="1"/>
          <p:nvPr/>
        </p:nvSpPr>
        <p:spPr>
          <a:xfrm rot="20813178">
            <a:off x="9698557" y="5283299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1970’s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0912" y="3785199"/>
            <a:ext cx="2984853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Pattern Recognition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Natural Language Understanding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726904" y="4353590"/>
            <a:ext cx="2733386" cy="840152"/>
            <a:chOff x="6725834" y="9135119"/>
            <a:chExt cx="4387851" cy="2294467"/>
          </a:xfrm>
        </p:grpSpPr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cxnSp>
        <p:nvCxnSpPr>
          <p:cNvPr id="51" name="Straight Connector 50"/>
          <p:cNvCxnSpPr/>
          <p:nvPr/>
        </p:nvCxnSpPr>
        <p:spPr>
          <a:xfrm flipV="1">
            <a:off x="8440247" y="4254108"/>
            <a:ext cx="0" cy="326806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0813178">
            <a:off x="8379107" y="4751892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1980’s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401422" y="3775350"/>
            <a:ext cx="2733386" cy="840152"/>
            <a:chOff x="6725834" y="9135119"/>
            <a:chExt cx="4387851" cy="2294467"/>
          </a:xfrm>
        </p:grpSpPr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57" name="TextBox 56"/>
          <p:cNvSpPr txBox="1"/>
          <p:nvPr/>
        </p:nvSpPr>
        <p:spPr>
          <a:xfrm rot="20813178">
            <a:off x="7187502" y="4115584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1990’s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41934" y="3310759"/>
            <a:ext cx="2867199" cy="30777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Probabilistic Graphical models</a:t>
            </a:r>
          </a:p>
        </p:txBody>
      </p:sp>
      <p:grpSp>
        <p:nvGrpSpPr>
          <p:cNvPr id="59" name="Group 58"/>
          <p:cNvGrpSpPr/>
          <p:nvPr/>
        </p:nvGrpSpPr>
        <p:grpSpPr>
          <a:xfrm rot="16200000">
            <a:off x="6895076" y="3732784"/>
            <a:ext cx="364450" cy="92708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60" name="Oval 59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800"/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 rot="20813178">
            <a:off x="5792741" y="3515680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2" name="Picture 6" descr="http://www.clker.com/cliparts/4/R/k/V/C/m/walking-man-blue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5330" flipH="1">
            <a:off x="6417805" y="2905578"/>
            <a:ext cx="619532" cy="12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82510" y="126128"/>
            <a:ext cx="3140194" cy="8083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C1880"/>
                </a:solidFill>
                <a:latin typeface="Andalus" pitchFamily="18" charset="-78"/>
                <a:cs typeface="Andalus" pitchFamily="18" charset="-78"/>
              </a:rPr>
              <a:t>Evolution of AI</a:t>
            </a:r>
            <a:endParaRPr lang="en-IN" sz="3600" dirty="0">
              <a:solidFill>
                <a:srgbClr val="9C1880"/>
              </a:solidFill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97" name="Group 7"/>
          <p:cNvGrpSpPr/>
          <p:nvPr/>
        </p:nvGrpSpPr>
        <p:grpSpPr>
          <a:xfrm flipV="1">
            <a:off x="165100" y="868681"/>
            <a:ext cx="11856000" cy="45719"/>
            <a:chOff x="13063" y="1219200"/>
            <a:chExt cx="9130937" cy="267793"/>
          </a:xfr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accent4">
                <a:lumMod val="60000"/>
                <a:lumOff val="40000"/>
                <a:alpha val="20000"/>
              </a:schemeClr>
            </a:outerShdw>
          </a:effectLst>
        </p:grpSpPr>
        <p:sp>
          <p:nvSpPr>
            <p:cNvPr id="98" name="Rectangle 97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0" cmpd="dbl">
              <a:solidFill>
                <a:srgbClr val="0CD4FC"/>
              </a:solidFill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0" cmpd="dbl">
              <a:solidFill>
                <a:srgbClr val="0CD4FC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r>
              <a:rPr lang="en-US" dirty="0"/>
              <a:t>/77</a:t>
            </a:r>
          </a:p>
        </p:txBody>
      </p:sp>
      <p:sp>
        <p:nvSpPr>
          <p:cNvPr id="79" name="Date Placeholder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123B-E975-41E2-BE71-7E1B04582578}" type="datetime1">
              <a:rPr lang="en-US" smtClean="0"/>
              <a:pPr/>
              <a:t>1/9/2023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2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/>
          <p:cNvSpPr>
            <a:spLocks/>
          </p:cNvSpPr>
          <p:nvPr/>
        </p:nvSpPr>
        <p:spPr bwMode="auto">
          <a:xfrm>
            <a:off x="7795646" y="5129649"/>
            <a:ext cx="1514812" cy="672062"/>
          </a:xfrm>
          <a:custGeom>
            <a:avLst/>
            <a:gdLst>
              <a:gd name="T0" fmla="*/ 1038 w 1038"/>
              <a:gd name="T1" fmla="*/ 783 h 783"/>
              <a:gd name="T2" fmla="*/ 0 w 1038"/>
              <a:gd name="T3" fmla="*/ 488 h 783"/>
              <a:gd name="T4" fmla="*/ 0 w 1038"/>
              <a:gd name="T5" fmla="*/ 0 h 783"/>
              <a:gd name="T6" fmla="*/ 1038 w 1038"/>
              <a:gd name="T7" fmla="*/ 294 h 783"/>
              <a:gd name="T8" fmla="*/ 1038 w 1038"/>
              <a:gd name="T9" fmla="*/ 78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783">
                <a:moveTo>
                  <a:pt x="1038" y="783"/>
                </a:moveTo>
                <a:lnTo>
                  <a:pt x="0" y="488"/>
                </a:lnTo>
                <a:lnTo>
                  <a:pt x="0" y="0"/>
                </a:lnTo>
                <a:lnTo>
                  <a:pt x="1038" y="294"/>
                </a:lnTo>
                <a:lnTo>
                  <a:pt x="1038" y="78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9307539" y="5129649"/>
            <a:ext cx="1513353" cy="672062"/>
          </a:xfrm>
          <a:custGeom>
            <a:avLst/>
            <a:gdLst>
              <a:gd name="T0" fmla="*/ 1037 w 1037"/>
              <a:gd name="T1" fmla="*/ 488 h 783"/>
              <a:gd name="T2" fmla="*/ 0 w 1037"/>
              <a:gd name="T3" fmla="*/ 783 h 783"/>
              <a:gd name="T4" fmla="*/ 0 w 1037"/>
              <a:gd name="T5" fmla="*/ 294 h 783"/>
              <a:gd name="T6" fmla="*/ 1037 w 1037"/>
              <a:gd name="T7" fmla="*/ 0 h 783"/>
              <a:gd name="T8" fmla="*/ 1037 w 1037"/>
              <a:gd name="T9" fmla="*/ 488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783">
                <a:moveTo>
                  <a:pt x="1037" y="488"/>
                </a:moveTo>
                <a:lnTo>
                  <a:pt x="0" y="783"/>
                </a:lnTo>
                <a:lnTo>
                  <a:pt x="0" y="294"/>
                </a:lnTo>
                <a:lnTo>
                  <a:pt x="1037" y="0"/>
                </a:lnTo>
                <a:lnTo>
                  <a:pt x="1037" y="4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" name="Freeform 21"/>
          <p:cNvSpPr>
            <a:spLocks/>
          </p:cNvSpPr>
          <p:nvPr/>
        </p:nvSpPr>
        <p:spPr bwMode="auto">
          <a:xfrm>
            <a:off x="7795646" y="4871295"/>
            <a:ext cx="3025246" cy="510699"/>
          </a:xfrm>
          <a:custGeom>
            <a:avLst/>
            <a:gdLst>
              <a:gd name="T0" fmla="*/ 2073 w 2073"/>
              <a:gd name="T1" fmla="*/ 301 h 595"/>
              <a:gd name="T2" fmla="*/ 1036 w 2073"/>
              <a:gd name="T3" fmla="*/ 595 h 595"/>
              <a:gd name="T4" fmla="*/ 0 w 2073"/>
              <a:gd name="T5" fmla="*/ 301 h 595"/>
              <a:gd name="T6" fmla="*/ 0 w 2073"/>
              <a:gd name="T7" fmla="*/ 295 h 595"/>
              <a:gd name="T8" fmla="*/ 1038 w 2073"/>
              <a:gd name="T9" fmla="*/ 0 h 595"/>
              <a:gd name="T10" fmla="*/ 2073 w 2073"/>
              <a:gd name="T11" fmla="*/ 295 h 595"/>
              <a:gd name="T12" fmla="*/ 2073 w 2073"/>
              <a:gd name="T13" fmla="*/ 301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3" h="595">
                <a:moveTo>
                  <a:pt x="2073" y="301"/>
                </a:moveTo>
                <a:lnTo>
                  <a:pt x="1036" y="595"/>
                </a:lnTo>
                <a:lnTo>
                  <a:pt x="0" y="301"/>
                </a:lnTo>
                <a:lnTo>
                  <a:pt x="0" y="295"/>
                </a:lnTo>
                <a:lnTo>
                  <a:pt x="1038" y="0"/>
                </a:lnTo>
                <a:lnTo>
                  <a:pt x="2073" y="295"/>
                </a:lnTo>
                <a:lnTo>
                  <a:pt x="2073" y="3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820881" y="4839722"/>
            <a:ext cx="0" cy="326806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01826" y="4433931"/>
            <a:ext cx="1660639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Problem Solving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Reasoning</a:t>
            </a:r>
          </a:p>
        </p:txBody>
      </p:sp>
      <p:sp>
        <p:nvSpPr>
          <p:cNvPr id="12" name="TextBox 11"/>
          <p:cNvSpPr txBox="1"/>
          <p:nvPr/>
        </p:nvSpPr>
        <p:spPr>
          <a:xfrm rot="20813178">
            <a:off x="9698557" y="5283299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1970’s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0912" y="3785199"/>
            <a:ext cx="2984853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Pattern Recognition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Natural Language Understanding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726904" y="4353590"/>
            <a:ext cx="2733386" cy="840152"/>
            <a:chOff x="6725834" y="9135119"/>
            <a:chExt cx="4387851" cy="2294467"/>
          </a:xfrm>
        </p:grpSpPr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cxnSp>
        <p:nvCxnSpPr>
          <p:cNvPr id="51" name="Straight Connector 50"/>
          <p:cNvCxnSpPr/>
          <p:nvPr/>
        </p:nvCxnSpPr>
        <p:spPr>
          <a:xfrm flipV="1">
            <a:off x="8440247" y="4254108"/>
            <a:ext cx="0" cy="326806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0813178">
            <a:off x="8379107" y="4751892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1980’s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401422" y="3775350"/>
            <a:ext cx="2733386" cy="840152"/>
            <a:chOff x="6725834" y="9135119"/>
            <a:chExt cx="4387851" cy="2294467"/>
          </a:xfrm>
        </p:grpSpPr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57" name="TextBox 56"/>
          <p:cNvSpPr txBox="1"/>
          <p:nvPr/>
        </p:nvSpPr>
        <p:spPr>
          <a:xfrm rot="20813178">
            <a:off x="7187502" y="4115584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1990’s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41934" y="3310759"/>
            <a:ext cx="2867199" cy="30777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Probabilistic Graphical models</a:t>
            </a:r>
          </a:p>
        </p:txBody>
      </p:sp>
      <p:grpSp>
        <p:nvGrpSpPr>
          <p:cNvPr id="59" name="Group 58"/>
          <p:cNvGrpSpPr/>
          <p:nvPr/>
        </p:nvGrpSpPr>
        <p:grpSpPr>
          <a:xfrm rot="16200000">
            <a:off x="6895076" y="3732784"/>
            <a:ext cx="364450" cy="92708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60" name="Oval 59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800"/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049969" y="3184233"/>
            <a:ext cx="2733386" cy="840152"/>
            <a:chOff x="6725834" y="9135119"/>
            <a:chExt cx="4387851" cy="2294467"/>
          </a:xfrm>
        </p:grpSpPr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717744" y="2609552"/>
            <a:ext cx="2424255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Machine Learning and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Statistical Modelling</a:t>
            </a:r>
          </a:p>
        </p:txBody>
      </p:sp>
      <p:grpSp>
        <p:nvGrpSpPr>
          <p:cNvPr id="67" name="Group 66"/>
          <p:cNvGrpSpPr/>
          <p:nvPr/>
        </p:nvGrpSpPr>
        <p:grpSpPr>
          <a:xfrm rot="16200000">
            <a:off x="5595744" y="3199722"/>
            <a:ext cx="326806" cy="92708"/>
            <a:chOff x="2148839" y="2608427"/>
            <a:chExt cx="793801" cy="91439"/>
          </a:xfrm>
          <a:solidFill>
            <a:schemeClr val="tx1">
              <a:lumMod val="50000"/>
            </a:schemeClr>
          </a:solidFill>
        </p:grpSpPr>
        <p:sp>
          <p:nvSpPr>
            <p:cNvPr id="68" name="Oval 67"/>
            <p:cNvSpPr/>
            <p:nvPr/>
          </p:nvSpPr>
          <p:spPr>
            <a:xfrm rot="5400000">
              <a:off x="2172277" y="2608426"/>
              <a:ext cx="91439" cy="91441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800"/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 flipV="1">
              <a:off x="2545740" y="2267724"/>
              <a:ext cx="0" cy="793801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 rot="20813178">
            <a:off x="4365886" y="2973320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20813178">
            <a:off x="5792741" y="3515680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rot="20813178">
            <a:off x="4475853" y="291823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2010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2" name="Picture 6" descr="http://www.clker.com/cliparts/4/R/k/V/C/m/walking-man-blue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5330" flipH="1">
            <a:off x="5059313" y="2241240"/>
            <a:ext cx="619532" cy="12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82510" y="126128"/>
            <a:ext cx="3289281" cy="8083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C1880"/>
                </a:solidFill>
                <a:latin typeface="Andalus" pitchFamily="18" charset="-78"/>
                <a:cs typeface="Andalus" pitchFamily="18" charset="-78"/>
              </a:rPr>
              <a:t>Evolution of AI</a:t>
            </a:r>
            <a:endParaRPr lang="en-IN" sz="3600" dirty="0">
              <a:solidFill>
                <a:srgbClr val="9C1880"/>
              </a:solidFill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97" name="Group 7"/>
          <p:cNvGrpSpPr/>
          <p:nvPr/>
        </p:nvGrpSpPr>
        <p:grpSpPr>
          <a:xfrm flipV="1">
            <a:off x="165100" y="868681"/>
            <a:ext cx="11856000" cy="45719"/>
            <a:chOff x="13063" y="1219200"/>
            <a:chExt cx="9130937" cy="267793"/>
          </a:xfr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accent4">
                <a:lumMod val="60000"/>
                <a:lumOff val="40000"/>
                <a:alpha val="20000"/>
              </a:schemeClr>
            </a:outerShdw>
          </a:effectLst>
        </p:grpSpPr>
        <p:sp>
          <p:nvSpPr>
            <p:cNvPr id="98" name="Rectangle 97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0" cmpd="dbl">
              <a:solidFill>
                <a:srgbClr val="0CD4FC"/>
              </a:solidFill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0" cmpd="dbl">
              <a:solidFill>
                <a:srgbClr val="0CD4FC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r>
              <a:rPr lang="en-US" dirty="0"/>
              <a:t>/77</a:t>
            </a:r>
          </a:p>
        </p:txBody>
      </p:sp>
      <p:sp>
        <p:nvSpPr>
          <p:cNvPr id="79" name="Date Placeholder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63E9-0340-4BD9-9111-0A7AD04305D0}" type="datetime1">
              <a:rPr lang="en-US" smtClean="0"/>
              <a:pPr/>
              <a:t>1/9/2023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/>
          <p:cNvSpPr>
            <a:spLocks/>
          </p:cNvSpPr>
          <p:nvPr/>
        </p:nvSpPr>
        <p:spPr bwMode="auto">
          <a:xfrm>
            <a:off x="7795646" y="5129649"/>
            <a:ext cx="1514812" cy="672062"/>
          </a:xfrm>
          <a:custGeom>
            <a:avLst/>
            <a:gdLst>
              <a:gd name="T0" fmla="*/ 1038 w 1038"/>
              <a:gd name="T1" fmla="*/ 783 h 783"/>
              <a:gd name="T2" fmla="*/ 0 w 1038"/>
              <a:gd name="T3" fmla="*/ 488 h 783"/>
              <a:gd name="T4" fmla="*/ 0 w 1038"/>
              <a:gd name="T5" fmla="*/ 0 h 783"/>
              <a:gd name="T6" fmla="*/ 1038 w 1038"/>
              <a:gd name="T7" fmla="*/ 294 h 783"/>
              <a:gd name="T8" fmla="*/ 1038 w 1038"/>
              <a:gd name="T9" fmla="*/ 78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783">
                <a:moveTo>
                  <a:pt x="1038" y="783"/>
                </a:moveTo>
                <a:lnTo>
                  <a:pt x="0" y="488"/>
                </a:lnTo>
                <a:lnTo>
                  <a:pt x="0" y="0"/>
                </a:lnTo>
                <a:lnTo>
                  <a:pt x="1038" y="294"/>
                </a:lnTo>
                <a:lnTo>
                  <a:pt x="1038" y="78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9307539" y="5129649"/>
            <a:ext cx="1513353" cy="672062"/>
          </a:xfrm>
          <a:custGeom>
            <a:avLst/>
            <a:gdLst>
              <a:gd name="T0" fmla="*/ 1037 w 1037"/>
              <a:gd name="T1" fmla="*/ 488 h 783"/>
              <a:gd name="T2" fmla="*/ 0 w 1037"/>
              <a:gd name="T3" fmla="*/ 783 h 783"/>
              <a:gd name="T4" fmla="*/ 0 w 1037"/>
              <a:gd name="T5" fmla="*/ 294 h 783"/>
              <a:gd name="T6" fmla="*/ 1037 w 1037"/>
              <a:gd name="T7" fmla="*/ 0 h 783"/>
              <a:gd name="T8" fmla="*/ 1037 w 1037"/>
              <a:gd name="T9" fmla="*/ 488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783">
                <a:moveTo>
                  <a:pt x="1037" y="488"/>
                </a:moveTo>
                <a:lnTo>
                  <a:pt x="0" y="783"/>
                </a:lnTo>
                <a:lnTo>
                  <a:pt x="0" y="294"/>
                </a:lnTo>
                <a:lnTo>
                  <a:pt x="1037" y="0"/>
                </a:lnTo>
                <a:lnTo>
                  <a:pt x="1037" y="4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" name="Freeform 21"/>
          <p:cNvSpPr>
            <a:spLocks/>
          </p:cNvSpPr>
          <p:nvPr/>
        </p:nvSpPr>
        <p:spPr bwMode="auto">
          <a:xfrm>
            <a:off x="7795646" y="4871295"/>
            <a:ext cx="3025246" cy="510699"/>
          </a:xfrm>
          <a:custGeom>
            <a:avLst/>
            <a:gdLst>
              <a:gd name="T0" fmla="*/ 2073 w 2073"/>
              <a:gd name="T1" fmla="*/ 301 h 595"/>
              <a:gd name="T2" fmla="*/ 1036 w 2073"/>
              <a:gd name="T3" fmla="*/ 595 h 595"/>
              <a:gd name="T4" fmla="*/ 0 w 2073"/>
              <a:gd name="T5" fmla="*/ 301 h 595"/>
              <a:gd name="T6" fmla="*/ 0 w 2073"/>
              <a:gd name="T7" fmla="*/ 295 h 595"/>
              <a:gd name="T8" fmla="*/ 1038 w 2073"/>
              <a:gd name="T9" fmla="*/ 0 h 595"/>
              <a:gd name="T10" fmla="*/ 2073 w 2073"/>
              <a:gd name="T11" fmla="*/ 295 h 595"/>
              <a:gd name="T12" fmla="*/ 2073 w 2073"/>
              <a:gd name="T13" fmla="*/ 301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3" h="595">
                <a:moveTo>
                  <a:pt x="2073" y="301"/>
                </a:moveTo>
                <a:lnTo>
                  <a:pt x="1036" y="595"/>
                </a:lnTo>
                <a:lnTo>
                  <a:pt x="0" y="301"/>
                </a:lnTo>
                <a:lnTo>
                  <a:pt x="0" y="295"/>
                </a:lnTo>
                <a:lnTo>
                  <a:pt x="1038" y="0"/>
                </a:lnTo>
                <a:lnTo>
                  <a:pt x="2073" y="295"/>
                </a:lnTo>
                <a:lnTo>
                  <a:pt x="2073" y="3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820881" y="4839722"/>
            <a:ext cx="0" cy="326806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01826" y="4433931"/>
            <a:ext cx="1660639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Problem Solving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Reasoning</a:t>
            </a:r>
          </a:p>
        </p:txBody>
      </p:sp>
      <p:sp>
        <p:nvSpPr>
          <p:cNvPr id="12" name="TextBox 11"/>
          <p:cNvSpPr txBox="1"/>
          <p:nvPr/>
        </p:nvSpPr>
        <p:spPr>
          <a:xfrm rot="20813178">
            <a:off x="9698557" y="5283299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1970’s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0912" y="3785199"/>
            <a:ext cx="2984853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Pattern Recognition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Natural Language Understanding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726904" y="4353590"/>
            <a:ext cx="2733386" cy="840152"/>
            <a:chOff x="6725834" y="9135119"/>
            <a:chExt cx="4387851" cy="2294467"/>
          </a:xfrm>
        </p:grpSpPr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cxnSp>
        <p:nvCxnSpPr>
          <p:cNvPr id="51" name="Straight Connector 50"/>
          <p:cNvCxnSpPr/>
          <p:nvPr/>
        </p:nvCxnSpPr>
        <p:spPr>
          <a:xfrm flipV="1">
            <a:off x="8440247" y="4254108"/>
            <a:ext cx="0" cy="326806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0813178">
            <a:off x="8379107" y="4751892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1980’s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401422" y="3775350"/>
            <a:ext cx="2733386" cy="840152"/>
            <a:chOff x="6725834" y="9135119"/>
            <a:chExt cx="4387851" cy="2294467"/>
          </a:xfrm>
        </p:grpSpPr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57" name="TextBox 56"/>
          <p:cNvSpPr txBox="1"/>
          <p:nvPr/>
        </p:nvSpPr>
        <p:spPr>
          <a:xfrm rot="20813178">
            <a:off x="7187502" y="4115584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1990’s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41934" y="3310759"/>
            <a:ext cx="2867199" cy="30777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Probabilistic Graphical models</a:t>
            </a:r>
          </a:p>
        </p:txBody>
      </p:sp>
      <p:grpSp>
        <p:nvGrpSpPr>
          <p:cNvPr id="59" name="Group 58"/>
          <p:cNvGrpSpPr/>
          <p:nvPr/>
        </p:nvGrpSpPr>
        <p:grpSpPr>
          <a:xfrm rot="16200000">
            <a:off x="6895076" y="3732784"/>
            <a:ext cx="364450" cy="92708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60" name="Oval 59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800"/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049969" y="3184233"/>
            <a:ext cx="2733386" cy="840152"/>
            <a:chOff x="6725834" y="9135119"/>
            <a:chExt cx="4387851" cy="2294467"/>
          </a:xfrm>
        </p:grpSpPr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717744" y="2609552"/>
            <a:ext cx="2424255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Machine Learning and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Statistical Modelling</a:t>
            </a:r>
          </a:p>
        </p:txBody>
      </p:sp>
      <p:grpSp>
        <p:nvGrpSpPr>
          <p:cNvPr id="67" name="Group 66"/>
          <p:cNvGrpSpPr/>
          <p:nvPr/>
        </p:nvGrpSpPr>
        <p:grpSpPr>
          <a:xfrm rot="16200000">
            <a:off x="5595744" y="3199722"/>
            <a:ext cx="326806" cy="92708"/>
            <a:chOff x="2148839" y="2608427"/>
            <a:chExt cx="793801" cy="91439"/>
          </a:xfrm>
          <a:solidFill>
            <a:schemeClr val="tx1">
              <a:lumMod val="50000"/>
            </a:schemeClr>
          </a:solidFill>
        </p:grpSpPr>
        <p:sp>
          <p:nvSpPr>
            <p:cNvPr id="68" name="Oval 67"/>
            <p:cNvSpPr/>
            <p:nvPr/>
          </p:nvSpPr>
          <p:spPr>
            <a:xfrm rot="5400000">
              <a:off x="2172277" y="2608426"/>
              <a:ext cx="91439" cy="91441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800"/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 flipV="1">
              <a:off x="2545740" y="2267724"/>
              <a:ext cx="0" cy="793801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 rot="20813178">
            <a:off x="4365886" y="2973320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708865" y="2611187"/>
            <a:ext cx="2733386" cy="840152"/>
            <a:chOff x="6725834" y="9135119"/>
            <a:chExt cx="4387851" cy="2294467"/>
          </a:xfrm>
        </p:grpSpPr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4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557975" y="1687831"/>
            <a:ext cx="2698789" cy="7386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Deep Networks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Active Learning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Structured Learning</a:t>
            </a:r>
          </a:p>
        </p:txBody>
      </p:sp>
      <p:grpSp>
        <p:nvGrpSpPr>
          <p:cNvPr id="76" name="Group 75"/>
          <p:cNvGrpSpPr/>
          <p:nvPr/>
        </p:nvGrpSpPr>
        <p:grpSpPr>
          <a:xfrm rot="16200000">
            <a:off x="4430397" y="2645502"/>
            <a:ext cx="364450" cy="92708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77" name="Oval 76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800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 flipV="1">
              <a:off x="2545741" y="2403802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 rot="20813178">
            <a:off x="5792741" y="3515680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rot="20813178">
            <a:off x="4475853" y="291823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20813178">
            <a:off x="3012011" y="2402797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2025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2" name="Picture 6" descr="http://www.clker.com/cliparts/4/R/k/V/C/m/walking-man-blue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5330" flipH="1">
            <a:off x="3882712" y="1744297"/>
            <a:ext cx="619532" cy="12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82510" y="126128"/>
            <a:ext cx="3777374" cy="8083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9C1880"/>
                </a:solidFill>
                <a:latin typeface="Andalus" pitchFamily="18" charset="-78"/>
                <a:cs typeface="Andalus" pitchFamily="18" charset="-78"/>
              </a:rPr>
              <a:t>Evolution of AI</a:t>
            </a:r>
            <a:endParaRPr lang="en-IN" sz="4000" dirty="0">
              <a:solidFill>
                <a:srgbClr val="9C1880"/>
              </a:solidFill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97" name="Group 7"/>
          <p:cNvGrpSpPr/>
          <p:nvPr/>
        </p:nvGrpSpPr>
        <p:grpSpPr>
          <a:xfrm flipV="1">
            <a:off x="165100" y="868681"/>
            <a:ext cx="11856000" cy="45719"/>
            <a:chOff x="13063" y="1219200"/>
            <a:chExt cx="9130937" cy="267793"/>
          </a:xfr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accent4">
                <a:lumMod val="60000"/>
                <a:lumOff val="40000"/>
                <a:alpha val="20000"/>
              </a:schemeClr>
            </a:outerShdw>
          </a:effectLst>
        </p:grpSpPr>
        <p:sp>
          <p:nvSpPr>
            <p:cNvPr id="98" name="Rectangle 97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0" cmpd="dbl">
              <a:solidFill>
                <a:srgbClr val="0CD4FC"/>
              </a:solidFill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0" cmpd="dbl">
              <a:solidFill>
                <a:srgbClr val="0CD4FC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r>
              <a:rPr lang="en-US" dirty="0"/>
              <a:t>/77</a:t>
            </a:r>
          </a:p>
        </p:txBody>
      </p:sp>
      <p:sp>
        <p:nvSpPr>
          <p:cNvPr id="79" name="Date Placeholder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77E9-4F22-4309-8D16-BD17488E59BA}" type="datetime1">
              <a:rPr lang="en-US" smtClean="0"/>
              <a:pPr/>
              <a:t>1/9/2023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5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/>
          <p:cNvSpPr>
            <a:spLocks/>
          </p:cNvSpPr>
          <p:nvPr/>
        </p:nvSpPr>
        <p:spPr bwMode="auto">
          <a:xfrm>
            <a:off x="7795646" y="5129649"/>
            <a:ext cx="1514812" cy="672062"/>
          </a:xfrm>
          <a:custGeom>
            <a:avLst/>
            <a:gdLst>
              <a:gd name="T0" fmla="*/ 1038 w 1038"/>
              <a:gd name="T1" fmla="*/ 783 h 783"/>
              <a:gd name="T2" fmla="*/ 0 w 1038"/>
              <a:gd name="T3" fmla="*/ 488 h 783"/>
              <a:gd name="T4" fmla="*/ 0 w 1038"/>
              <a:gd name="T5" fmla="*/ 0 h 783"/>
              <a:gd name="T6" fmla="*/ 1038 w 1038"/>
              <a:gd name="T7" fmla="*/ 294 h 783"/>
              <a:gd name="T8" fmla="*/ 1038 w 1038"/>
              <a:gd name="T9" fmla="*/ 78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783">
                <a:moveTo>
                  <a:pt x="1038" y="783"/>
                </a:moveTo>
                <a:lnTo>
                  <a:pt x="0" y="488"/>
                </a:lnTo>
                <a:lnTo>
                  <a:pt x="0" y="0"/>
                </a:lnTo>
                <a:lnTo>
                  <a:pt x="1038" y="294"/>
                </a:lnTo>
                <a:lnTo>
                  <a:pt x="1038" y="78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9307539" y="5129649"/>
            <a:ext cx="1513353" cy="672062"/>
          </a:xfrm>
          <a:custGeom>
            <a:avLst/>
            <a:gdLst>
              <a:gd name="T0" fmla="*/ 1037 w 1037"/>
              <a:gd name="T1" fmla="*/ 488 h 783"/>
              <a:gd name="T2" fmla="*/ 0 w 1037"/>
              <a:gd name="T3" fmla="*/ 783 h 783"/>
              <a:gd name="T4" fmla="*/ 0 w 1037"/>
              <a:gd name="T5" fmla="*/ 294 h 783"/>
              <a:gd name="T6" fmla="*/ 1037 w 1037"/>
              <a:gd name="T7" fmla="*/ 0 h 783"/>
              <a:gd name="T8" fmla="*/ 1037 w 1037"/>
              <a:gd name="T9" fmla="*/ 488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783">
                <a:moveTo>
                  <a:pt x="1037" y="488"/>
                </a:moveTo>
                <a:lnTo>
                  <a:pt x="0" y="783"/>
                </a:lnTo>
                <a:lnTo>
                  <a:pt x="0" y="294"/>
                </a:lnTo>
                <a:lnTo>
                  <a:pt x="1037" y="0"/>
                </a:lnTo>
                <a:lnTo>
                  <a:pt x="1037" y="4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" name="Freeform 21"/>
          <p:cNvSpPr>
            <a:spLocks/>
          </p:cNvSpPr>
          <p:nvPr/>
        </p:nvSpPr>
        <p:spPr bwMode="auto">
          <a:xfrm>
            <a:off x="7795646" y="4871295"/>
            <a:ext cx="3025246" cy="510699"/>
          </a:xfrm>
          <a:custGeom>
            <a:avLst/>
            <a:gdLst>
              <a:gd name="T0" fmla="*/ 2073 w 2073"/>
              <a:gd name="T1" fmla="*/ 301 h 595"/>
              <a:gd name="T2" fmla="*/ 1036 w 2073"/>
              <a:gd name="T3" fmla="*/ 595 h 595"/>
              <a:gd name="T4" fmla="*/ 0 w 2073"/>
              <a:gd name="T5" fmla="*/ 301 h 595"/>
              <a:gd name="T6" fmla="*/ 0 w 2073"/>
              <a:gd name="T7" fmla="*/ 295 h 595"/>
              <a:gd name="T8" fmla="*/ 1038 w 2073"/>
              <a:gd name="T9" fmla="*/ 0 h 595"/>
              <a:gd name="T10" fmla="*/ 2073 w 2073"/>
              <a:gd name="T11" fmla="*/ 295 h 595"/>
              <a:gd name="T12" fmla="*/ 2073 w 2073"/>
              <a:gd name="T13" fmla="*/ 301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3" h="595">
                <a:moveTo>
                  <a:pt x="2073" y="301"/>
                </a:moveTo>
                <a:lnTo>
                  <a:pt x="1036" y="595"/>
                </a:lnTo>
                <a:lnTo>
                  <a:pt x="0" y="301"/>
                </a:lnTo>
                <a:lnTo>
                  <a:pt x="0" y="295"/>
                </a:lnTo>
                <a:lnTo>
                  <a:pt x="1038" y="0"/>
                </a:lnTo>
                <a:lnTo>
                  <a:pt x="2073" y="295"/>
                </a:lnTo>
                <a:lnTo>
                  <a:pt x="2073" y="3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820881" y="4839722"/>
            <a:ext cx="0" cy="326806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01826" y="4433931"/>
            <a:ext cx="1660639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Problem Solving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Reasoning</a:t>
            </a:r>
          </a:p>
        </p:txBody>
      </p:sp>
      <p:sp>
        <p:nvSpPr>
          <p:cNvPr id="12" name="TextBox 11"/>
          <p:cNvSpPr txBox="1"/>
          <p:nvPr/>
        </p:nvSpPr>
        <p:spPr>
          <a:xfrm rot="20813178">
            <a:off x="9698557" y="5283299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1970’s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9348" y="3715927"/>
            <a:ext cx="2984853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Pattern Recognition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Natural Language Understanding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726904" y="4353590"/>
            <a:ext cx="2733386" cy="840152"/>
            <a:chOff x="6725834" y="9135119"/>
            <a:chExt cx="4387851" cy="2294467"/>
          </a:xfrm>
        </p:grpSpPr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cxnSp>
        <p:nvCxnSpPr>
          <p:cNvPr id="51" name="Straight Connector 50"/>
          <p:cNvCxnSpPr/>
          <p:nvPr/>
        </p:nvCxnSpPr>
        <p:spPr>
          <a:xfrm flipV="1">
            <a:off x="8440247" y="4254108"/>
            <a:ext cx="0" cy="326806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0813178">
            <a:off x="8379107" y="4751892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1980’s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401422" y="3775350"/>
            <a:ext cx="2733386" cy="840152"/>
            <a:chOff x="6725834" y="9135119"/>
            <a:chExt cx="4387851" cy="2294467"/>
          </a:xfrm>
        </p:grpSpPr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57" name="TextBox 56"/>
          <p:cNvSpPr txBox="1"/>
          <p:nvPr/>
        </p:nvSpPr>
        <p:spPr>
          <a:xfrm rot="20813178">
            <a:off x="7187502" y="4115584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1990’s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41934" y="3269196"/>
            <a:ext cx="2867199" cy="30777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Probabilistic Graphical models</a:t>
            </a:r>
          </a:p>
        </p:txBody>
      </p:sp>
      <p:grpSp>
        <p:nvGrpSpPr>
          <p:cNvPr id="59" name="Group 58"/>
          <p:cNvGrpSpPr/>
          <p:nvPr/>
        </p:nvGrpSpPr>
        <p:grpSpPr>
          <a:xfrm rot="16200000">
            <a:off x="6895076" y="3732784"/>
            <a:ext cx="364450" cy="92708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60" name="Oval 59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800"/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049969" y="3184233"/>
            <a:ext cx="2733386" cy="840152"/>
            <a:chOff x="6725834" y="9135119"/>
            <a:chExt cx="4387851" cy="2294467"/>
          </a:xfrm>
        </p:grpSpPr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745454" y="2540279"/>
            <a:ext cx="2165492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Machine Learning and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Statistical Modelling</a:t>
            </a:r>
          </a:p>
        </p:txBody>
      </p:sp>
      <p:grpSp>
        <p:nvGrpSpPr>
          <p:cNvPr id="67" name="Group 66"/>
          <p:cNvGrpSpPr/>
          <p:nvPr/>
        </p:nvGrpSpPr>
        <p:grpSpPr>
          <a:xfrm rot="16200000">
            <a:off x="5595744" y="3199722"/>
            <a:ext cx="326806" cy="92708"/>
            <a:chOff x="2148839" y="2608427"/>
            <a:chExt cx="793801" cy="91439"/>
          </a:xfrm>
          <a:solidFill>
            <a:schemeClr val="tx1">
              <a:lumMod val="50000"/>
            </a:schemeClr>
          </a:solidFill>
        </p:grpSpPr>
        <p:sp>
          <p:nvSpPr>
            <p:cNvPr id="68" name="Oval 67"/>
            <p:cNvSpPr/>
            <p:nvPr/>
          </p:nvSpPr>
          <p:spPr>
            <a:xfrm rot="5400000">
              <a:off x="2172277" y="2608426"/>
              <a:ext cx="91439" cy="91441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800"/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 flipV="1">
              <a:off x="2545740" y="2267724"/>
              <a:ext cx="0" cy="793801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 rot="20813178">
            <a:off x="4365886" y="2973320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708865" y="2611187"/>
            <a:ext cx="2733386" cy="840152"/>
            <a:chOff x="6725834" y="9135119"/>
            <a:chExt cx="4387851" cy="2294467"/>
          </a:xfrm>
        </p:grpSpPr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4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557977" y="1923358"/>
            <a:ext cx="1745842" cy="5232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Deep Networks</a:t>
            </a:r>
          </a:p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Active Learning</a:t>
            </a:r>
          </a:p>
        </p:txBody>
      </p:sp>
      <p:grpSp>
        <p:nvGrpSpPr>
          <p:cNvPr id="76" name="Group 75"/>
          <p:cNvGrpSpPr/>
          <p:nvPr/>
        </p:nvGrpSpPr>
        <p:grpSpPr>
          <a:xfrm rot="16200000">
            <a:off x="4430397" y="2645502"/>
            <a:ext cx="364450" cy="92708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77" name="Oval 76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800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 flipV="1">
              <a:off x="2545741" y="2403802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 rot="20813178">
            <a:off x="5792741" y="3515680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rot="20813178">
            <a:off x="4475853" y="291823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2010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292772" y="2011223"/>
            <a:ext cx="2733386" cy="840152"/>
            <a:chOff x="6725834" y="9135119"/>
            <a:chExt cx="4387851" cy="2294467"/>
          </a:xfrm>
        </p:grpSpPr>
        <p:sp>
          <p:nvSpPr>
            <p:cNvPr id="83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86" name="TextBox 85"/>
          <p:cNvSpPr txBox="1"/>
          <p:nvPr/>
        </p:nvSpPr>
        <p:spPr>
          <a:xfrm rot="20813178">
            <a:off x="3012011" y="2402797"/>
            <a:ext cx="971201" cy="2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54015" y="1593273"/>
            <a:ext cx="1801804" cy="30777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>
                <a:solidFill>
                  <a:srgbClr val="0000FF"/>
                </a:solidFill>
                <a:latin typeface="Lato Regular"/>
                <a:cs typeface="Lato Regular"/>
              </a:rPr>
              <a:t>Super Intelligence</a:t>
            </a:r>
          </a:p>
        </p:txBody>
      </p:sp>
      <p:grpSp>
        <p:nvGrpSpPr>
          <p:cNvPr id="88" name="Group 87"/>
          <p:cNvGrpSpPr/>
          <p:nvPr/>
        </p:nvGrpSpPr>
        <p:grpSpPr>
          <a:xfrm rot="16200000">
            <a:off x="1416508" y="1982463"/>
            <a:ext cx="364455" cy="130540"/>
            <a:chOff x="2057396" y="2632486"/>
            <a:chExt cx="885249" cy="128753"/>
          </a:xfrm>
          <a:solidFill>
            <a:schemeClr val="tx1">
              <a:lumMod val="50000"/>
            </a:schemeClr>
          </a:solidFill>
        </p:grpSpPr>
        <p:sp>
          <p:nvSpPr>
            <p:cNvPr id="89" name="Oval 88"/>
            <p:cNvSpPr/>
            <p:nvPr/>
          </p:nvSpPr>
          <p:spPr>
            <a:xfrm rot="5400000">
              <a:off x="2057396" y="2669799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800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 flipV="1">
              <a:off x="2545745" y="2235585"/>
              <a:ext cx="0" cy="793801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" name="Picture 6" descr="http://www.clker.com/cliparts/4/R/k/V/C/m/walking-man-blue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5330" flipH="1">
            <a:off x="3882712" y="1744297"/>
            <a:ext cx="619532" cy="12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82510" y="126128"/>
            <a:ext cx="3213136" cy="8083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C1880"/>
                </a:solidFill>
                <a:latin typeface="Andalus" pitchFamily="18" charset="-78"/>
                <a:cs typeface="Andalus" pitchFamily="18" charset="-78"/>
              </a:rPr>
              <a:t>Evolution of AI</a:t>
            </a:r>
            <a:endParaRPr lang="en-IN" sz="3600" dirty="0">
              <a:solidFill>
                <a:srgbClr val="9C1880"/>
              </a:solidFill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97" name="Group 7"/>
          <p:cNvGrpSpPr/>
          <p:nvPr/>
        </p:nvGrpSpPr>
        <p:grpSpPr>
          <a:xfrm flipV="1">
            <a:off x="165100" y="868681"/>
            <a:ext cx="11856000" cy="45719"/>
            <a:chOff x="13063" y="1219200"/>
            <a:chExt cx="9130937" cy="267793"/>
          </a:xfr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effectLst>
            <a:outerShdw blurRad="76200" dir="18900000" sy="23000" kx="-1200000" algn="bl" rotWithShape="0">
              <a:schemeClr val="accent4">
                <a:lumMod val="60000"/>
                <a:lumOff val="40000"/>
                <a:alpha val="20000"/>
              </a:schemeClr>
            </a:outerShdw>
          </a:effectLst>
        </p:grpSpPr>
        <p:sp>
          <p:nvSpPr>
            <p:cNvPr id="98" name="Rectangle 97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0" cmpd="dbl">
              <a:solidFill>
                <a:srgbClr val="0CD4FC"/>
              </a:solidFill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0" cmpd="dbl">
              <a:solidFill>
                <a:srgbClr val="0CD4FC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bevelT/>
              <a:contourClr>
                <a:srgbClr val="FFC0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r>
              <a:rPr lang="en-US" dirty="0"/>
              <a:t>/77</a:t>
            </a:r>
          </a:p>
        </p:txBody>
      </p:sp>
      <p:sp>
        <p:nvSpPr>
          <p:cNvPr id="79" name="Date Placeholder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FBEF-E30C-4D80-91F6-0F5F15A7DFD4}" type="datetime1">
              <a:rPr lang="en-US" smtClean="0"/>
              <a:pPr/>
              <a:t>1/9/2023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8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C1880"/>
        </a:solidFill>
        <a:scene3d>
          <a:camera prst="orthographicFront">
            <a:rot lat="0" lon="0" rev="10800000"/>
          </a:camera>
          <a:lightRig rig="threePt" dir="t"/>
        </a:scene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6266</TotalTime>
  <Words>1046</Words>
  <Application>Microsoft Office PowerPoint</Application>
  <PresentationFormat>Widescreen</PresentationFormat>
  <Paragraphs>386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Andalus</vt:lpstr>
      <vt:lpstr>Arial</vt:lpstr>
      <vt:lpstr>Calibri</vt:lpstr>
      <vt:lpstr>Calibri Light</vt:lpstr>
      <vt:lpstr>Calisto MT</vt:lpstr>
      <vt:lpstr>Candara</vt:lpstr>
      <vt:lpstr>Lato Regular</vt:lpstr>
      <vt:lpstr>Perpetua</vt:lpstr>
      <vt:lpstr>Wingdings</vt:lpstr>
      <vt:lpstr>Wingdings 2</vt:lpstr>
      <vt:lpstr>Office Theme</vt:lpstr>
      <vt:lpstr>Custom Design</vt:lpstr>
      <vt:lpstr>PowerPoint Presentation</vt:lpstr>
      <vt:lpstr>PowerPoint Presentation</vt:lpstr>
      <vt:lpstr>What is AI?</vt:lpstr>
      <vt:lpstr>Evolution of AI</vt:lpstr>
      <vt:lpstr>Evolution of AI</vt:lpstr>
      <vt:lpstr>Evolution of AI</vt:lpstr>
      <vt:lpstr>Evolution of AI</vt:lpstr>
      <vt:lpstr>Evolution of AI</vt:lpstr>
      <vt:lpstr>Evolution of AI</vt:lpstr>
      <vt:lpstr>PowerPoint Presentation</vt:lpstr>
      <vt:lpstr>PowerPoint Presentation</vt:lpstr>
      <vt:lpstr>PowerPoint Presentation</vt:lpstr>
      <vt:lpstr>Solving AI tasks?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translation</vt:lpstr>
      <vt:lpstr>Agent</vt:lpstr>
      <vt:lpstr>Software Agent </vt:lpstr>
      <vt:lpstr>Agent and Environment</vt:lpstr>
      <vt:lpstr>Components of an AI problem?</vt:lpstr>
      <vt:lpstr>PowerPoint Presentation</vt:lpstr>
      <vt:lpstr>PowerPoint Presentation</vt:lpstr>
      <vt:lpstr>PowerPoint Presentation</vt:lpstr>
      <vt:lpstr>State based models</vt:lpstr>
      <vt:lpstr>PowerPoint Presentation</vt:lpstr>
      <vt:lpstr>PowerPoint Presentation</vt:lpstr>
      <vt:lpstr>PowerPoint Presentation</vt:lpstr>
      <vt:lpstr>Modelling Paradigms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and machine learning for the society</dc:title>
  <dc:creator>Admin</dc:creator>
  <cp:lastModifiedBy>Latha R</cp:lastModifiedBy>
  <cp:revision>1014</cp:revision>
  <dcterms:created xsi:type="dcterms:W3CDTF">2019-06-07T14:01:17Z</dcterms:created>
  <dcterms:modified xsi:type="dcterms:W3CDTF">2023-01-09T17:15:28Z</dcterms:modified>
</cp:coreProperties>
</file>