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8" r:id="rId4"/>
    <p:sldId id="289" r:id="rId5"/>
    <p:sldId id="290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1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942-5C0F-4E2B-8D32-DB931480F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6863A-78A5-4E6F-B38F-A6DAE41F7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C79C-82C5-4AEB-8DCE-CA1836A9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0215-EEAD-4741-9D99-2F47EF1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BB69-7380-459A-834C-79D56917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6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CB2A-E81A-4D35-85FC-B35C6AFE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BD41A-5F96-458A-946E-369E913B9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664-55E7-46F7-8EAA-85096ECF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806F-C9A4-4C3D-9EDC-F0B7FF0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A44F-DA3A-44D0-AD45-12E00EE9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9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D460C-10A8-4DF9-8BE3-E1DA7A220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5701C-6EC7-41FF-86B9-9FE4F49C2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480F-C335-4FA0-AA29-2445AE02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C9D3-16A1-47C3-AFC1-C6FFE7BA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41C4-5076-4729-9839-06DF6305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2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42A0-212E-462E-ACB9-8F7069A4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D16C-825B-4702-B724-D223181C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6F08-4F90-456D-B846-9B08E51F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7206-8297-42D6-9DA3-35B0862F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EEA9-9612-46D1-85E3-659275BF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8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C0C6-4C45-40FA-95E5-6E0290C8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3EA45-9BBF-492B-BA90-8D04FD6F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31D59-A030-4E24-ACB3-584E7BBC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F6BA-222C-4371-8A74-CEF2FA12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4C04-A7BF-4C24-BC45-1A13C27F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428B-2152-462D-97F2-5FF1C25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EBA8-BEC2-4E8F-897A-1F48D34EF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E9747-E227-4100-A685-23EED503F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94D4-EDB9-4415-BDBA-9E4D795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B584-3018-4C24-868D-C97495BF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AA8E-7C0E-4F60-8F23-CCEB752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7231-2747-443F-B999-2B8496BC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2B891-3E33-4FEF-95F6-E250C0E01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76248-91EE-45CA-AD11-F40D7A51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6A6FF-E043-487F-9311-76C30B9E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18096-6930-441A-97E1-6C84C0A62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7D449-7B9D-40B6-9154-FC667CB3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E03DF-8D0E-4198-B017-A11F0D05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FED96-0D7B-48F0-A108-44513F10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A079-D2CF-4C41-8DF8-4917F2C0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2AB51-061E-4ACC-AB87-9F358949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6BE40-B998-4A4B-8C1E-11273C7C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3495D-D1D8-42E8-8735-3F5CDA58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F9714-DE74-4E82-9889-25799502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29202-6A55-465C-BC54-309C82A1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BF56-0E7E-42EC-8BBD-9C55F9A6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8D93-C128-4017-9445-E5BC935F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4EBF-03B8-4FCE-BF5A-9C6AF237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967F2-56DB-4249-A713-83FEF0F0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4ADAF-D8DE-49F2-81F5-29952F8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B2DC-8517-4CD2-8D78-6B51BDD7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8CB83-0FAA-45EF-A394-26CD1276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90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F27-3BBD-4358-BB0E-8FDCCDB6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10154-AA8D-4985-B09D-0421E8D12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56296-F4D4-4B56-8B42-45BC9C787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14640-F761-4DD0-97C1-C592B98F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C06DC-74C3-4B26-A44A-BFDFAB83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FF1B-4315-43C2-891C-37772CAF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9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7BA9E-BD4F-41BC-AFF0-23A80AD1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756C-593C-42CB-86F7-595A1ABEF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0542-1C52-42A3-A5A0-7F3105D0C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5EE0-444B-4B86-87B1-CEA7B5B2504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EEF6-945B-4F7D-B6F9-1C8060063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D80D1-0FC1-421B-97D9-C3BA12E6E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8076-1974-469F-9035-C10AC5926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3389-F364-43A1-98DE-22519B9A9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3028" y="2560598"/>
            <a:ext cx="4658139" cy="70567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403942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1E36-87F8-46DD-B153-7E331E1A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559" y="510760"/>
            <a:ext cx="5314122" cy="678484"/>
          </a:xfrm>
        </p:spPr>
        <p:txBody>
          <a:bodyPr>
            <a:normAutofit fontScale="90000"/>
          </a:bodyPr>
          <a:lstStyle/>
          <a:p>
            <a:br>
              <a:rPr lang="en-US" sz="3600" kern="0" spc="7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kern="0" spc="7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Well-formed </a:t>
            </a:r>
            <a:r>
              <a:rPr lang="en-US" sz="3600" kern="0" spc="7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Formulas </a:t>
            </a:r>
            <a:r>
              <a:rPr lang="en-US" sz="3600" kern="0" spc="8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600" kern="0" spc="85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wffs</a:t>
            </a:r>
            <a:r>
              <a:rPr lang="en-US" sz="3600" kern="0" spc="8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IN" sz="3600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0CC2D-53BB-40C3-A967-921DAA6A0C29}"/>
              </a:ext>
            </a:extLst>
          </p:cNvPr>
          <p:cNvSpPr txBox="1"/>
          <p:nvPr/>
        </p:nvSpPr>
        <p:spPr>
          <a:xfrm>
            <a:off x="1786271" y="1943327"/>
            <a:ext cx="7407424" cy="249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"/>
              </a:spcBef>
            </a:pPr>
            <a:r>
              <a:rPr lang="en-US" sz="29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Defined</a:t>
            </a:r>
            <a:r>
              <a:rPr lang="en-US" sz="2800" spc="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recursively</a:t>
            </a:r>
            <a:endParaRPr lang="en-IN" sz="2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30"/>
              </a:spcBef>
              <a:buSzPts val="1800"/>
              <a:buFont typeface="Times New Roman" panose="02020603050405020304" pitchFamily="18" charset="0"/>
              <a:buChar char="•"/>
              <a:tabLst>
                <a:tab pos="217805" algn="l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Literals</a:t>
            </a:r>
            <a:r>
              <a:rPr lang="en-US" sz="28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are</a:t>
            </a:r>
            <a:r>
              <a:rPr lang="en-US" sz="28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wffs</a:t>
            </a:r>
            <a:endParaRPr lang="en-IN" sz="2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00"/>
              </a:spcBef>
              <a:spcAft>
                <a:spcPts val="0"/>
              </a:spcAft>
              <a:buSzPts val="1800"/>
              <a:buFont typeface="Times New Roman" panose="02020603050405020304" pitchFamily="18" charset="0"/>
              <a:buChar char="•"/>
              <a:tabLst>
                <a:tab pos="227330" algn="l"/>
                <a:tab pos="3328670" algn="l"/>
              </a:tabLst>
            </a:pPr>
            <a:r>
              <a:rPr lang="en-US" sz="2800" dirty="0" err="1">
                <a:effectLst/>
                <a:ea typeface="Times New Roman" panose="02020603050405020304" pitchFamily="18" charset="0"/>
              </a:rPr>
              <a:t>wffs</a:t>
            </a:r>
            <a:r>
              <a:rPr lang="en-US" sz="2800" spc="1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connected</a:t>
            </a:r>
            <a:r>
              <a:rPr lang="en-US" sz="2800" spc="1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by</a:t>
            </a:r>
            <a:r>
              <a:rPr lang="en-US" sz="2800" spc="1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¬,</a:t>
            </a:r>
            <a:r>
              <a:rPr lang="en-US" sz="2800" spc="29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spc="75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Ù</a:t>
            </a:r>
            <a:r>
              <a:rPr lang="en-US" sz="32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32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1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and </a:t>
            </a:r>
            <a:r>
              <a:rPr lang="en-US" sz="2800" dirty="0"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are</a:t>
            </a:r>
            <a:r>
              <a:rPr lang="en-US" sz="2800" spc="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wffs</a:t>
            </a:r>
            <a:endParaRPr lang="en-IN" sz="2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625"/>
              </a:spcBef>
              <a:spcAft>
                <a:spcPts val="0"/>
              </a:spcAft>
              <a:buSzPts val="1800"/>
              <a:buFont typeface="Times New Roman" panose="02020603050405020304" pitchFamily="18" charset="0"/>
              <a:buChar char="•"/>
              <a:tabLst>
                <a:tab pos="217805" algn="l"/>
              </a:tabLst>
            </a:pPr>
            <a:r>
              <a:rPr lang="en-US" sz="2800" dirty="0" err="1">
                <a:effectLst/>
                <a:ea typeface="Times New Roman" panose="02020603050405020304" pitchFamily="18" charset="0"/>
              </a:rPr>
              <a:t>wffs</a:t>
            </a:r>
            <a:r>
              <a:rPr lang="en-US" sz="28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surrounded</a:t>
            </a:r>
            <a:r>
              <a:rPr lang="en-US" sz="28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by</a:t>
            </a:r>
            <a:r>
              <a:rPr lang="en-US" sz="28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quantifiers</a:t>
            </a:r>
            <a:r>
              <a:rPr lang="en-US" sz="28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are</a:t>
            </a:r>
            <a:r>
              <a:rPr lang="en-US" sz="28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wffs</a:t>
            </a:r>
            <a:endParaRPr lang="en-IN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2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BF9-3559-43A2-B235-4E0773B4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49" y="265907"/>
            <a:ext cx="4230757" cy="787814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Laws of Inference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673F8A-4E6A-467D-A35E-4C853858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73" y="1178053"/>
            <a:ext cx="5789958" cy="50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FC6B-FFA5-4B21-B2F1-4B3BA10C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643" y="385005"/>
            <a:ext cx="5562600" cy="9667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800" kern="0" spc="50" dirty="0">
                <a:effectLst/>
                <a:latin typeface="+mn-lt"/>
                <a:ea typeface="Times New Roman" panose="02020603050405020304" pitchFamily="18" charset="0"/>
              </a:rPr>
            </a:br>
            <a:br>
              <a:rPr lang="en-IN" sz="2800" kern="0" dirty="0">
                <a:effectLst/>
                <a:latin typeface="+mn-lt"/>
                <a:ea typeface="Times New Roman" panose="02020603050405020304" pitchFamily="18" charset="0"/>
              </a:rPr>
            </a:br>
            <a:endParaRPr lang="en-IN" sz="28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9A1C3F-936A-4716-A046-98E3AF31CBE7}"/>
              </a:ext>
            </a:extLst>
          </p:cNvPr>
          <p:cNvSpPr txBox="1">
            <a:spLocks/>
          </p:cNvSpPr>
          <p:nvPr/>
        </p:nvSpPr>
        <p:spPr>
          <a:xfrm>
            <a:off x="2345635" y="0"/>
            <a:ext cx="7500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kern="0" spc="50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  </a:t>
            </a:r>
            <a:r>
              <a:rPr lang="en-US" sz="2800" kern="0" spc="60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Natural</a:t>
            </a:r>
            <a:r>
              <a:rPr lang="en-US" sz="2800" kern="0" spc="-585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800" kern="0" spc="65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Language Sentences </a:t>
            </a:r>
            <a:r>
              <a:rPr lang="en-US" sz="2800" kern="0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to </a:t>
            </a:r>
            <a:r>
              <a:rPr lang="en-US" sz="2800" kern="0" spc="65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Predicate </a:t>
            </a:r>
            <a:r>
              <a:rPr lang="en-US" sz="2800" kern="0" spc="55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Logic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AB199-943C-4217-8B70-E4703905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73" y="497150"/>
            <a:ext cx="7358269" cy="636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F55CC0-30AE-41C1-A0EF-66388C888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702" y="6177720"/>
            <a:ext cx="28289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5B81-6BB2-4C97-A1F8-255619A8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29" y="59732"/>
            <a:ext cx="2489752" cy="45982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Resolution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0ECC1-AC43-40F9-B459-44E1DEA9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58" y="1034143"/>
            <a:ext cx="7297444" cy="55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FA33-CD7B-421C-9C12-8F849503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446" y="129209"/>
            <a:ext cx="5930348" cy="499578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4D0FB1"/>
                </a:solidFill>
              </a:rPr>
              <a:t>Conversion into clause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0D33D-888F-4277-BF00-FC40BB44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1" y="628787"/>
            <a:ext cx="8062498" cy="61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8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2C7D6-0ED5-4673-8FD7-CCD0F943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37" y="187254"/>
            <a:ext cx="7570381" cy="64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3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0E9C20-1ABC-4207-B845-BD64A09C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85775"/>
            <a:ext cx="8553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7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D5CC-93EE-43BE-9A40-EA531149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163" y="237535"/>
            <a:ext cx="2383465" cy="613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Resolution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DE9A6-B417-40C1-85C1-919CB2637E08}"/>
              </a:ext>
            </a:extLst>
          </p:cNvPr>
          <p:cNvSpPr txBox="1"/>
          <p:nvPr/>
        </p:nvSpPr>
        <p:spPr>
          <a:xfrm>
            <a:off x="743047" y="884515"/>
            <a:ext cx="9879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ea typeface="Times New Roman" panose="02020603050405020304" pitchFamily="18" charset="0"/>
              </a:rPr>
              <a:t>Resolution </a:t>
            </a:r>
            <a:r>
              <a:rPr lang="en-US" sz="2800" spc="-5" dirty="0">
                <a:effectLst/>
                <a:ea typeface="Times New Roman" panose="02020603050405020304" pitchFamily="18" charset="0"/>
              </a:rPr>
              <a:t>has its roots in Mathematical Logic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65C49-616F-44DF-A572-902D7622881D}"/>
              </a:ext>
            </a:extLst>
          </p:cNvPr>
          <p:cNvSpPr txBox="1"/>
          <p:nvPr/>
        </p:nvSpPr>
        <p:spPr>
          <a:xfrm>
            <a:off x="851770" y="1835090"/>
            <a:ext cx="437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Resolution Principle</a:t>
            </a:r>
            <a:endParaRPr lang="en-IN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AE479D-DE25-49C4-BEAC-F81C91D5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73" y="2725781"/>
            <a:ext cx="7398499" cy="1856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CB0304-0A74-4941-A8EB-9ABDBE10E111}"/>
              </a:ext>
            </a:extLst>
          </p:cNvPr>
          <p:cNvSpPr txBox="1"/>
          <p:nvPr/>
        </p:nvSpPr>
        <p:spPr>
          <a:xfrm>
            <a:off x="743047" y="5139498"/>
            <a:ext cx="10396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complementary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literals. Resolution takes two clauses and produces a new clause containing all the literals of the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clauses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complementary</a:t>
            </a:r>
            <a:r>
              <a:rPr lang="en-US" sz="28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literals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274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F246-DBFD-4894-8DE8-597AF5FA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460" y="363869"/>
            <a:ext cx="2861930" cy="783191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Unification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0A79-1266-48DF-9937-4A8BB3AD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357" y="2375416"/>
            <a:ext cx="8135681" cy="786496"/>
          </a:xfrm>
          <a:ln>
            <a:solidFill>
              <a:srgbClr val="FF0000"/>
            </a:solidFill>
          </a:ln>
        </p:spPr>
        <p:txBody>
          <a:bodyPr/>
          <a:lstStyle/>
          <a:p>
            <a:pPr marL="304800" indent="0">
              <a:lnSpc>
                <a:spcPts val="192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(Marcus)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4800" indent="0">
              <a:lnSpc>
                <a:spcPts val="2055"/>
              </a:lnSpc>
              <a:buNone/>
              <a:tabLst>
                <a:tab pos="23628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 (y)	      ==&gt;</a:t>
            </a:r>
            <a:r>
              <a:rPr lang="en-US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{y</a:t>
            </a:r>
            <a:r>
              <a:rPr lang="en-US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Marcus}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(or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Marcus/y)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A4F5F-3894-43D4-8C4D-2635FFDB4362}"/>
              </a:ext>
            </a:extLst>
          </p:cNvPr>
          <p:cNvSpPr txBox="1"/>
          <p:nvPr/>
        </p:nvSpPr>
        <p:spPr>
          <a:xfrm>
            <a:off x="2898129" y="4217240"/>
            <a:ext cx="6168658" cy="786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533400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3400">
              <a:lnSpc>
                <a:spcPts val="2055"/>
              </a:lnSpc>
              <a:spcBef>
                <a:spcPts val="600"/>
              </a:spcBef>
              <a:spcAft>
                <a:spcPts val="600"/>
              </a:spcAft>
              <a:tabLst>
                <a:tab pos="236156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y,z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	     ==&gt;</a:t>
            </a:r>
            <a:r>
              <a:rPr lang="en-US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{x</a:t>
            </a:r>
            <a:r>
              <a:rPr lang="en-US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2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y,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z}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1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97AB-945D-4A54-8587-EF6E3B49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047" y="344704"/>
            <a:ext cx="4564172" cy="79979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Resolution Algorithm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1D68-8758-4054-B20F-0DA8B7E3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56"/>
            <a:ext cx="10515600" cy="4351338"/>
          </a:xfrm>
        </p:spPr>
        <p:txBody>
          <a:bodyPr>
            <a:normAutofit/>
          </a:bodyPr>
          <a:lstStyle/>
          <a:p>
            <a:pPr marL="64135" marR="74295" algn="just">
              <a:lnSpc>
                <a:spcPct val="145000"/>
              </a:lnSpc>
              <a:spcBef>
                <a:spcPts val="61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Resolution works by using the principle of proof by contradiction. </a:t>
            </a:r>
          </a:p>
          <a:p>
            <a:pPr marL="64135" marR="74295" algn="just">
              <a:lnSpc>
                <a:spcPct val="145000"/>
              </a:lnSpc>
              <a:spcBef>
                <a:spcPts val="61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find 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 we should negate the conclusion. </a:t>
            </a:r>
          </a:p>
          <a:p>
            <a:pPr marL="64135" marR="74295" algn="just">
              <a:lnSpc>
                <a:spcPct val="145000"/>
              </a:lnSpc>
              <a:spcBef>
                <a:spcPts val="61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esolution rule is applied to 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clauses.</a:t>
            </a:r>
            <a:r>
              <a:rPr lang="en-US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4135" marR="74295" algn="just">
              <a:lnSpc>
                <a:spcPct val="145000"/>
              </a:lnSpc>
              <a:spcBef>
                <a:spcPts val="610"/>
              </a:spcBef>
              <a:spcAft>
                <a:spcPts val="0"/>
              </a:spcAf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contains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complementary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literals is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resolved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clause,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added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facts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(if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already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745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7FC6-53AD-DA69-7968-62071F50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911" y="477826"/>
            <a:ext cx="4541874" cy="453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is a predicate?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829D-0E3F-5E26-04BE-D8973685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265275"/>
            <a:ext cx="10515600" cy="425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Predicates are functions of zero or more variables that return Boolean values. </a:t>
            </a:r>
          </a:p>
          <a:p>
            <a:pPr marL="542925" indent="-361950">
              <a:buClr>
                <a:srgbClr val="C00000"/>
              </a:buClr>
              <a:buSzPct val="90000"/>
            </a:pPr>
            <a:r>
              <a:rPr lang="en-US" dirty="0">
                <a:solidFill>
                  <a:srgbClr val="4D0FB1"/>
                </a:solidFill>
              </a:rPr>
              <a:t>Predicate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T/F</a:t>
            </a:r>
          </a:p>
          <a:p>
            <a:pPr marL="542925" indent="-361950">
              <a:buClr>
                <a:srgbClr val="C00000"/>
              </a:buClr>
              <a:buSzPct val="90000"/>
            </a:pPr>
            <a:r>
              <a:rPr lang="en-US" dirty="0">
                <a:solidFill>
                  <a:srgbClr val="4D0FB1"/>
                </a:solidFill>
                <a:sym typeface="Wingdings" panose="05000000000000000000" pitchFamily="2" charset="2"/>
              </a:rPr>
              <a:t>E</a:t>
            </a:r>
            <a:r>
              <a:rPr lang="en-US" dirty="0">
                <a:solidFill>
                  <a:srgbClr val="4D0FB1"/>
                </a:solidFill>
              </a:rPr>
              <a:t>xample</a:t>
            </a:r>
            <a:r>
              <a:rPr lang="en-US" dirty="0"/>
              <a:t>: </a:t>
            </a:r>
            <a:r>
              <a:rPr lang="en-US" dirty="0" err="1"/>
              <a:t>csg</a:t>
            </a:r>
            <a:r>
              <a:rPr lang="en-US" dirty="0"/>
              <a:t>(C, S, G). </a:t>
            </a:r>
          </a:p>
          <a:p>
            <a:pPr marL="180975" indent="0">
              <a:buClr>
                <a:srgbClr val="C00000"/>
              </a:buClr>
              <a:buSzPct val="90000"/>
              <a:buNone/>
            </a:pPr>
            <a:r>
              <a:rPr lang="en-US" dirty="0"/>
              <a:t>     </a:t>
            </a:r>
            <a:r>
              <a:rPr lang="en-US" dirty="0" err="1"/>
              <a:t>csg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--&gt; </a:t>
            </a:r>
            <a:r>
              <a:rPr lang="en-US" dirty="0"/>
              <a:t>predicate name,   C, S, and G are arguments. </a:t>
            </a:r>
          </a:p>
          <a:p>
            <a:pPr marL="542925" indent="-361950">
              <a:buClr>
                <a:srgbClr val="C00000"/>
              </a:buClr>
              <a:buSzPct val="90000"/>
            </a:pPr>
            <a:endParaRPr lang="en-US" dirty="0"/>
          </a:p>
          <a:p>
            <a:pPr marL="542925" indent="-361950">
              <a:buClr>
                <a:srgbClr val="C00000"/>
              </a:buClr>
              <a:buSzPct val="90000"/>
            </a:pPr>
            <a:r>
              <a:rPr lang="en-US" dirty="0"/>
              <a:t>It returns the value TRUE whenever the values of C, S, and G are such that student S got grade G in course C, and it returns FALSE otherwise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032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D0A0-4F95-4A84-9E6D-DACACB73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318" y="674980"/>
            <a:ext cx="4485362" cy="687061"/>
          </a:xfrm>
        </p:spPr>
        <p:txBody>
          <a:bodyPr>
            <a:normAutofit fontScale="90000"/>
          </a:bodyPr>
          <a:lstStyle/>
          <a:p>
            <a:br>
              <a:rPr lang="en-US" sz="3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pc="-5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pc="-6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Resolution</a:t>
            </a:r>
            <a:br>
              <a:rPr lang="en-IN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7725-4241-40A4-98E5-DD608460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97" y="2462704"/>
            <a:ext cx="10258405" cy="2119928"/>
          </a:xfrm>
        </p:spPr>
        <p:txBody>
          <a:bodyPr>
            <a:noAutofit/>
          </a:bodyPr>
          <a:lstStyle/>
          <a:p>
            <a:pPr marL="538163" lvl="0" indent="-450850">
              <a:spcBef>
                <a:spcPts val="675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anose="05000000000000000000" pitchFamily="2" charset="2"/>
              <a:buChar char="Ø"/>
              <a:tabLst>
                <a:tab pos="61341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Convert</a:t>
            </a:r>
            <a:r>
              <a:rPr lang="en-US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given statements</a:t>
            </a:r>
            <a:r>
              <a:rPr lang="en-US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Predicate/Propositional</a:t>
            </a:r>
            <a:r>
              <a:rPr lang="en-US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Logic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38163" lvl="0" indent="-450850">
              <a:spcBef>
                <a:spcPts val="880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anose="05000000000000000000" pitchFamily="2" charset="2"/>
              <a:buChar char="Ø"/>
              <a:tabLst>
                <a:tab pos="61341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Convert</a:t>
            </a:r>
            <a:r>
              <a:rPr lang="en-US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these</a:t>
            </a:r>
            <a:r>
              <a:rPr lang="en-US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statements</a:t>
            </a:r>
            <a:r>
              <a:rPr lang="en-US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into</a:t>
            </a:r>
            <a:r>
              <a:rPr lang="en-US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Conjunctive</a:t>
            </a:r>
            <a:r>
              <a:rPr lang="en-US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Normal</a:t>
            </a:r>
            <a:r>
              <a:rPr lang="en-US" spc="-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Form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38163" lvl="0" indent="-450850">
              <a:spcBef>
                <a:spcPts val="870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anose="05000000000000000000" pitchFamily="2" charset="2"/>
              <a:buChar char="Ø"/>
              <a:tabLst>
                <a:tab pos="61341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Negate</a:t>
            </a:r>
            <a:r>
              <a:rPr lang="en-US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Conclusion (Proof</a:t>
            </a:r>
            <a:r>
              <a:rPr lang="en-US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by Contradiction)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38163" indent="-450850">
              <a:buClr>
                <a:srgbClr val="C00000"/>
              </a:buClr>
              <a:buSzPct val="99000"/>
              <a:buFont typeface="Wingdings" panose="05000000000000000000" pitchFamily="2" charset="2"/>
              <a:buChar char="Ø"/>
            </a:pP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Resolve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Resolution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(Unification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20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A513C2-D13D-40C0-80CF-50A160EA9B12}"/>
              </a:ext>
            </a:extLst>
          </p:cNvPr>
          <p:cNvSpPr txBox="1"/>
          <p:nvPr/>
        </p:nvSpPr>
        <p:spPr>
          <a:xfrm>
            <a:off x="822542" y="764360"/>
            <a:ext cx="9949841" cy="608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 algn="just">
              <a:spcBef>
                <a:spcPts val="350"/>
              </a:spcBef>
            </a:pPr>
            <a:r>
              <a:rPr lang="en-US" sz="2800" b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z="2800" b="1" spc="-2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b="1" spc="-2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</a:t>
            </a:r>
            <a:r>
              <a:rPr lang="en-US" sz="2800" b="1" spc="-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b="1" spc="-2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CNF</a:t>
            </a:r>
            <a:r>
              <a:rPr lang="en-US" sz="2800" b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(Conjunctive</a:t>
            </a:r>
            <a:r>
              <a:rPr lang="en-US" sz="2800" b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US" sz="2800" b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Form)</a:t>
            </a:r>
            <a:endParaRPr lang="en-IN" sz="28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135" marR="73660" algn="just">
              <a:lnSpc>
                <a:spcPct val="145000"/>
              </a:lnSpc>
              <a:spcBef>
                <a:spcPts val="62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sentence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Propositional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logically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equivalent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conjunction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disjunctions of literals. </a:t>
            </a:r>
          </a:p>
          <a:p>
            <a:pPr marL="64135" marR="73660" algn="just">
              <a:lnSpc>
                <a:spcPct val="145000"/>
              </a:lnSpc>
              <a:spcBef>
                <a:spcPts val="62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sentence expressed as a conjunction of disjunctions of literals is</a:t>
            </a:r>
            <a:r>
              <a:rPr lang="en-US" sz="2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said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Conjunctive</a:t>
            </a:r>
            <a:r>
              <a:rPr lang="en-US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CNF.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378200" lvl="0" algn="just">
              <a:lnSpc>
                <a:spcPct val="158000"/>
              </a:lnSpc>
              <a:spcBef>
                <a:spcPts val="40"/>
              </a:spcBef>
              <a:spcAft>
                <a:spcPts val="0"/>
              </a:spcAft>
              <a:buSzPts val="1200"/>
              <a:tabLst>
                <a:tab pos="659130" algn="l"/>
              </a:tabLst>
            </a:pP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 </a:t>
            </a:r>
            <a:r>
              <a:rPr lang="en-US" sz="280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Eliminate implication </a:t>
            </a:r>
            <a:r>
              <a:rPr lang="en-US" sz="28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</a:t>
            </a:r>
            <a:r>
              <a:rPr lang="en-US" sz="2800" spc="-5" dirty="0">
                <a:solidFill>
                  <a:srgbClr val="C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28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2800" spc="-28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28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800" spc="-2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spc="-2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~a</a:t>
            </a:r>
            <a:r>
              <a:rPr lang="en-US" sz="2800" spc="-3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 b</a:t>
            </a:r>
          </a:p>
          <a:p>
            <a:pPr marL="342900" marR="3378200" lvl="0" indent="-342900" algn="just">
              <a:lnSpc>
                <a:spcPct val="158000"/>
              </a:lnSpc>
              <a:spcBef>
                <a:spcPts val="4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659130" algn="l"/>
              </a:tabLst>
            </a:pP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>
              <a:lnSpc>
                <a:spcPts val="1330"/>
              </a:lnSpc>
              <a:tabLst>
                <a:tab pos="321754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 ^</a:t>
            </a:r>
            <a:r>
              <a:rPr lang="en-US" sz="2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 =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	</a:t>
            </a:r>
            <a:r>
              <a:rPr lang="en-US" sz="2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DeMorgan’s</a:t>
            </a:r>
            <a:r>
              <a:rPr lang="en-US" sz="2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Law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>
              <a:spcBef>
                <a:spcPts val="620"/>
              </a:spcBef>
              <a:spcAft>
                <a:spcPts val="0"/>
              </a:spcAft>
              <a:tabLst>
                <a:tab pos="325437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 v b)</a:t>
            </a:r>
            <a:r>
              <a:rPr lang="en-US" sz="2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^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DeMorgan’s</a:t>
            </a:r>
            <a:r>
              <a:rPr lang="en-US" sz="2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Law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>
              <a:spcBef>
                <a:spcPts val="61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(~a) =</a:t>
            </a:r>
            <a:r>
              <a:rPr lang="en-US" sz="2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7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65913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5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1B30B-ADD1-4ACB-8D83-E59B1419CCF5}"/>
              </a:ext>
            </a:extLst>
          </p:cNvPr>
          <p:cNvSpPr txBox="1"/>
          <p:nvPr/>
        </p:nvSpPr>
        <p:spPr>
          <a:xfrm>
            <a:off x="0" y="187490"/>
            <a:ext cx="11730139" cy="603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675"/>
              </a:spcBef>
              <a:spcAft>
                <a:spcPts val="0"/>
              </a:spcAft>
              <a:buSzPts val="1200"/>
              <a:tabLst>
                <a:tab pos="659130" algn="l"/>
              </a:tabLst>
            </a:pPr>
            <a:r>
              <a:rPr lang="en-US" sz="180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  </a:t>
            </a:r>
            <a:r>
              <a:rPr lang="en-US" sz="240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Eliminate</a:t>
            </a:r>
            <a:r>
              <a:rPr lang="en-US" sz="2400" spc="-3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Existential</a:t>
            </a:r>
            <a:r>
              <a:rPr lang="en-US" sz="2400" spc="-7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Quantifier</a:t>
            </a:r>
            <a:r>
              <a:rPr lang="en-US" sz="2400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</a:t>
            </a:r>
            <a:r>
              <a:rPr lang="en-US" sz="2400" spc="-5" dirty="0">
                <a:solidFill>
                  <a:srgbClr val="C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$</a:t>
            </a:r>
            <a:r>
              <a:rPr lang="en-US" sz="24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endParaRPr lang="en-IN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 marR="74295" algn="just">
              <a:lnSpc>
                <a:spcPct val="145000"/>
              </a:lnSpc>
              <a:spcBef>
                <a:spcPts val="81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eliminate an independent Existential Quantifier, replace the variable by 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Skolem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constant.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Skolemization.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 algn="just">
              <a:spcBef>
                <a:spcPts val="50"/>
              </a:spcBef>
              <a:spcAft>
                <a:spcPts val="0"/>
              </a:spcAft>
            </a:pP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$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y: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President</a:t>
            </a:r>
            <a:r>
              <a:rPr lang="en-US" sz="24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(y)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 marR="76835" algn="just">
              <a:lnSpc>
                <a:spcPct val="143000"/>
              </a:lnSpc>
              <a:spcBef>
                <a:spcPts val="82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‘y’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an independent quantifier so we can replace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‘y’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any name (say –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George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Bush).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 algn="just">
              <a:spcBef>
                <a:spcPts val="70"/>
              </a:spcBef>
              <a:spcAft>
                <a:spcPts val="0"/>
              </a:spcAf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$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y: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President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(y)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becomes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President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(George</a:t>
            </a:r>
            <a:r>
              <a:rPr lang="en-US" sz="2400" b="1" spc="-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Bush)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 marR="70485" algn="just">
              <a:lnSpc>
                <a:spcPct val="145000"/>
              </a:lnSpc>
              <a:spcBef>
                <a:spcPts val="81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eliminate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dependent Existential Quantifier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replace its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 by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Skolem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 that accepts the value of ‘x’ and returns the corresponding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‘y.’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 algn="just">
              <a:spcBef>
                <a:spcPts val="40"/>
              </a:spcBef>
              <a:spcAft>
                <a:spcPts val="0"/>
              </a:spcAft>
            </a:pP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r>
              <a:rPr lang="en-US" sz="24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$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father_of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 algn="just">
              <a:spcBef>
                <a:spcPts val="815"/>
              </a:spcBef>
              <a:spcAft>
                <a:spcPts val="0"/>
              </a:spcAf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‘y’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dependent</a:t>
            </a:r>
            <a:r>
              <a:rPr lang="en-US" sz="2400" spc="-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‘x’,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replace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‘y’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S(x).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9130">
              <a:spcBef>
                <a:spcPts val="675"/>
              </a:spcBef>
              <a:spcAft>
                <a:spcPts val="0"/>
              </a:spcAf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$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father_of</a:t>
            </a:r>
            <a:r>
              <a:rPr lang="en-US" sz="2400" b="1" spc="-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y)</a:t>
            </a:r>
            <a:r>
              <a:rPr lang="en-US" sz="24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becomes</a:t>
            </a:r>
            <a:r>
              <a:rPr lang="en-US" sz="24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: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$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father_of</a:t>
            </a:r>
            <a:r>
              <a:rPr lang="en-US" sz="2400" b="1" spc="-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S(x)).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42FC60-5B07-4C36-92DF-3BA44E6DF276}"/>
              </a:ext>
            </a:extLst>
          </p:cNvPr>
          <p:cNvSpPr txBox="1"/>
          <p:nvPr/>
        </p:nvSpPr>
        <p:spPr>
          <a:xfrm>
            <a:off x="645436" y="866727"/>
            <a:ext cx="10901127" cy="4180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880"/>
              </a:spcBef>
              <a:spcAft>
                <a:spcPts val="0"/>
              </a:spcAft>
              <a:buSzPts val="1200"/>
              <a:tabLst>
                <a:tab pos="697230" algn="l"/>
              </a:tabLst>
            </a:pPr>
            <a:r>
              <a:rPr lang="en-US" sz="240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   Eliminate</a:t>
            </a:r>
            <a:r>
              <a:rPr lang="en-US" sz="2400" spc="-4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Universal</a:t>
            </a:r>
            <a:r>
              <a:rPr lang="en-US" sz="2400" spc="-6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Quantifier</a:t>
            </a:r>
            <a:r>
              <a:rPr lang="en-US" sz="2400" spc="-3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</a:t>
            </a:r>
            <a:r>
              <a:rPr lang="en-US" sz="2400" spc="-5" dirty="0">
                <a:solidFill>
                  <a:srgbClr val="C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endParaRPr lang="en-IN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2030" marR="63500" indent="-342900" algn="just">
              <a:lnSpc>
                <a:spcPct val="151000"/>
              </a:lnSpc>
              <a:spcBef>
                <a:spcPts val="815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eliminate the Universal Quantifier, drop the prefix in PRENEX NORMAL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i.e. just drop </a:t>
            </a:r>
            <a:r>
              <a:rPr lang="en-US" sz="24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the sentence then becomes in PRENEX NORMAL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FORM.</a:t>
            </a:r>
          </a:p>
          <a:p>
            <a:pPr lvl="0">
              <a:lnSpc>
                <a:spcPts val="1280"/>
              </a:lnSpc>
              <a:buSzPts val="1200"/>
              <a:tabLst>
                <a:tab pos="659130" algn="l"/>
              </a:tabLst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280"/>
              </a:lnSpc>
              <a:buSzPts val="1200"/>
              <a:tabLst>
                <a:tab pos="659130" algn="l"/>
              </a:tabLst>
            </a:pPr>
            <a:r>
              <a:rPr lang="en-I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4)    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Eliminate</a:t>
            </a:r>
            <a:r>
              <a:rPr lang="en-US" sz="2400" spc="-6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7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‘^’</a:t>
            </a:r>
            <a:endParaRPr lang="en-IN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2030" indent="-342900">
              <a:spcBef>
                <a:spcPts val="62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^ b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entire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separate</a:t>
            </a:r>
            <a:r>
              <a:rPr lang="en-US" sz="24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clauses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i.e.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b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2030" marR="704215" indent="-342900">
              <a:lnSpc>
                <a:spcPct val="145000"/>
              </a:lnSpc>
              <a:spcBef>
                <a:spcPts val="61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^ c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entire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separate</a:t>
            </a:r>
            <a:r>
              <a:rPr lang="en-US" sz="24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clauses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c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59130" marR="704215">
              <a:lnSpc>
                <a:spcPct val="145000"/>
              </a:lnSpc>
              <a:spcBef>
                <a:spcPts val="610"/>
              </a:spcBef>
              <a:spcAft>
                <a:spcPts val="0"/>
              </a:spcAft>
            </a:pPr>
            <a:r>
              <a:rPr lang="en-US" sz="24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^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splits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clauses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i.e.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4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B34FE2-0EB9-42EF-9FCA-958F41746834}"/>
              </a:ext>
            </a:extLst>
          </p:cNvPr>
          <p:cNvSpPr txBox="1"/>
          <p:nvPr/>
        </p:nvSpPr>
        <p:spPr>
          <a:xfrm>
            <a:off x="567967" y="856741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Ravi likes</a:t>
            </a:r>
            <a:r>
              <a:rPr lang="en-US" sz="2800" spc="-9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peanuts</a:t>
            </a:r>
            <a:r>
              <a:rPr lang="en-US" sz="2800" spc="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800" spc="-2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resolution.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FF6B0-06DB-409D-BA99-8BAD6CFFE686}"/>
              </a:ext>
            </a:extLst>
          </p:cNvPr>
          <p:cNvSpPr txBox="1"/>
          <p:nvPr/>
        </p:nvSpPr>
        <p:spPr>
          <a:xfrm>
            <a:off x="1580317" y="2012384"/>
            <a:ext cx="65854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2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Ravi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likes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kind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1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Apples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chicken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2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Anything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anyone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not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killed</a:t>
            </a:r>
            <a:r>
              <a:rPr lang="en-US" sz="2400" spc="-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food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1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Ajay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peanuts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still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alive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2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Rita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everything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Ajay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32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ABA71E-A823-48C9-9CDB-8A300B7A4806}"/>
              </a:ext>
            </a:extLst>
          </p:cNvPr>
          <p:cNvSpPr txBox="1"/>
          <p:nvPr/>
        </p:nvSpPr>
        <p:spPr>
          <a:xfrm>
            <a:off x="777123" y="477466"/>
            <a:ext cx="10637754" cy="467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>
              <a:spcBef>
                <a:spcPts val="1115"/>
              </a:spcBef>
            </a:pPr>
            <a:r>
              <a:rPr 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Solution:</a:t>
            </a:r>
            <a:endParaRPr lang="en-IN" sz="24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135">
              <a:spcBef>
                <a:spcPts val="610"/>
              </a:spcBef>
              <a:spcAft>
                <a:spcPts val="0"/>
              </a:spcAft>
            </a:pPr>
            <a:r>
              <a:rPr lang="en-US" sz="2400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400" u="sng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Converting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Predicate/Propositional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675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521970" algn="l"/>
              </a:tabLst>
            </a:pP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food(x)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likes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(Ravi,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815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521970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(Apple)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^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(chicken)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675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521970" algn="l"/>
              </a:tabLst>
            </a:pP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b: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(a,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^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killed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815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521970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 (Ajay,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Peanuts)</a:t>
            </a:r>
            <a:r>
              <a:rPr lang="en-US" sz="2400" spc="-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^ alive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(Ajay)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675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521970" algn="l"/>
              </a:tabLst>
            </a:pP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(Ajay,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c)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(Rita,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88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521970" algn="l"/>
              </a:tabLst>
            </a:pPr>
            <a:r>
              <a:rPr lang="en-US" sz="2400" spc="-1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alive(d)</a:t>
            </a:r>
            <a:r>
              <a:rPr lang="en-US" sz="24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~killed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87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521970" algn="l"/>
              </a:tabLst>
            </a:pP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e: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~killed(e)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alive(e)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135">
              <a:spcBef>
                <a:spcPts val="815"/>
              </a:spcBef>
              <a:spcAft>
                <a:spcPts val="0"/>
              </a:spcAft>
            </a:pP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likes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(Ravi,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Peanuts)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D2569-D379-4A44-9B84-EA82B3CB4796}"/>
              </a:ext>
            </a:extLst>
          </p:cNvPr>
          <p:cNvSpPr txBox="1"/>
          <p:nvPr/>
        </p:nvSpPr>
        <p:spPr>
          <a:xfrm>
            <a:off x="7090580" y="2812720"/>
            <a:ext cx="451568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2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Ravi</a:t>
            </a:r>
            <a:r>
              <a:rPr lang="en-US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likes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kind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1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Apples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chicken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2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Anything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anyone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not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killed</a:t>
            </a:r>
            <a:r>
              <a:rPr lang="en-US" spc="-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food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1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Ajay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peanuts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still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alive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20"/>
              </a:spcBef>
              <a:buSzPct val="70000"/>
              <a:buFont typeface="+mj-lt"/>
              <a:buAutoNum type="arabicPeriod"/>
              <a:tabLst>
                <a:tab pos="52197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Rita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everything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Ajay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20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3F1E0-6B74-45ED-95B4-0A7D701D8BF5}"/>
              </a:ext>
            </a:extLst>
          </p:cNvPr>
          <p:cNvSpPr txBox="1"/>
          <p:nvPr/>
        </p:nvSpPr>
        <p:spPr>
          <a:xfrm>
            <a:off x="786445" y="267934"/>
            <a:ext cx="7039118" cy="5268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>
              <a:spcBef>
                <a:spcPts val="1115"/>
              </a:spcBef>
              <a:spcAft>
                <a:spcPts val="0"/>
              </a:spcAft>
            </a:pP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400" u="sng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2: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CNF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2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363538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~food(x)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 likes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(Ravi, x)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1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363538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(apple)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2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363538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(chicken)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1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363538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(a,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killed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5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363538" algn="l"/>
              </a:tabLst>
            </a:pP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(Ajay,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Peanuts)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2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363538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Alive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(Ajay)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1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363538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~eats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(Ajay,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c)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(Rita,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2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363538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~alive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(d)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killed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10"/>
              </a:spcBef>
              <a:buSzPts val="1200"/>
              <a:buFont typeface="Times New Roman" panose="02020603050405020304" pitchFamily="18" charset="0"/>
              <a:buAutoNum type="romanLcPeriod"/>
              <a:tabLst>
                <a:tab pos="363538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Killed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(e)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alive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(e)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135">
              <a:spcBef>
                <a:spcPts val="620"/>
              </a:spcBef>
              <a:spcAft>
                <a:spcPts val="0"/>
              </a:spcAft>
              <a:tabLst>
                <a:tab pos="363538" algn="l"/>
              </a:tabLst>
            </a:pP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likes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(Ravi,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Peanuts)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E3697-DBBB-4EA2-8BC5-EDA8CEB6E508}"/>
              </a:ext>
            </a:extLst>
          </p:cNvPr>
          <p:cNvSpPr txBox="1"/>
          <p:nvPr/>
        </p:nvSpPr>
        <p:spPr>
          <a:xfrm>
            <a:off x="6329211" y="5374349"/>
            <a:ext cx="4345877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>
              <a:spcBef>
                <a:spcPts val="1115"/>
              </a:spcBef>
              <a:spcAft>
                <a:spcPts val="0"/>
              </a:spcAft>
            </a:pPr>
            <a:r>
              <a:rPr lang="en-US" sz="2400" u="sng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400" u="sng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sng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Negate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135">
              <a:spcBef>
                <a:spcPts val="61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likes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(Ravi,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Peanuts)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68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09FBF-D070-49F6-88B2-570F9C8D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9" y="839973"/>
            <a:ext cx="10814232" cy="53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04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7EDC-C9ED-4BF8-869C-DB92486A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657" y="195004"/>
            <a:ext cx="2210686" cy="549275"/>
          </a:xfrm>
        </p:spPr>
        <p:txBody>
          <a:bodyPr>
            <a:normAutofit fontScale="90000"/>
          </a:bodyPr>
          <a:lstStyle/>
          <a:p>
            <a:br>
              <a:rPr lang="en-US" sz="4400" kern="0" spc="170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kern="0" spc="170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Example</a:t>
            </a:r>
            <a:br>
              <a:rPr lang="en-IN" sz="44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1EFEC-D53E-4FBB-8F04-E878BF5BE1B5}"/>
              </a:ext>
            </a:extLst>
          </p:cNvPr>
          <p:cNvSpPr txBox="1"/>
          <p:nvPr/>
        </p:nvSpPr>
        <p:spPr>
          <a:xfrm>
            <a:off x="1836774" y="1548735"/>
            <a:ext cx="689255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Whoever</a:t>
            </a:r>
            <a:r>
              <a:rPr lang="en-US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literate</a:t>
            </a:r>
            <a:endParaRPr lang="en-US" sz="2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Dolphins</a:t>
            </a:r>
            <a:r>
              <a:rPr lang="en-US" sz="2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2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literate</a:t>
            </a:r>
            <a:endParaRPr lang="en-US" sz="2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Dolphins</a:t>
            </a:r>
            <a:r>
              <a:rPr lang="en-US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intelligent</a:t>
            </a:r>
            <a:r>
              <a:rPr lang="en-US" sz="28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3400">
              <a:spcBef>
                <a:spcPts val="1200"/>
              </a:spcBef>
              <a:spcAft>
                <a:spcPts val="12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2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en-US" sz="2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intelligent</a:t>
            </a:r>
            <a:r>
              <a:rPr lang="en-US" sz="2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cannot</a:t>
            </a:r>
            <a:r>
              <a:rPr lang="en-US" sz="2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38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2526-17C2-4E54-A56B-454D2A6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04" y="355044"/>
            <a:ext cx="6306879" cy="61307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Translate into predicate logic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18DBD7-5CD1-4846-B507-447EEB4E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5" y="1197492"/>
            <a:ext cx="70669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9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17BD8-E0C7-42C6-99B2-9C9296896BA5}"/>
              </a:ext>
            </a:extLst>
          </p:cNvPr>
          <p:cNvSpPr txBox="1"/>
          <p:nvPr/>
        </p:nvSpPr>
        <p:spPr>
          <a:xfrm>
            <a:off x="1296437" y="1188247"/>
            <a:ext cx="9686302" cy="5124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0905" marR="889000" algn="ctr">
              <a:lnSpc>
                <a:spcPts val="1970"/>
              </a:lnSpc>
              <a:spcBef>
                <a:spcPts val="2200"/>
              </a:spcBef>
              <a:spcAft>
                <a:spcPts val="0"/>
              </a:spcAft>
            </a:pPr>
            <a:r>
              <a:rPr lang="en-US" sz="2400" b="1" i="1" dirty="0">
                <a:effectLst/>
                <a:latin typeface="+mj-lt"/>
                <a:ea typeface="Times New Roman" panose="02020603050405020304" pitchFamily="18" charset="0"/>
              </a:rPr>
              <a:t>(or</a:t>
            </a:r>
            <a:r>
              <a:rPr lang="en-US" sz="2400" b="1" i="1" spc="2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+mj-lt"/>
                <a:ea typeface="Times New Roman" panose="02020603050405020304" pitchFamily="18" charset="0"/>
              </a:rPr>
              <a:t>functions</a:t>
            </a:r>
            <a:r>
              <a:rPr lang="en-US" sz="2400" b="1" i="1" spc="47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+mj-lt"/>
                <a:ea typeface="Times New Roman" panose="02020603050405020304" pitchFamily="18" charset="0"/>
              </a:rPr>
              <a:t>returning</a:t>
            </a:r>
            <a:r>
              <a:rPr lang="en-US" sz="2400" b="1" i="1" spc="47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+mj-lt"/>
                <a:ea typeface="Times New Roman" panose="02020603050405020304" pitchFamily="18" charset="0"/>
              </a:rPr>
              <a:t>True</a:t>
            </a:r>
            <a:r>
              <a:rPr lang="en-US" sz="2400" b="1" i="1" spc="47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+mj-lt"/>
                <a:ea typeface="Times New Roman" panose="02020603050405020304" pitchFamily="18" charset="0"/>
              </a:rPr>
              <a:t>or</a:t>
            </a:r>
            <a:r>
              <a:rPr lang="en-US" sz="2400" b="1" i="1" spc="47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+mj-lt"/>
                <a:ea typeface="Times New Roman" panose="02020603050405020304" pitchFamily="18" charset="0"/>
              </a:rPr>
              <a:t>False)</a:t>
            </a:r>
            <a:endParaRPr lang="en-IN" sz="2400" b="1" i="1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2400" b="1" i="1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321945" lvl="0" indent="-342900">
              <a:lnSpc>
                <a:spcPct val="150000"/>
              </a:lnSpc>
              <a:spcAft>
                <a:spcPts val="0"/>
              </a:spcAft>
              <a:buSzPts val="1800"/>
              <a:buFont typeface="Times New Roman" panose="02020603050405020304" pitchFamily="18" charset="0"/>
              <a:buChar char="•"/>
              <a:tabLst>
                <a:tab pos="217805" algn="l"/>
              </a:tabLs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Functions</a:t>
            </a:r>
            <a:r>
              <a:rPr lang="en-US" sz="2400" spc="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which</a:t>
            </a:r>
            <a:r>
              <a:rPr lang="en-US" sz="2400" spc="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denote</a:t>
            </a:r>
            <a:r>
              <a:rPr lang="en-US" sz="2400" spc="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attributes</a:t>
            </a:r>
            <a:r>
              <a:rPr lang="en-US" sz="2400" spc="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of</a:t>
            </a:r>
            <a:r>
              <a:rPr lang="en-US" sz="2400" spc="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objects</a:t>
            </a:r>
            <a:r>
              <a:rPr lang="en-US" sz="2400" spc="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or</a:t>
            </a:r>
            <a:r>
              <a:rPr lang="en-US" sz="2400" spc="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relationships</a:t>
            </a:r>
            <a:r>
              <a:rPr lang="en-US" sz="2400" spc="-4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between</a:t>
            </a:r>
            <a:r>
              <a:rPr lang="en-US" sz="2400" spc="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individuals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875665" marR="1981835" indent="-342900">
              <a:lnSpc>
                <a:spcPct val="173000"/>
              </a:lnSpc>
              <a:spcBef>
                <a:spcPts val="158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Starting</a:t>
            </a:r>
            <a:r>
              <a:rPr lang="en-US" sz="2400" spc="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with</a:t>
            </a:r>
            <a:r>
              <a:rPr lang="en-US" sz="2400" spc="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a</a:t>
            </a:r>
            <a:r>
              <a:rPr lang="en-US" sz="2400" spc="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uppercase</a:t>
            </a:r>
            <a:r>
              <a:rPr lang="en-US" sz="2400" spc="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letter</a:t>
            </a:r>
            <a:r>
              <a:rPr lang="en-US" sz="2400" spc="-4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875665" marR="1981835" indent="-342900">
              <a:lnSpc>
                <a:spcPct val="173000"/>
              </a:lnSpc>
              <a:spcBef>
                <a:spcPts val="158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Man(SOCRATES)</a:t>
            </a:r>
            <a:r>
              <a:rPr lang="en-US" sz="24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875665" marR="1981835" indent="-342900">
              <a:lnSpc>
                <a:spcPct val="173000"/>
              </a:lnSpc>
              <a:spcBef>
                <a:spcPts val="1580"/>
              </a:spcBef>
              <a:spcAft>
                <a:spcPts val="0"/>
              </a:spcAft>
              <a:buFontTx/>
              <a:buChar char="-"/>
            </a:pPr>
            <a:r>
              <a:rPr lang="en-US" sz="2400" spc="5" dirty="0">
                <a:latin typeface="+mj-lt"/>
                <a:ea typeface="Times New Roman" panose="02020603050405020304" pitchFamily="18" charset="0"/>
              </a:rPr>
              <a:t>Friend(JOHN, JOE)</a:t>
            </a:r>
            <a:endParaRPr lang="en-US" sz="2400" spc="5" dirty="0">
              <a:effectLst/>
              <a:latin typeface="+mj-lt"/>
              <a:ea typeface="Times New Roman" panose="02020603050405020304" pitchFamily="18" charset="0"/>
            </a:endParaRPr>
          </a:p>
          <a:p>
            <a:pPr marL="875665" marR="1981835" indent="-342900">
              <a:lnSpc>
                <a:spcPct val="173000"/>
              </a:lnSpc>
              <a:spcBef>
                <a:spcPts val="158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Sunny(THURDAY)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8B1738-583C-49CF-BE2C-E11BE239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645" y="350422"/>
            <a:ext cx="2431774" cy="59897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Predicates</a:t>
            </a:r>
          </a:p>
        </p:txBody>
      </p:sp>
    </p:spTree>
    <p:extLst>
      <p:ext uri="{BB962C8B-B14F-4D97-AF65-F5344CB8AC3E}">
        <p14:creationId xmlns:p14="http://schemas.microsoft.com/office/powerpoint/2010/main" val="357216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DD45-332F-4511-AD3E-BB7B5E0B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109" y="482083"/>
            <a:ext cx="5668926" cy="51038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Convert it into Clause form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64D25-7E1E-4D26-BFF4-1388004AB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722" y="1447800"/>
            <a:ext cx="8267700" cy="3962400"/>
          </a:xfrm>
        </p:spPr>
      </p:pic>
    </p:spTree>
    <p:extLst>
      <p:ext uri="{BB962C8B-B14F-4D97-AF65-F5344CB8AC3E}">
        <p14:creationId xmlns:p14="http://schemas.microsoft.com/office/powerpoint/2010/main" val="2282884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138EE-2C13-4491-A34C-FF6FFD86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81" y="559829"/>
            <a:ext cx="6314301" cy="5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2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CBA1-6274-DABA-6507-F5092FB1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573"/>
            <a:ext cx="10515600" cy="5202497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 A predicate is a generalization of a propositional  variable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 Consider three propositions: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        r (“It is raining”),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        u (“Joe takes his umbrella”)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        w (“Joe gets wet”). </a:t>
            </a: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542925" indent="-542925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Suppose further that we have three hypotheses, or expressions that we assume are true: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       r → u  :  If it rains, then Joe takes his umbrella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       u → w : If Joe takes an umbrella, then he doesn’t get wet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       r¯ → w : If it doesn’t rain, Joe doesn’t get wet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AD84-AF5C-7A6E-1180-07943F60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3" y="358083"/>
            <a:ext cx="5638800" cy="453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Why predicate - example?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1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6894-AD1D-3836-3594-6E825C15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343"/>
            <a:ext cx="10515600" cy="5567363"/>
          </a:xfrm>
        </p:spPr>
        <p:txBody>
          <a:bodyPr/>
          <a:lstStyle/>
          <a:p>
            <a:r>
              <a:rPr lang="en-US" dirty="0"/>
              <a:t>Suppose that what is true for Joe </a:t>
            </a:r>
          </a:p>
          <a:p>
            <a:pPr marL="0" indent="0">
              <a:buNone/>
            </a:pPr>
            <a:r>
              <a:rPr lang="en-US" dirty="0"/>
              <a:t>          is also true for Mary, and Sue, and Bill, and so on</a:t>
            </a:r>
          </a:p>
          <a:p>
            <a:r>
              <a:rPr lang="en-US" dirty="0"/>
              <a:t>Suppose that you have, </a:t>
            </a:r>
          </a:p>
          <a:p>
            <a:pPr marL="0" indent="0">
              <a:buNone/>
            </a:pPr>
            <a:r>
              <a:rPr lang="en-US" dirty="0"/>
              <a:t>          M</a:t>
            </a:r>
            <a:r>
              <a:rPr lang="en-IN" dirty="0" err="1"/>
              <a:t>ary</a:t>
            </a:r>
            <a:r>
              <a:rPr lang="en-IN" dirty="0"/>
              <a:t> takes her umbrella</a:t>
            </a:r>
          </a:p>
          <a:p>
            <a:pPr marL="0" indent="0">
              <a:buNone/>
            </a:pPr>
            <a:r>
              <a:rPr lang="en-IN" dirty="0"/>
              <a:t>          Sue takes her umbrella </a:t>
            </a:r>
          </a:p>
          <a:p>
            <a:pPr marL="0" indent="0">
              <a:buNone/>
            </a:pPr>
            <a:r>
              <a:rPr lang="en-IN" dirty="0"/>
              <a:t>          Bill takes his umbrella</a:t>
            </a:r>
          </a:p>
          <a:p>
            <a:pPr marL="0" indent="0">
              <a:buNone/>
            </a:pPr>
            <a:r>
              <a:rPr lang="en-IN" dirty="0"/>
              <a:t>                                      . . . . . .</a:t>
            </a:r>
          </a:p>
          <a:p>
            <a:pPr marL="0" indent="0">
              <a:buNone/>
            </a:pPr>
            <a:endParaRPr lang="en-IN" dirty="0"/>
          </a:p>
          <a:p>
            <a:pPr marL="265113" indent="0">
              <a:buNone/>
            </a:pPr>
            <a:r>
              <a:rPr lang="en-US" dirty="0"/>
              <a:t>Instead of an infinite collection of propositions, define predicates with argument(s)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2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D6FDB-CDA4-41B9-B0A1-2B37B697DB97}"/>
              </a:ext>
            </a:extLst>
          </p:cNvPr>
          <p:cNvSpPr txBox="1"/>
          <p:nvPr/>
        </p:nvSpPr>
        <p:spPr>
          <a:xfrm>
            <a:off x="1923227" y="2044518"/>
            <a:ext cx="7502205" cy="3574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tabLst>
                <a:tab pos="21780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Logical</a:t>
            </a:r>
            <a:r>
              <a:rPr lang="en-US" sz="24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operators</a:t>
            </a:r>
            <a:r>
              <a:rPr lang="en-US" sz="24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which</a:t>
            </a:r>
            <a:r>
              <a:rPr lang="en-US" sz="24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computes</a:t>
            </a:r>
            <a:r>
              <a:rPr lang="en-US" sz="24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truth</a:t>
            </a:r>
            <a:r>
              <a:rPr lang="en-US" sz="24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values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marL="553085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tabLst>
                <a:tab pos="989965" algn="l"/>
              </a:tabLst>
            </a:pPr>
            <a:r>
              <a:rPr lang="en-US" sz="32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Ù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AND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marL="5334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tabLst>
                <a:tab pos="989965" algn="l"/>
              </a:tabLst>
            </a:pPr>
            <a:r>
              <a:rPr lang="en-US" sz="36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Ú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	OR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marL="5334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tabLst>
                <a:tab pos="98996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¬	NOT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marL="5334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tabLst>
                <a:tab pos="98996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--&gt; 	IMPLIES</a:t>
            </a:r>
            <a:endParaRPr lang="en-IN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DF0090-600B-5525-4DCC-8C1FA8AE50F4}"/>
              </a:ext>
            </a:extLst>
          </p:cNvPr>
          <p:cNvSpPr txBox="1">
            <a:spLocks/>
          </p:cNvSpPr>
          <p:nvPr/>
        </p:nvSpPr>
        <p:spPr>
          <a:xfrm>
            <a:off x="3756048" y="562011"/>
            <a:ext cx="4041912" cy="676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</a:rPr>
              <a:t>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88955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26FC-EA6F-42C0-8D5A-1F4B3451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333" y="220180"/>
            <a:ext cx="4041912" cy="67696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Logical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3BA72-D47A-4A13-8B3C-3397EB2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93" y="1265582"/>
            <a:ext cx="6323950" cy="52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2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6C8EE0-89AA-41EA-9D1E-BB90ADC092CC}"/>
              </a:ext>
            </a:extLst>
          </p:cNvPr>
          <p:cNvSpPr txBox="1"/>
          <p:nvPr/>
        </p:nvSpPr>
        <p:spPr>
          <a:xfrm>
            <a:off x="2341079" y="2299797"/>
            <a:ext cx="713878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1530"/>
              </a:spcBef>
              <a:spcAft>
                <a:spcPts val="0"/>
              </a:spcAft>
              <a:buSzPts val="1800"/>
              <a:tabLst>
                <a:tab pos="21844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Logical</a:t>
            </a:r>
            <a:r>
              <a:rPr lang="en-US" sz="2400" spc="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operators</a:t>
            </a:r>
            <a:r>
              <a:rPr lang="en-US" sz="2400" spc="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which</a:t>
            </a:r>
            <a:r>
              <a:rPr lang="en-US" sz="2400" spc="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assert</a:t>
            </a:r>
            <a:r>
              <a:rPr lang="en-US" sz="2400" spc="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the</a:t>
            </a:r>
            <a:r>
              <a:rPr lang="en-US" sz="2400" spc="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scope</a:t>
            </a:r>
            <a:r>
              <a:rPr lang="en-US" sz="2400" spc="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of</a:t>
            </a:r>
            <a:r>
              <a:rPr lang="en-US" sz="2400" spc="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a</a:t>
            </a:r>
            <a:r>
              <a:rPr lang="en-US" sz="2400" spc="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predicate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marL="533400">
              <a:spcBef>
                <a:spcPts val="1500"/>
              </a:spcBef>
              <a:spcAft>
                <a:spcPts val="0"/>
              </a:spcAft>
              <a:tabLst>
                <a:tab pos="989965" algn="l"/>
              </a:tabLst>
            </a:pPr>
            <a:r>
              <a:rPr lang="en-US" sz="3200" dirty="0">
                <a:solidFill>
                  <a:srgbClr val="C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	For</a:t>
            </a:r>
            <a:r>
              <a:rPr lang="en-US" sz="24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All</a:t>
            </a:r>
            <a:r>
              <a:rPr lang="en-US" sz="24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(universal</a:t>
            </a:r>
            <a:r>
              <a:rPr lang="en-US" sz="2400" spc="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quantifier)</a:t>
            </a:r>
            <a:endParaRPr lang="en-IN" sz="2400" dirty="0">
              <a:ea typeface="Times New Roman" panose="02020603050405020304" pitchFamily="18" charset="0"/>
            </a:endParaRPr>
          </a:p>
          <a:p>
            <a:pPr marL="533400" indent="-533400">
              <a:spcBef>
                <a:spcPts val="1500"/>
              </a:spcBef>
              <a:spcAft>
                <a:spcPts val="0"/>
              </a:spcAft>
              <a:tabLst>
                <a:tab pos="989965" algn="l"/>
              </a:tabLst>
            </a:pPr>
            <a:r>
              <a:rPr lang="en-IN" sz="3200" dirty="0">
                <a:effectLst/>
                <a:ea typeface="Times New Roman" panose="02020603050405020304" pitchFamily="18" charset="0"/>
              </a:rPr>
              <a:t>      </a:t>
            </a:r>
            <a:r>
              <a:rPr lang="en-US" sz="3200" dirty="0">
                <a:solidFill>
                  <a:srgbClr val="C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3200" dirty="0">
                <a:effectLst/>
                <a:ea typeface="Times New Roman" panose="02020603050405020304" pitchFamily="18" charset="0"/>
              </a:rPr>
              <a:t> 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There</a:t>
            </a:r>
            <a:r>
              <a:rPr lang="en-US" sz="2400" spc="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Exists</a:t>
            </a:r>
            <a:r>
              <a:rPr lang="en-US" sz="2400" spc="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(existential</a:t>
            </a:r>
            <a:r>
              <a:rPr lang="en-US" sz="2400" spc="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quantifier</a:t>
            </a:r>
            <a:endParaRPr lang="en-IN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33E1FE-D699-4148-AD34-B0DA7087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1" y="678414"/>
            <a:ext cx="2859156" cy="59897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60332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4F87-19F2-4465-A93D-8557C54B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547" y="394942"/>
            <a:ext cx="2073965" cy="56915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1D4D-F711-4C36-A69F-979A70B7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74" y="1706355"/>
            <a:ext cx="10124661" cy="404130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9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</a:t>
            </a:r>
            <a:r>
              <a:rPr lang="en-US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</a:t>
            </a:r>
            <a:r>
              <a:rPr lang="en-US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object,</a:t>
            </a:r>
            <a:r>
              <a:rPr lang="en-US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variable,</a:t>
            </a:r>
            <a:r>
              <a:rPr lang="en-US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7675" indent="-4476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atomic</a:t>
            </a:r>
            <a:r>
              <a:rPr lang="en-US" i="1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</a:t>
            </a:r>
            <a:r>
              <a:rPr lang="en-US" i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(atom)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predicate</a:t>
            </a:r>
            <a:r>
              <a:rPr lang="en-US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arguments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(terms)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literal</a:t>
            </a:r>
            <a:r>
              <a:rPr lang="en-US" i="1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either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negation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No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20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1331</Words>
  <Application>Microsoft Office PowerPoint</Application>
  <PresentationFormat>Widescreen</PresentationFormat>
  <Paragraphs>148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Predicate Logic</vt:lpstr>
      <vt:lpstr>What is a predicate?</vt:lpstr>
      <vt:lpstr>Predicates</vt:lpstr>
      <vt:lpstr>Why predicate - example?</vt:lpstr>
      <vt:lpstr>PowerPoint Presentation</vt:lpstr>
      <vt:lpstr>PowerPoint Presentation</vt:lpstr>
      <vt:lpstr>Logical Operations</vt:lpstr>
      <vt:lpstr>Quantifiers</vt:lpstr>
      <vt:lpstr>Literals</vt:lpstr>
      <vt:lpstr> Well-formed Formulas (wffs) </vt:lpstr>
      <vt:lpstr>Laws of Inference</vt:lpstr>
      <vt:lpstr>  </vt:lpstr>
      <vt:lpstr>Resolution </vt:lpstr>
      <vt:lpstr>Conversion into clause form</vt:lpstr>
      <vt:lpstr>PowerPoint Presentation</vt:lpstr>
      <vt:lpstr>PowerPoint Presentation</vt:lpstr>
      <vt:lpstr>Resolution</vt:lpstr>
      <vt:lpstr>Unification</vt:lpstr>
      <vt:lpstr>Resolution Algorithm</vt:lpstr>
      <vt:lpstr> Steps for Resolution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Example </vt:lpstr>
      <vt:lpstr>Translate into predicate logic</vt:lpstr>
      <vt:lpstr>Convert it into Clause form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Latha R</dc:creator>
  <cp:lastModifiedBy>Latha R</cp:lastModifiedBy>
  <cp:revision>51</cp:revision>
  <dcterms:created xsi:type="dcterms:W3CDTF">2021-02-24T16:48:38Z</dcterms:created>
  <dcterms:modified xsi:type="dcterms:W3CDTF">2023-02-16T01:30:57Z</dcterms:modified>
</cp:coreProperties>
</file>