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70" r:id="rId12"/>
    <p:sldId id="272" r:id="rId13"/>
    <p:sldId id="262" r:id="rId14"/>
    <p:sldId id="269" r:id="rId15"/>
    <p:sldId id="273" r:id="rId16"/>
    <p:sldId id="274" r:id="rId17"/>
    <p:sldId id="321" r:id="rId18"/>
    <p:sldId id="324" r:id="rId19"/>
    <p:sldId id="322" r:id="rId20"/>
    <p:sldId id="280" r:id="rId21"/>
    <p:sldId id="294" r:id="rId22"/>
    <p:sldId id="295" r:id="rId23"/>
    <p:sldId id="325" r:id="rId24"/>
    <p:sldId id="297" r:id="rId25"/>
    <p:sldId id="298" r:id="rId26"/>
    <p:sldId id="299" r:id="rId27"/>
    <p:sldId id="300" r:id="rId28"/>
    <p:sldId id="323" r:id="rId29"/>
    <p:sldId id="301" r:id="rId30"/>
    <p:sldId id="302" r:id="rId31"/>
    <p:sldId id="303" r:id="rId32"/>
    <p:sldId id="304" r:id="rId33"/>
    <p:sldId id="283" r:id="rId34"/>
    <p:sldId id="305" r:id="rId35"/>
    <p:sldId id="31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96B6-A85B-4D91-9C11-472ADAB24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1D61-A680-4E41-BC6D-8247B5424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C290-E9F5-4B87-9C39-CADC9B66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3304-044E-494E-9BEC-BB9A44C9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C8D3-4C8A-46AA-82E9-CBFF5CA1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FD9-F065-4AD6-AE00-5C1BDB24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AECDC-B9C2-4BDD-AD41-781521E7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CE92-0A1D-4E3C-A1E8-340E516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2981-93D2-4FD8-BCB1-9AAD4399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298C-2798-4764-A569-23FAA448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2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3CABC-4CE2-4403-9F01-00EC33E4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AD009-2EC9-47A4-B2BA-A58B5CD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4F6F1-99EC-4609-8D43-5FC5DF7A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8744-21A9-4060-B1B9-DBDC2459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CBBC-8578-41F0-BF7D-20052F7B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4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C882-8C07-4422-B8D7-E370DBED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260C-1A55-4329-A591-D56AC73F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0594-7B4E-4B25-80CA-8249CBF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5401-E33F-446D-AA02-3A233EE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6FFE-4D47-4CB3-A812-47746066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3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D998-770D-4AE1-B418-CAD9F29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15E7-28D0-4448-B9DC-F9D9A741E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8526-36D2-4A0F-A18C-A1055F0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FC01-5697-4BD2-A8F2-A6F8DCEF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FAD5-4151-446E-B9CE-022BDB26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9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D0DE-2E1F-49FC-83F8-17B04E1B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AE8C-E536-42A0-BC19-0F2F4121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7FC13-2E94-4AA5-A35B-7B172946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2F18-E79E-40ED-AE1B-F8F944C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8F336-8F10-456C-AFFE-AB0D7912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6ECC8-564D-4ADF-83EA-67B63659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4AD0-C53E-44B0-84E7-791728BB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B86-313B-4A6C-8CA6-1F209B5D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D807-0EF9-499F-84D5-F09F656E4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11C86-6137-4E67-B599-4430921D8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B0B8E-35CA-4C9A-A629-1F90575ED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C1205-E2CF-41FC-B393-D8E6B8A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AA00B-4EC8-4233-9A79-F4089373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5BA2F-1EA2-4671-BB55-77F2B018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5140-5FCB-42DD-A035-B1913ACC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C3A1E-4FCB-4C87-B7CD-2EA606A0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2D0B0-E96A-4699-BAA1-A6342C31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190D1-38C6-401A-808D-BF98CAD1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3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4517A-3DB4-467E-B410-B9C7E204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18CC1-3696-43CD-86B9-AB14B945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78C9-6520-4A87-8D72-2594AB7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4FF9-835F-43CC-99D8-0DB7B166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EFEC-0918-4AEE-9484-A4CBACA0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5D4D9-B228-42AB-8060-72E7A3CE2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0253F-43A8-47BF-9D2E-E75BD165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8B733-6E3E-42E4-8194-C13869EE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DE59-29B8-4822-9F88-735E6C0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06B5-EDE5-4096-A71F-73E4B72D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4C911-3EE3-406A-ACAD-B037A2134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A103F-7456-4B5C-8A34-1AF56C608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DBA4-EA5F-48A0-A249-3FD1BFB2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98618-A145-40D7-B97B-0CFE9ECB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7C343-4AB0-4D49-AF1C-B3E82419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A591C-36B5-49DE-80AF-8F5E582E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E933-EE59-40BB-9924-B9F68C2C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132-23F8-4056-AA8B-B9B24A3D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055-A710-4DF7-BB00-1BEE5C8735E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D534-0738-472A-8D6D-C332FF890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C39C-7C4D-4ABF-BCAB-2C32C5E8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B244-E9E3-46F7-BD84-6232754B2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5EC-E542-4829-9F8A-F58FB3B93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410" y="1451534"/>
            <a:ext cx="5252831" cy="8263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Graphical models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7A1AC-96B0-BF72-5DEE-8B3F56A38FE2}"/>
              </a:ext>
            </a:extLst>
          </p:cNvPr>
          <p:cNvSpPr txBox="1"/>
          <p:nvPr/>
        </p:nvSpPr>
        <p:spPr>
          <a:xfrm>
            <a:off x="1951382" y="3159697"/>
            <a:ext cx="85940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   Graphical models represent the interaction between variables visually - inference over a large number of variables can be decomposed into calculations involving a small number of variables  -  with the use of conditional independencies.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6860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0625" y="1648496"/>
            <a:ext cx="5692462" cy="3683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12601-B66E-47E1-98B6-47DEC614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1" y="1445720"/>
            <a:ext cx="9289515" cy="49053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1F2905-B8BF-444E-89FD-BB3BAE29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31" y="425416"/>
            <a:ext cx="4268856" cy="79775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Bayesian Network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1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26FEA-381B-40D2-8510-E9AD864FF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774" y="1082773"/>
            <a:ext cx="10515600" cy="3570922"/>
          </a:xfrm>
        </p:spPr>
      </p:pic>
    </p:spTree>
    <p:extLst>
      <p:ext uri="{BB962C8B-B14F-4D97-AF65-F5344CB8AC3E}">
        <p14:creationId xmlns:p14="http://schemas.microsoft.com/office/powerpoint/2010/main" val="227815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41A4-624C-445A-A35F-DAD39652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79" y="512871"/>
            <a:ext cx="7341296" cy="6620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Semantics of Bayesian Network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A5B76-32B7-4039-87DF-8E6E4FE4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046" y="1985658"/>
            <a:ext cx="4869493" cy="1243251"/>
          </a:xfrm>
        </p:spPr>
        <p:txBody>
          <a:bodyPr>
            <a:normAutofit/>
          </a:bodyPr>
          <a:lstStyle/>
          <a:p>
            <a:r>
              <a:rPr lang="en-US" sz="3200" dirty="0"/>
              <a:t>Network representation</a:t>
            </a:r>
          </a:p>
          <a:p>
            <a:r>
              <a:rPr lang="en-US" sz="3200" dirty="0"/>
              <a:t>Conditional Independence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655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CA091-E15D-4605-AF33-56EDAF56B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927" y="2035555"/>
            <a:ext cx="7165273" cy="111421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D68440-044A-409B-AEBE-592084CBD8CD}"/>
              </a:ext>
            </a:extLst>
          </p:cNvPr>
          <p:cNvSpPr txBox="1">
            <a:spLocks/>
          </p:cNvSpPr>
          <p:nvPr/>
        </p:nvSpPr>
        <p:spPr>
          <a:xfrm>
            <a:off x="3260863" y="501822"/>
            <a:ext cx="5670273" cy="717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Representing full join distribution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690B75-CAF9-87B6-A4E1-A35A1682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46" y="3708229"/>
            <a:ext cx="7667798" cy="15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2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CDF8F9-7213-4A69-A618-656EC242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72" y="303612"/>
            <a:ext cx="4751112" cy="75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F90D1-0169-4FB6-B5E6-8DBB1C26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35" y="2559102"/>
            <a:ext cx="2159484" cy="1739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0F0F0-E9BC-4621-B267-EFD0FC02C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125" y="1494856"/>
            <a:ext cx="8970334" cy="406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8A9E70-E453-4BE7-9645-05401BB1B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06" y="4735292"/>
            <a:ext cx="9616243" cy="18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7C26-7824-4D55-BC1F-31BC9674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546" y="281139"/>
            <a:ext cx="5950907" cy="79979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Inference in Bayesian Network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65D-28BC-4888-A8EF-4177D231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927" y="2566839"/>
            <a:ext cx="5650283" cy="1180622"/>
          </a:xfrm>
        </p:spPr>
        <p:txBody>
          <a:bodyPr/>
          <a:lstStyle/>
          <a:p>
            <a:r>
              <a:rPr lang="en-US" dirty="0"/>
              <a:t>Exact Inference</a:t>
            </a:r>
          </a:p>
          <a:p>
            <a:r>
              <a:rPr lang="en-US" dirty="0"/>
              <a:t>Approximate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30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CB42-25F8-4471-99B5-6C2CAFDB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327" y="274876"/>
            <a:ext cx="8179495" cy="81232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Exact Inference – inference by Enumeration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9A79-F6BD-4640-9B3D-D340BDAE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211563"/>
            <a:ext cx="10515600" cy="1903956"/>
          </a:xfrm>
        </p:spPr>
        <p:txBody>
          <a:bodyPr/>
          <a:lstStyle/>
          <a:p>
            <a:r>
              <a:rPr lang="en-US" dirty="0"/>
              <a:t>Find the posterior Probability distribution of query variables given some evidence</a:t>
            </a:r>
          </a:p>
          <a:p>
            <a:r>
              <a:rPr lang="en-US" dirty="0"/>
              <a:t>Conditional probability can be computed by summing terms from full joint distribution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5E1C8-9AAC-4631-84F1-4C2DF632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05" y="3115519"/>
            <a:ext cx="7267946" cy="32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95E9-CA89-06A2-942C-965DB39E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5" y="1838907"/>
            <a:ext cx="3532632" cy="9484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Exact inference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D14B-EE15-2B2F-FA0F-BB8176823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336" y="316052"/>
            <a:ext cx="7179778" cy="432898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85EC2CA-59BF-AC74-C8F7-E7693A33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71" y="5004175"/>
            <a:ext cx="1642804" cy="163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E6C8B-6FF2-3260-E961-8CD0C35F0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79" y="5172381"/>
            <a:ext cx="2951759" cy="1049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7628A8-97DF-9073-C655-A2631C9E3DB9}"/>
              </a:ext>
            </a:extLst>
          </p:cNvPr>
          <p:cNvSpPr txBox="1"/>
          <p:nvPr/>
        </p:nvSpPr>
        <p:spPr>
          <a:xfrm>
            <a:off x="9315532" y="5004175"/>
            <a:ext cx="2084651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Q :  B</a:t>
            </a:r>
          </a:p>
          <a:p>
            <a:r>
              <a:rPr lang="en-US" sz="3200" dirty="0">
                <a:solidFill>
                  <a:schemeClr val="bg1"/>
                </a:solidFill>
              </a:rPr>
              <a:t>E :  +j , +m</a:t>
            </a:r>
          </a:p>
          <a:p>
            <a:r>
              <a:rPr lang="en-US" sz="3200" dirty="0">
                <a:solidFill>
                  <a:schemeClr val="bg1"/>
                </a:solidFill>
              </a:rPr>
              <a:t>H:  A, 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0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FC5F-D8C5-9056-2B09-1AEC318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668" y="218178"/>
            <a:ext cx="1964635" cy="6089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Solution 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F87EA-576A-DD84-8A7B-C0F3ADB3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83" y="813845"/>
            <a:ext cx="7383326" cy="60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C6DD27-9794-703B-5018-DD11FE75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78" y="1871140"/>
            <a:ext cx="9632255" cy="2841400"/>
          </a:xfrm>
          <a:prstGeom prst="rect">
            <a:avLst/>
          </a:prstGeom>
          <a:ln w="28575">
            <a:solidFill>
              <a:srgbClr val="C00000">
                <a:alpha val="99000"/>
              </a:srgb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6FCE75-7D96-C67A-23A9-03425DB569FD}"/>
                  </a:ext>
                </a:extLst>
              </p:cNvPr>
              <p:cNvSpPr txBox="1"/>
              <p:nvPr/>
            </p:nvSpPr>
            <p:spPr>
              <a:xfrm>
                <a:off x="5666269" y="3291840"/>
                <a:ext cx="862774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6FCE75-7D96-C67A-23A9-03425DB56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69" y="3291840"/>
                <a:ext cx="862774" cy="274320"/>
              </a:xfrm>
              <a:prstGeom prst="rect">
                <a:avLst/>
              </a:prstGeom>
              <a:blipFill>
                <a:blip r:embed="rId3"/>
                <a:stretch>
                  <a:fillRect l="-7092" t="-4444" r="-283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32100-C62D-2700-8EEA-CB0AD22633E1}"/>
                  </a:ext>
                </a:extLst>
              </p:cNvPr>
              <p:cNvSpPr txBox="1"/>
              <p:nvPr/>
            </p:nvSpPr>
            <p:spPr>
              <a:xfrm>
                <a:off x="2130700" y="4986860"/>
                <a:ext cx="7389587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32100-C62D-2700-8EEA-CB0AD2263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00" y="4986860"/>
                <a:ext cx="7389587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67A1E2-240D-6CF5-10AD-DF802B8E8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2533" y="80705"/>
            <a:ext cx="1948793" cy="19421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26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32A23-6B19-47DF-801B-474A2D68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22" y="1381539"/>
            <a:ext cx="10237028" cy="46870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CD7B5D-B20E-4BDA-B15E-C8966038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065" y="390489"/>
            <a:ext cx="2946953" cy="797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Applications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5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4590-C9E2-4DEF-BDBA-6C3830B4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98288"/>
            <a:ext cx="3684104" cy="76793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Evaluation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697AF-B9C0-4CBA-927C-707ACEE7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774" y="2064236"/>
            <a:ext cx="7798383" cy="4543286"/>
          </a:xfrm>
          <a:ln w="19050">
            <a:solidFill>
              <a:srgbClr val="C0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892D23-3EDC-87D9-4462-6B983EAE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032" y="0"/>
            <a:ext cx="3019968" cy="2064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D32D2-D2AE-D559-7919-14D6E2E0DB8E}"/>
                  </a:ext>
                </a:extLst>
              </p:cNvPr>
              <p:cNvSpPr txBox="1"/>
              <p:nvPr/>
            </p:nvSpPr>
            <p:spPr>
              <a:xfrm>
                <a:off x="1034933" y="933662"/>
                <a:ext cx="633115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D32D2-D2AE-D559-7919-14D6E2E0D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33" y="933662"/>
                <a:ext cx="6331156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608" y="844771"/>
            <a:ext cx="7742784" cy="53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5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61" y="521418"/>
            <a:ext cx="8051765" cy="58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2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C7EC1E-548A-CDA9-95BE-7FA93636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93" y="42862"/>
            <a:ext cx="5030022" cy="494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7F85E-3AE3-F301-DDFF-A3826656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24" y="815207"/>
            <a:ext cx="8085688" cy="2537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9B157-32DD-A495-00F8-321BC6A5F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624" y="4056233"/>
            <a:ext cx="588293" cy="1699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A856B-9315-5229-05BF-35547369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49" y="3676253"/>
            <a:ext cx="7103351" cy="24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6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766" y="737501"/>
            <a:ext cx="7628468" cy="57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77" y="339594"/>
            <a:ext cx="8570189" cy="61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05" y="464528"/>
            <a:ext cx="8634439" cy="60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8" y="452162"/>
            <a:ext cx="8313827" cy="59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0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076A-5ADC-2F97-0D8E-5E61223A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121" y="990739"/>
            <a:ext cx="4966252" cy="430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Thus so far …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525D3-5006-8DDF-03B2-4E47511E4F0A}"/>
              </a:ext>
            </a:extLst>
          </p:cNvPr>
          <p:cNvSpPr txBox="1"/>
          <p:nvPr/>
        </p:nvSpPr>
        <p:spPr>
          <a:xfrm>
            <a:off x="1504121" y="22215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join ,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A4F8B-0834-2ABD-F6D6-364F7B7D3830}"/>
              </a:ext>
            </a:extLst>
          </p:cNvPr>
          <p:cNvSpPr txBox="1"/>
          <p:nvPr/>
        </p:nvSpPr>
        <p:spPr>
          <a:xfrm>
            <a:off x="3269973" y="2238913"/>
            <a:ext cx="302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Elimination =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9B26-65D7-BDEA-09B7-AB31C528DF6B}"/>
              </a:ext>
            </a:extLst>
          </p:cNvPr>
          <p:cNvSpPr txBox="1"/>
          <p:nvPr/>
        </p:nvSpPr>
        <p:spPr>
          <a:xfrm>
            <a:off x="6293127" y="2254579"/>
            <a:ext cx="363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Inference by enumeration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7355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4" y="487890"/>
            <a:ext cx="8409618" cy="58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7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C9A-DDA0-4ADB-AA3E-781D6B54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056" y="345246"/>
            <a:ext cx="4767470" cy="79775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Recap of Probability 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80680-1A61-41B1-96D4-C59E7CA3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56" y="1292087"/>
            <a:ext cx="9365975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81" y="372352"/>
            <a:ext cx="7988764" cy="57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2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4" y="569168"/>
            <a:ext cx="9976068" cy="57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3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20" y="899186"/>
            <a:ext cx="8312980" cy="49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0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31E38-BA49-447C-94F6-B2D062832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992" y="1660870"/>
            <a:ext cx="7783789" cy="480414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93401-FC83-45FE-8E1D-389EBA51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7" y="535677"/>
            <a:ext cx="7353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4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CD87-1C91-4D86-8497-337F1EB5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412" y="455268"/>
            <a:ext cx="4250635" cy="64866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Variable Elimination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78EA1-9C20-4D99-A6AE-B9CAFED8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6" y="1534974"/>
            <a:ext cx="84677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63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123" y="1803183"/>
            <a:ext cx="2713283" cy="2653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83" y="1803183"/>
            <a:ext cx="840615" cy="900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406" y="1803183"/>
            <a:ext cx="825103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479" y="2778321"/>
            <a:ext cx="2158597" cy="1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547" y="4456230"/>
            <a:ext cx="1744663" cy="800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55720" y="1961417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Question : Find   P(A|B=t)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82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EE607-22D0-452F-9A88-5374A124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451" y="1200497"/>
            <a:ext cx="9765009" cy="5063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1061F1-D524-4148-B529-698B6AE7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080" y="331856"/>
            <a:ext cx="6067840" cy="7977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Basic concepts in Probability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8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1F57E-D6D5-477E-B2F0-A1945D128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43" y="1020279"/>
            <a:ext cx="8893114" cy="53689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912BF7-A485-4248-A4F2-568A1C92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811" y="222526"/>
            <a:ext cx="6067840" cy="7977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Basic concepts in Probability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E0FDB-662F-4BE8-979C-4A5F7FA4C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25" y="1302026"/>
            <a:ext cx="8412928" cy="514846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C0958B-C735-4AEF-82BE-9B089947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863" y="182769"/>
            <a:ext cx="2523711" cy="797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Bayes rule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B0063-373F-4E40-A3B1-941018E83E58}"/>
              </a:ext>
            </a:extLst>
          </p:cNvPr>
          <p:cNvSpPr txBox="1"/>
          <p:nvPr/>
        </p:nvSpPr>
        <p:spPr>
          <a:xfrm>
            <a:off x="7851911" y="504882"/>
            <a:ext cx="367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Bayesianism</a:t>
            </a:r>
            <a:r>
              <a:rPr lang="en-US" dirty="0"/>
              <a:t> is a measure of belief / weight of evidence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4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DA8-94D7-484D-A9BF-D2548421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848" y="681037"/>
            <a:ext cx="7570304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Network models under uncertainty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F2F2-DAA5-4D7E-98EB-7EADAD78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92" y="2193373"/>
            <a:ext cx="6556513" cy="1235627"/>
          </a:xfrm>
        </p:spPr>
        <p:txBody>
          <a:bodyPr/>
          <a:lstStyle/>
          <a:p>
            <a:r>
              <a:rPr lang="en-US" dirty="0"/>
              <a:t>Bayesian Network  (directed edges)</a:t>
            </a:r>
          </a:p>
          <a:p>
            <a:r>
              <a:rPr lang="en-US" dirty="0"/>
              <a:t>Markov Networks (undirected edges)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06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BB954-BA58-4D41-8205-92162644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077" y="1399174"/>
            <a:ext cx="5209288" cy="202982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CFD5D6-DAA1-4B07-B0F1-BFBBD0CF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09" y="348379"/>
            <a:ext cx="4268856" cy="79775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Bayesian Network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375CE-1F97-4DBF-90D1-E0DA89DE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628209"/>
            <a:ext cx="9080265" cy="79468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E1D7CA2-499D-4FBD-950B-D866413D2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239" y="4622104"/>
            <a:ext cx="6784606" cy="17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A14C5-7C39-4BCB-BD79-0BCCA30C8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96" y="1736190"/>
            <a:ext cx="10951607" cy="380984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80F1C7-12AF-44AC-AE74-A653084A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31" y="425416"/>
            <a:ext cx="4268856" cy="79775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Bayesian Network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9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195</Words>
  <Application>Microsoft Office PowerPoint</Application>
  <PresentationFormat>Widescreen</PresentationFormat>
  <Paragraphs>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Graphical models</vt:lpstr>
      <vt:lpstr>Applications </vt:lpstr>
      <vt:lpstr>Recap of Probability </vt:lpstr>
      <vt:lpstr>Basic concepts in Probability </vt:lpstr>
      <vt:lpstr>Basic concepts in Probability </vt:lpstr>
      <vt:lpstr>Bayes rule</vt:lpstr>
      <vt:lpstr>Network models under uncertainty</vt:lpstr>
      <vt:lpstr>Bayesian Network</vt:lpstr>
      <vt:lpstr>Bayesian Network</vt:lpstr>
      <vt:lpstr>Bayesian Network</vt:lpstr>
      <vt:lpstr>PowerPoint Presentation</vt:lpstr>
      <vt:lpstr>Semantics of Bayesian Network</vt:lpstr>
      <vt:lpstr>PowerPoint Presentation</vt:lpstr>
      <vt:lpstr>PowerPoint Presentation</vt:lpstr>
      <vt:lpstr>Inference in Bayesian Network</vt:lpstr>
      <vt:lpstr>Exact Inference – inference by Enumeration</vt:lpstr>
      <vt:lpstr>Exact inference</vt:lpstr>
      <vt:lpstr>Solution </vt:lpstr>
      <vt:lpstr>PowerPoint Presentation</vt:lpstr>
      <vt:lpstr>Evaluation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Elimination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Reasoning</dc:title>
  <dc:creator>Latha R</dc:creator>
  <cp:lastModifiedBy>Latha R</cp:lastModifiedBy>
  <cp:revision>72</cp:revision>
  <dcterms:created xsi:type="dcterms:W3CDTF">2021-03-17T23:52:54Z</dcterms:created>
  <dcterms:modified xsi:type="dcterms:W3CDTF">2023-03-21T16:51:40Z</dcterms:modified>
</cp:coreProperties>
</file>