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33" r:id="rId9"/>
    <p:sldId id="375" r:id="rId10"/>
    <p:sldId id="334" r:id="rId11"/>
    <p:sldId id="339" r:id="rId12"/>
    <p:sldId id="376" r:id="rId13"/>
    <p:sldId id="377" r:id="rId14"/>
    <p:sldId id="378" r:id="rId15"/>
    <p:sldId id="379" r:id="rId16"/>
    <p:sldId id="336" r:id="rId17"/>
    <p:sldId id="335" r:id="rId18"/>
    <p:sldId id="380" r:id="rId19"/>
    <p:sldId id="383" r:id="rId20"/>
    <p:sldId id="381" r:id="rId21"/>
    <p:sldId id="382" r:id="rId22"/>
    <p:sldId id="384" r:id="rId23"/>
    <p:sldId id="385" r:id="rId24"/>
    <p:sldId id="338" r:id="rId25"/>
    <p:sldId id="386" r:id="rId26"/>
    <p:sldId id="351" r:id="rId27"/>
    <p:sldId id="387" r:id="rId28"/>
    <p:sldId id="388" r:id="rId29"/>
    <p:sldId id="389" r:id="rId30"/>
    <p:sldId id="352" r:id="rId31"/>
    <p:sldId id="340" r:id="rId32"/>
    <p:sldId id="353" r:id="rId33"/>
    <p:sldId id="354" r:id="rId34"/>
    <p:sldId id="355" r:id="rId35"/>
    <p:sldId id="356" r:id="rId36"/>
    <p:sldId id="357" r:id="rId37"/>
    <p:sldId id="358" r:id="rId38"/>
    <p:sldId id="35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728"/>
    <a:srgbClr val="0000CC"/>
    <a:srgbClr val="02AE12"/>
    <a:srgbClr val="CC33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312" y="-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3B2B-A52D-49FC-AAE1-96DDF2637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856BB-2953-4C1F-9ACF-41E0F6EE0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79FDB-23D8-4905-AACA-B886B247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8DB-5CBB-4BB0-9FEB-5D0AD06C79C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C666F-4639-4E5B-944E-130DA6C7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AE10-3161-48F6-81C6-D678CCE1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42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C32C-ED05-4734-AA75-A4A1AD26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7A374-BCB7-4C52-A66C-A22E47C00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6C092-8FE8-4BCF-B0A0-9658E5C4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8DB-5CBB-4BB0-9FEB-5D0AD06C79C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9F7D2-68AC-4025-9315-75A44457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64D0-DC32-4A4B-91BD-4CBC1871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44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28A2-846F-4C1F-BFDD-4061C41EE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1B4F7-945E-4340-89BA-FC57F87B4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30441-CAB6-4837-9B19-DB56ADE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8DB-5CBB-4BB0-9FEB-5D0AD06C79C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8ABFA-2D60-4103-94C0-85CB9086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ACB79-FE59-46D0-B11B-BC94117F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5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C88D-C90B-444F-B7DE-3CB9F192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3793-744F-48C6-8405-2B3945E6C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76E1C-E9A7-468D-915E-759796BB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8DB-5CBB-4BB0-9FEB-5D0AD06C79C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6F05-0250-4894-BF7F-1C9A040D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A114C-6AF4-45E9-B87E-885BAD9F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01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FC7A-B652-4B78-90A6-925AEF36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5AD96-336D-46B6-9D17-6D9A51713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33C27-55E6-4ECD-A811-579F89C5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8DB-5CBB-4BB0-9FEB-5D0AD06C79C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F0B2C-98BF-4B17-9DE9-207C3345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50687-7FFC-49B4-A773-663F6B14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74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DD78-4693-4ECA-B0BF-586019C5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7361-D682-4DD6-9E63-B367BD12D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FEC6E-6568-4338-8E3E-5CC5F03EF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45550-3AB9-41DE-A39A-D7435E0D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8DB-5CBB-4BB0-9FEB-5D0AD06C79C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E4250-6DDA-4279-91EC-1519CC56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B70C5-7195-4F91-B1F2-427437B1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5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7C0F-301E-46EF-A10B-C13B873D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EEF13-0C08-4DF5-95BF-6E682A4D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4F7F8-C2AC-404B-8277-2824494D3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28AC4-0351-41A9-9714-616D4994E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E8AC3-CCB0-4225-B2BB-EF40ECB6E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F5E87-73D7-41F1-B27B-3368320C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8DB-5CBB-4BB0-9FEB-5D0AD06C79C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EA838-C39C-498E-864C-D45E9704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08BE8-E230-4AF0-82F1-B2ACEA96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73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F4D9-A224-4BE4-8F4E-9DA59361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AC515-09AC-4D61-AF9E-04EA1A01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8DB-5CBB-4BB0-9FEB-5D0AD06C79C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26CF8-943E-4CB7-A2B2-A948DA6B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9E1AF-9019-4F01-BEBA-8937FFC9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48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3BDAD-138A-4B77-B7E8-505D954B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8DB-5CBB-4BB0-9FEB-5D0AD06C79C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F1435-4003-49F0-960D-BE477CFF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45B5A-6860-4F48-8E7B-7149DE49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4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7A2D-39F7-4BA1-A292-5C85CC58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839A-D34E-437D-9BBE-6222CDDBE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F2866-D040-47D6-B4A2-02AD0C93F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9B4D0-52BA-4294-8C98-A4B45AD5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8DB-5CBB-4BB0-9FEB-5D0AD06C79C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98A7C-5489-43CC-9CD8-7F3725D9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EEA57-76BC-453C-BACB-A59510B3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20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980F-CDAB-4366-9BB5-094D429E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6C478-C107-4225-B327-B4FEA7A59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AAD02-7AB7-4010-821D-C676D33E3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A49F2-4858-4098-87B7-69A88FFD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88DB-5CBB-4BB0-9FEB-5D0AD06C79C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4C60F-CBFB-4DA6-84CC-20E99990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61F93-E6D8-42A6-9A47-7216AF6D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39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C1EF7-00E4-4F46-A7E7-7245D90A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15A6B-72E4-4052-86C4-7E2CFCD92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9175A-E209-456F-9E32-E319A2B9A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88DB-5CBB-4BB0-9FEB-5D0AD06C79C3}" type="datetimeFigureOut">
              <a:rPr lang="en-IN" smtClean="0"/>
              <a:t>20-12-2022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FC551-9ACE-45A4-A9BA-B0F164FC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2E17-E03C-4540-B769-0D5FF1987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10C18-7221-454E-94A3-8CADF42E1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60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9BCA-11A7-4A6E-A9F8-7B17380EF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3852" y="2623172"/>
            <a:ext cx="2879035" cy="8058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Search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38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D3C2-2080-4598-A30C-A3D02B66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282" y="298453"/>
            <a:ext cx="3793435" cy="58903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Search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D548D-5593-435F-94B7-9F0D95488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7493" y="2025003"/>
            <a:ext cx="7486651" cy="1131954"/>
          </a:xfrm>
        </p:spPr>
        <p:txBody>
          <a:bodyPr>
            <a:noAutofit/>
          </a:bodyPr>
          <a:lstStyle/>
          <a:p>
            <a:pPr algn="l">
              <a:buClr>
                <a:srgbClr val="C00000"/>
              </a:buClr>
              <a:buSzPct val="87000"/>
              <a:buFont typeface="Wingdings" panose="05000000000000000000" pitchFamily="2" charset="2"/>
              <a:buChar char="Ø"/>
            </a:pPr>
            <a:r>
              <a:rPr lang="en-IN" i="0" u="none" strike="noStrike" baseline="0" dirty="0">
                <a:latin typeface="Georgia" panose="02040502050405020303" pitchFamily="18" charset="0"/>
              </a:rPr>
              <a:t>    Uninformed search / </a:t>
            </a:r>
            <a:r>
              <a:rPr lang="en-US" i="0" u="none" strike="noStrike" baseline="0" dirty="0">
                <a:latin typeface="Georgia" panose="02040502050405020303" pitchFamily="18" charset="0"/>
              </a:rPr>
              <a:t> Blind search</a:t>
            </a:r>
          </a:p>
          <a:p>
            <a:pPr algn="l">
              <a:buClr>
                <a:srgbClr val="C00000"/>
              </a:buClr>
              <a:buSzPct val="87000"/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     </a:t>
            </a:r>
            <a:r>
              <a:rPr lang="en-US" i="0" u="none" strike="noStrike" baseline="0" dirty="0">
                <a:latin typeface="Georgia" panose="02040502050405020303" pitchFamily="18" charset="0"/>
              </a:rPr>
              <a:t>Informed search / </a:t>
            </a:r>
            <a:r>
              <a:rPr lang="en-US" i="0" u="none" strike="noStrike" baseline="0" dirty="0" err="1">
                <a:latin typeface="Georgia" panose="02040502050405020303" pitchFamily="18" charset="0"/>
              </a:rPr>
              <a:t>Heristic</a:t>
            </a:r>
            <a:r>
              <a:rPr lang="en-US" i="0" u="none" strike="noStrike" baseline="0" dirty="0">
                <a:latin typeface="Georgia" panose="02040502050405020303" pitchFamily="18" charset="0"/>
              </a:rPr>
              <a:t>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47B2E-0866-331E-044A-78A37A04E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49" y="3576633"/>
            <a:ext cx="4076456" cy="1856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69C8A3-14E2-D969-27F6-469D7704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818" y="3563241"/>
            <a:ext cx="4076456" cy="18699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305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5721-7A3C-40D7-8665-219A01AE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930" y="264715"/>
            <a:ext cx="6344365" cy="68314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Uninformed search strategies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03AB-2D28-45AC-BB57-09387DDDB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783" y="1100069"/>
            <a:ext cx="10020299" cy="5062192"/>
          </a:xfrm>
        </p:spPr>
        <p:txBody>
          <a:bodyPr>
            <a:normAutofit/>
          </a:bodyPr>
          <a:lstStyle/>
          <a:p>
            <a:pPr marL="357188" indent="-357188">
              <a:buClr>
                <a:srgbClr val="C00000"/>
              </a:buClr>
              <a:buSzPct val="87000"/>
              <a:buFont typeface="Wingdings" panose="05000000000000000000" pitchFamily="2" charset="2"/>
              <a:buChar char="§"/>
            </a:pPr>
            <a:r>
              <a:rPr lang="en-US" dirty="0"/>
              <a:t>We have no clue whether one non-goal state is better than any other. </a:t>
            </a:r>
          </a:p>
          <a:p>
            <a:pPr marL="357188" indent="-357188">
              <a:buClr>
                <a:srgbClr val="C00000"/>
              </a:buClr>
              <a:buSzPct val="87000"/>
              <a:buFont typeface="Wingdings" panose="05000000000000000000" pitchFamily="2" charset="2"/>
              <a:buChar char="§"/>
            </a:pPr>
            <a:r>
              <a:rPr lang="en-US" dirty="0"/>
              <a:t>Search is blind. </a:t>
            </a:r>
          </a:p>
          <a:p>
            <a:pPr marL="357188" indent="-357188">
              <a:buClr>
                <a:srgbClr val="C00000"/>
              </a:buClr>
              <a:buSzPct val="87000"/>
              <a:buFont typeface="Wingdings" panose="05000000000000000000" pitchFamily="2" charset="2"/>
              <a:buChar char="§"/>
            </a:pPr>
            <a:r>
              <a:rPr lang="en-US" dirty="0"/>
              <a:t>We don’t know if your current exploration is likely to be fruitful.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Various blind strategies</a:t>
            </a:r>
          </a:p>
          <a:p>
            <a:pPr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/>
              <a:t> Breadth-first search </a:t>
            </a:r>
          </a:p>
          <a:p>
            <a:pPr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/>
              <a:t> Uniform-cost search </a:t>
            </a:r>
          </a:p>
          <a:p>
            <a:pPr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/>
              <a:t> Depth-first search </a:t>
            </a:r>
          </a:p>
          <a:p>
            <a:pPr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dirty="0"/>
              <a:t> Iterative deepening search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80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98DC-81F8-49C2-A453-99CB9B64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828" y="109942"/>
            <a:ext cx="5052237" cy="69813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Travelling in Romania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C37EC-2050-C21E-0E3E-0E17A30AB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326" y="1467294"/>
            <a:ext cx="11183800" cy="472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4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D466-F1EF-A9A1-7771-F20F7FCC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642" y="269432"/>
            <a:ext cx="4031512" cy="6237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State Space Graph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D3C4F-96EC-4BB3-7F9E-DB25A5BBD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13" y="1488557"/>
            <a:ext cx="4031512" cy="4473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7316E-BAA9-C124-8333-A77B0C961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27" y="987941"/>
            <a:ext cx="6228353" cy="2281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F32C4F-140C-9C19-772E-1363083A9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835" y="3805847"/>
            <a:ext cx="5600700" cy="800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886F58-6B45-3BE6-0343-10B3800E4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110" y="5142282"/>
            <a:ext cx="57721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7F36-8546-D609-52C9-61BECBC0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095" y="88681"/>
            <a:ext cx="2946991" cy="6874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Search Trees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19F217-4F0A-75C1-406E-94B0C74DB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255417"/>
            <a:ext cx="7905750" cy="2390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F1199-3AD9-03BF-BF1A-D06CE0FE6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82" y="4125430"/>
            <a:ext cx="8213429" cy="22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8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E774-AAA6-9BD7-1837-5270D321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079" y="226902"/>
            <a:ext cx="6019800" cy="58117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Search Graph Vs Search Tree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2D968-7630-E182-FFA3-BB264BDB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54" y="1552575"/>
            <a:ext cx="4591049" cy="4051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4904B0-9144-64D4-95BA-EB99EE040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701" y="1701652"/>
            <a:ext cx="45910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1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037AD8-04F0-45DE-8460-3513EB250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82" y="884097"/>
            <a:ext cx="6632577" cy="4949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B1DDBC-77BE-44E0-9D13-FD8C55CBAD16}"/>
              </a:ext>
            </a:extLst>
          </p:cNvPr>
          <p:cNvSpPr txBox="1"/>
          <p:nvPr/>
        </p:nvSpPr>
        <p:spPr>
          <a:xfrm>
            <a:off x="7432159" y="1452344"/>
            <a:ext cx="435565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Nodes that have been expanded are shaded; 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nodes that have been generated but not yet expanded are outlined in bold; 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nodes that have not yet been generated are shown in faint dashed lines.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1E87F-4C3E-464D-AE7F-D25E6DF0AC13}"/>
              </a:ext>
            </a:extLst>
          </p:cNvPr>
          <p:cNvSpPr txBox="1"/>
          <p:nvPr/>
        </p:nvSpPr>
        <p:spPr>
          <a:xfrm>
            <a:off x="1548019" y="592025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Partial search trees for finding a route from Arad to Bucharest. </a:t>
            </a:r>
          </a:p>
        </p:txBody>
      </p:sp>
    </p:spTree>
    <p:extLst>
      <p:ext uri="{BB962C8B-B14F-4D97-AF65-F5344CB8AC3E}">
        <p14:creationId xmlns:p14="http://schemas.microsoft.com/office/powerpoint/2010/main" val="3907721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A7F1-EDE3-4AA6-B4FB-1809856B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39" y="267251"/>
            <a:ext cx="5890591" cy="78629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General Search Tree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FA50E-7028-4A91-B2D2-572618FE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268" y="1392865"/>
            <a:ext cx="9561675" cy="397426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  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Function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TREE SEARCH(strategy) 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returns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,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 solution, or failure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   initialize the search tree using the initial state of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problem</a:t>
            </a:r>
          </a:p>
          <a:p>
            <a:pPr marL="0" indent="0" algn="l">
              <a:buNone/>
            </a:pPr>
            <a:r>
              <a:rPr lang="en-IN" sz="2400" b="1" i="0" u="none" strike="noStrike" baseline="0" dirty="0">
                <a:latin typeface="Times New Roman" panose="02020603050405020304" pitchFamily="18" charset="0"/>
              </a:rPr>
              <a:t>    loop do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    if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there are no candidates for expansion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then return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failure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    choose a leaf node for expansion according to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strategy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    if  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 node contains a goal state </a:t>
            </a:r>
          </a:p>
          <a:p>
            <a:pPr marL="0" indent="0" algn="l">
              <a:buNone/>
            </a:pPr>
            <a:r>
              <a:rPr lang="en-US" sz="2400" dirty="0">
                <a:latin typeface="Times New Roman" panose="02020603050405020304" pitchFamily="18" charset="0"/>
              </a:rPr>
              <a:t>   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then return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 corresponding solution</a:t>
            </a:r>
          </a:p>
          <a:p>
            <a:pPr marL="0" indent="0" algn="l">
              <a:buNone/>
            </a:pP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    else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expand the node and add the resulting nodes to the search tree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754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829DE94-3DAE-D594-DE3F-A64A4E5E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971" y="303631"/>
            <a:ext cx="4378187" cy="453335"/>
          </a:xfrm>
        </p:spPr>
        <p:txBody>
          <a:bodyPr>
            <a:normAutofit fontScale="90000"/>
          </a:bodyPr>
          <a:lstStyle/>
          <a:p>
            <a:r>
              <a:rPr lang="en-US" sz="4400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Breadth-first Search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585DE9-5FEC-E2EA-3DFC-83AE1615C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60" y="1283263"/>
            <a:ext cx="3555825" cy="22641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AB2E71-7770-8319-E0F6-29BA85869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08138"/>
            <a:ext cx="4408573" cy="23392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213C4F-CDE3-D82A-3D7C-5383366D0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339" y="3662916"/>
            <a:ext cx="55054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10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829DE94-3DAE-D594-DE3F-A64A4E5E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971" y="303631"/>
            <a:ext cx="4378187" cy="453335"/>
          </a:xfrm>
        </p:spPr>
        <p:txBody>
          <a:bodyPr>
            <a:normAutofit fontScale="90000"/>
          </a:bodyPr>
          <a:lstStyle/>
          <a:p>
            <a:r>
              <a:rPr lang="en-US" sz="4400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Breadth-first Search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585DE9-5FEC-E2EA-3DFC-83AE1615C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37" y="1243566"/>
            <a:ext cx="3195689" cy="20348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AB2E71-7770-8319-E0F6-29BA85869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261" y="1314799"/>
            <a:ext cx="3566333" cy="1892340"/>
          </a:xfrm>
          <a:prstGeom prst="rect">
            <a:avLst/>
          </a:prstGeom>
        </p:spPr>
      </p:pic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77E16C01-8DD8-30CD-5139-F7E9B6C42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74149" y="3650862"/>
            <a:ext cx="7324725" cy="3009900"/>
          </a:xfrm>
        </p:spPr>
      </p:pic>
    </p:spTree>
    <p:extLst>
      <p:ext uri="{BB962C8B-B14F-4D97-AF65-F5344CB8AC3E}">
        <p14:creationId xmlns:p14="http://schemas.microsoft.com/office/powerpoint/2010/main" val="347869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3F6C-CEAA-4DF7-B81C-7370DB95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539" y="581172"/>
            <a:ext cx="3097696" cy="48963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Route Finding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92234-F03D-4AA4-ADC3-8D9C239E7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94" y="1984861"/>
            <a:ext cx="6066239" cy="3491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160247-65A0-41A1-B3F1-ABE38DC5CCEE}"/>
              </a:ext>
            </a:extLst>
          </p:cNvPr>
          <p:cNvSpPr txBox="1"/>
          <p:nvPr/>
        </p:nvSpPr>
        <p:spPr>
          <a:xfrm>
            <a:off x="3374748" y="5476609"/>
            <a:ext cx="522052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Objective: shortest? fastest? most scenic?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Actions: go straight, turn left, turn right</a:t>
            </a:r>
          </a:p>
        </p:txBody>
      </p:sp>
    </p:spTree>
    <p:extLst>
      <p:ext uri="{BB962C8B-B14F-4D97-AF65-F5344CB8AC3E}">
        <p14:creationId xmlns:p14="http://schemas.microsoft.com/office/powerpoint/2010/main" val="1712496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5F5F3F-B25A-3E16-C499-D28A24DD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442485"/>
            <a:ext cx="10439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84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0D6A15-685E-D073-C5EC-B75FDB055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1626800"/>
            <a:ext cx="10287000" cy="3324225"/>
          </a:xfrm>
        </p:spPr>
      </p:pic>
    </p:spTree>
    <p:extLst>
      <p:ext uri="{BB962C8B-B14F-4D97-AF65-F5344CB8AC3E}">
        <p14:creationId xmlns:p14="http://schemas.microsoft.com/office/powerpoint/2010/main" val="3321127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5A1C82-E6A8-DE6F-CA64-1DE8DF27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12" y="1513589"/>
            <a:ext cx="10258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33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686ABA-8156-DB57-C376-1D1F44BE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11" y="999461"/>
            <a:ext cx="11098136" cy="451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01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5F2A2B-58C6-43AE-9607-A5B89925C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93" y="968984"/>
            <a:ext cx="10661735" cy="41346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66E3FC-9A13-48C1-8534-F87C2DD557D8}"/>
              </a:ext>
            </a:extLst>
          </p:cNvPr>
          <p:cNvSpPr txBox="1"/>
          <p:nvPr/>
        </p:nvSpPr>
        <p:spPr>
          <a:xfrm>
            <a:off x="1955108" y="5242684"/>
            <a:ext cx="84511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 table assumes that 10,000 nodes can be generated per second and that a node requires 1000 bytes of storage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3194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6881-CF42-E8CD-0C33-3C7BEC3C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085" y="290788"/>
            <a:ext cx="3996193" cy="3902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BFS Graph Search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939A2-CC61-C9C6-046C-B70248213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6" y="969179"/>
            <a:ext cx="10131008" cy="539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00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1C75-FF88-4DD4-A938-019C1D6D8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687" y="691117"/>
            <a:ext cx="3836505" cy="464496"/>
          </a:xfrm>
        </p:spPr>
        <p:txBody>
          <a:bodyPr>
            <a:noAutofit/>
          </a:bodyPr>
          <a:lstStyle/>
          <a:p>
            <a:r>
              <a:rPr lang="en-IN" sz="3200" b="0" i="0" u="none" strike="noStrike" baseline="0" dirty="0">
                <a:solidFill>
                  <a:srgbClr val="C00000"/>
                </a:solidFill>
                <a:latin typeface="TimesNewRomanPSMT"/>
              </a:rPr>
              <a:t>Uniform Cost Search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89201-186F-4172-8E99-B3282410867C}"/>
              </a:ext>
            </a:extLst>
          </p:cNvPr>
          <p:cNvSpPr txBox="1"/>
          <p:nvPr/>
        </p:nvSpPr>
        <p:spPr>
          <a:xfrm>
            <a:off x="1309827" y="1756300"/>
            <a:ext cx="974803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latin typeface="TimesNewRomanPSMT"/>
              </a:rPr>
              <a:t>BFS finds the </a:t>
            </a:r>
            <a:r>
              <a:rPr lang="en-US" sz="2800" b="1" i="1" u="none" strike="noStrike" baseline="0" dirty="0">
                <a:latin typeface="TimesNewRomanPS-BoldItalicMT"/>
              </a:rPr>
              <a:t>shallowest </a:t>
            </a:r>
            <a:r>
              <a:rPr lang="en-US" sz="2800" b="0" i="0" u="none" strike="noStrike" baseline="0" dirty="0">
                <a:latin typeface="TimesNewRomanPSMT"/>
              </a:rPr>
              <a:t>goal state.</a:t>
            </a:r>
          </a:p>
          <a:p>
            <a:pPr algn="l"/>
            <a:endParaRPr lang="en-US" sz="2800" b="0" i="0" u="none" strike="noStrike" baseline="0" dirty="0">
              <a:latin typeface="TimesNewRomanPSMT"/>
            </a:endParaRPr>
          </a:p>
          <a:p>
            <a:pPr algn="l"/>
            <a:r>
              <a:rPr lang="en-US" sz="2800" b="0" i="0" u="none" strike="noStrike" baseline="0" dirty="0">
                <a:latin typeface="TimesNewRomanPSMT"/>
              </a:rPr>
              <a:t>Uniform cost search modifies the BFS by </a:t>
            </a:r>
            <a:r>
              <a:rPr lang="en-US" sz="2800" b="1" i="0" u="none" strike="noStrike" baseline="0" dirty="0">
                <a:latin typeface="TimesNewRomanPS-BoldMT"/>
              </a:rPr>
              <a:t>expanding ONLY the lowest cost node </a:t>
            </a:r>
            <a:r>
              <a:rPr lang="en-US" sz="2800" b="0" i="0" u="none" strike="noStrike" baseline="0" dirty="0">
                <a:latin typeface="TimesNewRomanPSMT"/>
              </a:rPr>
              <a:t>(as measured by the path cost </a:t>
            </a:r>
            <a:r>
              <a:rPr lang="en-US" sz="2800" b="0" i="1" u="none" strike="noStrike" baseline="0" dirty="0">
                <a:latin typeface="TimesNewRomanPS-ItalicMT"/>
              </a:rPr>
              <a:t>g(n)</a:t>
            </a:r>
            <a:r>
              <a:rPr lang="en-US" sz="2800" b="0" i="0" u="none" strike="noStrike" baseline="0" dirty="0">
                <a:latin typeface="TimesNewRomanPSMT"/>
              </a:rPr>
              <a:t>)</a:t>
            </a:r>
          </a:p>
          <a:p>
            <a:pPr algn="l"/>
            <a:endParaRPr lang="en-US" sz="2800" b="0" i="0" u="none" strike="noStrike" baseline="0" dirty="0">
              <a:latin typeface="TimesNewRomanPSMT"/>
            </a:endParaRPr>
          </a:p>
          <a:p>
            <a:pPr algn="l"/>
            <a:r>
              <a:rPr lang="en-US" sz="2800" b="0" i="0" u="none" strike="noStrike" baseline="0" dirty="0">
                <a:latin typeface="TimesNewRomanPSMT"/>
              </a:rPr>
              <a:t>The </a:t>
            </a:r>
            <a:r>
              <a:rPr lang="en-US" sz="2800" b="1" i="0" u="none" strike="noStrike" baseline="0" dirty="0">
                <a:latin typeface="TimesNewRomanPS-BoldMT"/>
              </a:rPr>
              <a:t>cost of a path </a:t>
            </a:r>
            <a:r>
              <a:rPr lang="en-US" sz="2800" b="0" i="0" u="none" strike="noStrike" baseline="0" dirty="0">
                <a:latin typeface="TimesNewRomanPSMT"/>
              </a:rPr>
              <a:t>must </a:t>
            </a:r>
            <a:r>
              <a:rPr lang="en-US" sz="2800" b="1" i="0" u="none" strike="noStrike" baseline="0" dirty="0">
                <a:latin typeface="TimesNewRomanPS-BoldMT"/>
              </a:rPr>
              <a:t>never decrease </a:t>
            </a:r>
            <a:r>
              <a:rPr lang="en-US" sz="2800" b="0" i="0" u="none" strike="noStrike" baseline="0" dirty="0">
                <a:latin typeface="TimesNewRomanPSMT"/>
              </a:rPr>
              <a:t>as we traverse the path, </a:t>
            </a:r>
            <a:r>
              <a:rPr lang="en-US" sz="2800" b="0" i="0" u="none" strike="noStrike" baseline="0" dirty="0" err="1">
                <a:latin typeface="TimesNewRomanPSMT"/>
              </a:rPr>
              <a:t>ie</a:t>
            </a:r>
            <a:r>
              <a:rPr lang="en-US" sz="2800" b="0" i="0" u="none" strike="noStrike" baseline="0" dirty="0">
                <a:latin typeface="TimesNewRomanPSMT"/>
              </a:rPr>
              <a:t>. no negative cost should in the problem domain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3CE53-AD34-3BDF-719B-983D461E954B}"/>
              </a:ext>
            </a:extLst>
          </p:cNvPr>
          <p:cNvSpPr txBox="1"/>
          <p:nvPr/>
        </p:nvSpPr>
        <p:spPr>
          <a:xfrm>
            <a:off x="1077432" y="5338671"/>
            <a:ext cx="1003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This is done by storing the frontier as a priority queue ordered by 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26180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5BAA59-206B-433C-AFA2-EF172B56C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05" y="892889"/>
            <a:ext cx="10652902" cy="5561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4E2455-5585-30AE-BC01-B5A597DA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747" y="127572"/>
            <a:ext cx="3836505" cy="464496"/>
          </a:xfrm>
        </p:spPr>
        <p:txBody>
          <a:bodyPr>
            <a:noAutofit/>
          </a:bodyPr>
          <a:lstStyle/>
          <a:p>
            <a:r>
              <a:rPr lang="en-IN" sz="3200" b="0" i="0" u="none" strike="noStrike" baseline="0" dirty="0">
                <a:solidFill>
                  <a:srgbClr val="C00000"/>
                </a:solidFill>
                <a:latin typeface="TimesNewRomanPSMT"/>
              </a:rPr>
              <a:t>Uniform Cost Search</a:t>
            </a:r>
            <a:endParaRPr lang="en-I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58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BDAE42-DBDD-0501-5E82-3F9E678C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668" y="886557"/>
            <a:ext cx="5553737" cy="35128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F584BE-9DF6-78DD-9437-3828FAA9CD43}"/>
              </a:ext>
            </a:extLst>
          </p:cNvPr>
          <p:cNvSpPr txBox="1"/>
          <p:nvPr/>
        </p:nvSpPr>
        <p:spPr>
          <a:xfrm>
            <a:off x="784151" y="627320"/>
            <a:ext cx="461718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addition to the ordering of the queue by path cost, there are two other significant differences from breadth-first search.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28061-1099-2100-15A6-68CA94A2D9D5}"/>
              </a:ext>
            </a:extLst>
          </p:cNvPr>
          <p:cNvSpPr txBox="1"/>
          <p:nvPr/>
        </p:nvSpPr>
        <p:spPr>
          <a:xfrm>
            <a:off x="635295" y="3383747"/>
            <a:ext cx="52870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goal test is applied to a node when it is selected for expansion rather than when it is first generated.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6E8CD-97F7-EC85-B4D1-B5B1709CBE6C}"/>
              </a:ext>
            </a:extLst>
          </p:cNvPr>
          <p:cNvSpPr txBox="1"/>
          <p:nvPr/>
        </p:nvSpPr>
        <p:spPr>
          <a:xfrm>
            <a:off x="635296" y="5093734"/>
            <a:ext cx="52870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6088" indent="-446088"/>
            <a:r>
              <a:rPr lang="en-US" sz="2400" dirty="0"/>
              <a:t>2.   A test is added in case a better path is found to a node currently on the frontier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C1CA0-0ACE-3BA1-3386-5075E8CD5339}"/>
              </a:ext>
            </a:extLst>
          </p:cNvPr>
          <p:cNvSpPr txBox="1"/>
          <p:nvPr/>
        </p:nvSpPr>
        <p:spPr>
          <a:xfrm>
            <a:off x="6808382" y="4584076"/>
            <a:ext cx="41856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Problem is to get from Sibiu to Bucharest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772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43F4AE-B3C6-7AE1-626F-F53268125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96" y="967958"/>
            <a:ext cx="4740371" cy="2998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0920E-3613-F453-AE0A-6CC3046AB80F}"/>
              </a:ext>
            </a:extLst>
          </p:cNvPr>
          <p:cNvSpPr txBox="1"/>
          <p:nvPr/>
        </p:nvSpPr>
        <p:spPr>
          <a:xfrm>
            <a:off x="3639879" y="126377"/>
            <a:ext cx="62165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Problem is to get from Sibiu to Bucharest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BEF229-8383-F700-21D5-35B569184D47}"/>
              </a:ext>
            </a:extLst>
          </p:cNvPr>
          <p:cNvSpPr txBox="1"/>
          <p:nvPr/>
        </p:nvSpPr>
        <p:spPr>
          <a:xfrm>
            <a:off x="5015467" y="987405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successors of Sibiu are </a:t>
            </a:r>
            <a:r>
              <a:rPr lang="en-US" sz="2400" dirty="0" err="1"/>
              <a:t>Rimnicu</a:t>
            </a:r>
            <a:r>
              <a:rPr lang="en-US" sz="2400" dirty="0"/>
              <a:t> </a:t>
            </a:r>
            <a:r>
              <a:rPr lang="en-US" sz="2400" dirty="0" err="1"/>
              <a:t>Vilcea</a:t>
            </a:r>
            <a:r>
              <a:rPr lang="en-US" sz="2400" dirty="0"/>
              <a:t> and </a:t>
            </a:r>
            <a:r>
              <a:rPr lang="en-US" sz="2400" dirty="0" err="1"/>
              <a:t>Fagaras</a:t>
            </a:r>
            <a:r>
              <a:rPr lang="en-US" sz="2400" dirty="0"/>
              <a:t>, with costs 80 and 99, respectively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E7F3B-78D5-6A31-281F-0F7FF53B3256}"/>
              </a:ext>
            </a:extLst>
          </p:cNvPr>
          <p:cNvSpPr txBox="1"/>
          <p:nvPr/>
        </p:nvSpPr>
        <p:spPr>
          <a:xfrm>
            <a:off x="5015467" y="2051651"/>
            <a:ext cx="65842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least-cost node, </a:t>
            </a:r>
            <a:r>
              <a:rPr lang="en-US" sz="2400" dirty="0" err="1"/>
              <a:t>Rimnicu</a:t>
            </a:r>
            <a:r>
              <a:rPr lang="en-US" sz="2400" dirty="0"/>
              <a:t> </a:t>
            </a:r>
            <a:r>
              <a:rPr lang="en-US" sz="2400" dirty="0" err="1"/>
              <a:t>Vilcea</a:t>
            </a:r>
            <a:r>
              <a:rPr lang="en-US" sz="2400" dirty="0"/>
              <a:t>, is expanded next, adding Pitesti with cost 80 + 97 = 177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157E2-4007-D4BF-ABC8-DB84AC01F92E}"/>
              </a:ext>
            </a:extLst>
          </p:cNvPr>
          <p:cNvSpPr txBox="1"/>
          <p:nvPr/>
        </p:nvSpPr>
        <p:spPr>
          <a:xfrm>
            <a:off x="4958318" y="3052659"/>
            <a:ext cx="62120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least-cost node is now </a:t>
            </a:r>
            <a:r>
              <a:rPr lang="en-US" sz="2400" dirty="0" err="1"/>
              <a:t>Fagaras</a:t>
            </a:r>
            <a:r>
              <a:rPr lang="en-US" sz="2400" dirty="0"/>
              <a:t>, so it is expanded, adding Bucharest with cost 99 + 211 = 310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C536C8-7CE5-D658-B6FC-F150AFD98636}"/>
              </a:ext>
            </a:extLst>
          </p:cNvPr>
          <p:cNvSpPr txBox="1"/>
          <p:nvPr/>
        </p:nvSpPr>
        <p:spPr>
          <a:xfrm>
            <a:off x="1034903" y="4364305"/>
            <a:ext cx="101354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UCS keeps going, choosing Pitesti for expansion and adding a second path  to Bucharest with cost 80+ 97+ 101 = 278.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F4CCD-4C9B-D038-A741-825EFB642C87}"/>
              </a:ext>
            </a:extLst>
          </p:cNvPr>
          <p:cNvSpPr txBox="1"/>
          <p:nvPr/>
        </p:nvSpPr>
        <p:spPr>
          <a:xfrm>
            <a:off x="1034903" y="5438289"/>
            <a:ext cx="99396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Now the algorithm checks to see if this new path is better than the old one; it is, so the old one is discarded. Bucharest, now with g-cost 278, is selected for expansion and the solution is returned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9481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1835-0E4A-4209-8327-3AEBE5F2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992" y="386521"/>
            <a:ext cx="4588565" cy="58903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Robot Motion planning</a:t>
            </a:r>
            <a:endParaRPr lang="en-IN" sz="36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E2809-68C3-48DF-8975-446B17A53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061" y="1075704"/>
            <a:ext cx="4756496" cy="3902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E1B318-794C-40BE-A942-0D090DC2D225}"/>
              </a:ext>
            </a:extLst>
          </p:cNvPr>
          <p:cNvSpPr txBox="1"/>
          <p:nvPr/>
        </p:nvSpPr>
        <p:spPr>
          <a:xfrm>
            <a:off x="2658303" y="5346279"/>
            <a:ext cx="7547942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Objective: fastest? most energy efficient? safest? most expressive?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Actions: translate and rotate joints</a:t>
            </a:r>
          </a:p>
        </p:txBody>
      </p:sp>
    </p:spTree>
    <p:extLst>
      <p:ext uri="{BB962C8B-B14F-4D97-AF65-F5344CB8AC3E}">
        <p14:creationId xmlns:p14="http://schemas.microsoft.com/office/powerpoint/2010/main" val="3802444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B4E7B2-BD23-49E9-95DF-D1E4D206D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21" y="1126001"/>
            <a:ext cx="9688788" cy="439021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E8C59EC-27D6-4911-A939-04F76F5C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460" y="515730"/>
            <a:ext cx="3836505" cy="469761"/>
          </a:xfrm>
        </p:spPr>
        <p:txBody>
          <a:bodyPr>
            <a:noAutofit/>
          </a:bodyPr>
          <a:lstStyle/>
          <a:p>
            <a:r>
              <a:rPr lang="en-IN" sz="3200" b="0" i="0" u="none" strike="noStrike" baseline="0" dirty="0">
                <a:solidFill>
                  <a:srgbClr val="C00000"/>
                </a:solidFill>
                <a:latin typeface="TimesNewRomanPSMT"/>
              </a:rPr>
              <a:t>Uniform Cost Search</a:t>
            </a:r>
            <a:endParaRPr lang="en-IN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09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CBE704-837D-4A63-9277-8481E304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159" y="98357"/>
            <a:ext cx="4787348" cy="767936"/>
          </a:xfrm>
        </p:spPr>
        <p:txBody>
          <a:bodyPr>
            <a:normAutofit/>
          </a:bodyPr>
          <a:lstStyle/>
          <a:p>
            <a:r>
              <a:rPr lang="en-US" sz="4400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</a:rPr>
              <a:t>Depth-first Search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B1FC8-DD0F-4D1B-B731-F46FB7B65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31" y="739240"/>
            <a:ext cx="7561470" cy="5998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DF9B60-8AA2-43CE-A395-CB088886374D}"/>
              </a:ext>
            </a:extLst>
          </p:cNvPr>
          <p:cNvSpPr txBox="1"/>
          <p:nvPr/>
        </p:nvSpPr>
        <p:spPr>
          <a:xfrm>
            <a:off x="8608530" y="1343543"/>
            <a:ext cx="2819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Depth-first search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always expands the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deepest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node in the current fringe of the search tree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8544D-135D-40DB-A66C-336CB32FAFD7}"/>
              </a:ext>
            </a:extLst>
          </p:cNvPr>
          <p:cNvSpPr txBox="1"/>
          <p:nvPr/>
        </p:nvSpPr>
        <p:spPr>
          <a:xfrm>
            <a:off x="8851210" y="2774448"/>
            <a:ext cx="2576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latin typeface="Times New Roman" panose="02020603050405020304" pitchFamily="18" charset="0"/>
              </a:rPr>
              <a:t>last-in-first-out (LIFO)  -- Stack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7A596-A12B-451C-B246-F2774DC67180}"/>
              </a:ext>
            </a:extLst>
          </p:cNvPr>
          <p:cNvSpPr txBox="1"/>
          <p:nvPr/>
        </p:nvSpPr>
        <p:spPr>
          <a:xfrm>
            <a:off x="8851210" y="4071598"/>
            <a:ext cx="26980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Depth-first search with a recursive function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09008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8A24-2FD8-4158-B899-CCA8329B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569" y="371382"/>
            <a:ext cx="4121426" cy="55921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Depth First Search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ED0C18-FC7B-49E0-9120-8D38CB57A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352" y="2219672"/>
            <a:ext cx="8458200" cy="3562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B6E416-80B5-439C-B102-25DDE53EA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2" y="1550435"/>
            <a:ext cx="71151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17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CB79-21CD-4863-88C7-4E14DD9F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630" y="254807"/>
            <a:ext cx="4886739" cy="65860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Depth Limited 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0ABE1-CC6D-4A12-95FC-7FA991520ABA}"/>
              </a:ext>
            </a:extLst>
          </p:cNvPr>
          <p:cNvSpPr txBox="1"/>
          <p:nvPr/>
        </p:nvSpPr>
        <p:spPr>
          <a:xfrm>
            <a:off x="568598" y="1043639"/>
            <a:ext cx="102978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003366"/>
                </a:solidFill>
                <a:latin typeface="TimesNewRomanPSMT"/>
              </a:rPr>
              <a:t>“</a:t>
            </a:r>
            <a:r>
              <a:rPr lang="en-IN" sz="2800" b="1" i="0" u="none" strike="noStrike" baseline="0" dirty="0">
                <a:solidFill>
                  <a:srgbClr val="003366"/>
                </a:solidFill>
                <a:latin typeface="TimesNewRomanPS-BoldMT"/>
              </a:rPr>
              <a:t>Practical</a:t>
            </a:r>
            <a:r>
              <a:rPr lang="en-IN" sz="2800" b="0" i="0" u="none" strike="noStrike" baseline="0" dirty="0">
                <a:solidFill>
                  <a:srgbClr val="003366"/>
                </a:solidFill>
                <a:latin typeface="TimesNewRomanPSMT"/>
              </a:rPr>
              <a:t>” DFS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3366"/>
                </a:solidFill>
                <a:latin typeface="Wingdings" panose="05000000000000000000" pitchFamily="2" charset="2"/>
              </a:rPr>
              <a:t> </a:t>
            </a:r>
            <a:r>
              <a:rPr lang="en-US" sz="2800" b="0" i="0" u="none" strike="noStrike" baseline="0" dirty="0">
                <a:solidFill>
                  <a:srgbClr val="003366"/>
                </a:solidFill>
                <a:latin typeface="TimesNewRomanPSMT"/>
              </a:rPr>
              <a:t>DLS avoids the pitfalls of DFS by imposing a cutoff on the </a:t>
            </a:r>
            <a:r>
              <a:rPr lang="en-US" sz="2800" b="1" i="0" u="none" strike="noStrike" baseline="0" dirty="0">
                <a:solidFill>
                  <a:srgbClr val="003366"/>
                </a:solidFill>
                <a:latin typeface="TimesNewRomanPS-BoldMT"/>
              </a:rPr>
              <a:t>maximum depth </a:t>
            </a:r>
            <a:r>
              <a:rPr lang="en-US" sz="2800" b="0" i="0" u="none" strike="noStrike" baseline="0" dirty="0">
                <a:solidFill>
                  <a:srgbClr val="003366"/>
                </a:solidFill>
                <a:latin typeface="TimesNewRomanPSMT"/>
              </a:rPr>
              <a:t>of a path.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3366"/>
                </a:solidFill>
                <a:latin typeface="Wingdings" panose="05000000000000000000" pitchFamily="2" charset="2"/>
              </a:rPr>
              <a:t> </a:t>
            </a:r>
            <a:r>
              <a:rPr lang="en-US" sz="2800" b="0" i="0" u="none" strike="noStrike" baseline="0" dirty="0">
                <a:solidFill>
                  <a:srgbClr val="003366"/>
                </a:solidFill>
                <a:latin typeface="TimesNewRomanPSMT"/>
              </a:rPr>
              <a:t>However, if we choose a depth limit that is too small, then DLS is not even complete.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3366"/>
                </a:solidFill>
                <a:latin typeface="Wingdings" panose="05000000000000000000" pitchFamily="2" charset="2"/>
              </a:rPr>
              <a:t> </a:t>
            </a:r>
            <a:r>
              <a:rPr lang="en-US" sz="2800" b="0" i="0" u="none" strike="noStrike" baseline="0" dirty="0">
                <a:solidFill>
                  <a:srgbClr val="003366"/>
                </a:solidFill>
                <a:latin typeface="TimesNewRomanPSMT"/>
              </a:rPr>
              <a:t>The time and space complexity of DLS is similar to DFS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4ADB2D-963F-436B-8B1D-AD0C98A30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068" y="3851522"/>
            <a:ext cx="77438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50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4E16-7933-4947-BCD0-91E470F9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770" y="510760"/>
            <a:ext cx="5476460" cy="459823"/>
          </a:xfrm>
        </p:spPr>
        <p:txBody>
          <a:bodyPr>
            <a:noAutofit/>
          </a:bodyPr>
          <a:lstStyle/>
          <a:p>
            <a:r>
              <a:rPr lang="en-IN" sz="3600" b="0" i="0" u="none" strike="noStrike" baseline="0" dirty="0">
                <a:solidFill>
                  <a:srgbClr val="C00000"/>
                </a:solidFill>
                <a:latin typeface="TimesNewRomanPSMT"/>
              </a:rPr>
              <a:t>Iterative Deepening Search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22C06-93E0-423B-BB5C-7BDAC63B277F}"/>
              </a:ext>
            </a:extLst>
          </p:cNvPr>
          <p:cNvSpPr txBox="1"/>
          <p:nvPr/>
        </p:nvSpPr>
        <p:spPr>
          <a:xfrm>
            <a:off x="1826314" y="1694480"/>
            <a:ext cx="61945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i="0" u="none" strike="noStrike" baseline="0" dirty="0">
                <a:solidFill>
                  <a:srgbClr val="003366"/>
                </a:solidFill>
                <a:latin typeface="TimesNewRomanPSMT"/>
              </a:rPr>
              <a:t>The </a:t>
            </a:r>
            <a:r>
              <a:rPr lang="en-US" sz="2400" i="0" u="none" strike="noStrike" baseline="0" dirty="0">
                <a:solidFill>
                  <a:srgbClr val="003366"/>
                </a:solidFill>
                <a:latin typeface="TimesNewRomanPS-BoldMT"/>
              </a:rPr>
              <a:t>hard part </a:t>
            </a:r>
            <a:r>
              <a:rPr lang="en-US" sz="2400" i="0" u="none" strike="noStrike" baseline="0" dirty="0">
                <a:solidFill>
                  <a:srgbClr val="003366"/>
                </a:solidFill>
                <a:latin typeface="TimesNewRomanPSMT"/>
              </a:rPr>
              <a:t>about DLS is </a:t>
            </a:r>
            <a:r>
              <a:rPr lang="en-US" sz="2400" i="0" u="none" strike="noStrike" baseline="0" dirty="0">
                <a:solidFill>
                  <a:srgbClr val="003366"/>
                </a:solidFill>
                <a:latin typeface="TimesNewRomanPS-BoldMT"/>
              </a:rPr>
              <a:t>picking a good </a:t>
            </a:r>
            <a:r>
              <a:rPr lang="en-IN" sz="2400" i="0" u="none" strike="noStrike" baseline="0" dirty="0">
                <a:solidFill>
                  <a:srgbClr val="003366"/>
                </a:solidFill>
                <a:latin typeface="TimesNewRomanPS-BoldMT"/>
              </a:rPr>
              <a:t>limit</a:t>
            </a:r>
            <a:r>
              <a:rPr lang="en-IN" sz="1800" i="0" u="none" strike="noStrike" baseline="0" dirty="0">
                <a:solidFill>
                  <a:srgbClr val="003366"/>
                </a:solidFill>
                <a:latin typeface="TimesNewRomanPSMT"/>
              </a:rPr>
              <a:t>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D57A46-0990-4618-910E-095091DCF6EE}"/>
              </a:ext>
            </a:extLst>
          </p:cNvPr>
          <p:cNvSpPr txBox="1"/>
          <p:nvPr/>
        </p:nvSpPr>
        <p:spPr>
          <a:xfrm>
            <a:off x="1467293" y="2540601"/>
            <a:ext cx="7557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3366"/>
                </a:solidFill>
                <a:latin typeface="TimesNewRomanPSMT"/>
              </a:rPr>
              <a:t>IDS is a strategy that sidesteps the issue of choosing the best depth limit by </a:t>
            </a:r>
            <a:r>
              <a:rPr lang="en-US" sz="2400" b="1" i="0" u="none" strike="noStrike" baseline="0" dirty="0">
                <a:solidFill>
                  <a:srgbClr val="003366"/>
                </a:solidFill>
                <a:latin typeface="TimesNewRomanPS-BoldMT"/>
              </a:rPr>
              <a:t>trying all possible depth limits</a:t>
            </a:r>
            <a:r>
              <a:rPr lang="en-US" sz="2400" b="0" i="0" u="none" strike="noStrike" baseline="0" dirty="0">
                <a:solidFill>
                  <a:srgbClr val="003366"/>
                </a:solidFill>
                <a:latin typeface="TimesNewRomanPSMT"/>
              </a:rPr>
              <a:t>: first depth 0, then depth 1, the depth 2, and so 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6613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5BD8E7-C59F-49DE-ADD1-DB965D2A1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683" y="924406"/>
            <a:ext cx="8904633" cy="49950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B0D1899-3B29-44B8-A68F-E55FEAF2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770" y="510760"/>
            <a:ext cx="5476460" cy="459823"/>
          </a:xfrm>
        </p:spPr>
        <p:txBody>
          <a:bodyPr>
            <a:noAutofit/>
          </a:bodyPr>
          <a:lstStyle/>
          <a:p>
            <a:r>
              <a:rPr lang="en-IN" sz="3600" b="0" i="0" u="none" strike="noStrike" baseline="0" dirty="0">
                <a:solidFill>
                  <a:srgbClr val="C00000"/>
                </a:solidFill>
                <a:latin typeface="TimesNewRomanPSMT"/>
              </a:rPr>
              <a:t>Iterative Deepening Search</a:t>
            </a:r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979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FEAF-6E72-4F86-8649-B8335BFC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114" y="406399"/>
            <a:ext cx="3783496" cy="549275"/>
          </a:xfrm>
        </p:spPr>
        <p:txBody>
          <a:bodyPr>
            <a:noAutofit/>
          </a:bodyPr>
          <a:lstStyle/>
          <a:p>
            <a:r>
              <a:rPr lang="en-IN" sz="3200" b="0" i="0" u="none" strike="noStrike" baseline="0" dirty="0">
                <a:solidFill>
                  <a:srgbClr val="C00000"/>
                </a:solidFill>
                <a:latin typeface="TimesNewRomanPSMT"/>
              </a:rPr>
              <a:t>Bi-directional Search</a:t>
            </a:r>
            <a:endParaRPr lang="en-IN" sz="3200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70192E-DE1C-452D-BAA0-0C29DA7D5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752" y="1667248"/>
            <a:ext cx="8261074" cy="409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41E96A-2F78-4F12-B95A-A60F89A10D7B}"/>
              </a:ext>
            </a:extLst>
          </p:cNvPr>
          <p:cNvSpPr txBox="1"/>
          <p:nvPr/>
        </p:nvSpPr>
        <p:spPr>
          <a:xfrm>
            <a:off x="1749286" y="1991142"/>
            <a:ext cx="88955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solidFill>
                  <a:srgbClr val="003366"/>
                </a:solidFill>
                <a:latin typeface="TimesNewRomanPS-BoldMT"/>
              </a:rPr>
              <a:t>Search forward </a:t>
            </a:r>
            <a:r>
              <a:rPr lang="en-US" sz="2400" b="0" i="0" u="none" strike="noStrike" baseline="0" dirty="0">
                <a:solidFill>
                  <a:srgbClr val="003366"/>
                </a:solidFill>
                <a:latin typeface="TimesNewRomanPSMT"/>
              </a:rPr>
              <a:t>from the Initial state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3366"/>
                </a:solidFill>
                <a:latin typeface="TimesNewRomanPSMT"/>
              </a:rPr>
              <a:t>And </a:t>
            </a:r>
            <a:r>
              <a:rPr lang="en-US" sz="2400" b="1" i="0" u="none" strike="noStrike" baseline="0" dirty="0">
                <a:solidFill>
                  <a:srgbClr val="003366"/>
                </a:solidFill>
                <a:latin typeface="TimesNewRomanPS-BoldMT"/>
              </a:rPr>
              <a:t>search backwards </a:t>
            </a:r>
            <a:r>
              <a:rPr lang="en-US" sz="2400" b="0" i="0" u="none" strike="noStrike" baseline="0" dirty="0">
                <a:solidFill>
                  <a:srgbClr val="003366"/>
                </a:solidFill>
                <a:latin typeface="TimesNewRomanPSMT"/>
              </a:rPr>
              <a:t>from the Goal state.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3366"/>
                </a:solidFill>
                <a:latin typeface="TimesNewRomanPSMT"/>
              </a:rPr>
              <a:t>Stop when they meet in the middle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3366"/>
                </a:solidFill>
                <a:latin typeface="TimesNewRomanPSMT"/>
              </a:rPr>
              <a:t>good??; When can you do such a search??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3366"/>
                </a:solidFill>
                <a:latin typeface="TimesNewRomanPSMT"/>
              </a:rPr>
              <a:t>Each search checks each node before it is expanded to see if it is in the fringe of the other search.</a:t>
            </a:r>
          </a:p>
        </p:txBody>
      </p:sp>
    </p:spTree>
    <p:extLst>
      <p:ext uri="{BB962C8B-B14F-4D97-AF65-F5344CB8AC3E}">
        <p14:creationId xmlns:p14="http://schemas.microsoft.com/office/powerpoint/2010/main" val="3581947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3400-B966-4BCB-931A-F5521EB0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580" y="630029"/>
            <a:ext cx="7391400" cy="47970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Comparing blind search techniques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62298-44C3-498B-9CE2-C1F7970C1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87" y="1946828"/>
            <a:ext cx="10084025" cy="23468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63863B-35F0-495F-B606-BC949368CD63}"/>
              </a:ext>
            </a:extLst>
          </p:cNvPr>
          <p:cNvSpPr txBox="1"/>
          <p:nvPr/>
        </p:nvSpPr>
        <p:spPr>
          <a:xfrm>
            <a:off x="3227732" y="4456182"/>
            <a:ext cx="60976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1" u="none" strike="noStrike" baseline="0" dirty="0">
                <a:solidFill>
                  <a:srgbClr val="003366"/>
                </a:solidFill>
                <a:latin typeface="TimesNewRomanPS-ItalicMT"/>
              </a:rPr>
              <a:t>b </a:t>
            </a:r>
            <a:r>
              <a:rPr lang="en-US" sz="2400" b="0" i="0" u="none" strike="noStrike" baseline="0" dirty="0">
                <a:solidFill>
                  <a:srgbClr val="003366"/>
                </a:solidFill>
                <a:latin typeface="TimesNewRomanPSMT"/>
              </a:rPr>
              <a:t>- branching factor;</a:t>
            </a:r>
          </a:p>
          <a:p>
            <a:pPr algn="l"/>
            <a:r>
              <a:rPr lang="en-US" sz="2400" b="0" i="1" u="none" strike="noStrike" baseline="0" dirty="0">
                <a:solidFill>
                  <a:srgbClr val="003366"/>
                </a:solidFill>
                <a:latin typeface="TimesNewRomanPS-ItalicMT"/>
              </a:rPr>
              <a:t>d </a:t>
            </a:r>
            <a:r>
              <a:rPr lang="en-US" sz="2400" b="0" i="0" u="none" strike="noStrike" baseline="0" dirty="0">
                <a:solidFill>
                  <a:srgbClr val="003366"/>
                </a:solidFill>
                <a:latin typeface="TimesNewRomanPSMT"/>
              </a:rPr>
              <a:t>is the depth of the solution; </a:t>
            </a:r>
          </a:p>
          <a:p>
            <a:pPr algn="l"/>
            <a:r>
              <a:rPr lang="en-US" sz="2400" b="0" i="1" u="none" strike="noStrike" baseline="0" dirty="0">
                <a:solidFill>
                  <a:srgbClr val="003366"/>
                </a:solidFill>
                <a:latin typeface="TimesNewRomanPS-ItalicMT"/>
              </a:rPr>
              <a:t>m </a:t>
            </a:r>
            <a:r>
              <a:rPr lang="en-US" sz="2400" b="0" i="0" u="none" strike="noStrike" baseline="0" dirty="0">
                <a:solidFill>
                  <a:srgbClr val="003366"/>
                </a:solidFill>
                <a:latin typeface="TimesNewRomanPSMT"/>
              </a:rPr>
              <a:t>is the maximum depth of the search tree;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3366"/>
                </a:solidFill>
                <a:latin typeface="TimesNewRomanPSMT"/>
              </a:rPr>
              <a:t> </a:t>
            </a:r>
            <a:r>
              <a:rPr lang="en-US" sz="2400" b="0" i="1" u="none" strike="noStrike" baseline="0" dirty="0">
                <a:solidFill>
                  <a:srgbClr val="003366"/>
                </a:solidFill>
                <a:latin typeface="TimesNewRomanPS-ItalicMT"/>
              </a:rPr>
              <a:t>l </a:t>
            </a:r>
            <a:r>
              <a:rPr lang="en-US" sz="2400" b="0" i="0" u="none" strike="noStrike" baseline="0" dirty="0">
                <a:solidFill>
                  <a:srgbClr val="003366"/>
                </a:solidFill>
                <a:latin typeface="TimesNewRomanPSMT"/>
              </a:rPr>
              <a:t>is the depth limit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0846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923C5D-CE7A-418C-B728-2BEE957B14CF}"/>
              </a:ext>
            </a:extLst>
          </p:cNvPr>
          <p:cNvSpPr txBox="1"/>
          <p:nvPr/>
        </p:nvSpPr>
        <p:spPr>
          <a:xfrm>
            <a:off x="3883715" y="496371"/>
            <a:ext cx="36600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Solving Puzzles</a:t>
            </a:r>
            <a:endParaRPr lang="en-IN" sz="3600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D5BB7-4158-4C88-BAEB-AC0AD91E5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41" y="1520273"/>
            <a:ext cx="7839075" cy="363855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6CD2E78-8651-4187-ABC3-FCD2C1EB8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235" y="5291561"/>
            <a:ext cx="656976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reach a certain configuration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move pieces (e.g.,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Move12Down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4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DFC1-2C82-444A-A6C4-C9B54A90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6470" y="340069"/>
            <a:ext cx="3763618" cy="68193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Machine Translation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42141-F3B4-404A-9FB7-7B0F6236E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1911419"/>
            <a:ext cx="3905250" cy="220027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38F2660-E3FC-4971-9410-E9CE0748B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924" y="4626210"/>
            <a:ext cx="7082459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fluent English and preserves meaning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append single words (e.g.,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Arial" panose="020B0604020202020204" pitchFamily="34" charset="0"/>
              </a:rPr>
              <a:t>the)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06FFB9-84C5-46C2-BDED-D76B2A03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41" y="1456083"/>
            <a:ext cx="8860221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529684-E49F-703B-5B93-6B2EDFAAFD38}"/>
              </a:ext>
            </a:extLst>
          </p:cNvPr>
          <p:cNvSpPr txBox="1"/>
          <p:nvPr/>
        </p:nvSpPr>
        <p:spPr>
          <a:xfrm>
            <a:off x="7118071" y="3468756"/>
            <a:ext cx="28425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rgbClr val="0000CC"/>
                </a:solidFill>
              </a:rPr>
              <a:t>(Goal based Agent)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DB32F9-4AB8-D046-0425-B346769A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2813" y="191054"/>
            <a:ext cx="5610639" cy="51738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Reflex agent Vs Goal based agent</a:t>
            </a:r>
            <a:endParaRPr lang="en-IN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74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2E12D4-A752-43F9-B85A-05F5920C72AD}"/>
              </a:ext>
            </a:extLst>
          </p:cNvPr>
          <p:cNvSpPr txBox="1"/>
          <p:nvPr/>
        </p:nvSpPr>
        <p:spPr>
          <a:xfrm>
            <a:off x="1317684" y="1396930"/>
            <a:ext cx="94143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Reflex-based models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- Machine Learning Models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(e.g., linear predictors and neural networks) that output either 0 or 1 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(for binary classification) or a real number (for regression).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5AFB1-4D70-433A-8BB8-CC5E3CD33831}"/>
              </a:ext>
            </a:extLst>
          </p:cNvPr>
          <p:cNvSpPr txBox="1"/>
          <p:nvPr/>
        </p:nvSpPr>
        <p:spPr>
          <a:xfrm>
            <a:off x="1603723" y="3222882"/>
            <a:ext cx="8485996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C7728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reflex-based models  - suitable - sentiment classification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       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spam filtering etc., 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But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applications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such as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solving puzzles, demand more.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C9A35-A895-4BDE-ABF7-B1CD983D436C}"/>
              </a:ext>
            </a:extLst>
          </p:cNvPr>
          <p:cNvSpPr txBox="1"/>
          <p:nvPr/>
        </p:nvSpPr>
        <p:spPr>
          <a:xfrm>
            <a:off x="1317684" y="5133896"/>
            <a:ext cx="92085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Search problems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Goal based Agent - we build a predictor which takes an input , but will return an entire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action sequence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not just a single action. .</a:t>
            </a:r>
            <a:endParaRPr lang="en-IN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1C434-0775-26D0-1E3C-AA9C6659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401" y="265082"/>
            <a:ext cx="5610639" cy="51738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Reflex agent Vs Goal based agent</a:t>
            </a:r>
            <a:endParaRPr lang="en-IN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23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1488-5948-48B6-8326-BD1725F9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657" y="549964"/>
            <a:ext cx="3674165" cy="63872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11C63-1E11-4480-9E80-6074148C3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7997" y="2183915"/>
            <a:ext cx="6818050" cy="1814701"/>
          </a:xfrm>
        </p:spPr>
        <p:txBody>
          <a:bodyPr/>
          <a:lstStyle/>
          <a:p>
            <a:pPr marL="447675" indent="-447675"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sz="2800" b="0" i="0" u="none" strike="noStrike" baseline="0" dirty="0">
                <a:latin typeface="Times New Roman" panose="02020603050405020304" pitchFamily="18" charset="0"/>
              </a:rPr>
              <a:t>Formulate the problem</a:t>
            </a:r>
          </a:p>
          <a:p>
            <a:pPr marL="447675" indent="-447675"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</a:rPr>
              <a:t>Solve it by search through the state space</a:t>
            </a:r>
          </a:p>
          <a:p>
            <a:pPr marL="447675" indent="-447675">
              <a:buClr>
                <a:srgbClr val="C00000"/>
              </a:buClr>
              <a:buSzPct val="90000"/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</a:rPr>
              <a:t>Explicit search trees/search graph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15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5BAB-BFBB-48E0-6614-12BF1092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829" y="254970"/>
            <a:ext cx="6357730" cy="638727"/>
          </a:xfrm>
        </p:spPr>
        <p:txBody>
          <a:bodyPr>
            <a:normAutofit fontScale="90000"/>
          </a:bodyPr>
          <a:lstStyle/>
          <a:p>
            <a:r>
              <a:rPr lang="en-IN" sz="4900" b="1" dirty="0">
                <a:solidFill>
                  <a:srgbClr val="C00000"/>
                </a:solidFill>
              </a:rPr>
              <a:t>Measures</a:t>
            </a:r>
            <a:r>
              <a:rPr lang="en-IN" dirty="0"/>
              <a:t> </a:t>
            </a:r>
            <a:r>
              <a:rPr lang="en-IN" sz="4900" b="1" dirty="0">
                <a:solidFill>
                  <a:srgbClr val="C00000"/>
                </a:solidFill>
              </a:rPr>
              <a:t>of performance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36B3E7-F8BF-D606-09CF-C12C11342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588" y="2990852"/>
            <a:ext cx="2317059" cy="322424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DFDD709E-BD04-1031-07F0-4C940A6B3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540" y="1573767"/>
            <a:ext cx="2317059" cy="322424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8F63E4-F983-6CFB-71C4-06B9DFD3C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814" y="2989267"/>
            <a:ext cx="2317059" cy="329439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3B9E47-701D-4798-2B8D-880F1D1BF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508" y="1689764"/>
            <a:ext cx="2354650" cy="329439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5198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966</Words>
  <Application>Microsoft Office PowerPoint</Application>
  <PresentationFormat>Widescreen</PresentationFormat>
  <Paragraphs>108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Arial Unicode MS</vt:lpstr>
      <vt:lpstr>Calibri</vt:lpstr>
      <vt:lpstr>Calibri Light</vt:lpstr>
      <vt:lpstr>Georgia</vt:lpstr>
      <vt:lpstr>Times New Roman</vt:lpstr>
      <vt:lpstr>TimesNewRomanPS-BoldItalicMT</vt:lpstr>
      <vt:lpstr>TimesNewRomanPS-BoldMT</vt:lpstr>
      <vt:lpstr>TimesNewRomanPS-ItalicMT</vt:lpstr>
      <vt:lpstr>TimesNewRomanPSMT</vt:lpstr>
      <vt:lpstr>Wingdings</vt:lpstr>
      <vt:lpstr>Office Theme</vt:lpstr>
      <vt:lpstr>Search</vt:lpstr>
      <vt:lpstr>Route Finding</vt:lpstr>
      <vt:lpstr>Robot Motion planning</vt:lpstr>
      <vt:lpstr>PowerPoint Presentation</vt:lpstr>
      <vt:lpstr>Machine Translation</vt:lpstr>
      <vt:lpstr>Reflex agent Vs Goal based agent</vt:lpstr>
      <vt:lpstr>Reflex agent Vs Goal based agent</vt:lpstr>
      <vt:lpstr>Problem Solving</vt:lpstr>
      <vt:lpstr>Measures of performance</vt:lpstr>
      <vt:lpstr>Search Strategies</vt:lpstr>
      <vt:lpstr>Uninformed search strategies </vt:lpstr>
      <vt:lpstr>Travelling in Romania</vt:lpstr>
      <vt:lpstr>State Space Graph</vt:lpstr>
      <vt:lpstr>Search Trees</vt:lpstr>
      <vt:lpstr>Search Graph Vs Search Tree</vt:lpstr>
      <vt:lpstr>PowerPoint Presentation</vt:lpstr>
      <vt:lpstr>General Search Tree algorithm</vt:lpstr>
      <vt:lpstr>Breadth-first Search</vt:lpstr>
      <vt:lpstr>Breadth-first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BFS Graph Search</vt:lpstr>
      <vt:lpstr>Uniform Cost Search</vt:lpstr>
      <vt:lpstr>Uniform Cost Search</vt:lpstr>
      <vt:lpstr>PowerPoint Presentation</vt:lpstr>
      <vt:lpstr>PowerPoint Presentation</vt:lpstr>
      <vt:lpstr>Uniform Cost Search</vt:lpstr>
      <vt:lpstr>Depth-first Search</vt:lpstr>
      <vt:lpstr>Depth First Search</vt:lpstr>
      <vt:lpstr>Depth Limited Search</vt:lpstr>
      <vt:lpstr>Iterative Deepening Search</vt:lpstr>
      <vt:lpstr>Iterative Deepening Search</vt:lpstr>
      <vt:lpstr>Bi-directional Search</vt:lpstr>
      <vt:lpstr>PowerPoint Presentation</vt:lpstr>
      <vt:lpstr>Comparing blind search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</dc:title>
  <dc:creator>Latha R</dc:creator>
  <cp:lastModifiedBy>Latha R</cp:lastModifiedBy>
  <cp:revision>114</cp:revision>
  <dcterms:created xsi:type="dcterms:W3CDTF">2021-01-07T03:56:04Z</dcterms:created>
  <dcterms:modified xsi:type="dcterms:W3CDTF">2022-12-20T03:10:15Z</dcterms:modified>
</cp:coreProperties>
</file>