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73" r:id="rId5"/>
    <p:sldId id="279" r:id="rId6"/>
    <p:sldId id="262" r:id="rId7"/>
    <p:sldId id="274" r:id="rId8"/>
    <p:sldId id="275" r:id="rId9"/>
    <p:sldId id="258" r:id="rId10"/>
    <p:sldId id="259" r:id="rId11"/>
    <p:sldId id="290" r:id="rId12"/>
    <p:sldId id="293" r:id="rId13"/>
    <p:sldId id="260" r:id="rId14"/>
    <p:sldId id="281" r:id="rId15"/>
    <p:sldId id="267" r:id="rId16"/>
    <p:sldId id="268" r:id="rId17"/>
    <p:sldId id="261" r:id="rId18"/>
    <p:sldId id="291" r:id="rId19"/>
    <p:sldId id="282" r:id="rId20"/>
    <p:sldId id="292" r:id="rId21"/>
    <p:sldId id="272" r:id="rId22"/>
    <p:sldId id="294" r:id="rId23"/>
    <p:sldId id="295" r:id="rId24"/>
    <p:sldId id="280" r:id="rId25"/>
    <p:sldId id="283" r:id="rId26"/>
    <p:sldId id="277" r:id="rId27"/>
    <p:sldId id="278" r:id="rId28"/>
    <p:sldId id="284" r:id="rId29"/>
    <p:sldId id="285" r:id="rId30"/>
    <p:sldId id="296" r:id="rId31"/>
    <p:sldId id="286" r:id="rId32"/>
    <p:sldId id="297" r:id="rId33"/>
    <p:sldId id="264" r:id="rId34"/>
    <p:sldId id="298" r:id="rId35"/>
    <p:sldId id="288" r:id="rId36"/>
    <p:sldId id="289"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08B8"/>
    <a:srgbClr val="FECAE8"/>
    <a:srgbClr val="C0FEBA"/>
    <a:srgbClr val="ECFEBA"/>
    <a:srgbClr val="C7DDF1"/>
    <a:srgbClr val="9AC2E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AC51-AB41-439E-87B5-78E349E104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917DC6-0665-4BAB-B89F-6C6299EC2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00B681-83B6-49C5-9A2A-BF669DB839CC}"/>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5" name="Footer Placeholder 4">
            <a:extLst>
              <a:ext uri="{FF2B5EF4-FFF2-40B4-BE49-F238E27FC236}">
                <a16:creationId xmlns:a16="http://schemas.microsoft.com/office/drawing/2014/main" id="{2A9CFCC6-6382-40CA-BB21-A4A5C7516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79C3F-5D97-4AB2-96FF-073C3797B8DE}"/>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303636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98C8-F020-4F30-BF63-78CB41A861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B8C1D5-2AF1-4842-A61C-746A98DBA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E28189-05CC-4D0E-B56D-D8EACA0D327B}"/>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5" name="Footer Placeholder 4">
            <a:extLst>
              <a:ext uri="{FF2B5EF4-FFF2-40B4-BE49-F238E27FC236}">
                <a16:creationId xmlns:a16="http://schemas.microsoft.com/office/drawing/2014/main" id="{BF177002-E203-4D84-9B05-D5779BF69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D7554-CA59-4609-BAC0-4DFBF30D9346}"/>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185435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E39E0-4671-49B3-93CC-C46233A471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9008F2-7CEE-4E0C-AD6C-D1C7EEF0E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AEFF2B-661C-47C4-981F-B8474FF304C3}"/>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5" name="Footer Placeholder 4">
            <a:extLst>
              <a:ext uri="{FF2B5EF4-FFF2-40B4-BE49-F238E27FC236}">
                <a16:creationId xmlns:a16="http://schemas.microsoft.com/office/drawing/2014/main" id="{ABA1A707-D638-4201-8DBB-84D657AC43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49EAE-848D-418D-B557-D735941886AF}"/>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259007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4A62-726D-490C-9793-7079FA9530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D6388-4F61-4E0B-B40F-A2E86BE0F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43474-0FF8-4F72-B446-ABD970602653}"/>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5" name="Footer Placeholder 4">
            <a:extLst>
              <a:ext uri="{FF2B5EF4-FFF2-40B4-BE49-F238E27FC236}">
                <a16:creationId xmlns:a16="http://schemas.microsoft.com/office/drawing/2014/main" id="{5D57A2DE-F579-4823-8062-2E7FB8E24B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614CD-A3C2-4421-A70E-398617CE0FB6}"/>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117940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84ED-B532-4C1D-BD61-FEA1CEC56F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05F0C8-516B-411C-B9C8-1E9143415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4BDEF-D211-4FF2-94C4-613DC2136F18}"/>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5" name="Footer Placeholder 4">
            <a:extLst>
              <a:ext uri="{FF2B5EF4-FFF2-40B4-BE49-F238E27FC236}">
                <a16:creationId xmlns:a16="http://schemas.microsoft.com/office/drawing/2014/main" id="{73A51824-1D45-484D-A8BC-A6E901205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66D2D-48BF-482B-91B3-E56BCF589C69}"/>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81776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C16A-7E15-4A12-927D-82F148B614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F3927F-106C-476B-8C39-9938730B8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A8546C-54B7-457E-90BE-DD965CC5F3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0FACD7-EC1D-4E80-B893-00B7FF76189A}"/>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6" name="Footer Placeholder 5">
            <a:extLst>
              <a:ext uri="{FF2B5EF4-FFF2-40B4-BE49-F238E27FC236}">
                <a16:creationId xmlns:a16="http://schemas.microsoft.com/office/drawing/2014/main" id="{F53C5C06-882C-406B-920E-AE98C28ED2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D04A99-13DC-49C9-AE46-AEF48AAE11EB}"/>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297749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DDD4-01E9-48FC-99A0-7278372FE5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84392A-2583-46B8-A655-8B24466E9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A0C96-DA7C-409D-8A37-244E43B2C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01C48B-7ED4-4313-BA35-E90AB0E30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01398-5B1B-4628-BE1B-64BFFAD70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47F7E7-8287-4885-9CEB-25687D2D52BE}"/>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8" name="Footer Placeholder 7">
            <a:extLst>
              <a:ext uri="{FF2B5EF4-FFF2-40B4-BE49-F238E27FC236}">
                <a16:creationId xmlns:a16="http://schemas.microsoft.com/office/drawing/2014/main" id="{04F61801-D804-4DB9-887F-52785D5361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D07DD4-6B10-4E39-925C-4A30DBD7EB33}"/>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268194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080E-8993-423F-814E-87CEA27635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E9EB9C-1836-48FC-9702-D9D0FAEB3F9A}"/>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4" name="Footer Placeholder 3">
            <a:extLst>
              <a:ext uri="{FF2B5EF4-FFF2-40B4-BE49-F238E27FC236}">
                <a16:creationId xmlns:a16="http://schemas.microsoft.com/office/drawing/2014/main" id="{A43DE222-8FB9-4FB1-A564-D6BF4D7CF9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F5E4AF-230C-4DA3-8707-7FFBE1743826}"/>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229339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5D53B-420E-4821-84D4-F6A9A99F433B}"/>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3" name="Footer Placeholder 2">
            <a:extLst>
              <a:ext uri="{FF2B5EF4-FFF2-40B4-BE49-F238E27FC236}">
                <a16:creationId xmlns:a16="http://schemas.microsoft.com/office/drawing/2014/main" id="{77EF1569-218C-48D1-AD47-5DC5CCA64F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C405F6-A43E-48D5-8679-38B1DCA01904}"/>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387130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C8FE-9F03-4439-9AD6-0AFB680D0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4F7F24-D03C-432A-BCD6-47DDDECA2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00DBD5-AE46-46D5-B5AB-A564D13F6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D7686-BE74-43F6-B506-65E3975DDC2F}"/>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6" name="Footer Placeholder 5">
            <a:extLst>
              <a:ext uri="{FF2B5EF4-FFF2-40B4-BE49-F238E27FC236}">
                <a16:creationId xmlns:a16="http://schemas.microsoft.com/office/drawing/2014/main" id="{70933FA2-B870-4C30-AB9F-6E069F2F90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20DC8B-8B99-4E22-A5DE-F1DED80CC73E}"/>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427655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3E70-5A83-4BC8-BA40-35025CF8A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0E71C8-993E-432D-BFDF-57B077127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D79E9A-D061-466D-8679-958B3FC8D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5A385-04F4-4DAC-B60C-DF653F991E61}"/>
              </a:ext>
            </a:extLst>
          </p:cNvPr>
          <p:cNvSpPr>
            <a:spLocks noGrp="1"/>
          </p:cNvSpPr>
          <p:nvPr>
            <p:ph type="dt" sz="half" idx="10"/>
          </p:nvPr>
        </p:nvSpPr>
        <p:spPr/>
        <p:txBody>
          <a:bodyPr/>
          <a:lstStyle/>
          <a:p>
            <a:fld id="{2034E89A-9D9C-43E1-BAF0-8DBBEF9D4FDE}" type="datetimeFigureOut">
              <a:rPr lang="en-IN" smtClean="0"/>
              <a:t>22-03-2023</a:t>
            </a:fld>
            <a:endParaRPr lang="en-IN"/>
          </a:p>
        </p:txBody>
      </p:sp>
      <p:sp>
        <p:nvSpPr>
          <p:cNvPr id="6" name="Footer Placeholder 5">
            <a:extLst>
              <a:ext uri="{FF2B5EF4-FFF2-40B4-BE49-F238E27FC236}">
                <a16:creationId xmlns:a16="http://schemas.microsoft.com/office/drawing/2014/main" id="{F10F091B-1AA9-42EB-8059-D2F474459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066E2E-86F4-4721-94C1-5D360FE6D19B}"/>
              </a:ext>
            </a:extLst>
          </p:cNvPr>
          <p:cNvSpPr>
            <a:spLocks noGrp="1"/>
          </p:cNvSpPr>
          <p:nvPr>
            <p:ph type="sldNum" sz="quarter" idx="12"/>
          </p:nvPr>
        </p:nvSpPr>
        <p:spPr/>
        <p:txBody>
          <a:bodyPr/>
          <a:lstStyle/>
          <a:p>
            <a:fld id="{79B43D79-28F8-4B57-ACBC-966713E6BA13}" type="slidenum">
              <a:rPr lang="en-IN" smtClean="0"/>
              <a:t>‹#›</a:t>
            </a:fld>
            <a:endParaRPr lang="en-IN"/>
          </a:p>
        </p:txBody>
      </p:sp>
    </p:spTree>
    <p:extLst>
      <p:ext uri="{BB962C8B-B14F-4D97-AF65-F5344CB8AC3E}">
        <p14:creationId xmlns:p14="http://schemas.microsoft.com/office/powerpoint/2010/main" val="312833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BADD2-5DD7-4A24-B6C2-8FCCB1F1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D57D4C-4D99-4C38-82D0-4C1187361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21072F-9E0E-4B34-8164-2B99C0D1F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4E89A-9D9C-43E1-BAF0-8DBBEF9D4FDE}" type="datetimeFigureOut">
              <a:rPr lang="en-IN" smtClean="0"/>
              <a:t>22-03-2023</a:t>
            </a:fld>
            <a:endParaRPr lang="en-IN"/>
          </a:p>
        </p:txBody>
      </p:sp>
      <p:sp>
        <p:nvSpPr>
          <p:cNvPr id="5" name="Footer Placeholder 4">
            <a:extLst>
              <a:ext uri="{FF2B5EF4-FFF2-40B4-BE49-F238E27FC236}">
                <a16:creationId xmlns:a16="http://schemas.microsoft.com/office/drawing/2014/main" id="{A38B4282-E531-4532-865B-B66806361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BAAC5E-A34D-4936-8749-DD9226FB0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43D79-28F8-4B57-ACBC-966713E6BA13}" type="slidenum">
              <a:rPr lang="en-IN" smtClean="0"/>
              <a:t>‹#›</a:t>
            </a:fld>
            <a:endParaRPr lang="en-IN"/>
          </a:p>
        </p:txBody>
      </p:sp>
    </p:spTree>
    <p:extLst>
      <p:ext uri="{BB962C8B-B14F-4D97-AF65-F5344CB8AC3E}">
        <p14:creationId xmlns:p14="http://schemas.microsoft.com/office/powerpoint/2010/main" val="35126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0C11-805F-4986-BA00-CE35C50BE926}"/>
              </a:ext>
            </a:extLst>
          </p:cNvPr>
          <p:cNvSpPr>
            <a:spLocks noGrp="1"/>
          </p:cNvSpPr>
          <p:nvPr>
            <p:ph type="ctrTitle"/>
          </p:nvPr>
        </p:nvSpPr>
        <p:spPr>
          <a:xfrm>
            <a:off x="1729409" y="2405270"/>
            <a:ext cx="7553740" cy="1023730"/>
          </a:xfrm>
        </p:spPr>
        <p:txBody>
          <a:bodyPr>
            <a:noAutofit/>
          </a:bodyPr>
          <a:lstStyle/>
          <a:p>
            <a:r>
              <a:rPr lang="en-US" sz="3600" b="1" dirty="0">
                <a:solidFill>
                  <a:srgbClr val="3333CC"/>
                </a:solidFill>
              </a:rPr>
              <a:t>Reasoning and Knowledge Representation</a:t>
            </a:r>
            <a:br>
              <a:rPr lang="en-US" sz="3600" b="1" dirty="0">
                <a:solidFill>
                  <a:srgbClr val="3333CC"/>
                </a:solidFill>
              </a:rPr>
            </a:br>
            <a:r>
              <a:rPr lang="en-US" sz="3600" b="1" dirty="0">
                <a:solidFill>
                  <a:srgbClr val="FF0000"/>
                </a:solidFill>
              </a:rPr>
              <a:t>Logical Agents</a:t>
            </a:r>
            <a:endParaRPr lang="en-IN" sz="3600" b="1" dirty="0">
              <a:solidFill>
                <a:srgbClr val="FF0000"/>
              </a:solidFill>
            </a:endParaRPr>
          </a:p>
        </p:txBody>
      </p:sp>
    </p:spTree>
    <p:extLst>
      <p:ext uri="{BB962C8B-B14F-4D97-AF65-F5344CB8AC3E}">
        <p14:creationId xmlns:p14="http://schemas.microsoft.com/office/powerpoint/2010/main" val="253825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277A-F7AB-42F7-9532-61F27846EA0E}"/>
              </a:ext>
            </a:extLst>
          </p:cNvPr>
          <p:cNvSpPr>
            <a:spLocks noGrp="1"/>
          </p:cNvSpPr>
          <p:nvPr>
            <p:ph type="title"/>
          </p:nvPr>
        </p:nvSpPr>
        <p:spPr>
          <a:xfrm>
            <a:off x="4020378" y="267251"/>
            <a:ext cx="4151243" cy="827571"/>
          </a:xfrm>
        </p:spPr>
        <p:txBody>
          <a:bodyPr/>
          <a:lstStyle/>
          <a:p>
            <a:r>
              <a:rPr lang="en-US" dirty="0">
                <a:solidFill>
                  <a:srgbClr val="3333CC"/>
                </a:solidFill>
              </a:rPr>
              <a:t>Knowledge Base</a:t>
            </a:r>
            <a:endParaRPr lang="en-IN" dirty="0">
              <a:solidFill>
                <a:srgbClr val="3333CC"/>
              </a:solidFill>
            </a:endParaRPr>
          </a:p>
        </p:txBody>
      </p:sp>
      <p:sp>
        <p:nvSpPr>
          <p:cNvPr id="3" name="Content Placeholder 2">
            <a:extLst>
              <a:ext uri="{FF2B5EF4-FFF2-40B4-BE49-F238E27FC236}">
                <a16:creationId xmlns:a16="http://schemas.microsoft.com/office/drawing/2014/main" id="{EB87FB34-5428-452D-ACE6-2D23B1DDBBC9}"/>
              </a:ext>
            </a:extLst>
          </p:cNvPr>
          <p:cNvSpPr>
            <a:spLocks noGrp="1"/>
          </p:cNvSpPr>
          <p:nvPr>
            <p:ph idx="1"/>
          </p:nvPr>
        </p:nvSpPr>
        <p:spPr>
          <a:xfrm>
            <a:off x="1434549" y="1898374"/>
            <a:ext cx="8007626" cy="2445026"/>
          </a:xfrm>
        </p:spPr>
        <p:txBody>
          <a:bodyPr>
            <a:normAutofit fontScale="85000" lnSpcReduction="10000"/>
          </a:bodyPr>
          <a:lstStyle/>
          <a:p>
            <a:r>
              <a:rPr lang="en-US" sz="3300" dirty="0"/>
              <a:t>The central part of logical agents is knowledge base </a:t>
            </a:r>
          </a:p>
          <a:p>
            <a:pPr marL="0" indent="0">
              <a:buNone/>
            </a:pPr>
            <a:r>
              <a:rPr lang="en-US" sz="3300" dirty="0"/>
              <a:t>      --  set of sentences </a:t>
            </a:r>
          </a:p>
          <a:p>
            <a:pPr marL="0" indent="0">
              <a:buNone/>
            </a:pPr>
            <a:r>
              <a:rPr lang="en-US" sz="3300" dirty="0"/>
              <a:t>      --  each is some assertion about the world</a:t>
            </a:r>
          </a:p>
          <a:p>
            <a:pPr marL="0" indent="0">
              <a:buNone/>
            </a:pPr>
            <a:endParaRPr lang="en-US" sz="3300" dirty="0"/>
          </a:p>
          <a:p>
            <a:r>
              <a:rPr lang="en-US" sz="3300" dirty="0"/>
              <a:t>Inferences – from knowledge bases  </a:t>
            </a:r>
          </a:p>
          <a:p>
            <a:endParaRPr lang="en-US" sz="3300" dirty="0"/>
          </a:p>
          <a:p>
            <a:endParaRPr lang="en-IN" dirty="0"/>
          </a:p>
        </p:txBody>
      </p:sp>
    </p:spTree>
    <p:extLst>
      <p:ext uri="{BB962C8B-B14F-4D97-AF65-F5344CB8AC3E}">
        <p14:creationId xmlns:p14="http://schemas.microsoft.com/office/powerpoint/2010/main" val="7726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537-566D-4372-B854-D437377ED978}"/>
              </a:ext>
            </a:extLst>
          </p:cNvPr>
          <p:cNvSpPr>
            <a:spLocks noGrp="1"/>
          </p:cNvSpPr>
          <p:nvPr>
            <p:ph type="title"/>
          </p:nvPr>
        </p:nvSpPr>
        <p:spPr>
          <a:xfrm>
            <a:off x="3939208" y="2303255"/>
            <a:ext cx="4558748" cy="847449"/>
          </a:xfrm>
        </p:spPr>
        <p:txBody>
          <a:bodyPr/>
          <a:lstStyle/>
          <a:p>
            <a:r>
              <a:rPr lang="en-US" dirty="0">
                <a:solidFill>
                  <a:srgbClr val="C00000"/>
                </a:solidFill>
              </a:rPr>
              <a:t>Propositional Logic</a:t>
            </a:r>
            <a:endParaRPr lang="en-IN" dirty="0">
              <a:solidFill>
                <a:srgbClr val="C00000"/>
              </a:solidFill>
            </a:endParaRPr>
          </a:p>
        </p:txBody>
      </p:sp>
    </p:spTree>
    <p:extLst>
      <p:ext uri="{BB962C8B-B14F-4D97-AF65-F5344CB8AC3E}">
        <p14:creationId xmlns:p14="http://schemas.microsoft.com/office/powerpoint/2010/main" val="144200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6531" y="1943707"/>
            <a:ext cx="9114970" cy="3416320"/>
          </a:xfrm>
          <a:prstGeom prst="rect">
            <a:avLst/>
          </a:prstGeom>
        </p:spPr>
        <p:txBody>
          <a:bodyPr wrap="square">
            <a:spAutoFit/>
          </a:bodyPr>
          <a:lstStyle/>
          <a:p>
            <a:pPr algn="just"/>
            <a:r>
              <a:rPr lang="en-IN" sz="2400" i="1" dirty="0">
                <a:solidFill>
                  <a:srgbClr val="000000"/>
                </a:solidFill>
                <a:latin typeface="Times New Roman" panose="02020603050405020304" pitchFamily="18" charset="0"/>
              </a:rPr>
              <a:t>Victor has been murdered, and Art, Bob, and Carl are suspects. Art says he did not do it. He says that Bob was the victim's friend but that Carl hated the victim. Bob says he was out of town the day of the murder, and besides he didn't even know the guy. Carl says he is innocent and he saw Art and Bob with the victim just before the murder. Assuming that everyone - except possibly for the murderer - is telling the truth, </a:t>
            </a:r>
          </a:p>
          <a:p>
            <a:pPr algn="just"/>
            <a:endParaRPr lang="en-IN" sz="2400" i="1" dirty="0">
              <a:solidFill>
                <a:srgbClr val="000000"/>
              </a:solidFill>
              <a:latin typeface="Times New Roman" panose="02020603050405020304" pitchFamily="18" charset="0"/>
            </a:endParaRPr>
          </a:p>
          <a:p>
            <a:pPr algn="just"/>
            <a:r>
              <a:rPr lang="en-IN" sz="2400" i="1" dirty="0">
                <a:solidFill>
                  <a:srgbClr val="000000"/>
                </a:solidFill>
                <a:latin typeface="Times New Roman" panose="02020603050405020304" pitchFamily="18" charset="0"/>
              </a:rPr>
              <a:t>Encode the facts of the case so that you can use the tools of Propositional Logic to convince people that Bob killed Victor.</a:t>
            </a:r>
            <a:endParaRPr lang="en-IN" sz="2400" i="1" dirty="0"/>
          </a:p>
        </p:txBody>
      </p:sp>
      <p:sp>
        <p:nvSpPr>
          <p:cNvPr id="8" name="Title 1"/>
          <p:cNvSpPr>
            <a:spLocks noGrp="1"/>
          </p:cNvSpPr>
          <p:nvPr>
            <p:ph type="title"/>
          </p:nvPr>
        </p:nvSpPr>
        <p:spPr>
          <a:xfrm>
            <a:off x="4502204" y="685507"/>
            <a:ext cx="2116311" cy="387910"/>
          </a:xfrm>
        </p:spPr>
        <p:txBody>
          <a:bodyPr>
            <a:normAutofit fontScale="90000"/>
          </a:bodyPr>
          <a:lstStyle/>
          <a:p>
            <a:r>
              <a:rPr lang="en-IN" dirty="0">
                <a:solidFill>
                  <a:srgbClr val="C00000"/>
                </a:solidFill>
              </a:rPr>
              <a:t>Example</a:t>
            </a:r>
          </a:p>
        </p:txBody>
      </p:sp>
    </p:spTree>
    <p:extLst>
      <p:ext uri="{BB962C8B-B14F-4D97-AF65-F5344CB8AC3E}">
        <p14:creationId xmlns:p14="http://schemas.microsoft.com/office/powerpoint/2010/main" val="284786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C213-D32D-4D7A-A2A4-4639A7E94C28}"/>
              </a:ext>
            </a:extLst>
          </p:cNvPr>
          <p:cNvSpPr>
            <a:spLocks noGrp="1"/>
          </p:cNvSpPr>
          <p:nvPr>
            <p:ph type="title"/>
          </p:nvPr>
        </p:nvSpPr>
        <p:spPr>
          <a:xfrm>
            <a:off x="3811656" y="414821"/>
            <a:ext cx="4568687" cy="698362"/>
          </a:xfrm>
        </p:spPr>
        <p:txBody>
          <a:bodyPr/>
          <a:lstStyle/>
          <a:p>
            <a:r>
              <a:rPr lang="en-US" dirty="0">
                <a:solidFill>
                  <a:srgbClr val="3333CC"/>
                </a:solidFill>
              </a:rPr>
              <a:t>Propositional</a:t>
            </a:r>
            <a:r>
              <a:rPr lang="en-US" dirty="0">
                <a:solidFill>
                  <a:srgbClr val="FF0000"/>
                </a:solidFill>
              </a:rPr>
              <a:t> </a:t>
            </a:r>
            <a:r>
              <a:rPr lang="en-US" dirty="0">
                <a:solidFill>
                  <a:srgbClr val="3333CC"/>
                </a:solidFill>
              </a:rPr>
              <a:t>Logic</a:t>
            </a:r>
            <a:endParaRPr lang="en-IN" dirty="0">
              <a:solidFill>
                <a:srgbClr val="3333CC"/>
              </a:solidFill>
            </a:endParaRPr>
          </a:p>
        </p:txBody>
      </p:sp>
      <p:pic>
        <p:nvPicPr>
          <p:cNvPr id="6" name="Picture 5">
            <a:extLst>
              <a:ext uri="{FF2B5EF4-FFF2-40B4-BE49-F238E27FC236}">
                <a16:creationId xmlns:a16="http://schemas.microsoft.com/office/drawing/2014/main" id="{7BD99A33-9459-4D80-9EA4-57A30F3282E0}"/>
              </a:ext>
            </a:extLst>
          </p:cNvPr>
          <p:cNvPicPr>
            <a:picLocks noChangeAspect="1"/>
          </p:cNvPicPr>
          <p:nvPr/>
        </p:nvPicPr>
        <p:blipFill>
          <a:blip r:embed="rId2"/>
          <a:stretch>
            <a:fillRect/>
          </a:stretch>
        </p:blipFill>
        <p:spPr>
          <a:xfrm>
            <a:off x="954157" y="1526005"/>
            <a:ext cx="10137913" cy="4338720"/>
          </a:xfrm>
          <a:prstGeom prst="rect">
            <a:avLst/>
          </a:prstGeom>
        </p:spPr>
      </p:pic>
    </p:spTree>
    <p:extLst>
      <p:ext uri="{BB962C8B-B14F-4D97-AF65-F5344CB8AC3E}">
        <p14:creationId xmlns:p14="http://schemas.microsoft.com/office/powerpoint/2010/main" val="206726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DA52DE-A5C3-373E-8640-AC477823D0C0}"/>
              </a:ext>
            </a:extLst>
          </p:cNvPr>
          <p:cNvPicPr>
            <a:picLocks noChangeAspect="1"/>
          </p:cNvPicPr>
          <p:nvPr/>
        </p:nvPicPr>
        <p:blipFill>
          <a:blip r:embed="rId2"/>
          <a:stretch>
            <a:fillRect/>
          </a:stretch>
        </p:blipFill>
        <p:spPr>
          <a:xfrm>
            <a:off x="2410859" y="1465607"/>
            <a:ext cx="5023611" cy="4557505"/>
          </a:xfrm>
          <a:prstGeom prst="rect">
            <a:avLst/>
          </a:prstGeom>
        </p:spPr>
      </p:pic>
      <p:sp>
        <p:nvSpPr>
          <p:cNvPr id="6" name="Title 1">
            <a:extLst>
              <a:ext uri="{FF2B5EF4-FFF2-40B4-BE49-F238E27FC236}">
                <a16:creationId xmlns:a16="http://schemas.microsoft.com/office/drawing/2014/main" id="{8F1D265B-57E7-7078-A718-F04A8F87AC26}"/>
              </a:ext>
            </a:extLst>
          </p:cNvPr>
          <p:cNvSpPr>
            <a:spLocks noGrp="1"/>
          </p:cNvSpPr>
          <p:nvPr>
            <p:ph type="title"/>
          </p:nvPr>
        </p:nvSpPr>
        <p:spPr>
          <a:xfrm>
            <a:off x="3324639" y="136526"/>
            <a:ext cx="4568687" cy="698362"/>
          </a:xfrm>
        </p:spPr>
        <p:txBody>
          <a:bodyPr/>
          <a:lstStyle/>
          <a:p>
            <a:r>
              <a:rPr lang="en-US" dirty="0">
                <a:solidFill>
                  <a:srgbClr val="3333CC"/>
                </a:solidFill>
              </a:rPr>
              <a:t>Propositional</a:t>
            </a:r>
            <a:r>
              <a:rPr lang="en-US" dirty="0">
                <a:solidFill>
                  <a:srgbClr val="FF0000"/>
                </a:solidFill>
              </a:rPr>
              <a:t> </a:t>
            </a:r>
            <a:r>
              <a:rPr lang="en-US" dirty="0">
                <a:solidFill>
                  <a:srgbClr val="3333CC"/>
                </a:solidFill>
              </a:rPr>
              <a:t>Logic</a:t>
            </a:r>
            <a:endParaRPr lang="en-IN" dirty="0">
              <a:solidFill>
                <a:srgbClr val="3333CC"/>
              </a:solidFill>
            </a:endParaRPr>
          </a:p>
        </p:txBody>
      </p:sp>
    </p:spTree>
    <p:extLst>
      <p:ext uri="{BB962C8B-B14F-4D97-AF65-F5344CB8AC3E}">
        <p14:creationId xmlns:p14="http://schemas.microsoft.com/office/powerpoint/2010/main" val="358088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F550-E3B1-44A2-BABD-B6D44C1E42E0}"/>
              </a:ext>
            </a:extLst>
          </p:cNvPr>
          <p:cNvSpPr>
            <a:spLocks noGrp="1"/>
          </p:cNvSpPr>
          <p:nvPr>
            <p:ph type="title"/>
          </p:nvPr>
        </p:nvSpPr>
        <p:spPr>
          <a:xfrm>
            <a:off x="3432313" y="156603"/>
            <a:ext cx="4409661" cy="628788"/>
          </a:xfrm>
        </p:spPr>
        <p:txBody>
          <a:bodyPr>
            <a:normAutofit fontScale="90000"/>
          </a:bodyPr>
          <a:lstStyle/>
          <a:p>
            <a:r>
              <a:rPr lang="en-US" dirty="0">
                <a:solidFill>
                  <a:srgbClr val="3333CC"/>
                </a:solidFill>
              </a:rPr>
              <a:t>Propositional Logic</a:t>
            </a:r>
            <a:endParaRPr lang="en-IN" dirty="0">
              <a:solidFill>
                <a:srgbClr val="3333CC"/>
              </a:solidFill>
            </a:endParaRPr>
          </a:p>
        </p:txBody>
      </p:sp>
      <p:pic>
        <p:nvPicPr>
          <p:cNvPr id="5" name="Content Placeholder 4">
            <a:extLst>
              <a:ext uri="{FF2B5EF4-FFF2-40B4-BE49-F238E27FC236}">
                <a16:creationId xmlns:a16="http://schemas.microsoft.com/office/drawing/2014/main" id="{BBE3528D-F54C-425F-980D-3A7F84C59B54}"/>
              </a:ext>
            </a:extLst>
          </p:cNvPr>
          <p:cNvPicPr>
            <a:picLocks noGrp="1" noChangeAspect="1"/>
          </p:cNvPicPr>
          <p:nvPr>
            <p:ph idx="1"/>
          </p:nvPr>
        </p:nvPicPr>
        <p:blipFill>
          <a:blip r:embed="rId2"/>
          <a:stretch>
            <a:fillRect/>
          </a:stretch>
        </p:blipFill>
        <p:spPr>
          <a:xfrm>
            <a:off x="1024973" y="1577147"/>
            <a:ext cx="9778862" cy="4809856"/>
          </a:xfrm>
        </p:spPr>
      </p:pic>
    </p:spTree>
    <p:extLst>
      <p:ext uri="{BB962C8B-B14F-4D97-AF65-F5344CB8AC3E}">
        <p14:creationId xmlns:p14="http://schemas.microsoft.com/office/powerpoint/2010/main" val="333448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5D4562-6232-45C5-89B1-98567246E1A5}"/>
              </a:ext>
            </a:extLst>
          </p:cNvPr>
          <p:cNvPicPr>
            <a:picLocks noChangeAspect="1"/>
          </p:cNvPicPr>
          <p:nvPr/>
        </p:nvPicPr>
        <p:blipFill>
          <a:blip r:embed="rId2"/>
          <a:stretch>
            <a:fillRect/>
          </a:stretch>
        </p:blipFill>
        <p:spPr>
          <a:xfrm>
            <a:off x="774424" y="979937"/>
            <a:ext cx="9989654" cy="5548000"/>
          </a:xfrm>
          <a:prstGeom prst="rect">
            <a:avLst/>
          </a:prstGeom>
        </p:spPr>
      </p:pic>
      <p:sp>
        <p:nvSpPr>
          <p:cNvPr id="6" name="Title 1">
            <a:extLst>
              <a:ext uri="{FF2B5EF4-FFF2-40B4-BE49-F238E27FC236}">
                <a16:creationId xmlns:a16="http://schemas.microsoft.com/office/drawing/2014/main" id="{2D8B6EAA-701B-485A-8905-064B68480BA8}"/>
              </a:ext>
            </a:extLst>
          </p:cNvPr>
          <p:cNvSpPr>
            <a:spLocks noGrp="1"/>
          </p:cNvSpPr>
          <p:nvPr>
            <p:ph type="title"/>
          </p:nvPr>
        </p:nvSpPr>
        <p:spPr>
          <a:xfrm>
            <a:off x="3432313" y="156603"/>
            <a:ext cx="4409661" cy="628788"/>
          </a:xfrm>
        </p:spPr>
        <p:txBody>
          <a:bodyPr>
            <a:normAutofit fontScale="90000"/>
          </a:bodyPr>
          <a:lstStyle/>
          <a:p>
            <a:r>
              <a:rPr lang="en-US" dirty="0">
                <a:solidFill>
                  <a:srgbClr val="3333CC"/>
                </a:solidFill>
              </a:rPr>
              <a:t>Propositional Logic</a:t>
            </a:r>
            <a:endParaRPr lang="en-IN" dirty="0">
              <a:solidFill>
                <a:srgbClr val="3333CC"/>
              </a:solidFill>
            </a:endParaRPr>
          </a:p>
        </p:txBody>
      </p:sp>
    </p:spTree>
    <p:extLst>
      <p:ext uri="{BB962C8B-B14F-4D97-AF65-F5344CB8AC3E}">
        <p14:creationId xmlns:p14="http://schemas.microsoft.com/office/powerpoint/2010/main" val="329371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761D-9328-4ADD-BDB9-68ED9D2FB7E4}"/>
              </a:ext>
            </a:extLst>
          </p:cNvPr>
          <p:cNvSpPr>
            <a:spLocks noGrp="1"/>
          </p:cNvSpPr>
          <p:nvPr>
            <p:ph type="title"/>
          </p:nvPr>
        </p:nvSpPr>
        <p:spPr>
          <a:xfrm>
            <a:off x="4333461" y="456095"/>
            <a:ext cx="2849217" cy="767936"/>
          </a:xfrm>
        </p:spPr>
        <p:txBody>
          <a:bodyPr/>
          <a:lstStyle/>
          <a:p>
            <a:r>
              <a:rPr lang="en-US" dirty="0">
                <a:solidFill>
                  <a:srgbClr val="FF0000"/>
                </a:solidFill>
              </a:rPr>
              <a:t>Truth Table</a:t>
            </a:r>
            <a:endParaRPr lang="en-IN" dirty="0">
              <a:solidFill>
                <a:srgbClr val="FF0000"/>
              </a:solidFill>
            </a:endParaRPr>
          </a:p>
        </p:txBody>
      </p:sp>
      <p:pic>
        <p:nvPicPr>
          <p:cNvPr id="5" name="Picture 4">
            <a:extLst>
              <a:ext uri="{FF2B5EF4-FFF2-40B4-BE49-F238E27FC236}">
                <a16:creationId xmlns:a16="http://schemas.microsoft.com/office/drawing/2014/main" id="{012CA09F-4DAE-48B9-A4F3-BEF68A6D6CCB}"/>
              </a:ext>
            </a:extLst>
          </p:cNvPr>
          <p:cNvPicPr>
            <a:picLocks noChangeAspect="1"/>
          </p:cNvPicPr>
          <p:nvPr/>
        </p:nvPicPr>
        <p:blipFill>
          <a:blip r:embed="rId2"/>
          <a:stretch>
            <a:fillRect/>
          </a:stretch>
        </p:blipFill>
        <p:spPr>
          <a:xfrm>
            <a:off x="829709" y="2593134"/>
            <a:ext cx="10341873" cy="2185518"/>
          </a:xfrm>
          <a:prstGeom prst="rect">
            <a:avLst/>
          </a:prstGeom>
        </p:spPr>
      </p:pic>
      <p:sp>
        <p:nvSpPr>
          <p:cNvPr id="6" name="TextBox 5">
            <a:extLst>
              <a:ext uri="{FF2B5EF4-FFF2-40B4-BE49-F238E27FC236}">
                <a16:creationId xmlns:a16="http://schemas.microsoft.com/office/drawing/2014/main" id="{5617A989-97A0-417F-AF20-01836DA4399E}"/>
              </a:ext>
            </a:extLst>
          </p:cNvPr>
          <p:cNvSpPr txBox="1"/>
          <p:nvPr/>
        </p:nvSpPr>
        <p:spPr>
          <a:xfrm>
            <a:off x="1791423" y="1539250"/>
            <a:ext cx="8418443" cy="369332"/>
          </a:xfrm>
          <a:prstGeom prst="rect">
            <a:avLst/>
          </a:prstGeom>
          <a:noFill/>
        </p:spPr>
        <p:txBody>
          <a:bodyPr wrap="square" rtlCol="0">
            <a:spAutoFit/>
          </a:bodyPr>
          <a:lstStyle/>
          <a:p>
            <a:r>
              <a:rPr lang="en-US" dirty="0"/>
              <a:t>Some rules reduce truth of a complex sentence to truth of truth of simpler sentences</a:t>
            </a:r>
            <a:endParaRPr lang="en-IN" dirty="0"/>
          </a:p>
        </p:txBody>
      </p:sp>
    </p:spTree>
    <p:extLst>
      <p:ext uri="{BB962C8B-B14F-4D97-AF65-F5344CB8AC3E}">
        <p14:creationId xmlns:p14="http://schemas.microsoft.com/office/powerpoint/2010/main" val="363911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118" y="351679"/>
            <a:ext cx="3585882" cy="387910"/>
          </a:xfrm>
        </p:spPr>
        <p:txBody>
          <a:bodyPr>
            <a:normAutofit fontScale="90000"/>
          </a:bodyPr>
          <a:lstStyle/>
          <a:p>
            <a:r>
              <a:rPr lang="en-IN" dirty="0">
                <a:solidFill>
                  <a:srgbClr val="C00000"/>
                </a:solidFill>
              </a:rPr>
              <a:t>Special formulas</a:t>
            </a:r>
          </a:p>
        </p:txBody>
      </p:sp>
      <p:pic>
        <p:nvPicPr>
          <p:cNvPr id="5" name="Picture 4"/>
          <p:cNvPicPr>
            <a:picLocks noChangeAspect="1"/>
          </p:cNvPicPr>
          <p:nvPr/>
        </p:nvPicPr>
        <p:blipFill>
          <a:blip r:embed="rId2"/>
          <a:stretch>
            <a:fillRect/>
          </a:stretch>
        </p:blipFill>
        <p:spPr>
          <a:xfrm>
            <a:off x="2441313" y="5680554"/>
            <a:ext cx="6801373" cy="584791"/>
          </a:xfrm>
          <a:prstGeom prst="rect">
            <a:avLst/>
          </a:prstGeom>
          <a:ln w="25400">
            <a:noFill/>
          </a:ln>
        </p:spPr>
      </p:pic>
      <p:pic>
        <p:nvPicPr>
          <p:cNvPr id="6" name="Picture 5"/>
          <p:cNvPicPr>
            <a:picLocks noChangeAspect="1"/>
          </p:cNvPicPr>
          <p:nvPr/>
        </p:nvPicPr>
        <p:blipFill>
          <a:blip r:embed="rId3"/>
          <a:stretch>
            <a:fillRect/>
          </a:stretch>
        </p:blipFill>
        <p:spPr>
          <a:xfrm>
            <a:off x="3059685" y="4141719"/>
            <a:ext cx="5005468" cy="1049339"/>
          </a:xfrm>
          <a:prstGeom prst="rect">
            <a:avLst/>
          </a:prstGeom>
          <a:ln w="22225">
            <a:noFill/>
          </a:ln>
        </p:spPr>
      </p:pic>
      <p:pic>
        <p:nvPicPr>
          <p:cNvPr id="8" name="Picture 7"/>
          <p:cNvPicPr>
            <a:picLocks noChangeAspect="1"/>
          </p:cNvPicPr>
          <p:nvPr/>
        </p:nvPicPr>
        <p:blipFill>
          <a:blip r:embed="rId4"/>
          <a:stretch>
            <a:fillRect/>
          </a:stretch>
        </p:blipFill>
        <p:spPr>
          <a:xfrm>
            <a:off x="3059685" y="1480334"/>
            <a:ext cx="5245316" cy="2171889"/>
          </a:xfrm>
          <a:prstGeom prst="rect">
            <a:avLst/>
          </a:prstGeom>
          <a:solidFill>
            <a:srgbClr val="C00000"/>
          </a:solidFill>
          <a:ln w="25400">
            <a:solidFill>
              <a:schemeClr val="tx1"/>
            </a:solidFill>
          </a:ln>
        </p:spPr>
      </p:pic>
    </p:spTree>
    <p:extLst>
      <p:ext uri="{BB962C8B-B14F-4D97-AF65-F5344CB8AC3E}">
        <p14:creationId xmlns:p14="http://schemas.microsoft.com/office/powerpoint/2010/main" val="135945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BAED-5860-02AD-9A73-35498F42CCFF}"/>
              </a:ext>
            </a:extLst>
          </p:cNvPr>
          <p:cNvSpPr>
            <a:spLocks noGrp="1"/>
          </p:cNvSpPr>
          <p:nvPr>
            <p:ph type="title"/>
          </p:nvPr>
        </p:nvSpPr>
        <p:spPr>
          <a:xfrm>
            <a:off x="3382617" y="136526"/>
            <a:ext cx="5095461" cy="678484"/>
          </a:xfrm>
        </p:spPr>
        <p:txBody>
          <a:bodyPr>
            <a:normAutofit fontScale="90000"/>
          </a:bodyPr>
          <a:lstStyle/>
          <a:p>
            <a:r>
              <a:rPr lang="en-US" dirty="0"/>
              <a:t>Special Syntactic forms</a:t>
            </a:r>
            <a:endParaRPr lang="en-IN" dirty="0"/>
          </a:p>
        </p:txBody>
      </p:sp>
      <p:pic>
        <p:nvPicPr>
          <p:cNvPr id="5" name="Content Placeholder 4">
            <a:extLst>
              <a:ext uri="{FF2B5EF4-FFF2-40B4-BE49-F238E27FC236}">
                <a16:creationId xmlns:a16="http://schemas.microsoft.com/office/drawing/2014/main" id="{7CDCEA90-C5FD-44F6-5B30-F55D8B2FE433}"/>
              </a:ext>
            </a:extLst>
          </p:cNvPr>
          <p:cNvPicPr>
            <a:picLocks noGrp="1" noChangeAspect="1"/>
          </p:cNvPicPr>
          <p:nvPr>
            <p:ph idx="1"/>
          </p:nvPr>
        </p:nvPicPr>
        <p:blipFill>
          <a:blip r:embed="rId2"/>
          <a:stretch>
            <a:fillRect/>
          </a:stretch>
        </p:blipFill>
        <p:spPr>
          <a:xfrm>
            <a:off x="1738865" y="1174164"/>
            <a:ext cx="6888300" cy="5122070"/>
          </a:xfrm>
        </p:spPr>
      </p:pic>
    </p:spTree>
    <p:extLst>
      <p:ext uri="{BB962C8B-B14F-4D97-AF65-F5344CB8AC3E}">
        <p14:creationId xmlns:p14="http://schemas.microsoft.com/office/powerpoint/2010/main" val="362850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7CA8-AFD7-45F9-9F58-6A9E0722F590}"/>
              </a:ext>
            </a:extLst>
          </p:cNvPr>
          <p:cNvSpPr>
            <a:spLocks noGrp="1"/>
          </p:cNvSpPr>
          <p:nvPr>
            <p:ph type="title"/>
          </p:nvPr>
        </p:nvSpPr>
        <p:spPr>
          <a:xfrm>
            <a:off x="4994564" y="212726"/>
            <a:ext cx="1780309" cy="812511"/>
          </a:xfrm>
        </p:spPr>
        <p:txBody>
          <a:bodyPr>
            <a:normAutofit fontScale="90000"/>
          </a:bodyPr>
          <a:lstStyle/>
          <a:p>
            <a:r>
              <a:rPr lang="en-US" b="1" dirty="0">
                <a:solidFill>
                  <a:srgbClr val="3333CC"/>
                </a:solidFill>
              </a:rPr>
              <a:t>Outline</a:t>
            </a:r>
            <a:endParaRPr lang="en-IN" b="1" dirty="0">
              <a:solidFill>
                <a:srgbClr val="3333CC"/>
              </a:solidFill>
            </a:endParaRPr>
          </a:p>
        </p:txBody>
      </p:sp>
      <p:sp>
        <p:nvSpPr>
          <p:cNvPr id="3" name="Content Placeholder 2">
            <a:extLst>
              <a:ext uri="{FF2B5EF4-FFF2-40B4-BE49-F238E27FC236}">
                <a16:creationId xmlns:a16="http://schemas.microsoft.com/office/drawing/2014/main" id="{1AD8FE2C-B52F-422E-94A5-A99EDFFD1BB9}"/>
              </a:ext>
            </a:extLst>
          </p:cNvPr>
          <p:cNvSpPr>
            <a:spLocks noGrp="1"/>
          </p:cNvSpPr>
          <p:nvPr>
            <p:ph idx="1"/>
          </p:nvPr>
        </p:nvSpPr>
        <p:spPr>
          <a:xfrm>
            <a:off x="1239982" y="1285297"/>
            <a:ext cx="9040091" cy="4575175"/>
          </a:xfrm>
        </p:spPr>
        <p:txBody>
          <a:bodyPr>
            <a:normAutofit/>
          </a:bodyPr>
          <a:lstStyle/>
          <a:p>
            <a:pPr marL="0" indent="0">
              <a:buNone/>
            </a:pPr>
            <a:r>
              <a:rPr lang="en-IN" dirty="0"/>
              <a:t>Knowledge-based agents </a:t>
            </a:r>
          </a:p>
          <a:p>
            <a:pPr marL="0" indent="0">
              <a:buNone/>
            </a:pPr>
            <a:endParaRPr lang="en-IN" dirty="0"/>
          </a:p>
          <a:p>
            <a:pPr marL="0" indent="0">
              <a:buNone/>
            </a:pPr>
            <a:r>
              <a:rPr lang="en-IN" dirty="0"/>
              <a:t>● Logic in general—models and entailment</a:t>
            </a:r>
          </a:p>
          <a:p>
            <a:pPr marL="0" indent="0">
              <a:buNone/>
            </a:pPr>
            <a:r>
              <a:rPr lang="en-IN" dirty="0"/>
              <a:t> ● Propositional (Boolean) logic </a:t>
            </a:r>
          </a:p>
          <a:p>
            <a:pPr marL="0" indent="0">
              <a:buNone/>
            </a:pPr>
            <a:r>
              <a:rPr lang="en-IN" dirty="0"/>
              <a:t>● Equivalence, validity, satisfiability </a:t>
            </a:r>
          </a:p>
          <a:p>
            <a:pPr marL="0" indent="0">
              <a:buNone/>
            </a:pPr>
            <a:r>
              <a:rPr lang="en-IN" dirty="0"/>
              <a:t>● Inference rules and theorem proving </a:t>
            </a:r>
          </a:p>
          <a:p>
            <a:pPr marL="0" indent="0">
              <a:buNone/>
            </a:pPr>
            <a:r>
              <a:rPr lang="en-IN" dirty="0"/>
              <a:t>– forward chaining </a:t>
            </a:r>
          </a:p>
          <a:p>
            <a:pPr marL="0" indent="0">
              <a:buNone/>
            </a:pPr>
            <a:r>
              <a:rPr lang="en-IN" dirty="0"/>
              <a:t>– backward chaining </a:t>
            </a:r>
          </a:p>
          <a:p>
            <a:pPr marL="0" indent="0">
              <a:buNone/>
            </a:pPr>
            <a:r>
              <a:rPr lang="en-IN" dirty="0"/>
              <a:t>– resolution</a:t>
            </a:r>
          </a:p>
        </p:txBody>
      </p:sp>
    </p:spTree>
    <p:extLst>
      <p:ext uri="{BB962C8B-B14F-4D97-AF65-F5344CB8AC3E}">
        <p14:creationId xmlns:p14="http://schemas.microsoft.com/office/powerpoint/2010/main" val="300078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197" y="118383"/>
            <a:ext cx="2558143" cy="665389"/>
          </a:xfrm>
        </p:spPr>
        <p:txBody>
          <a:bodyPr>
            <a:normAutofit fontScale="90000"/>
          </a:bodyPr>
          <a:lstStyle/>
          <a:p>
            <a:r>
              <a:rPr lang="en-IN" dirty="0">
                <a:solidFill>
                  <a:srgbClr val="C00000"/>
                </a:solidFill>
              </a:rPr>
              <a:t>Implication</a:t>
            </a:r>
          </a:p>
        </p:txBody>
      </p:sp>
      <p:pic>
        <p:nvPicPr>
          <p:cNvPr id="4" name="Content Placeholder 3"/>
          <p:cNvPicPr>
            <a:picLocks noGrp="1" noChangeAspect="1"/>
          </p:cNvPicPr>
          <p:nvPr>
            <p:ph idx="1"/>
          </p:nvPr>
        </p:nvPicPr>
        <p:blipFill>
          <a:blip r:embed="rId2"/>
          <a:stretch>
            <a:fillRect/>
          </a:stretch>
        </p:blipFill>
        <p:spPr>
          <a:xfrm>
            <a:off x="2637373" y="1479706"/>
            <a:ext cx="6071789" cy="1949294"/>
          </a:xfrm>
          <a:prstGeom prst="rect">
            <a:avLst/>
          </a:prstGeom>
          <a:ln w="15875">
            <a:solidFill>
              <a:schemeClr val="tx1"/>
            </a:solidFill>
          </a:ln>
        </p:spPr>
      </p:pic>
      <p:pic>
        <p:nvPicPr>
          <p:cNvPr id="5" name="Picture 4"/>
          <p:cNvPicPr>
            <a:picLocks noChangeAspect="1"/>
          </p:cNvPicPr>
          <p:nvPr/>
        </p:nvPicPr>
        <p:blipFill>
          <a:blip r:embed="rId3"/>
          <a:stretch>
            <a:fillRect/>
          </a:stretch>
        </p:blipFill>
        <p:spPr>
          <a:xfrm>
            <a:off x="3708906" y="3908874"/>
            <a:ext cx="4239059" cy="2094175"/>
          </a:xfrm>
          <a:prstGeom prst="rect">
            <a:avLst/>
          </a:prstGeom>
          <a:ln w="19050">
            <a:solidFill>
              <a:schemeClr val="tx1"/>
            </a:solidFill>
          </a:ln>
        </p:spPr>
      </p:pic>
    </p:spTree>
    <p:extLst>
      <p:ext uri="{BB962C8B-B14F-4D97-AF65-F5344CB8AC3E}">
        <p14:creationId xmlns:p14="http://schemas.microsoft.com/office/powerpoint/2010/main" val="757684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083C-333E-4A26-95E0-C34D63D71C99}"/>
              </a:ext>
            </a:extLst>
          </p:cNvPr>
          <p:cNvSpPr>
            <a:spLocks noGrp="1"/>
          </p:cNvSpPr>
          <p:nvPr>
            <p:ph type="title"/>
          </p:nvPr>
        </p:nvSpPr>
        <p:spPr>
          <a:xfrm>
            <a:off x="3248637" y="440635"/>
            <a:ext cx="5190878" cy="360544"/>
          </a:xfrm>
        </p:spPr>
        <p:txBody>
          <a:bodyPr>
            <a:normAutofit fontScale="90000"/>
          </a:bodyPr>
          <a:lstStyle/>
          <a:p>
            <a:r>
              <a:rPr lang="en-IN" dirty="0">
                <a:solidFill>
                  <a:srgbClr val="FF0000"/>
                </a:solidFill>
              </a:rPr>
              <a:t>Validity and Satisfiability</a:t>
            </a:r>
          </a:p>
        </p:txBody>
      </p:sp>
      <p:pic>
        <p:nvPicPr>
          <p:cNvPr id="7" name="Picture 6">
            <a:extLst>
              <a:ext uri="{FF2B5EF4-FFF2-40B4-BE49-F238E27FC236}">
                <a16:creationId xmlns:a16="http://schemas.microsoft.com/office/drawing/2014/main" id="{4CEA6325-61FF-C785-4728-C4AAE8E070A8}"/>
              </a:ext>
            </a:extLst>
          </p:cNvPr>
          <p:cNvPicPr>
            <a:picLocks noChangeAspect="1"/>
          </p:cNvPicPr>
          <p:nvPr/>
        </p:nvPicPr>
        <p:blipFill>
          <a:blip r:embed="rId2"/>
          <a:stretch>
            <a:fillRect/>
          </a:stretch>
        </p:blipFill>
        <p:spPr>
          <a:xfrm>
            <a:off x="1592603" y="1749287"/>
            <a:ext cx="8005548" cy="3919908"/>
          </a:xfrm>
          <a:prstGeom prst="rect">
            <a:avLst/>
          </a:prstGeom>
        </p:spPr>
      </p:pic>
    </p:spTree>
    <p:extLst>
      <p:ext uri="{BB962C8B-B14F-4D97-AF65-F5344CB8AC3E}">
        <p14:creationId xmlns:p14="http://schemas.microsoft.com/office/powerpoint/2010/main" val="371025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94" y="203761"/>
            <a:ext cx="1595718" cy="239992"/>
          </a:xfrm>
        </p:spPr>
        <p:txBody>
          <a:bodyPr>
            <a:noAutofit/>
          </a:bodyPr>
          <a:lstStyle/>
          <a:p>
            <a:r>
              <a:rPr lang="en-IN" sz="3200" dirty="0">
                <a:solidFill>
                  <a:srgbClr val="C00000"/>
                </a:solidFill>
              </a:rPr>
              <a:t>Example</a:t>
            </a:r>
          </a:p>
        </p:txBody>
      </p:sp>
      <p:sp>
        <p:nvSpPr>
          <p:cNvPr id="5" name="Rectangle 4"/>
          <p:cNvSpPr/>
          <p:nvPr/>
        </p:nvSpPr>
        <p:spPr>
          <a:xfrm>
            <a:off x="1150210" y="821440"/>
            <a:ext cx="9902103" cy="5668812"/>
          </a:xfrm>
          <a:prstGeom prst="rect">
            <a:avLst/>
          </a:prstGeom>
        </p:spPr>
        <p:txBody>
          <a:bodyPr wrap="square">
            <a:spAutoFit/>
          </a:bodyPr>
          <a:lstStyle/>
          <a:p>
            <a:r>
              <a:rPr lang="en-IN" sz="2000" dirty="0"/>
              <a:t>The following example is due to Lewis Carroll.  Prove that it is a valid argument.</a:t>
            </a:r>
          </a:p>
          <a:p>
            <a:endParaRPr lang="en-IN" sz="2000" dirty="0"/>
          </a:p>
          <a:p>
            <a:pPr marL="457200" indent="-457200">
              <a:spcBef>
                <a:spcPts val="600"/>
              </a:spcBef>
              <a:spcAft>
                <a:spcPts val="600"/>
              </a:spcAft>
              <a:buFont typeface="+mj-lt"/>
              <a:buAutoNum type="arabicPeriod"/>
            </a:pPr>
            <a:r>
              <a:rPr lang="en-IN" sz="2000" dirty="0"/>
              <a:t>All the dated letters in this room are written on blue paper.</a:t>
            </a:r>
          </a:p>
          <a:p>
            <a:pPr marL="457200" indent="-457200">
              <a:spcBef>
                <a:spcPts val="600"/>
              </a:spcBef>
              <a:spcAft>
                <a:spcPts val="600"/>
              </a:spcAft>
              <a:buFont typeface="+mj-lt"/>
              <a:buAutoNum type="arabicPeriod"/>
            </a:pPr>
            <a:r>
              <a:rPr lang="en-IN" sz="2000" dirty="0"/>
              <a:t>None of them are in black ink, except those that are written in the third person. </a:t>
            </a:r>
          </a:p>
          <a:p>
            <a:pPr marL="457200" indent="-457200">
              <a:spcBef>
                <a:spcPts val="600"/>
              </a:spcBef>
              <a:spcAft>
                <a:spcPts val="600"/>
              </a:spcAft>
              <a:buFont typeface="+mj-lt"/>
              <a:buAutoNum type="arabicPeriod"/>
            </a:pPr>
            <a:r>
              <a:rPr lang="en-IN" sz="2000" dirty="0"/>
              <a:t>I have not filed any of those that I can read. </a:t>
            </a:r>
          </a:p>
          <a:p>
            <a:pPr marL="457200" indent="-457200">
              <a:spcBef>
                <a:spcPts val="600"/>
              </a:spcBef>
              <a:spcAft>
                <a:spcPts val="600"/>
              </a:spcAft>
              <a:buFont typeface="+mj-lt"/>
              <a:buAutoNum type="arabicPeriod"/>
            </a:pPr>
            <a:r>
              <a:rPr lang="en-IN" sz="2000" dirty="0"/>
              <a:t>None of those that are written on one sheet are undated.</a:t>
            </a:r>
          </a:p>
          <a:p>
            <a:pPr marL="457200" indent="-457200">
              <a:spcBef>
                <a:spcPts val="600"/>
              </a:spcBef>
              <a:spcAft>
                <a:spcPts val="600"/>
              </a:spcAft>
              <a:buFont typeface="+mj-lt"/>
              <a:buAutoNum type="arabicPeriod"/>
            </a:pPr>
            <a:r>
              <a:rPr lang="en-IN" sz="2000" dirty="0"/>
              <a:t>All of those that are not crossed out are in black ink.</a:t>
            </a:r>
          </a:p>
          <a:p>
            <a:pPr marL="457200" indent="-457200">
              <a:spcBef>
                <a:spcPts val="600"/>
              </a:spcBef>
              <a:spcAft>
                <a:spcPts val="600"/>
              </a:spcAft>
              <a:buFont typeface="+mj-lt"/>
              <a:buAutoNum type="arabicPeriod"/>
            </a:pPr>
            <a:r>
              <a:rPr lang="en-IN" sz="2000" dirty="0"/>
              <a:t>All of those that are written by Brown begin with “Dear Sir.” </a:t>
            </a:r>
          </a:p>
          <a:p>
            <a:pPr marL="457200" indent="-457200">
              <a:spcBef>
                <a:spcPts val="600"/>
              </a:spcBef>
              <a:spcAft>
                <a:spcPts val="600"/>
              </a:spcAft>
              <a:buFont typeface="+mj-lt"/>
              <a:buAutoNum type="arabicPeriod"/>
            </a:pPr>
            <a:r>
              <a:rPr lang="en-IN" sz="2000" dirty="0"/>
              <a:t>All of those that are written on blue paper are filed.</a:t>
            </a:r>
          </a:p>
          <a:p>
            <a:pPr marL="457200" indent="-457200">
              <a:spcBef>
                <a:spcPts val="600"/>
              </a:spcBef>
              <a:spcAft>
                <a:spcPts val="600"/>
              </a:spcAft>
              <a:buFont typeface="+mj-lt"/>
              <a:buAutoNum type="arabicPeriod"/>
            </a:pPr>
            <a:r>
              <a:rPr lang="en-IN" sz="2000" dirty="0"/>
              <a:t>None of those that are written on more than one sheet are crossed out.</a:t>
            </a:r>
          </a:p>
          <a:p>
            <a:pPr marL="457200" indent="-457200">
              <a:spcBef>
                <a:spcPts val="600"/>
              </a:spcBef>
              <a:spcAft>
                <a:spcPts val="600"/>
              </a:spcAft>
              <a:buFont typeface="+mj-lt"/>
              <a:buAutoNum type="arabicPeriod"/>
            </a:pPr>
            <a:r>
              <a:rPr lang="en-IN" sz="2000" dirty="0"/>
              <a:t>None of those that begin with “Dear sir” are written in the third person. </a:t>
            </a:r>
          </a:p>
          <a:p>
            <a:endParaRPr lang="en-IN" sz="2000" dirty="0"/>
          </a:p>
          <a:p>
            <a:r>
              <a:rPr lang="en-IN" sz="2000" dirty="0"/>
              <a:t>                            </a:t>
            </a:r>
            <a:r>
              <a:rPr lang="en-IN" sz="2000" dirty="0">
                <a:solidFill>
                  <a:srgbClr val="5218A8"/>
                </a:solidFill>
              </a:rPr>
              <a:t>Therefore, I cannot read any of Brown’s letters</a:t>
            </a:r>
            <a:r>
              <a:rPr lang="en-IN" sz="2000" dirty="0"/>
              <a:t>.</a:t>
            </a:r>
          </a:p>
        </p:txBody>
      </p:sp>
    </p:spTree>
    <p:extLst>
      <p:ext uri="{BB962C8B-B14F-4D97-AF65-F5344CB8AC3E}">
        <p14:creationId xmlns:p14="http://schemas.microsoft.com/office/powerpoint/2010/main" val="278593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256691" y="612023"/>
            <a:ext cx="2541410" cy="5468418"/>
          </a:xfrm>
          <a:prstGeom prst="rect">
            <a:avLst/>
          </a:prstGeom>
        </p:spPr>
      </p:pic>
      <p:sp>
        <p:nvSpPr>
          <p:cNvPr id="8" name="Rectangle 7"/>
          <p:cNvSpPr/>
          <p:nvPr/>
        </p:nvSpPr>
        <p:spPr>
          <a:xfrm>
            <a:off x="391924" y="344878"/>
            <a:ext cx="5985934" cy="369332"/>
          </a:xfrm>
          <a:prstGeom prst="rect">
            <a:avLst/>
          </a:prstGeom>
        </p:spPr>
        <p:txBody>
          <a:bodyPr wrap="none">
            <a:spAutoFit/>
          </a:bodyPr>
          <a:lstStyle/>
          <a:p>
            <a:pPr>
              <a:spcBef>
                <a:spcPts val="1200"/>
              </a:spcBef>
              <a:spcAft>
                <a:spcPts val="600"/>
              </a:spcAft>
            </a:pPr>
            <a:r>
              <a:rPr lang="en-IN" dirty="0">
                <a:solidFill>
                  <a:srgbClr val="C00000"/>
                </a:solidFill>
              </a:rPr>
              <a:t>1.  All the dated letters in this room are written on blue paper.</a:t>
            </a:r>
          </a:p>
        </p:txBody>
      </p:sp>
      <p:sp>
        <p:nvSpPr>
          <p:cNvPr id="9" name="Rectangle 8"/>
          <p:cNvSpPr/>
          <p:nvPr/>
        </p:nvSpPr>
        <p:spPr>
          <a:xfrm>
            <a:off x="391924" y="1147708"/>
            <a:ext cx="8154382" cy="369332"/>
          </a:xfrm>
          <a:prstGeom prst="rect">
            <a:avLst/>
          </a:prstGeom>
        </p:spPr>
        <p:txBody>
          <a:bodyPr wrap="square">
            <a:spAutoFit/>
          </a:bodyPr>
          <a:lstStyle/>
          <a:p>
            <a:r>
              <a:rPr lang="en-IN" dirty="0">
                <a:solidFill>
                  <a:srgbClr val="C00000"/>
                </a:solidFill>
              </a:rPr>
              <a:t>2.  None of them are in black ink, except those that are written in the third person</a:t>
            </a:r>
          </a:p>
        </p:txBody>
      </p:sp>
      <p:sp>
        <p:nvSpPr>
          <p:cNvPr id="10" name="Rectangle 9"/>
          <p:cNvSpPr/>
          <p:nvPr/>
        </p:nvSpPr>
        <p:spPr>
          <a:xfrm>
            <a:off x="391924" y="1950538"/>
            <a:ext cx="4886146" cy="400110"/>
          </a:xfrm>
          <a:prstGeom prst="rect">
            <a:avLst/>
          </a:prstGeom>
        </p:spPr>
        <p:txBody>
          <a:bodyPr wrap="none">
            <a:spAutoFit/>
          </a:bodyPr>
          <a:lstStyle/>
          <a:p>
            <a:r>
              <a:rPr lang="en-IN" sz="2000" dirty="0">
                <a:solidFill>
                  <a:srgbClr val="C00000"/>
                </a:solidFill>
              </a:rPr>
              <a:t>3. I have not filed any of those that I can read</a:t>
            </a:r>
          </a:p>
        </p:txBody>
      </p:sp>
      <p:sp>
        <p:nvSpPr>
          <p:cNvPr id="11" name="Rectangle 10"/>
          <p:cNvSpPr/>
          <p:nvPr/>
        </p:nvSpPr>
        <p:spPr>
          <a:xfrm>
            <a:off x="391924" y="2778107"/>
            <a:ext cx="6356612" cy="400110"/>
          </a:xfrm>
          <a:prstGeom prst="rect">
            <a:avLst/>
          </a:prstGeom>
        </p:spPr>
        <p:txBody>
          <a:bodyPr wrap="none">
            <a:spAutoFit/>
          </a:bodyPr>
          <a:lstStyle/>
          <a:p>
            <a:r>
              <a:rPr lang="en-IN" sz="2000" dirty="0">
                <a:solidFill>
                  <a:srgbClr val="C00000"/>
                </a:solidFill>
              </a:rPr>
              <a:t>4. None of those that are written on one sheet are undated</a:t>
            </a:r>
          </a:p>
        </p:txBody>
      </p:sp>
      <p:sp>
        <p:nvSpPr>
          <p:cNvPr id="12" name="Rectangle 11"/>
          <p:cNvSpPr/>
          <p:nvPr/>
        </p:nvSpPr>
        <p:spPr>
          <a:xfrm>
            <a:off x="391786" y="3581125"/>
            <a:ext cx="5854038" cy="400110"/>
          </a:xfrm>
          <a:prstGeom prst="rect">
            <a:avLst/>
          </a:prstGeom>
        </p:spPr>
        <p:txBody>
          <a:bodyPr wrap="none">
            <a:spAutoFit/>
          </a:bodyPr>
          <a:lstStyle/>
          <a:p>
            <a:pPr>
              <a:spcBef>
                <a:spcPts val="1200"/>
              </a:spcBef>
              <a:spcAft>
                <a:spcPts val="600"/>
              </a:spcAft>
            </a:pPr>
            <a:r>
              <a:rPr lang="en-IN" sz="2000" dirty="0">
                <a:solidFill>
                  <a:srgbClr val="C00000"/>
                </a:solidFill>
              </a:rPr>
              <a:t>5. All of those that are not crossed out are in black ink</a:t>
            </a:r>
            <a:r>
              <a:rPr lang="en-IN" dirty="0"/>
              <a:t>.</a:t>
            </a:r>
          </a:p>
        </p:txBody>
      </p:sp>
      <p:sp>
        <p:nvSpPr>
          <p:cNvPr id="13" name="Rectangle 12"/>
          <p:cNvSpPr/>
          <p:nvPr/>
        </p:nvSpPr>
        <p:spPr>
          <a:xfrm>
            <a:off x="391786" y="4298271"/>
            <a:ext cx="6689011" cy="400110"/>
          </a:xfrm>
          <a:prstGeom prst="rect">
            <a:avLst/>
          </a:prstGeom>
        </p:spPr>
        <p:txBody>
          <a:bodyPr wrap="none">
            <a:spAutoFit/>
          </a:bodyPr>
          <a:lstStyle/>
          <a:p>
            <a:pPr>
              <a:spcBef>
                <a:spcPts val="1200"/>
              </a:spcBef>
              <a:spcAft>
                <a:spcPts val="600"/>
              </a:spcAft>
            </a:pPr>
            <a:r>
              <a:rPr lang="en-IN" sz="2000" dirty="0">
                <a:solidFill>
                  <a:srgbClr val="C00000"/>
                </a:solidFill>
              </a:rPr>
              <a:t>6. All of those that are written by Brown begin with “Dear Sir.” </a:t>
            </a:r>
          </a:p>
        </p:txBody>
      </p:sp>
      <p:sp>
        <p:nvSpPr>
          <p:cNvPr id="14" name="Rectangle 13"/>
          <p:cNvSpPr/>
          <p:nvPr/>
        </p:nvSpPr>
        <p:spPr>
          <a:xfrm>
            <a:off x="391786" y="5090464"/>
            <a:ext cx="5806846" cy="400110"/>
          </a:xfrm>
          <a:prstGeom prst="rect">
            <a:avLst/>
          </a:prstGeom>
        </p:spPr>
        <p:txBody>
          <a:bodyPr wrap="none">
            <a:spAutoFit/>
          </a:bodyPr>
          <a:lstStyle/>
          <a:p>
            <a:pPr>
              <a:spcBef>
                <a:spcPts val="1200"/>
              </a:spcBef>
              <a:spcAft>
                <a:spcPts val="600"/>
              </a:spcAft>
            </a:pPr>
            <a:r>
              <a:rPr lang="en-IN" sz="2000" dirty="0">
                <a:solidFill>
                  <a:srgbClr val="C00000"/>
                </a:solidFill>
              </a:rPr>
              <a:t>7. All of those that are written on blue paper are filed.</a:t>
            </a:r>
          </a:p>
        </p:txBody>
      </p:sp>
      <p:sp>
        <p:nvSpPr>
          <p:cNvPr id="15" name="Rectangle 14"/>
          <p:cNvSpPr/>
          <p:nvPr/>
        </p:nvSpPr>
        <p:spPr>
          <a:xfrm>
            <a:off x="391648" y="5563350"/>
            <a:ext cx="8005344" cy="400110"/>
          </a:xfrm>
          <a:prstGeom prst="rect">
            <a:avLst/>
          </a:prstGeom>
        </p:spPr>
        <p:txBody>
          <a:bodyPr wrap="square">
            <a:spAutoFit/>
          </a:bodyPr>
          <a:lstStyle/>
          <a:p>
            <a:pPr>
              <a:spcBef>
                <a:spcPts val="1200"/>
              </a:spcBef>
              <a:spcAft>
                <a:spcPts val="600"/>
              </a:spcAft>
            </a:pPr>
            <a:r>
              <a:rPr lang="en-IN" sz="2000" dirty="0">
                <a:solidFill>
                  <a:srgbClr val="C00000"/>
                </a:solidFill>
              </a:rPr>
              <a:t>8. None of those that are written on more than one sheet are crossed out.</a:t>
            </a:r>
          </a:p>
        </p:txBody>
      </p:sp>
      <p:sp>
        <p:nvSpPr>
          <p:cNvPr id="16" name="Rectangle 15"/>
          <p:cNvSpPr/>
          <p:nvPr/>
        </p:nvSpPr>
        <p:spPr>
          <a:xfrm>
            <a:off x="391510" y="6080441"/>
            <a:ext cx="8005482" cy="400110"/>
          </a:xfrm>
          <a:prstGeom prst="rect">
            <a:avLst/>
          </a:prstGeom>
        </p:spPr>
        <p:txBody>
          <a:bodyPr wrap="square">
            <a:spAutoFit/>
          </a:bodyPr>
          <a:lstStyle/>
          <a:p>
            <a:pPr>
              <a:spcBef>
                <a:spcPts val="1200"/>
              </a:spcBef>
              <a:spcAft>
                <a:spcPts val="600"/>
              </a:spcAft>
            </a:pPr>
            <a:r>
              <a:rPr lang="en-IN" sz="2000" dirty="0">
                <a:solidFill>
                  <a:srgbClr val="C00000"/>
                </a:solidFill>
              </a:rPr>
              <a:t>9. None of those that begin with “Dear sir” are written in the third person. </a:t>
            </a:r>
          </a:p>
        </p:txBody>
      </p:sp>
      <p:pic>
        <p:nvPicPr>
          <p:cNvPr id="17" name="Picture 16"/>
          <p:cNvPicPr>
            <a:picLocks noChangeAspect="1"/>
          </p:cNvPicPr>
          <p:nvPr/>
        </p:nvPicPr>
        <p:blipFill>
          <a:blip r:embed="rId3"/>
          <a:stretch>
            <a:fillRect/>
          </a:stretch>
        </p:blipFill>
        <p:spPr>
          <a:xfrm>
            <a:off x="587071" y="748328"/>
            <a:ext cx="2847975" cy="361950"/>
          </a:xfrm>
          <a:prstGeom prst="rect">
            <a:avLst/>
          </a:prstGeom>
        </p:spPr>
      </p:pic>
      <p:pic>
        <p:nvPicPr>
          <p:cNvPr id="18" name="Picture 17"/>
          <p:cNvPicPr>
            <a:picLocks noChangeAspect="1"/>
          </p:cNvPicPr>
          <p:nvPr/>
        </p:nvPicPr>
        <p:blipFill>
          <a:blip r:embed="rId4"/>
          <a:stretch>
            <a:fillRect/>
          </a:stretch>
        </p:blipFill>
        <p:spPr>
          <a:xfrm>
            <a:off x="3590380" y="783526"/>
            <a:ext cx="4229100" cy="238125"/>
          </a:xfrm>
          <a:prstGeom prst="rect">
            <a:avLst/>
          </a:prstGeom>
        </p:spPr>
      </p:pic>
      <p:pic>
        <p:nvPicPr>
          <p:cNvPr id="19" name="Picture 18"/>
          <p:cNvPicPr>
            <a:picLocks noChangeAspect="1"/>
          </p:cNvPicPr>
          <p:nvPr/>
        </p:nvPicPr>
        <p:blipFill>
          <a:blip r:embed="rId5"/>
          <a:stretch>
            <a:fillRect/>
          </a:stretch>
        </p:blipFill>
        <p:spPr>
          <a:xfrm>
            <a:off x="587071" y="1577955"/>
            <a:ext cx="4095750" cy="314325"/>
          </a:xfrm>
          <a:prstGeom prst="rect">
            <a:avLst/>
          </a:prstGeom>
        </p:spPr>
      </p:pic>
      <p:pic>
        <p:nvPicPr>
          <p:cNvPr id="20" name="Picture 19"/>
          <p:cNvPicPr>
            <a:picLocks noChangeAspect="1"/>
          </p:cNvPicPr>
          <p:nvPr/>
        </p:nvPicPr>
        <p:blipFill>
          <a:blip r:embed="rId6"/>
          <a:stretch>
            <a:fillRect/>
          </a:stretch>
        </p:blipFill>
        <p:spPr>
          <a:xfrm>
            <a:off x="4682821" y="1516676"/>
            <a:ext cx="4762500" cy="438150"/>
          </a:xfrm>
          <a:prstGeom prst="rect">
            <a:avLst/>
          </a:prstGeom>
        </p:spPr>
      </p:pic>
      <p:pic>
        <p:nvPicPr>
          <p:cNvPr id="21" name="Picture 20"/>
          <p:cNvPicPr>
            <a:picLocks noChangeAspect="1"/>
          </p:cNvPicPr>
          <p:nvPr/>
        </p:nvPicPr>
        <p:blipFill>
          <a:blip r:embed="rId7"/>
          <a:stretch>
            <a:fillRect/>
          </a:stretch>
        </p:blipFill>
        <p:spPr>
          <a:xfrm>
            <a:off x="593460" y="2407499"/>
            <a:ext cx="2743200" cy="390525"/>
          </a:xfrm>
          <a:prstGeom prst="rect">
            <a:avLst/>
          </a:prstGeom>
        </p:spPr>
      </p:pic>
      <p:pic>
        <p:nvPicPr>
          <p:cNvPr id="22" name="Picture 21"/>
          <p:cNvPicPr>
            <a:picLocks noChangeAspect="1"/>
          </p:cNvPicPr>
          <p:nvPr/>
        </p:nvPicPr>
        <p:blipFill>
          <a:blip r:embed="rId8"/>
          <a:stretch>
            <a:fillRect/>
          </a:stretch>
        </p:blipFill>
        <p:spPr>
          <a:xfrm>
            <a:off x="3572863" y="2402365"/>
            <a:ext cx="2933700" cy="333375"/>
          </a:xfrm>
          <a:prstGeom prst="rect">
            <a:avLst/>
          </a:prstGeom>
        </p:spPr>
      </p:pic>
      <p:pic>
        <p:nvPicPr>
          <p:cNvPr id="23" name="Picture 22"/>
          <p:cNvPicPr>
            <a:picLocks noChangeAspect="1"/>
          </p:cNvPicPr>
          <p:nvPr/>
        </p:nvPicPr>
        <p:blipFill>
          <a:blip r:embed="rId9"/>
          <a:stretch>
            <a:fillRect/>
          </a:stretch>
        </p:blipFill>
        <p:spPr>
          <a:xfrm>
            <a:off x="593460" y="3115888"/>
            <a:ext cx="4200525" cy="409575"/>
          </a:xfrm>
          <a:prstGeom prst="rect">
            <a:avLst/>
          </a:prstGeom>
        </p:spPr>
      </p:pic>
      <p:pic>
        <p:nvPicPr>
          <p:cNvPr id="24" name="Picture 23"/>
          <p:cNvPicPr>
            <a:picLocks noChangeAspect="1"/>
          </p:cNvPicPr>
          <p:nvPr/>
        </p:nvPicPr>
        <p:blipFill>
          <a:blip r:embed="rId10"/>
          <a:stretch>
            <a:fillRect/>
          </a:stretch>
        </p:blipFill>
        <p:spPr>
          <a:xfrm>
            <a:off x="593460" y="4028501"/>
            <a:ext cx="3486150" cy="361950"/>
          </a:xfrm>
          <a:prstGeom prst="rect">
            <a:avLst/>
          </a:prstGeom>
        </p:spPr>
      </p:pic>
      <p:pic>
        <p:nvPicPr>
          <p:cNvPr id="25" name="Picture 24"/>
          <p:cNvPicPr>
            <a:picLocks noChangeAspect="1"/>
          </p:cNvPicPr>
          <p:nvPr/>
        </p:nvPicPr>
        <p:blipFill>
          <a:blip r:embed="rId11"/>
          <a:stretch>
            <a:fillRect/>
          </a:stretch>
        </p:blipFill>
        <p:spPr>
          <a:xfrm>
            <a:off x="529605" y="4721219"/>
            <a:ext cx="4010025" cy="333375"/>
          </a:xfrm>
          <a:prstGeom prst="rect">
            <a:avLst/>
          </a:prstGeom>
        </p:spPr>
      </p:pic>
      <p:pic>
        <p:nvPicPr>
          <p:cNvPr id="26" name="Picture 25"/>
          <p:cNvPicPr>
            <a:picLocks noChangeAspect="1"/>
          </p:cNvPicPr>
          <p:nvPr/>
        </p:nvPicPr>
        <p:blipFill>
          <a:blip r:embed="rId12"/>
          <a:stretch>
            <a:fillRect/>
          </a:stretch>
        </p:blipFill>
        <p:spPr>
          <a:xfrm>
            <a:off x="4541324" y="4703350"/>
            <a:ext cx="4152900" cy="352425"/>
          </a:xfrm>
          <a:prstGeom prst="rect">
            <a:avLst/>
          </a:prstGeom>
        </p:spPr>
      </p:pic>
    </p:spTree>
    <p:extLst>
      <p:ext uri="{BB962C8B-B14F-4D97-AF65-F5344CB8AC3E}">
        <p14:creationId xmlns:p14="http://schemas.microsoft.com/office/powerpoint/2010/main" val="1051461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173C-DE1E-1972-71C2-4E7C02C0CE2F}"/>
              </a:ext>
            </a:extLst>
          </p:cNvPr>
          <p:cNvSpPr>
            <a:spLocks noGrp="1"/>
          </p:cNvSpPr>
          <p:nvPr>
            <p:ph type="title"/>
          </p:nvPr>
        </p:nvSpPr>
        <p:spPr>
          <a:xfrm>
            <a:off x="887896" y="593726"/>
            <a:ext cx="2521226" cy="767936"/>
          </a:xfrm>
        </p:spPr>
        <p:txBody>
          <a:bodyPr/>
          <a:lstStyle/>
          <a:p>
            <a:r>
              <a:rPr lang="en-US" dirty="0"/>
              <a:t>Examples</a:t>
            </a:r>
            <a:endParaRPr lang="en-IN" dirty="0"/>
          </a:p>
        </p:txBody>
      </p:sp>
      <p:pic>
        <p:nvPicPr>
          <p:cNvPr id="9" name="Picture 8">
            <a:extLst>
              <a:ext uri="{FF2B5EF4-FFF2-40B4-BE49-F238E27FC236}">
                <a16:creationId xmlns:a16="http://schemas.microsoft.com/office/drawing/2014/main" id="{40F5F77A-092A-298F-77B4-D3C43A441D3B}"/>
              </a:ext>
            </a:extLst>
          </p:cNvPr>
          <p:cNvPicPr>
            <a:picLocks noChangeAspect="1"/>
          </p:cNvPicPr>
          <p:nvPr/>
        </p:nvPicPr>
        <p:blipFill>
          <a:blip r:embed="rId2"/>
          <a:stretch>
            <a:fillRect/>
          </a:stretch>
        </p:blipFill>
        <p:spPr>
          <a:xfrm>
            <a:off x="2956890" y="1831151"/>
            <a:ext cx="2002736" cy="3320862"/>
          </a:xfrm>
          <a:prstGeom prst="rect">
            <a:avLst/>
          </a:prstGeom>
        </p:spPr>
      </p:pic>
    </p:spTree>
    <p:extLst>
      <p:ext uri="{BB962C8B-B14F-4D97-AF65-F5344CB8AC3E}">
        <p14:creationId xmlns:p14="http://schemas.microsoft.com/office/powerpoint/2010/main" val="3427504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960A-D274-8DFC-2EBA-719AEAD24362}"/>
              </a:ext>
            </a:extLst>
          </p:cNvPr>
          <p:cNvSpPr>
            <a:spLocks noGrp="1"/>
          </p:cNvSpPr>
          <p:nvPr>
            <p:ph type="title"/>
          </p:nvPr>
        </p:nvSpPr>
        <p:spPr>
          <a:xfrm>
            <a:off x="3024808" y="255795"/>
            <a:ext cx="5363817" cy="718240"/>
          </a:xfrm>
        </p:spPr>
        <p:txBody>
          <a:bodyPr>
            <a:normAutofit fontScale="90000"/>
          </a:bodyPr>
          <a:lstStyle/>
          <a:p>
            <a:r>
              <a:rPr lang="en-US" dirty="0">
                <a:solidFill>
                  <a:srgbClr val="C00000"/>
                </a:solidFill>
              </a:rPr>
              <a:t>Propositional inference</a:t>
            </a:r>
            <a:endParaRPr lang="en-IN" dirty="0">
              <a:solidFill>
                <a:srgbClr val="C00000"/>
              </a:solidFill>
            </a:endParaRPr>
          </a:p>
        </p:txBody>
      </p:sp>
      <p:sp>
        <p:nvSpPr>
          <p:cNvPr id="3" name="Content Placeholder 2">
            <a:extLst>
              <a:ext uri="{FF2B5EF4-FFF2-40B4-BE49-F238E27FC236}">
                <a16:creationId xmlns:a16="http://schemas.microsoft.com/office/drawing/2014/main" id="{C0F8B0E9-8AF3-7576-9A11-20813599AA98}"/>
              </a:ext>
            </a:extLst>
          </p:cNvPr>
          <p:cNvSpPr>
            <a:spLocks noGrp="1"/>
          </p:cNvSpPr>
          <p:nvPr>
            <p:ph idx="1"/>
          </p:nvPr>
        </p:nvSpPr>
        <p:spPr>
          <a:xfrm>
            <a:off x="1724438" y="2103921"/>
            <a:ext cx="7888356" cy="2487957"/>
          </a:xfrm>
        </p:spPr>
        <p:txBody>
          <a:bodyPr>
            <a:noAutofit/>
          </a:bodyPr>
          <a:lstStyle/>
          <a:p>
            <a:pPr marL="447675" indent="-447675">
              <a:lnSpc>
                <a:spcPct val="150000"/>
              </a:lnSpc>
              <a:buClr>
                <a:srgbClr val="C00000"/>
              </a:buClr>
              <a:buSzPct val="67000"/>
              <a:buFont typeface="Wingdings" panose="05000000000000000000" pitchFamily="2" charset="2"/>
              <a:buChar char="Ø"/>
            </a:pPr>
            <a:r>
              <a:rPr lang="en-US" sz="3200" dirty="0"/>
              <a:t>Forward Chaining  (Modis Ponens)</a:t>
            </a:r>
          </a:p>
          <a:p>
            <a:pPr>
              <a:lnSpc>
                <a:spcPct val="150000"/>
              </a:lnSpc>
              <a:buClr>
                <a:srgbClr val="C00000"/>
              </a:buClr>
              <a:buSzPct val="67000"/>
              <a:buFont typeface="Wingdings" panose="05000000000000000000" pitchFamily="2" charset="2"/>
              <a:buChar char="Ø"/>
            </a:pPr>
            <a:r>
              <a:rPr lang="en-US" sz="3200" dirty="0"/>
              <a:t>   Backward Chaining (Search)</a:t>
            </a:r>
          </a:p>
          <a:p>
            <a:pPr>
              <a:lnSpc>
                <a:spcPct val="150000"/>
              </a:lnSpc>
              <a:buClr>
                <a:srgbClr val="C00000"/>
              </a:buClr>
              <a:buSzPct val="67000"/>
              <a:buFont typeface="Wingdings" panose="05000000000000000000" pitchFamily="2" charset="2"/>
              <a:buChar char="Ø"/>
            </a:pPr>
            <a:r>
              <a:rPr lang="en-IN" sz="3200" dirty="0"/>
              <a:t>   Resolution (Proof by contradiction)</a:t>
            </a:r>
          </a:p>
        </p:txBody>
      </p:sp>
    </p:spTree>
    <p:extLst>
      <p:ext uri="{BB962C8B-B14F-4D97-AF65-F5344CB8AC3E}">
        <p14:creationId xmlns:p14="http://schemas.microsoft.com/office/powerpoint/2010/main" val="264665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06DA-49C7-4C52-B0C6-EEBA2B9EE4A6}"/>
              </a:ext>
            </a:extLst>
          </p:cNvPr>
          <p:cNvSpPr>
            <a:spLocks noGrp="1"/>
          </p:cNvSpPr>
          <p:nvPr>
            <p:ph type="title"/>
          </p:nvPr>
        </p:nvSpPr>
        <p:spPr>
          <a:xfrm>
            <a:off x="4287078" y="225976"/>
            <a:ext cx="3366052" cy="618849"/>
          </a:xfrm>
        </p:spPr>
        <p:txBody>
          <a:bodyPr>
            <a:normAutofit fontScale="90000"/>
          </a:bodyPr>
          <a:lstStyle/>
          <a:p>
            <a:r>
              <a:rPr lang="en-IN" dirty="0">
                <a:solidFill>
                  <a:srgbClr val="3333CC"/>
                </a:solidFill>
              </a:rPr>
              <a:t>Inference rules</a:t>
            </a:r>
          </a:p>
        </p:txBody>
      </p:sp>
      <p:pic>
        <p:nvPicPr>
          <p:cNvPr id="5" name="Picture 4">
            <a:extLst>
              <a:ext uri="{FF2B5EF4-FFF2-40B4-BE49-F238E27FC236}">
                <a16:creationId xmlns:a16="http://schemas.microsoft.com/office/drawing/2014/main" id="{6DF27A8A-E721-4764-998D-02958EB6CDC1}"/>
              </a:ext>
            </a:extLst>
          </p:cNvPr>
          <p:cNvPicPr>
            <a:picLocks noChangeAspect="1"/>
          </p:cNvPicPr>
          <p:nvPr/>
        </p:nvPicPr>
        <p:blipFill>
          <a:blip r:embed="rId2"/>
          <a:stretch>
            <a:fillRect/>
          </a:stretch>
        </p:blipFill>
        <p:spPr>
          <a:xfrm>
            <a:off x="1929641" y="1466199"/>
            <a:ext cx="7026240" cy="2133087"/>
          </a:xfrm>
          <a:prstGeom prst="rect">
            <a:avLst/>
          </a:prstGeom>
          <a:solidFill>
            <a:srgbClr val="92D050"/>
          </a:solidFill>
          <a:ln w="28575">
            <a:solidFill>
              <a:srgbClr val="92D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 name="Picture 8">
            <a:extLst>
              <a:ext uri="{FF2B5EF4-FFF2-40B4-BE49-F238E27FC236}">
                <a16:creationId xmlns:a16="http://schemas.microsoft.com/office/drawing/2014/main" id="{656386B6-A739-4408-A534-0E4A35DE0164}"/>
              </a:ext>
            </a:extLst>
          </p:cNvPr>
          <p:cNvPicPr>
            <a:picLocks noChangeAspect="1"/>
          </p:cNvPicPr>
          <p:nvPr/>
        </p:nvPicPr>
        <p:blipFill>
          <a:blip r:embed="rId3"/>
          <a:stretch>
            <a:fillRect/>
          </a:stretch>
        </p:blipFill>
        <p:spPr>
          <a:xfrm>
            <a:off x="2236305" y="4026611"/>
            <a:ext cx="6619460" cy="1650406"/>
          </a:xfrm>
          <a:prstGeom prst="rect">
            <a:avLst/>
          </a:prstGeom>
          <a:ln w="28575">
            <a:solidFill>
              <a:srgbClr val="00B050"/>
            </a:solidFill>
          </a:ln>
        </p:spPr>
      </p:pic>
    </p:spTree>
    <p:extLst>
      <p:ext uri="{BB962C8B-B14F-4D97-AF65-F5344CB8AC3E}">
        <p14:creationId xmlns:p14="http://schemas.microsoft.com/office/powerpoint/2010/main" val="55406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9CF4-B208-462F-B668-76350395FDF1}"/>
              </a:ext>
            </a:extLst>
          </p:cNvPr>
          <p:cNvSpPr>
            <a:spLocks noGrp="1"/>
          </p:cNvSpPr>
          <p:nvPr>
            <p:ph type="title"/>
          </p:nvPr>
        </p:nvSpPr>
        <p:spPr>
          <a:xfrm>
            <a:off x="3811656" y="212586"/>
            <a:ext cx="4767470" cy="698362"/>
          </a:xfrm>
        </p:spPr>
        <p:txBody>
          <a:bodyPr>
            <a:normAutofit fontScale="90000"/>
          </a:bodyPr>
          <a:lstStyle/>
          <a:p>
            <a:r>
              <a:rPr lang="en-IN" dirty="0">
                <a:solidFill>
                  <a:srgbClr val="C00000"/>
                </a:solidFill>
              </a:rPr>
              <a:t>Inference algorithms</a:t>
            </a:r>
          </a:p>
        </p:txBody>
      </p:sp>
      <p:sp>
        <p:nvSpPr>
          <p:cNvPr id="6" name="TextBox 5">
            <a:extLst>
              <a:ext uri="{FF2B5EF4-FFF2-40B4-BE49-F238E27FC236}">
                <a16:creationId xmlns:a16="http://schemas.microsoft.com/office/drawing/2014/main" id="{3552C251-CDBD-45AF-9B8D-F4A75F55090A}"/>
              </a:ext>
            </a:extLst>
          </p:cNvPr>
          <p:cNvSpPr txBox="1"/>
          <p:nvPr/>
        </p:nvSpPr>
        <p:spPr>
          <a:xfrm>
            <a:off x="4131365" y="1007934"/>
            <a:ext cx="3531706" cy="584775"/>
          </a:xfrm>
          <a:prstGeom prst="rect">
            <a:avLst/>
          </a:prstGeom>
          <a:noFill/>
        </p:spPr>
        <p:txBody>
          <a:bodyPr wrap="square" rtlCol="0">
            <a:spAutoFit/>
          </a:bodyPr>
          <a:lstStyle/>
          <a:p>
            <a:r>
              <a:rPr lang="en-IN" sz="3200" dirty="0">
                <a:solidFill>
                  <a:srgbClr val="3333CC"/>
                </a:solidFill>
              </a:rPr>
              <a:t>Forward Inference</a:t>
            </a:r>
          </a:p>
        </p:txBody>
      </p:sp>
      <p:pic>
        <p:nvPicPr>
          <p:cNvPr id="8" name="Picture 7">
            <a:extLst>
              <a:ext uri="{FF2B5EF4-FFF2-40B4-BE49-F238E27FC236}">
                <a16:creationId xmlns:a16="http://schemas.microsoft.com/office/drawing/2014/main" id="{D5104B4D-17EC-46A2-BE69-2BB989D16A98}"/>
              </a:ext>
            </a:extLst>
          </p:cNvPr>
          <p:cNvPicPr>
            <a:picLocks noChangeAspect="1"/>
          </p:cNvPicPr>
          <p:nvPr/>
        </p:nvPicPr>
        <p:blipFill>
          <a:blip r:embed="rId2"/>
          <a:stretch>
            <a:fillRect/>
          </a:stretch>
        </p:blipFill>
        <p:spPr>
          <a:xfrm>
            <a:off x="2919778" y="1962939"/>
            <a:ext cx="5150796" cy="1781493"/>
          </a:xfrm>
          <a:prstGeom prst="rect">
            <a:avLst/>
          </a:prstGeom>
          <a:ln>
            <a:solidFill>
              <a:schemeClr val="tx1"/>
            </a:solidFill>
          </a:ln>
        </p:spPr>
      </p:pic>
      <p:pic>
        <p:nvPicPr>
          <p:cNvPr id="10" name="Picture 9">
            <a:extLst>
              <a:ext uri="{FF2B5EF4-FFF2-40B4-BE49-F238E27FC236}">
                <a16:creationId xmlns:a16="http://schemas.microsoft.com/office/drawing/2014/main" id="{99E9E60B-9FD3-4790-96CB-5F4EBAD6D6BA}"/>
              </a:ext>
            </a:extLst>
          </p:cNvPr>
          <p:cNvPicPr>
            <a:picLocks noChangeAspect="1"/>
          </p:cNvPicPr>
          <p:nvPr/>
        </p:nvPicPr>
        <p:blipFill>
          <a:blip r:embed="rId3"/>
          <a:stretch>
            <a:fillRect/>
          </a:stretch>
        </p:blipFill>
        <p:spPr>
          <a:xfrm>
            <a:off x="2472517" y="3856383"/>
            <a:ext cx="6955862" cy="2789031"/>
          </a:xfrm>
          <a:prstGeom prst="rect">
            <a:avLst/>
          </a:prstGeom>
          <a:ln w="9525">
            <a:solidFill>
              <a:schemeClr val="tx1"/>
            </a:solidFill>
          </a:ln>
        </p:spPr>
      </p:pic>
    </p:spTree>
    <p:extLst>
      <p:ext uri="{BB962C8B-B14F-4D97-AF65-F5344CB8AC3E}">
        <p14:creationId xmlns:p14="http://schemas.microsoft.com/office/powerpoint/2010/main" val="1691513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54BD-374B-7681-C4C6-0790558EDA2B}"/>
              </a:ext>
            </a:extLst>
          </p:cNvPr>
          <p:cNvSpPr>
            <a:spLocks noGrp="1"/>
          </p:cNvSpPr>
          <p:nvPr>
            <p:ph type="title"/>
          </p:nvPr>
        </p:nvSpPr>
        <p:spPr>
          <a:xfrm>
            <a:off x="3733801" y="381551"/>
            <a:ext cx="4137991" cy="598971"/>
          </a:xfrm>
        </p:spPr>
        <p:txBody>
          <a:bodyPr>
            <a:normAutofit fontScale="90000"/>
          </a:bodyPr>
          <a:lstStyle/>
          <a:p>
            <a:r>
              <a:rPr lang="en-US" dirty="0">
                <a:solidFill>
                  <a:srgbClr val="C00000"/>
                </a:solidFill>
              </a:rPr>
              <a:t>Forward Chaining</a:t>
            </a:r>
            <a:endParaRPr lang="en-IN" dirty="0">
              <a:solidFill>
                <a:srgbClr val="C00000"/>
              </a:solidFill>
            </a:endParaRPr>
          </a:p>
        </p:txBody>
      </p:sp>
      <p:pic>
        <p:nvPicPr>
          <p:cNvPr id="5" name="Picture 4">
            <a:extLst>
              <a:ext uri="{FF2B5EF4-FFF2-40B4-BE49-F238E27FC236}">
                <a16:creationId xmlns:a16="http://schemas.microsoft.com/office/drawing/2014/main" id="{E8D9B35C-869B-30A5-7A95-86B87BDF8EF3}"/>
              </a:ext>
            </a:extLst>
          </p:cNvPr>
          <p:cNvPicPr>
            <a:picLocks noChangeAspect="1"/>
          </p:cNvPicPr>
          <p:nvPr/>
        </p:nvPicPr>
        <p:blipFill>
          <a:blip r:embed="rId2"/>
          <a:stretch>
            <a:fillRect/>
          </a:stretch>
        </p:blipFill>
        <p:spPr>
          <a:xfrm>
            <a:off x="1589225" y="2102547"/>
            <a:ext cx="2681907" cy="2952450"/>
          </a:xfrm>
          <a:prstGeom prst="rect">
            <a:avLst/>
          </a:prstGeom>
        </p:spPr>
      </p:pic>
      <p:pic>
        <p:nvPicPr>
          <p:cNvPr id="7" name="Picture 6">
            <a:extLst>
              <a:ext uri="{FF2B5EF4-FFF2-40B4-BE49-F238E27FC236}">
                <a16:creationId xmlns:a16="http://schemas.microsoft.com/office/drawing/2014/main" id="{F025F6B8-903D-02B3-0E8B-3BCF51EBE332}"/>
              </a:ext>
            </a:extLst>
          </p:cNvPr>
          <p:cNvPicPr>
            <a:picLocks noChangeAspect="1"/>
          </p:cNvPicPr>
          <p:nvPr/>
        </p:nvPicPr>
        <p:blipFill>
          <a:blip r:embed="rId3"/>
          <a:stretch>
            <a:fillRect/>
          </a:stretch>
        </p:blipFill>
        <p:spPr>
          <a:xfrm>
            <a:off x="6483626" y="1848249"/>
            <a:ext cx="3038476" cy="3461046"/>
          </a:xfrm>
          <a:prstGeom prst="rect">
            <a:avLst/>
          </a:prstGeom>
        </p:spPr>
      </p:pic>
      <p:sp>
        <p:nvSpPr>
          <p:cNvPr id="8" name="TextBox 7">
            <a:extLst>
              <a:ext uri="{FF2B5EF4-FFF2-40B4-BE49-F238E27FC236}">
                <a16:creationId xmlns:a16="http://schemas.microsoft.com/office/drawing/2014/main" id="{41C7B910-D2FE-D1D9-77E6-6FECBB419932}"/>
              </a:ext>
            </a:extLst>
          </p:cNvPr>
          <p:cNvSpPr txBox="1"/>
          <p:nvPr/>
        </p:nvSpPr>
        <p:spPr>
          <a:xfrm>
            <a:off x="5121965" y="5903843"/>
            <a:ext cx="1361661" cy="461665"/>
          </a:xfrm>
          <a:prstGeom prst="rect">
            <a:avLst/>
          </a:prstGeom>
          <a:noFill/>
        </p:spPr>
        <p:txBody>
          <a:bodyPr wrap="square" rtlCol="0">
            <a:spAutoFit/>
          </a:bodyPr>
          <a:lstStyle/>
          <a:p>
            <a:r>
              <a:rPr lang="en-US" sz="2400" dirty="0">
                <a:solidFill>
                  <a:srgbClr val="C00000"/>
                </a:solidFill>
              </a:rPr>
              <a:t>Q true ?</a:t>
            </a:r>
            <a:endParaRPr lang="en-IN" sz="2400" dirty="0">
              <a:solidFill>
                <a:srgbClr val="C00000"/>
              </a:solidFill>
            </a:endParaRPr>
          </a:p>
        </p:txBody>
      </p:sp>
    </p:spTree>
    <p:extLst>
      <p:ext uri="{BB962C8B-B14F-4D97-AF65-F5344CB8AC3E}">
        <p14:creationId xmlns:p14="http://schemas.microsoft.com/office/powerpoint/2010/main" val="171582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FE7790-1724-CB9B-ACF7-19F0A587A567}"/>
              </a:ext>
            </a:extLst>
          </p:cNvPr>
          <p:cNvPicPr>
            <a:picLocks noChangeAspect="1"/>
          </p:cNvPicPr>
          <p:nvPr/>
        </p:nvPicPr>
        <p:blipFill>
          <a:blip r:embed="rId2"/>
          <a:stretch>
            <a:fillRect/>
          </a:stretch>
        </p:blipFill>
        <p:spPr>
          <a:xfrm>
            <a:off x="1171854" y="2441708"/>
            <a:ext cx="1904436" cy="2431775"/>
          </a:xfrm>
          <a:prstGeom prst="rect">
            <a:avLst/>
          </a:prstGeom>
          <a:ln w="15875">
            <a:solidFill>
              <a:schemeClr val="accent1"/>
            </a:solidFill>
          </a:ln>
        </p:spPr>
      </p:pic>
      <p:pic>
        <p:nvPicPr>
          <p:cNvPr id="7" name="Picture 6">
            <a:extLst>
              <a:ext uri="{FF2B5EF4-FFF2-40B4-BE49-F238E27FC236}">
                <a16:creationId xmlns:a16="http://schemas.microsoft.com/office/drawing/2014/main" id="{79643A68-4E2C-5068-6809-A532F9AF636D}"/>
              </a:ext>
            </a:extLst>
          </p:cNvPr>
          <p:cNvPicPr>
            <a:picLocks noChangeAspect="1"/>
          </p:cNvPicPr>
          <p:nvPr/>
        </p:nvPicPr>
        <p:blipFill>
          <a:blip r:embed="rId3"/>
          <a:stretch>
            <a:fillRect/>
          </a:stretch>
        </p:blipFill>
        <p:spPr>
          <a:xfrm>
            <a:off x="3837274" y="2451649"/>
            <a:ext cx="1944677" cy="2431775"/>
          </a:xfrm>
          <a:prstGeom prst="rect">
            <a:avLst/>
          </a:prstGeom>
          <a:ln w="15875">
            <a:solidFill>
              <a:schemeClr val="accent1"/>
            </a:solidFill>
          </a:ln>
        </p:spPr>
      </p:pic>
      <p:pic>
        <p:nvPicPr>
          <p:cNvPr id="9" name="Picture 8">
            <a:extLst>
              <a:ext uri="{FF2B5EF4-FFF2-40B4-BE49-F238E27FC236}">
                <a16:creationId xmlns:a16="http://schemas.microsoft.com/office/drawing/2014/main" id="{CA2F3E93-A434-CE4D-6AA7-ED2668B9AC2D}"/>
              </a:ext>
            </a:extLst>
          </p:cNvPr>
          <p:cNvPicPr>
            <a:picLocks noChangeAspect="1"/>
          </p:cNvPicPr>
          <p:nvPr/>
        </p:nvPicPr>
        <p:blipFill>
          <a:blip r:embed="rId4"/>
          <a:stretch>
            <a:fillRect/>
          </a:stretch>
        </p:blipFill>
        <p:spPr>
          <a:xfrm>
            <a:off x="6546627" y="2441708"/>
            <a:ext cx="1945420" cy="2431775"/>
          </a:xfrm>
          <a:prstGeom prst="rect">
            <a:avLst/>
          </a:prstGeom>
          <a:ln w="15875">
            <a:solidFill>
              <a:schemeClr val="accent1"/>
            </a:solidFill>
          </a:ln>
        </p:spPr>
      </p:pic>
      <p:pic>
        <p:nvPicPr>
          <p:cNvPr id="11" name="Picture 10">
            <a:extLst>
              <a:ext uri="{FF2B5EF4-FFF2-40B4-BE49-F238E27FC236}">
                <a16:creationId xmlns:a16="http://schemas.microsoft.com/office/drawing/2014/main" id="{7F78B2CD-1778-830A-019E-3F46806201B7}"/>
              </a:ext>
            </a:extLst>
          </p:cNvPr>
          <p:cNvPicPr>
            <a:picLocks noChangeAspect="1"/>
          </p:cNvPicPr>
          <p:nvPr/>
        </p:nvPicPr>
        <p:blipFill>
          <a:blip r:embed="rId5"/>
          <a:stretch>
            <a:fillRect/>
          </a:stretch>
        </p:blipFill>
        <p:spPr>
          <a:xfrm>
            <a:off x="9256723" y="2451649"/>
            <a:ext cx="1944677" cy="2431775"/>
          </a:xfrm>
          <a:prstGeom prst="rect">
            <a:avLst/>
          </a:prstGeom>
          <a:ln w="15875">
            <a:solidFill>
              <a:schemeClr val="accent1"/>
            </a:solidFill>
          </a:ln>
        </p:spPr>
      </p:pic>
      <p:cxnSp>
        <p:nvCxnSpPr>
          <p:cNvPr id="4" name="Straight Arrow Connector 3">
            <a:extLst>
              <a:ext uri="{FF2B5EF4-FFF2-40B4-BE49-F238E27FC236}">
                <a16:creationId xmlns:a16="http://schemas.microsoft.com/office/drawing/2014/main" id="{FA799390-48DD-82FA-3BDE-FFCFB0904F4E}"/>
              </a:ext>
            </a:extLst>
          </p:cNvPr>
          <p:cNvCxnSpPr/>
          <p:nvPr/>
        </p:nvCxnSpPr>
        <p:spPr>
          <a:xfrm>
            <a:off x="3117274" y="3509884"/>
            <a:ext cx="7200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34C7AD9E-EBBC-68B8-E563-15F42E3D2E72}"/>
              </a:ext>
            </a:extLst>
          </p:cNvPr>
          <p:cNvCxnSpPr/>
          <p:nvPr/>
        </p:nvCxnSpPr>
        <p:spPr>
          <a:xfrm>
            <a:off x="5826627" y="3532847"/>
            <a:ext cx="7200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E5608F10-402F-0F20-7FD4-C442434A210D}"/>
              </a:ext>
            </a:extLst>
          </p:cNvPr>
          <p:cNvCxnSpPr/>
          <p:nvPr/>
        </p:nvCxnSpPr>
        <p:spPr>
          <a:xfrm>
            <a:off x="8536723" y="3532847"/>
            <a:ext cx="7200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0" name="Title 1">
            <a:extLst>
              <a:ext uri="{FF2B5EF4-FFF2-40B4-BE49-F238E27FC236}">
                <a16:creationId xmlns:a16="http://schemas.microsoft.com/office/drawing/2014/main" id="{3D0FAD3D-EBBB-D83F-E94C-CF9A98DF1B62}"/>
              </a:ext>
            </a:extLst>
          </p:cNvPr>
          <p:cNvSpPr>
            <a:spLocks noGrp="1"/>
          </p:cNvSpPr>
          <p:nvPr>
            <p:ph type="title"/>
          </p:nvPr>
        </p:nvSpPr>
        <p:spPr>
          <a:xfrm>
            <a:off x="3922987" y="469198"/>
            <a:ext cx="4137991" cy="598971"/>
          </a:xfrm>
        </p:spPr>
        <p:txBody>
          <a:bodyPr>
            <a:normAutofit fontScale="90000"/>
          </a:bodyPr>
          <a:lstStyle/>
          <a:p>
            <a:r>
              <a:rPr lang="en-US" dirty="0">
                <a:solidFill>
                  <a:srgbClr val="C00000"/>
                </a:solidFill>
              </a:rPr>
              <a:t>Forward Chaining</a:t>
            </a:r>
            <a:endParaRPr lang="en-IN" dirty="0">
              <a:solidFill>
                <a:srgbClr val="C00000"/>
              </a:solidFill>
            </a:endParaRPr>
          </a:p>
        </p:txBody>
      </p:sp>
    </p:spTree>
    <p:extLst>
      <p:ext uri="{BB962C8B-B14F-4D97-AF65-F5344CB8AC3E}">
        <p14:creationId xmlns:p14="http://schemas.microsoft.com/office/powerpoint/2010/main" val="156582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CD57-DAA8-4069-817B-76D4A2CA2540}"/>
              </a:ext>
            </a:extLst>
          </p:cNvPr>
          <p:cNvSpPr>
            <a:spLocks noGrp="1"/>
          </p:cNvSpPr>
          <p:nvPr>
            <p:ph type="title"/>
          </p:nvPr>
        </p:nvSpPr>
        <p:spPr>
          <a:xfrm>
            <a:off x="4634345" y="254289"/>
            <a:ext cx="3678382" cy="646256"/>
          </a:xfrm>
        </p:spPr>
        <p:txBody>
          <a:bodyPr>
            <a:normAutofit fontScale="90000"/>
          </a:bodyPr>
          <a:lstStyle/>
          <a:p>
            <a:r>
              <a:rPr lang="en-US" dirty="0">
                <a:solidFill>
                  <a:srgbClr val="3333CC"/>
                </a:solidFill>
              </a:rPr>
              <a:t>Logical Agents</a:t>
            </a:r>
            <a:endParaRPr lang="en-IN" dirty="0">
              <a:solidFill>
                <a:srgbClr val="3333CC"/>
              </a:solidFill>
            </a:endParaRPr>
          </a:p>
        </p:txBody>
      </p:sp>
      <p:sp>
        <p:nvSpPr>
          <p:cNvPr id="3" name="Content Placeholder 2">
            <a:extLst>
              <a:ext uri="{FF2B5EF4-FFF2-40B4-BE49-F238E27FC236}">
                <a16:creationId xmlns:a16="http://schemas.microsoft.com/office/drawing/2014/main" id="{A0623FBF-CD33-4F9E-AF8B-BBDC65947E27}"/>
              </a:ext>
            </a:extLst>
          </p:cNvPr>
          <p:cNvSpPr>
            <a:spLocks noGrp="1"/>
          </p:cNvSpPr>
          <p:nvPr>
            <p:ph idx="1"/>
          </p:nvPr>
        </p:nvSpPr>
        <p:spPr>
          <a:xfrm>
            <a:off x="976746" y="1548533"/>
            <a:ext cx="10515600" cy="4630594"/>
          </a:xfrm>
        </p:spPr>
        <p:txBody>
          <a:bodyPr>
            <a:normAutofit/>
          </a:bodyPr>
          <a:lstStyle/>
          <a:p>
            <a:pPr marL="0" indent="0">
              <a:buNone/>
            </a:pPr>
            <a:r>
              <a:rPr lang="en-US" dirty="0"/>
              <a:t>    The agent must be able to</a:t>
            </a:r>
          </a:p>
          <a:p>
            <a:pPr marL="0" indent="0">
              <a:buNone/>
            </a:pPr>
            <a:endParaRPr lang="en-US" dirty="0"/>
          </a:p>
          <a:p>
            <a:r>
              <a:rPr lang="en-US" dirty="0"/>
              <a:t> represent states, actions, etc.</a:t>
            </a:r>
          </a:p>
          <a:p>
            <a:r>
              <a:rPr lang="en-US" dirty="0"/>
              <a:t> incorporate new percepts </a:t>
            </a:r>
          </a:p>
          <a:p>
            <a:r>
              <a:rPr lang="en-US" dirty="0"/>
              <a:t> update internal representations of the world </a:t>
            </a:r>
          </a:p>
          <a:p>
            <a:r>
              <a:rPr lang="en-US" dirty="0"/>
              <a:t> deduce hidden properties of the world </a:t>
            </a:r>
          </a:p>
          <a:p>
            <a:r>
              <a:rPr lang="en-US" dirty="0"/>
              <a:t> deduce appropriate actions </a:t>
            </a:r>
            <a:endParaRPr lang="en-IN" dirty="0"/>
          </a:p>
        </p:txBody>
      </p:sp>
    </p:spTree>
    <p:extLst>
      <p:ext uri="{BB962C8B-B14F-4D97-AF65-F5344CB8AC3E}">
        <p14:creationId xmlns:p14="http://schemas.microsoft.com/office/powerpoint/2010/main" val="3093281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116" y="152278"/>
            <a:ext cx="2413000" cy="447675"/>
          </a:xfrm>
        </p:spPr>
        <p:txBody>
          <a:bodyPr>
            <a:noAutofit/>
          </a:bodyPr>
          <a:lstStyle/>
          <a:p>
            <a:r>
              <a:rPr lang="en-IN" sz="3600" dirty="0">
                <a:solidFill>
                  <a:srgbClr val="C00000"/>
                </a:solidFill>
              </a:rPr>
              <a:t>Resolution </a:t>
            </a:r>
          </a:p>
        </p:txBody>
      </p:sp>
      <p:sp>
        <p:nvSpPr>
          <p:cNvPr id="3" name="Content Placeholder 2"/>
          <p:cNvSpPr>
            <a:spLocks noGrp="1"/>
          </p:cNvSpPr>
          <p:nvPr>
            <p:ph idx="1"/>
          </p:nvPr>
        </p:nvSpPr>
        <p:spPr>
          <a:xfrm>
            <a:off x="459645" y="906452"/>
            <a:ext cx="10931939" cy="5544772"/>
          </a:xfrm>
        </p:spPr>
        <p:txBody>
          <a:bodyPr>
            <a:normAutofit/>
          </a:bodyPr>
          <a:lstStyle/>
          <a:p>
            <a:pPr marL="536575" indent="-536575" algn="just">
              <a:spcBef>
                <a:spcPts val="0"/>
              </a:spcBef>
              <a:buClr>
                <a:srgbClr val="0070C0"/>
              </a:buClr>
              <a:buSzPct val="80000"/>
              <a:buFont typeface="Wingdings" panose="05000000000000000000" pitchFamily="2" charset="2"/>
              <a:buChar char="Ø"/>
            </a:pPr>
            <a:r>
              <a:rPr lang="en-IN" i="1" dirty="0"/>
              <a:t>Propositional Resolution</a:t>
            </a:r>
            <a:r>
              <a:rPr lang="en-IN" dirty="0"/>
              <a:t> is a powerful rule of inference </a:t>
            </a:r>
          </a:p>
          <a:p>
            <a:pPr marL="536575" indent="-536575" algn="just">
              <a:spcBef>
                <a:spcPts val="0"/>
              </a:spcBef>
              <a:buClr>
                <a:srgbClr val="0070C0"/>
              </a:buClr>
              <a:buSzPct val="80000"/>
              <a:buFont typeface="Wingdings" panose="05000000000000000000" pitchFamily="2" charset="2"/>
              <a:buChar char="Ø"/>
            </a:pPr>
            <a:endParaRPr lang="en-IN" dirty="0"/>
          </a:p>
          <a:p>
            <a:pPr marL="536575" indent="-536575" algn="just">
              <a:spcBef>
                <a:spcPts val="0"/>
              </a:spcBef>
              <a:buClr>
                <a:srgbClr val="0070C0"/>
              </a:buClr>
              <a:buSzPct val="80000"/>
              <a:buFont typeface="Wingdings" panose="05000000000000000000" pitchFamily="2" charset="2"/>
              <a:buChar char="Ø"/>
            </a:pPr>
            <a:r>
              <a:rPr lang="en-IN" dirty="0"/>
              <a:t>Works only on expressions in </a:t>
            </a:r>
            <a:r>
              <a:rPr lang="en-IN" i="1" dirty="0"/>
              <a:t>clausal form</a:t>
            </a:r>
            <a:r>
              <a:rPr lang="en-IN" dirty="0"/>
              <a:t>. </a:t>
            </a:r>
          </a:p>
          <a:p>
            <a:pPr marL="536575" indent="-536575" algn="just">
              <a:spcBef>
                <a:spcPts val="0"/>
              </a:spcBef>
              <a:buClr>
                <a:srgbClr val="0070C0"/>
              </a:buClr>
              <a:buSzPct val="80000"/>
              <a:buFont typeface="Wingdings" panose="05000000000000000000" pitchFamily="2" charset="2"/>
              <a:buChar char="Ø"/>
            </a:pPr>
            <a:endParaRPr lang="en-IN" dirty="0"/>
          </a:p>
          <a:p>
            <a:pPr marL="536575" indent="-536575" algn="just">
              <a:spcBef>
                <a:spcPts val="0"/>
              </a:spcBef>
              <a:buClr>
                <a:srgbClr val="0070C0"/>
              </a:buClr>
              <a:buSzPct val="80000"/>
              <a:buFont typeface="Wingdings" panose="05000000000000000000" pitchFamily="2" charset="2"/>
              <a:buChar char="Ø"/>
            </a:pPr>
            <a:r>
              <a:rPr lang="en-IN" dirty="0"/>
              <a:t>A </a:t>
            </a:r>
            <a:r>
              <a:rPr lang="en-IN" i="1" dirty="0"/>
              <a:t>literal</a:t>
            </a:r>
            <a:r>
              <a:rPr lang="en-IN" dirty="0"/>
              <a:t> is either an atomic sentence or a negation.</a:t>
            </a:r>
          </a:p>
          <a:p>
            <a:pPr marL="536575" indent="-536575" algn="just">
              <a:spcBef>
                <a:spcPts val="0"/>
              </a:spcBef>
              <a:buClr>
                <a:srgbClr val="0070C0"/>
              </a:buClr>
              <a:buSzPct val="80000"/>
              <a:buFont typeface="Wingdings" panose="05000000000000000000" pitchFamily="2" charset="2"/>
              <a:buChar char="Ø"/>
            </a:pPr>
            <a:endParaRPr lang="en-IN" dirty="0"/>
          </a:p>
          <a:p>
            <a:pPr marL="536575" indent="-536575" algn="just">
              <a:spcBef>
                <a:spcPts val="0"/>
              </a:spcBef>
              <a:buClr>
                <a:srgbClr val="0070C0"/>
              </a:buClr>
              <a:buSzPct val="80000"/>
              <a:buFont typeface="Wingdings" panose="05000000000000000000" pitchFamily="2" charset="2"/>
              <a:buChar char="Ø"/>
            </a:pPr>
            <a:endParaRPr lang="en-IN" dirty="0"/>
          </a:p>
          <a:p>
            <a:pPr marL="536575" indent="-536575" algn="just">
              <a:spcBef>
                <a:spcPts val="0"/>
              </a:spcBef>
              <a:buClr>
                <a:srgbClr val="0070C0"/>
              </a:buClr>
              <a:buSzPct val="80000"/>
              <a:buFont typeface="Wingdings" panose="05000000000000000000" pitchFamily="2" charset="2"/>
              <a:buChar char="Ø"/>
            </a:pPr>
            <a:r>
              <a:rPr lang="en-IN" dirty="0"/>
              <a:t>A </a:t>
            </a:r>
            <a:r>
              <a:rPr lang="en-IN" i="1" dirty="0"/>
              <a:t>clausal sentence</a:t>
            </a:r>
            <a:r>
              <a:rPr lang="en-IN" dirty="0"/>
              <a:t> is either a literal or a disjunction of literals. </a:t>
            </a:r>
          </a:p>
          <a:p>
            <a:pPr marL="536575" indent="-536575" algn="just">
              <a:spcBef>
                <a:spcPts val="0"/>
              </a:spcBef>
              <a:buClr>
                <a:srgbClr val="0070C0"/>
              </a:buClr>
              <a:buSzPct val="80000"/>
              <a:buFont typeface="Wingdings" panose="05000000000000000000" pitchFamily="2" charset="2"/>
              <a:buChar char="Ø"/>
            </a:pPr>
            <a:endParaRPr lang="en-IN" dirty="0"/>
          </a:p>
          <a:p>
            <a:pPr marL="536575" indent="-536575" algn="just">
              <a:spcBef>
                <a:spcPts val="0"/>
              </a:spcBef>
              <a:buClr>
                <a:srgbClr val="0070C0"/>
              </a:buClr>
              <a:buSzPct val="80000"/>
              <a:buFont typeface="Wingdings" panose="05000000000000000000" pitchFamily="2" charset="2"/>
              <a:buChar char="Ø"/>
            </a:pPr>
            <a:endParaRPr lang="en-IN" dirty="0"/>
          </a:p>
          <a:p>
            <a:pPr marL="536575" indent="-536575" algn="just">
              <a:spcBef>
                <a:spcPts val="0"/>
              </a:spcBef>
              <a:buClr>
                <a:srgbClr val="0070C0"/>
              </a:buClr>
              <a:buSzPct val="80000"/>
              <a:buFont typeface="Wingdings" panose="05000000000000000000" pitchFamily="2" charset="2"/>
              <a:buChar char="Ø"/>
            </a:pPr>
            <a:endParaRPr lang="en-IN" dirty="0"/>
          </a:p>
          <a:p>
            <a:pPr marL="536575" indent="-536575" algn="just">
              <a:spcBef>
                <a:spcPts val="0"/>
              </a:spcBef>
              <a:buClr>
                <a:srgbClr val="0070C0"/>
              </a:buClr>
              <a:buSzPct val="80000"/>
              <a:buFont typeface="Wingdings" panose="05000000000000000000" pitchFamily="2" charset="2"/>
              <a:buChar char="Ø"/>
            </a:pPr>
            <a:r>
              <a:rPr lang="en-IN" dirty="0"/>
              <a:t>A </a:t>
            </a:r>
            <a:r>
              <a:rPr lang="en-IN" i="1" dirty="0"/>
              <a:t>clause</a:t>
            </a:r>
            <a:r>
              <a:rPr lang="en-IN" dirty="0"/>
              <a:t> is the set of literals in a clausal sentence. </a:t>
            </a:r>
            <a:endParaRPr lang="en-IN" sz="2400" dirty="0"/>
          </a:p>
        </p:txBody>
      </p:sp>
      <p:sp>
        <p:nvSpPr>
          <p:cNvPr id="6" name="Rectangle 3"/>
          <p:cNvSpPr>
            <a:spLocks noChangeArrowheads="1"/>
          </p:cNvSpPr>
          <p:nvPr/>
        </p:nvSpPr>
        <p:spPr bwMode="auto">
          <a:xfrm>
            <a:off x="3860603" y="2905780"/>
            <a:ext cx="1619842"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p;     ¬p</a:t>
            </a:r>
            <a:endParaRPr kumimoji="0" lang="en-US" sz="2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3369485" y="4352288"/>
            <a:ext cx="4057925" cy="523220"/>
          </a:xfrm>
          <a:prstGeom prst="rect">
            <a:avLst/>
          </a:prstGeom>
        </p:spPr>
        <p:txBody>
          <a:bodyPr wrap="square">
            <a:spAutoFit/>
          </a:bodyPr>
          <a:lstStyle/>
          <a:p>
            <a:r>
              <a:rPr lang="en-IN" sz="2800" i="1" dirty="0">
                <a:solidFill>
                  <a:srgbClr val="C00000"/>
                </a:solidFill>
                <a:latin typeface="Times New Roman" panose="02020603050405020304" pitchFamily="18" charset="0"/>
              </a:rPr>
              <a:t>p           </a:t>
            </a:r>
            <a:r>
              <a:rPr lang="en-IN" sz="2800" dirty="0">
                <a:solidFill>
                  <a:srgbClr val="C00000"/>
                </a:solidFill>
                <a:latin typeface="Times New Roman" panose="02020603050405020304" pitchFamily="18" charset="0"/>
              </a:rPr>
              <a:t>¬</a:t>
            </a:r>
            <a:r>
              <a:rPr lang="en-IN" sz="2800" i="1" dirty="0">
                <a:solidFill>
                  <a:srgbClr val="C00000"/>
                </a:solidFill>
                <a:latin typeface="Times New Roman" panose="02020603050405020304" pitchFamily="18" charset="0"/>
              </a:rPr>
              <a:t>p             ¬p</a:t>
            </a:r>
            <a:r>
              <a:rPr lang="en-IN" sz="2800" dirty="0">
                <a:solidFill>
                  <a:srgbClr val="C00000"/>
                </a:solidFill>
                <a:latin typeface="Times New Roman" panose="02020603050405020304" pitchFamily="18" charset="0"/>
              </a:rPr>
              <a:t> ∨ </a:t>
            </a:r>
            <a:r>
              <a:rPr lang="en-IN" sz="2800" i="1" dirty="0">
                <a:solidFill>
                  <a:srgbClr val="C00000"/>
                </a:solidFill>
                <a:latin typeface="Times New Roman" panose="02020603050405020304" pitchFamily="18" charset="0"/>
              </a:rPr>
              <a:t>q</a:t>
            </a:r>
            <a:endParaRPr lang="en-IN" sz="2800" dirty="0">
              <a:solidFill>
                <a:srgbClr val="C00000"/>
              </a:solidFill>
            </a:endParaRPr>
          </a:p>
        </p:txBody>
      </p:sp>
      <p:sp>
        <p:nvSpPr>
          <p:cNvPr id="9" name="Rectangle 8"/>
          <p:cNvSpPr/>
          <p:nvPr/>
        </p:nvSpPr>
        <p:spPr>
          <a:xfrm>
            <a:off x="3737626" y="5798796"/>
            <a:ext cx="3321641" cy="523220"/>
          </a:xfrm>
          <a:prstGeom prst="rect">
            <a:avLst/>
          </a:prstGeom>
        </p:spPr>
        <p:txBody>
          <a:bodyPr wrap="square">
            <a:spAutoFit/>
          </a:bodyPr>
          <a:lstStyle/>
          <a:p>
            <a:r>
              <a:rPr lang="en-IN" sz="2400" dirty="0">
                <a:solidFill>
                  <a:srgbClr val="C00000"/>
                </a:solidFill>
                <a:latin typeface="Times New Roman" panose="02020603050405020304" pitchFamily="18" charset="0"/>
              </a:rPr>
              <a:t>{</a:t>
            </a:r>
            <a:r>
              <a:rPr lang="en-IN" sz="2800" i="1" dirty="0">
                <a:solidFill>
                  <a:srgbClr val="C00000"/>
                </a:solidFill>
                <a:latin typeface="Times New Roman" panose="02020603050405020304" pitchFamily="18" charset="0"/>
              </a:rPr>
              <a:t>p</a:t>
            </a:r>
            <a:r>
              <a:rPr lang="en-IN" sz="2800" dirty="0">
                <a:solidFill>
                  <a:srgbClr val="C00000"/>
                </a:solidFill>
                <a:latin typeface="Times New Roman" panose="02020603050405020304" pitchFamily="18" charset="0"/>
              </a:rPr>
              <a:t>}    {¬</a:t>
            </a:r>
            <a:r>
              <a:rPr lang="en-IN" sz="2800" i="1" dirty="0">
                <a:solidFill>
                  <a:srgbClr val="C00000"/>
                </a:solidFill>
                <a:latin typeface="Times New Roman" panose="02020603050405020304" pitchFamily="18" charset="0"/>
              </a:rPr>
              <a:t>p</a:t>
            </a:r>
            <a:r>
              <a:rPr lang="en-IN" sz="2800" dirty="0">
                <a:solidFill>
                  <a:srgbClr val="C00000"/>
                </a:solidFill>
                <a:latin typeface="Times New Roman" panose="02020603050405020304" pitchFamily="18" charset="0"/>
              </a:rPr>
              <a:t>}  {</a:t>
            </a:r>
            <a:r>
              <a:rPr lang="en-IN" sz="2800" i="1" dirty="0">
                <a:solidFill>
                  <a:srgbClr val="C00000"/>
                </a:solidFill>
                <a:latin typeface="Times New Roman" panose="02020603050405020304" pitchFamily="18" charset="0"/>
              </a:rPr>
              <a:t>¬p</a:t>
            </a:r>
            <a:r>
              <a:rPr lang="en-IN" sz="2800" dirty="0">
                <a:solidFill>
                  <a:srgbClr val="C00000"/>
                </a:solidFill>
                <a:latin typeface="Times New Roman" panose="02020603050405020304" pitchFamily="18" charset="0"/>
              </a:rPr>
              <a:t>, </a:t>
            </a:r>
            <a:r>
              <a:rPr lang="en-IN" sz="2800" i="1" dirty="0">
                <a:solidFill>
                  <a:srgbClr val="C00000"/>
                </a:solidFill>
                <a:latin typeface="Times New Roman" panose="02020603050405020304" pitchFamily="18" charset="0"/>
              </a:rPr>
              <a:t>q</a:t>
            </a:r>
            <a:r>
              <a:rPr lang="en-IN" sz="2800" dirty="0">
                <a:solidFill>
                  <a:srgbClr val="C00000"/>
                </a:solidFill>
                <a:latin typeface="Times New Roman" panose="02020603050405020304" pitchFamily="18" charset="0"/>
              </a:rPr>
              <a:t>}</a:t>
            </a:r>
            <a:endParaRPr lang="en-IN" sz="2800" dirty="0">
              <a:solidFill>
                <a:srgbClr val="C00000"/>
              </a:solidFill>
            </a:endParaRPr>
          </a:p>
        </p:txBody>
      </p:sp>
    </p:spTree>
    <p:extLst>
      <p:ext uri="{BB962C8B-B14F-4D97-AF65-F5344CB8AC3E}">
        <p14:creationId xmlns:p14="http://schemas.microsoft.com/office/powerpoint/2010/main" val="2991653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23A2-76C0-D5A9-EF7C-F8643F7E3D04}"/>
              </a:ext>
            </a:extLst>
          </p:cNvPr>
          <p:cNvSpPr>
            <a:spLocks noGrp="1"/>
          </p:cNvSpPr>
          <p:nvPr>
            <p:ph type="title"/>
          </p:nvPr>
        </p:nvSpPr>
        <p:spPr>
          <a:xfrm>
            <a:off x="4621925" y="260023"/>
            <a:ext cx="4028090" cy="654378"/>
          </a:xfrm>
        </p:spPr>
        <p:txBody>
          <a:bodyPr>
            <a:normAutofit fontScale="90000"/>
          </a:bodyPr>
          <a:lstStyle/>
          <a:p>
            <a:r>
              <a:rPr lang="en-US" dirty="0">
                <a:solidFill>
                  <a:srgbClr val="C00000"/>
                </a:solidFill>
              </a:rPr>
              <a:t>Conversion to CNF</a:t>
            </a:r>
            <a:endParaRPr lang="en-IN" dirty="0">
              <a:solidFill>
                <a:srgbClr val="C00000"/>
              </a:solidFill>
            </a:endParaRPr>
          </a:p>
        </p:txBody>
      </p:sp>
      <p:pic>
        <p:nvPicPr>
          <p:cNvPr id="5" name="Picture 4">
            <a:extLst>
              <a:ext uri="{FF2B5EF4-FFF2-40B4-BE49-F238E27FC236}">
                <a16:creationId xmlns:a16="http://schemas.microsoft.com/office/drawing/2014/main" id="{5026BAD7-22B7-7A82-5399-9D2CFC296286}"/>
              </a:ext>
            </a:extLst>
          </p:cNvPr>
          <p:cNvPicPr>
            <a:picLocks noChangeAspect="1"/>
          </p:cNvPicPr>
          <p:nvPr/>
        </p:nvPicPr>
        <p:blipFill>
          <a:blip r:embed="rId2"/>
          <a:stretch>
            <a:fillRect/>
          </a:stretch>
        </p:blipFill>
        <p:spPr>
          <a:xfrm>
            <a:off x="1989062" y="1026014"/>
            <a:ext cx="7707760" cy="4986231"/>
          </a:xfrm>
          <a:prstGeom prst="rect">
            <a:avLst/>
          </a:prstGeom>
        </p:spPr>
      </p:pic>
    </p:spTree>
    <p:extLst>
      <p:ext uri="{BB962C8B-B14F-4D97-AF65-F5344CB8AC3E}">
        <p14:creationId xmlns:p14="http://schemas.microsoft.com/office/powerpoint/2010/main" val="400589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427E60-B23D-4CF8-15CF-274E50D097B4}"/>
              </a:ext>
            </a:extLst>
          </p:cNvPr>
          <p:cNvSpPr>
            <a:spLocks noGrp="1"/>
          </p:cNvSpPr>
          <p:nvPr>
            <p:ph type="title"/>
          </p:nvPr>
        </p:nvSpPr>
        <p:spPr>
          <a:xfrm>
            <a:off x="834696" y="267578"/>
            <a:ext cx="4494049" cy="648041"/>
          </a:xfrm>
        </p:spPr>
        <p:txBody>
          <a:bodyPr>
            <a:noAutofit/>
          </a:bodyPr>
          <a:lstStyle/>
          <a:p>
            <a:br>
              <a:rPr lang="en-IN" sz="3200" b="1" dirty="0"/>
            </a:br>
            <a:r>
              <a:rPr lang="en-IN" sz="3200" b="1" dirty="0">
                <a:solidFill>
                  <a:srgbClr val="C00000"/>
                </a:solidFill>
              </a:rPr>
              <a:t>Conversion to Clause form </a:t>
            </a:r>
            <a:br>
              <a:rPr lang="en-IN" sz="3200" b="1" dirty="0">
                <a:solidFill>
                  <a:srgbClr val="C00000"/>
                </a:solidFill>
              </a:rPr>
            </a:br>
            <a:endParaRPr lang="en-IN" sz="3200" dirty="0">
              <a:solidFill>
                <a:srgbClr val="C00000"/>
              </a:solidFill>
            </a:endParaRPr>
          </a:p>
        </p:txBody>
      </p:sp>
      <p:sp>
        <p:nvSpPr>
          <p:cNvPr id="9" name="TextBox 8">
            <a:extLst>
              <a:ext uri="{FF2B5EF4-FFF2-40B4-BE49-F238E27FC236}">
                <a16:creationId xmlns:a16="http://schemas.microsoft.com/office/drawing/2014/main" id="{634556AA-FAD3-4267-A71B-B2E0C5FC3CC4}"/>
              </a:ext>
            </a:extLst>
          </p:cNvPr>
          <p:cNvSpPr txBox="1"/>
          <p:nvPr/>
        </p:nvSpPr>
        <p:spPr>
          <a:xfrm>
            <a:off x="5269078" y="250912"/>
            <a:ext cx="2437573" cy="584775"/>
          </a:xfrm>
          <a:prstGeom prst="rect">
            <a:avLst/>
          </a:prstGeom>
          <a:noFill/>
        </p:spPr>
        <p:txBody>
          <a:bodyPr wrap="square">
            <a:spAutoFit/>
          </a:bodyPr>
          <a:lstStyle/>
          <a:p>
            <a:r>
              <a:rPr lang="en-IN" sz="2800" b="0" i="0" dirty="0">
                <a:solidFill>
                  <a:srgbClr val="000000"/>
                </a:solidFill>
                <a:effectLst/>
                <a:latin typeface="Times New Roman" panose="02020603050405020304" pitchFamily="18" charset="0"/>
              </a:rPr>
              <a:t>(</a:t>
            </a:r>
            <a:r>
              <a:rPr lang="en-IN" sz="3200" b="0" i="1" dirty="0">
                <a:solidFill>
                  <a:srgbClr val="000000"/>
                </a:solidFill>
                <a:effectLst/>
                <a:latin typeface="Times New Roman" panose="02020603050405020304" pitchFamily="18" charset="0"/>
              </a:rPr>
              <a:t>g</a:t>
            </a:r>
            <a:r>
              <a:rPr lang="en-IN" sz="3200" b="0" i="0" dirty="0">
                <a:solidFill>
                  <a:srgbClr val="000000"/>
                </a:solidFill>
                <a:effectLst/>
                <a:latin typeface="Times New Roman" panose="02020603050405020304" pitchFamily="18" charset="0"/>
              </a:rPr>
              <a:t> ∧ (</a:t>
            </a:r>
            <a:r>
              <a:rPr lang="en-IN" sz="3200" b="0" i="1" dirty="0">
                <a:solidFill>
                  <a:srgbClr val="000000"/>
                </a:solidFill>
                <a:effectLst/>
                <a:latin typeface="Times New Roman" panose="02020603050405020304" pitchFamily="18" charset="0"/>
              </a:rPr>
              <a:t>r</a:t>
            </a:r>
            <a:r>
              <a:rPr lang="en-IN" sz="3200" b="0" i="0" dirty="0">
                <a:solidFill>
                  <a:srgbClr val="000000"/>
                </a:solidFill>
                <a:effectLst/>
                <a:latin typeface="Times New Roman" panose="02020603050405020304" pitchFamily="18" charset="0"/>
              </a:rPr>
              <a:t> ⇒ </a:t>
            </a:r>
            <a:r>
              <a:rPr lang="en-IN" sz="3200" b="0" i="1" dirty="0">
                <a:solidFill>
                  <a:srgbClr val="000000"/>
                </a:solidFill>
                <a:effectLst/>
                <a:latin typeface="Times New Roman" panose="02020603050405020304" pitchFamily="18" charset="0"/>
              </a:rPr>
              <a:t>f</a:t>
            </a:r>
            <a:r>
              <a:rPr lang="en-IN" sz="3200" b="0" i="0" dirty="0">
                <a:solidFill>
                  <a:srgbClr val="000000"/>
                </a:solidFill>
                <a:effectLst/>
                <a:latin typeface="Times New Roman" panose="02020603050405020304" pitchFamily="18" charset="0"/>
              </a:rPr>
              <a:t>))</a:t>
            </a:r>
            <a:endParaRPr lang="en-IN" sz="3200" dirty="0"/>
          </a:p>
        </p:txBody>
      </p:sp>
      <p:sp>
        <p:nvSpPr>
          <p:cNvPr id="11" name="TextBox 10">
            <a:extLst>
              <a:ext uri="{FF2B5EF4-FFF2-40B4-BE49-F238E27FC236}">
                <a16:creationId xmlns:a16="http://schemas.microsoft.com/office/drawing/2014/main" id="{7F383586-FC05-D5C0-F74C-E54B736F3A7C}"/>
              </a:ext>
            </a:extLst>
          </p:cNvPr>
          <p:cNvSpPr txBox="1"/>
          <p:nvPr/>
        </p:nvSpPr>
        <p:spPr>
          <a:xfrm>
            <a:off x="3673860" y="1472498"/>
            <a:ext cx="2437573" cy="523220"/>
          </a:xfrm>
          <a:prstGeom prst="rect">
            <a:avLst/>
          </a:prstGeom>
          <a:solidFill>
            <a:srgbClr val="C7DDF1"/>
          </a:solidFill>
          <a:ln w="25400">
            <a:solidFill>
              <a:srgbClr val="C00000"/>
            </a:solidFill>
          </a:ln>
        </p:spPr>
        <p:txBody>
          <a:bodyPr wrap="square">
            <a:spAutoFit/>
          </a:bodyPr>
          <a:lstStyle/>
          <a:p>
            <a:r>
              <a:rPr lang="en-IN" sz="2800" b="0" i="0" dirty="0">
                <a:solidFill>
                  <a:srgbClr val="000000"/>
                </a:solidFill>
                <a:effectLst/>
                <a:latin typeface="Times New Roman" panose="02020603050405020304" pitchFamily="18" charset="0"/>
              </a:rPr>
              <a:t>¬(</a:t>
            </a:r>
            <a:r>
              <a:rPr lang="en-IN" sz="2800" b="0" i="1" dirty="0">
                <a:solidFill>
                  <a:srgbClr val="000000"/>
                </a:solidFill>
                <a:effectLst/>
                <a:latin typeface="Times New Roman" panose="02020603050405020304" pitchFamily="18" charset="0"/>
              </a:rPr>
              <a:t>g</a:t>
            </a:r>
            <a:r>
              <a:rPr lang="en-IN" sz="2800" b="0" i="0" dirty="0">
                <a:solidFill>
                  <a:srgbClr val="000000"/>
                </a:solidFill>
                <a:effectLst/>
                <a:latin typeface="Times New Roman" panose="02020603050405020304" pitchFamily="18" charset="0"/>
              </a:rPr>
              <a:t> ∧ (¬</a:t>
            </a:r>
            <a:r>
              <a:rPr lang="en-IN" sz="2800" b="0" i="1" dirty="0">
                <a:solidFill>
                  <a:srgbClr val="000000"/>
                </a:solidFill>
                <a:effectLst/>
                <a:latin typeface="Times New Roman" panose="02020603050405020304" pitchFamily="18" charset="0"/>
              </a:rPr>
              <a:t>r</a:t>
            </a:r>
            <a:r>
              <a:rPr lang="en-IN" sz="2800" b="0" i="0" dirty="0">
                <a:solidFill>
                  <a:srgbClr val="000000"/>
                </a:solidFill>
                <a:effectLst/>
                <a:latin typeface="Times New Roman" panose="02020603050405020304" pitchFamily="18" charset="0"/>
              </a:rPr>
              <a:t> ∨ </a:t>
            </a:r>
            <a:r>
              <a:rPr lang="en-IN" sz="2800" b="0" i="1" dirty="0">
                <a:solidFill>
                  <a:srgbClr val="000000"/>
                </a:solidFill>
                <a:effectLst/>
                <a:latin typeface="Times New Roman" panose="02020603050405020304" pitchFamily="18" charset="0"/>
              </a:rPr>
              <a:t>f</a:t>
            </a:r>
            <a:r>
              <a:rPr lang="en-IN" sz="2800" b="0" i="0" dirty="0">
                <a:solidFill>
                  <a:srgbClr val="000000"/>
                </a:solidFill>
                <a:effectLst/>
                <a:latin typeface="Times New Roman" panose="02020603050405020304" pitchFamily="18" charset="0"/>
              </a:rPr>
              <a:t>))</a:t>
            </a:r>
            <a:endParaRPr lang="en-IN" sz="2800" dirty="0"/>
          </a:p>
        </p:txBody>
      </p:sp>
      <p:graphicFrame>
        <p:nvGraphicFramePr>
          <p:cNvPr id="12" name="Table 11">
            <a:extLst>
              <a:ext uri="{FF2B5EF4-FFF2-40B4-BE49-F238E27FC236}">
                <a16:creationId xmlns:a16="http://schemas.microsoft.com/office/drawing/2014/main" id="{F2598FAD-8AF5-4D27-4CCC-FF6EB696E12D}"/>
              </a:ext>
            </a:extLst>
          </p:cNvPr>
          <p:cNvGraphicFramePr>
            <a:graphicFrameLocks noGrp="1"/>
          </p:cNvGraphicFramePr>
          <p:nvPr>
            <p:extLst>
              <p:ext uri="{D42A27DB-BD31-4B8C-83A1-F6EECF244321}">
                <p14:modId xmlns:p14="http://schemas.microsoft.com/office/powerpoint/2010/main" val="4251394992"/>
              </p:ext>
            </p:extLst>
          </p:nvPr>
        </p:nvGraphicFramePr>
        <p:xfrm>
          <a:off x="3580268" y="2088481"/>
          <a:ext cx="2749826" cy="1934464"/>
        </p:xfrm>
        <a:graphic>
          <a:graphicData uri="http://schemas.openxmlformats.org/drawingml/2006/table">
            <a:tbl>
              <a:tblPr/>
              <a:tblGrid>
                <a:gridCol w="2749826">
                  <a:extLst>
                    <a:ext uri="{9D8B030D-6E8A-4147-A177-3AD203B41FA5}">
                      <a16:colId xmlns:a16="http://schemas.microsoft.com/office/drawing/2014/main" val="282773599"/>
                    </a:ext>
                  </a:extLst>
                </a:gridCol>
              </a:tblGrid>
              <a:tr h="1019955">
                <a:tc>
                  <a:txBody>
                    <a:bodyPr/>
                    <a:lstStyle/>
                    <a:p>
                      <a:pPr>
                        <a:lnSpc>
                          <a:spcPct val="150000"/>
                        </a:lnSpc>
                        <a:spcBef>
                          <a:spcPts val="0"/>
                        </a:spcBef>
                        <a:spcAft>
                          <a:spcPts val="0"/>
                        </a:spcAft>
                      </a:pPr>
                      <a:r>
                        <a:rPr lang="en-IN" sz="2800" dirty="0">
                          <a:latin typeface="Times New Roman" panose="02020603050405020304" pitchFamily="18" charset="0"/>
                          <a:cs typeface="Times New Roman" panose="02020603050405020304" pitchFamily="18" charset="0"/>
                        </a:rPr>
                        <a:t>¬</a:t>
                      </a:r>
                      <a:r>
                        <a:rPr lang="en-IN" sz="2800" i="1" dirty="0">
                          <a:latin typeface="Times New Roman" panose="02020603050405020304" pitchFamily="18" charset="0"/>
                          <a:cs typeface="Times New Roman" panose="02020603050405020304" pitchFamily="18" charset="0"/>
                        </a:rPr>
                        <a:t>g</a:t>
                      </a:r>
                      <a:r>
                        <a:rPr lang="en-IN" sz="2800" dirty="0">
                          <a:latin typeface="Times New Roman" panose="02020603050405020304" pitchFamily="18" charset="0"/>
                          <a:cs typeface="Times New Roman" panose="02020603050405020304" pitchFamily="18" charset="0"/>
                        </a:rPr>
                        <a:t> ∨ ¬(¬</a:t>
                      </a:r>
                      <a:r>
                        <a:rPr lang="en-IN" sz="2800" i="1" dirty="0">
                          <a:latin typeface="Times New Roman" panose="02020603050405020304" pitchFamily="18" charset="0"/>
                          <a:cs typeface="Times New Roman" panose="02020603050405020304" pitchFamily="18" charset="0"/>
                        </a:rPr>
                        <a:t>r</a:t>
                      </a:r>
                      <a:r>
                        <a:rPr lang="en-IN" sz="2800" dirty="0">
                          <a:latin typeface="Times New Roman" panose="02020603050405020304" pitchFamily="18" charset="0"/>
                          <a:cs typeface="Times New Roman" panose="02020603050405020304" pitchFamily="18" charset="0"/>
                        </a:rPr>
                        <a:t> ∨ </a:t>
                      </a:r>
                      <a:r>
                        <a:rPr lang="en-IN" sz="2800" i="1" dirty="0">
                          <a:latin typeface="Times New Roman" panose="02020603050405020304" pitchFamily="18" charset="0"/>
                          <a:cs typeface="Times New Roman" panose="02020603050405020304" pitchFamily="18" charset="0"/>
                        </a:rPr>
                        <a:t>f</a:t>
                      </a:r>
                      <a:r>
                        <a:rPr lang="en-IN" sz="28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2800" dirty="0">
                          <a:latin typeface="Times New Roman" panose="02020603050405020304" pitchFamily="18" charset="0"/>
                          <a:cs typeface="Times New Roman" panose="02020603050405020304" pitchFamily="18" charset="0"/>
                        </a:rPr>
                        <a:t>¬</a:t>
                      </a:r>
                      <a:r>
                        <a:rPr lang="en-IN" sz="2800" i="1" dirty="0">
                          <a:latin typeface="Times New Roman" panose="02020603050405020304" pitchFamily="18" charset="0"/>
                          <a:cs typeface="Times New Roman" panose="02020603050405020304" pitchFamily="18" charset="0"/>
                        </a:rPr>
                        <a:t>g</a:t>
                      </a:r>
                      <a:r>
                        <a:rPr lang="en-IN" sz="2800" dirty="0">
                          <a:latin typeface="Times New Roman" panose="02020603050405020304" pitchFamily="18" charset="0"/>
                          <a:cs typeface="Times New Roman" panose="02020603050405020304" pitchFamily="18" charset="0"/>
                        </a:rPr>
                        <a:t> ∨ (¬¬</a:t>
                      </a:r>
                      <a:r>
                        <a:rPr lang="en-IN" sz="2800" i="1" dirty="0">
                          <a:latin typeface="Times New Roman" panose="02020603050405020304" pitchFamily="18" charset="0"/>
                          <a:cs typeface="Times New Roman" panose="02020603050405020304" pitchFamily="18" charset="0"/>
                        </a:rPr>
                        <a:t>r</a:t>
                      </a:r>
                      <a:r>
                        <a:rPr lang="en-IN" sz="2800" dirty="0">
                          <a:latin typeface="Times New Roman" panose="02020603050405020304" pitchFamily="18" charset="0"/>
                          <a:cs typeface="Times New Roman" panose="02020603050405020304" pitchFamily="18" charset="0"/>
                        </a:rPr>
                        <a:t> ∧ ¬</a:t>
                      </a:r>
                      <a:r>
                        <a:rPr lang="en-IN" sz="2800" i="1" dirty="0">
                          <a:latin typeface="Times New Roman" panose="02020603050405020304" pitchFamily="18" charset="0"/>
                          <a:cs typeface="Times New Roman" panose="02020603050405020304" pitchFamily="18" charset="0"/>
                        </a:rPr>
                        <a:t>f</a:t>
                      </a:r>
                      <a:r>
                        <a:rPr lang="en-IN" sz="28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2800" dirty="0">
                          <a:latin typeface="Times New Roman" panose="02020603050405020304" pitchFamily="18" charset="0"/>
                          <a:cs typeface="Times New Roman" panose="02020603050405020304" pitchFamily="18" charset="0"/>
                        </a:rPr>
                        <a:t>¬</a:t>
                      </a:r>
                      <a:r>
                        <a:rPr lang="en-IN" sz="2800" i="1" dirty="0">
                          <a:latin typeface="Times New Roman" panose="02020603050405020304" pitchFamily="18" charset="0"/>
                          <a:cs typeface="Times New Roman" panose="02020603050405020304" pitchFamily="18" charset="0"/>
                        </a:rPr>
                        <a:t>g</a:t>
                      </a:r>
                      <a:r>
                        <a:rPr lang="en-IN" sz="2800" dirty="0">
                          <a:latin typeface="Times New Roman" panose="02020603050405020304" pitchFamily="18" charset="0"/>
                          <a:cs typeface="Times New Roman" panose="02020603050405020304" pitchFamily="18" charset="0"/>
                        </a:rPr>
                        <a:t> ∨ (</a:t>
                      </a:r>
                      <a:r>
                        <a:rPr lang="en-IN" sz="2800" i="1" dirty="0">
                          <a:latin typeface="Times New Roman" panose="02020603050405020304" pitchFamily="18" charset="0"/>
                          <a:cs typeface="Times New Roman" panose="02020603050405020304" pitchFamily="18" charset="0"/>
                        </a:rPr>
                        <a:t>r</a:t>
                      </a:r>
                      <a:r>
                        <a:rPr lang="en-IN" sz="2800" dirty="0">
                          <a:latin typeface="Times New Roman" panose="02020603050405020304" pitchFamily="18" charset="0"/>
                          <a:cs typeface="Times New Roman" panose="02020603050405020304" pitchFamily="18" charset="0"/>
                        </a:rPr>
                        <a:t> ∧ ¬</a:t>
                      </a:r>
                      <a:r>
                        <a:rPr lang="en-IN" sz="2800" i="1" dirty="0">
                          <a:latin typeface="Times New Roman" panose="02020603050405020304" pitchFamily="18" charset="0"/>
                          <a:cs typeface="Times New Roman" panose="02020603050405020304" pitchFamily="18" charset="0"/>
                        </a:rPr>
                        <a:t>f</a:t>
                      </a:r>
                      <a:r>
                        <a:rPr lang="en-IN" sz="2800" dirty="0">
                          <a:latin typeface="Times New Roman" panose="02020603050405020304" pitchFamily="18" charset="0"/>
                          <a:cs typeface="Times New Roman" panose="02020603050405020304" pitchFamily="18" charset="0"/>
                        </a:rPr>
                        <a:t>)</a:t>
                      </a:r>
                    </a:p>
                  </a:txBody>
                  <a:tcPr anchor="ctr">
                    <a:lnL>
                      <a:noFill/>
                    </a:lnL>
                    <a:lnR>
                      <a:noFill/>
                    </a:lnR>
                    <a:lnT>
                      <a:noFill/>
                    </a:lnT>
                    <a:lnB>
                      <a:noFill/>
                    </a:lnB>
                    <a:solidFill>
                      <a:srgbClr val="ECFEBA">
                        <a:alpha val="98824"/>
                      </a:srgbClr>
                    </a:solidFill>
                  </a:tcPr>
                </a:tc>
                <a:extLst>
                  <a:ext uri="{0D108BD9-81ED-4DB2-BD59-A6C34878D82A}">
                    <a16:rowId xmlns:a16="http://schemas.microsoft.com/office/drawing/2014/main" val="482659218"/>
                  </a:ext>
                </a:extLst>
              </a:tr>
            </a:tbl>
          </a:graphicData>
        </a:graphic>
      </p:graphicFrame>
      <p:sp>
        <p:nvSpPr>
          <p:cNvPr id="14" name="TextBox 13">
            <a:extLst>
              <a:ext uri="{FF2B5EF4-FFF2-40B4-BE49-F238E27FC236}">
                <a16:creationId xmlns:a16="http://schemas.microsoft.com/office/drawing/2014/main" id="{F7D8DC2C-D6E7-9F25-8487-6A42711D9FA1}"/>
              </a:ext>
            </a:extLst>
          </p:cNvPr>
          <p:cNvSpPr txBox="1"/>
          <p:nvPr/>
        </p:nvSpPr>
        <p:spPr>
          <a:xfrm>
            <a:off x="3578834" y="4281368"/>
            <a:ext cx="3047172" cy="523220"/>
          </a:xfrm>
          <a:prstGeom prst="rect">
            <a:avLst/>
          </a:prstGeom>
          <a:solidFill>
            <a:srgbClr val="C0FEBA"/>
          </a:solidFill>
          <a:ln w="19050">
            <a:solidFill>
              <a:srgbClr val="C00000"/>
            </a:solidFill>
          </a:ln>
        </p:spPr>
        <p:txBody>
          <a:bodyPr wrap="square">
            <a:spAutoFit/>
          </a:bodyPr>
          <a:lstStyle/>
          <a:p>
            <a:r>
              <a:rPr lang="en-IN" sz="2800" b="0" i="0" dirty="0">
                <a:solidFill>
                  <a:srgbClr val="000000"/>
                </a:solidFill>
                <a:effectLst/>
                <a:latin typeface="Times New Roman" panose="02020603050405020304" pitchFamily="18" charset="0"/>
              </a:rPr>
              <a:t>(¬</a:t>
            </a:r>
            <a:r>
              <a:rPr lang="en-IN" sz="2800" b="0" i="1" dirty="0">
                <a:solidFill>
                  <a:srgbClr val="000000"/>
                </a:solidFill>
                <a:effectLst/>
                <a:latin typeface="Times New Roman" panose="02020603050405020304" pitchFamily="18" charset="0"/>
              </a:rPr>
              <a:t>g</a:t>
            </a:r>
            <a:r>
              <a:rPr lang="en-IN" sz="2800" b="0" i="0" dirty="0">
                <a:solidFill>
                  <a:srgbClr val="000000"/>
                </a:solidFill>
                <a:effectLst/>
                <a:latin typeface="Times New Roman" panose="02020603050405020304" pitchFamily="18" charset="0"/>
              </a:rPr>
              <a:t> ∨ </a:t>
            </a:r>
            <a:r>
              <a:rPr lang="en-IN" sz="2800" b="0" i="1" dirty="0">
                <a:solidFill>
                  <a:srgbClr val="000000"/>
                </a:solidFill>
                <a:effectLst/>
                <a:latin typeface="Times New Roman" panose="02020603050405020304" pitchFamily="18" charset="0"/>
              </a:rPr>
              <a:t>r</a:t>
            </a:r>
            <a:r>
              <a:rPr lang="en-IN" sz="2800" b="0" i="0" dirty="0">
                <a:solidFill>
                  <a:srgbClr val="000000"/>
                </a:solidFill>
                <a:effectLst/>
                <a:latin typeface="Times New Roman" panose="02020603050405020304" pitchFamily="18" charset="0"/>
              </a:rPr>
              <a:t>) ∧ (¬</a:t>
            </a:r>
            <a:r>
              <a:rPr lang="en-IN" sz="2800" b="0" i="1" dirty="0">
                <a:solidFill>
                  <a:srgbClr val="000000"/>
                </a:solidFill>
                <a:effectLst/>
                <a:latin typeface="Times New Roman" panose="02020603050405020304" pitchFamily="18" charset="0"/>
              </a:rPr>
              <a:t>g</a:t>
            </a:r>
            <a:r>
              <a:rPr lang="en-IN" sz="2800" b="0" i="0" dirty="0">
                <a:solidFill>
                  <a:srgbClr val="000000"/>
                </a:solidFill>
                <a:effectLst/>
                <a:latin typeface="Times New Roman" panose="02020603050405020304" pitchFamily="18" charset="0"/>
              </a:rPr>
              <a:t> ∨ ¬</a:t>
            </a:r>
            <a:r>
              <a:rPr lang="en-IN" sz="2800" b="0" i="1" dirty="0">
                <a:solidFill>
                  <a:srgbClr val="000000"/>
                </a:solidFill>
                <a:effectLst/>
                <a:latin typeface="Times New Roman" panose="02020603050405020304" pitchFamily="18" charset="0"/>
              </a:rPr>
              <a:t>f</a:t>
            </a:r>
            <a:r>
              <a:rPr lang="en-IN" sz="2800" b="0" i="0" dirty="0">
                <a:solidFill>
                  <a:srgbClr val="000000"/>
                </a:solidFill>
                <a:effectLst/>
                <a:latin typeface="Times New Roman" panose="02020603050405020304" pitchFamily="18" charset="0"/>
              </a:rPr>
              <a:t>)</a:t>
            </a:r>
            <a:endParaRPr lang="en-IN" sz="2800" dirty="0"/>
          </a:p>
        </p:txBody>
      </p:sp>
      <p:graphicFrame>
        <p:nvGraphicFramePr>
          <p:cNvPr id="15" name="Table 14">
            <a:extLst>
              <a:ext uri="{FF2B5EF4-FFF2-40B4-BE49-F238E27FC236}">
                <a16:creationId xmlns:a16="http://schemas.microsoft.com/office/drawing/2014/main" id="{9C5BEB37-59F6-6F66-682B-F2F896D28174}"/>
              </a:ext>
            </a:extLst>
          </p:cNvPr>
          <p:cNvGraphicFramePr>
            <a:graphicFrameLocks noGrp="1"/>
          </p:cNvGraphicFramePr>
          <p:nvPr>
            <p:extLst>
              <p:ext uri="{D42A27DB-BD31-4B8C-83A1-F6EECF244321}">
                <p14:modId xmlns:p14="http://schemas.microsoft.com/office/powerpoint/2010/main" val="261074952"/>
              </p:ext>
            </p:extLst>
          </p:nvPr>
        </p:nvGraphicFramePr>
        <p:xfrm>
          <a:off x="3578834" y="5063011"/>
          <a:ext cx="1686338" cy="1081532"/>
        </p:xfrm>
        <a:graphic>
          <a:graphicData uri="http://schemas.openxmlformats.org/drawingml/2006/table">
            <a:tbl>
              <a:tblPr/>
              <a:tblGrid>
                <a:gridCol w="1686338">
                  <a:extLst>
                    <a:ext uri="{9D8B030D-6E8A-4147-A177-3AD203B41FA5}">
                      <a16:colId xmlns:a16="http://schemas.microsoft.com/office/drawing/2014/main" val="1955008589"/>
                    </a:ext>
                  </a:extLst>
                </a:gridCol>
              </a:tblGrid>
              <a:tr h="764825">
                <a:tc>
                  <a:txBody>
                    <a:bodyPr/>
                    <a:lstStyle/>
                    <a:p>
                      <a:r>
                        <a:rPr lang="en-IN" sz="2800" i="1" dirty="0">
                          <a:latin typeface="Times New Roman" panose="02020603050405020304" pitchFamily="18" charset="0"/>
                          <a:cs typeface="Times New Roman" panose="02020603050405020304" pitchFamily="18" charset="0"/>
                        </a:rPr>
                        <a:t>{¬g, r}</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2800" i="1" dirty="0">
                          <a:latin typeface="Times New Roman" panose="02020603050405020304" pitchFamily="18" charset="0"/>
                          <a:cs typeface="Times New Roman" panose="02020603050405020304" pitchFamily="18" charset="0"/>
                        </a:rPr>
                        <a:t>{¬g, ¬f}</a:t>
                      </a:r>
                    </a:p>
                  </a:txBody>
                  <a:tcPr anchor="ctr">
                    <a:lnL>
                      <a:noFill/>
                    </a:lnL>
                    <a:lnR>
                      <a:noFill/>
                    </a:lnR>
                    <a:lnT>
                      <a:noFill/>
                    </a:lnT>
                    <a:lnB>
                      <a:noFill/>
                    </a:lnB>
                    <a:solidFill>
                      <a:srgbClr val="FECAE8"/>
                    </a:solidFill>
                  </a:tcPr>
                </a:tc>
                <a:extLst>
                  <a:ext uri="{0D108BD9-81ED-4DB2-BD59-A6C34878D82A}">
                    <a16:rowId xmlns:a16="http://schemas.microsoft.com/office/drawing/2014/main" val="1242474770"/>
                  </a:ext>
                </a:extLst>
              </a:tr>
            </a:tbl>
          </a:graphicData>
        </a:graphic>
      </p:graphicFrame>
      <p:sp>
        <p:nvSpPr>
          <p:cNvPr id="16" name="TextBox 15">
            <a:extLst>
              <a:ext uri="{FF2B5EF4-FFF2-40B4-BE49-F238E27FC236}">
                <a16:creationId xmlns:a16="http://schemas.microsoft.com/office/drawing/2014/main" id="{663D8C36-B570-1FE9-D318-0EF3CFE7360F}"/>
              </a:ext>
            </a:extLst>
          </p:cNvPr>
          <p:cNvSpPr txBox="1"/>
          <p:nvPr/>
        </p:nvSpPr>
        <p:spPr>
          <a:xfrm>
            <a:off x="6111433" y="1366120"/>
            <a:ext cx="2007705"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Implication</a:t>
            </a:r>
            <a:endParaRPr lang="en-IN" sz="2800" i="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A65B555-6B91-61F5-9C71-1126D0B83C77}"/>
              </a:ext>
            </a:extLst>
          </p:cNvPr>
          <p:cNvSpPr txBox="1"/>
          <p:nvPr/>
        </p:nvSpPr>
        <p:spPr>
          <a:xfrm>
            <a:off x="6274973" y="2615063"/>
            <a:ext cx="1600201"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Negation </a:t>
            </a:r>
            <a:endParaRPr lang="en-IN" sz="2800" i="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308534E-AD55-C0FD-7192-AE9694B9EEC8}"/>
              </a:ext>
            </a:extLst>
          </p:cNvPr>
          <p:cNvSpPr txBox="1"/>
          <p:nvPr/>
        </p:nvSpPr>
        <p:spPr>
          <a:xfrm>
            <a:off x="6626006" y="4215789"/>
            <a:ext cx="2007705"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Distribution </a:t>
            </a:r>
            <a:endParaRPr lang="en-IN" sz="2800" i="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F3B36DD-DE0F-F09F-98A2-67CD34D3758E}"/>
              </a:ext>
            </a:extLst>
          </p:cNvPr>
          <p:cNvSpPr txBox="1"/>
          <p:nvPr/>
        </p:nvSpPr>
        <p:spPr>
          <a:xfrm>
            <a:off x="5268264" y="5342167"/>
            <a:ext cx="1686338" cy="523220"/>
          </a:xfrm>
          <a:prstGeom prst="rect">
            <a:avLst/>
          </a:prstGeom>
          <a:noFill/>
        </p:spPr>
        <p:txBody>
          <a:bodyPr wrap="square" rtlCol="0">
            <a:spAutoFit/>
          </a:bodyPr>
          <a:lstStyle/>
          <a:p>
            <a:r>
              <a:rPr lang="en-US" sz="2800" i="1" dirty="0">
                <a:latin typeface="Times New Roman" panose="02020603050405020304" pitchFamily="18" charset="0"/>
                <a:cs typeface="Times New Roman" panose="02020603050405020304" pitchFamily="18" charset="0"/>
              </a:rPr>
              <a:t>Operator</a:t>
            </a:r>
            <a:endParaRPr lang="en-IN"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17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0" y="292555"/>
            <a:ext cx="4241800" cy="389618"/>
          </a:xfrm>
        </p:spPr>
        <p:txBody>
          <a:bodyPr>
            <a:normAutofit fontScale="90000"/>
          </a:bodyPr>
          <a:lstStyle/>
          <a:p>
            <a:br>
              <a:rPr lang="en-IN" b="1" dirty="0"/>
            </a:br>
            <a:r>
              <a:rPr lang="en-IN" dirty="0">
                <a:solidFill>
                  <a:srgbClr val="C00000"/>
                </a:solidFill>
              </a:rPr>
              <a:t>Resolution Principle</a:t>
            </a:r>
            <a:br>
              <a:rPr lang="en-IN" b="1" dirty="0">
                <a:solidFill>
                  <a:srgbClr val="C00000"/>
                </a:solidFill>
              </a:rPr>
            </a:br>
            <a:endParaRPr lang="en-IN" dirty="0">
              <a:solidFill>
                <a:srgbClr val="C00000"/>
              </a:solidFill>
            </a:endParaRPr>
          </a:p>
        </p:txBody>
      </p:sp>
      <p:sp>
        <p:nvSpPr>
          <p:cNvPr id="3" name="Content Placeholder 2"/>
          <p:cNvSpPr>
            <a:spLocks noGrp="1"/>
          </p:cNvSpPr>
          <p:nvPr>
            <p:ph idx="1"/>
          </p:nvPr>
        </p:nvSpPr>
        <p:spPr>
          <a:xfrm>
            <a:off x="833624" y="1261934"/>
            <a:ext cx="10990943" cy="4734832"/>
          </a:xfrm>
        </p:spPr>
        <p:txBody>
          <a:bodyPr>
            <a:normAutofit fontScale="92500" lnSpcReduction="10000"/>
          </a:bodyPr>
          <a:lstStyle/>
          <a:p>
            <a:pPr marL="0" indent="0">
              <a:buNone/>
            </a:pPr>
            <a:r>
              <a:rPr lang="en-IN" dirty="0"/>
              <a:t> </a:t>
            </a:r>
            <a:r>
              <a:rPr lang="en-IN" sz="3000" dirty="0"/>
              <a:t>Suppose we have the clause </a:t>
            </a:r>
            <a:r>
              <a:rPr lang="en-IN" sz="3000" dirty="0">
                <a:solidFill>
                  <a:srgbClr val="C00000"/>
                </a:solidFill>
              </a:rPr>
              <a:t>{</a:t>
            </a:r>
            <a:r>
              <a:rPr lang="en-IN" sz="3000" i="1" dirty="0">
                <a:solidFill>
                  <a:srgbClr val="C00000"/>
                </a:solidFill>
              </a:rPr>
              <a:t>p</a:t>
            </a:r>
            <a:r>
              <a:rPr lang="en-IN" sz="3000" dirty="0">
                <a:solidFill>
                  <a:srgbClr val="C00000"/>
                </a:solidFill>
              </a:rPr>
              <a:t>, </a:t>
            </a:r>
            <a:r>
              <a:rPr lang="en-IN" sz="3000" i="1" dirty="0">
                <a:solidFill>
                  <a:srgbClr val="C00000"/>
                </a:solidFill>
              </a:rPr>
              <a:t>q</a:t>
            </a:r>
            <a:r>
              <a:rPr lang="en-IN" sz="3000" dirty="0">
                <a:solidFill>
                  <a:srgbClr val="C00000"/>
                </a:solidFill>
              </a:rPr>
              <a:t>}</a:t>
            </a:r>
            <a:r>
              <a:rPr lang="en-IN" sz="3000" dirty="0"/>
              <a:t> and clause </a:t>
            </a:r>
            <a:r>
              <a:rPr lang="en-IN" sz="3000" dirty="0">
                <a:solidFill>
                  <a:srgbClr val="C00000"/>
                </a:solidFill>
              </a:rPr>
              <a:t>{¬</a:t>
            </a:r>
            <a:r>
              <a:rPr lang="en-IN" sz="3000" i="1" dirty="0">
                <a:solidFill>
                  <a:srgbClr val="C00000"/>
                </a:solidFill>
              </a:rPr>
              <a:t>q</a:t>
            </a:r>
            <a:r>
              <a:rPr lang="en-IN" sz="3000" dirty="0">
                <a:solidFill>
                  <a:srgbClr val="C00000"/>
                </a:solidFill>
              </a:rPr>
              <a:t>, </a:t>
            </a:r>
            <a:r>
              <a:rPr lang="en-IN" sz="3000" i="1" dirty="0">
                <a:solidFill>
                  <a:srgbClr val="C00000"/>
                </a:solidFill>
              </a:rPr>
              <a:t>r</a:t>
            </a:r>
            <a:r>
              <a:rPr lang="en-IN" sz="3000" dirty="0">
                <a:solidFill>
                  <a:srgbClr val="C00000"/>
                </a:solidFill>
              </a:rPr>
              <a:t>}</a:t>
            </a:r>
            <a:r>
              <a:rPr lang="en-IN" sz="3000" dirty="0"/>
              <a:t>. </a:t>
            </a:r>
          </a:p>
          <a:p>
            <a:pPr marL="0" indent="0">
              <a:buNone/>
            </a:pPr>
            <a:r>
              <a:rPr lang="en-IN" sz="3000" dirty="0"/>
              <a:t> </a:t>
            </a:r>
          </a:p>
          <a:p>
            <a:pPr marL="0" indent="0">
              <a:buNone/>
            </a:pPr>
            <a:r>
              <a:rPr lang="en-IN" sz="3000" dirty="0"/>
              <a:t>    First clause: </a:t>
            </a:r>
            <a:r>
              <a:rPr lang="en-IN" sz="3000" i="1" dirty="0">
                <a:solidFill>
                  <a:srgbClr val="4308B8"/>
                </a:solidFill>
              </a:rPr>
              <a:t>p</a:t>
            </a:r>
            <a:r>
              <a:rPr lang="en-IN" sz="3000" dirty="0">
                <a:solidFill>
                  <a:srgbClr val="4308B8"/>
                </a:solidFill>
              </a:rPr>
              <a:t> is true or </a:t>
            </a:r>
            <a:r>
              <a:rPr lang="en-IN" sz="3000" i="1" dirty="0">
                <a:solidFill>
                  <a:srgbClr val="4308B8"/>
                </a:solidFill>
              </a:rPr>
              <a:t>q</a:t>
            </a:r>
            <a:r>
              <a:rPr lang="en-IN" sz="3000" dirty="0">
                <a:solidFill>
                  <a:srgbClr val="4308B8"/>
                </a:solidFill>
              </a:rPr>
              <a:t> is true</a:t>
            </a:r>
            <a:r>
              <a:rPr lang="en-IN" sz="3000" dirty="0"/>
              <a:t>.</a:t>
            </a:r>
          </a:p>
          <a:p>
            <a:pPr marL="0" indent="0">
              <a:buNone/>
            </a:pPr>
            <a:r>
              <a:rPr lang="en-IN" sz="3000" dirty="0"/>
              <a:t>    Second clause : </a:t>
            </a:r>
            <a:r>
              <a:rPr lang="en-IN" sz="3000" i="1" dirty="0">
                <a:solidFill>
                  <a:srgbClr val="4308B8"/>
                </a:solidFill>
              </a:rPr>
              <a:t>q is false or r is true</a:t>
            </a:r>
          </a:p>
          <a:p>
            <a:pPr marL="0" indent="0">
              <a:buNone/>
            </a:pPr>
            <a:endParaRPr lang="en-IN" sz="3000" i="1" dirty="0">
              <a:solidFill>
                <a:srgbClr val="4308B8"/>
              </a:solidFill>
            </a:endParaRPr>
          </a:p>
          <a:p>
            <a:r>
              <a:rPr lang="en-IN" sz="3000" dirty="0"/>
              <a:t>   If </a:t>
            </a:r>
            <a:r>
              <a:rPr lang="en-IN" sz="3000" i="1" dirty="0">
                <a:solidFill>
                  <a:srgbClr val="C00000"/>
                </a:solidFill>
              </a:rPr>
              <a:t>q</a:t>
            </a:r>
            <a:r>
              <a:rPr lang="en-IN" sz="3000" dirty="0">
                <a:solidFill>
                  <a:srgbClr val="C00000"/>
                </a:solidFill>
              </a:rPr>
              <a:t> is false</a:t>
            </a:r>
            <a:r>
              <a:rPr lang="en-IN" sz="3000" dirty="0"/>
              <a:t>, then by the first clause </a:t>
            </a:r>
            <a:r>
              <a:rPr lang="en-IN" sz="3000" i="1" dirty="0">
                <a:solidFill>
                  <a:srgbClr val="C00000"/>
                </a:solidFill>
              </a:rPr>
              <a:t>p</a:t>
            </a:r>
            <a:r>
              <a:rPr lang="en-IN" sz="3000" dirty="0">
                <a:solidFill>
                  <a:srgbClr val="C00000"/>
                </a:solidFill>
              </a:rPr>
              <a:t> must be true</a:t>
            </a:r>
            <a:r>
              <a:rPr lang="en-IN" sz="3000" dirty="0"/>
              <a:t>.</a:t>
            </a:r>
          </a:p>
          <a:p>
            <a:r>
              <a:rPr lang="en-IN" sz="3000" dirty="0"/>
              <a:t>   If </a:t>
            </a:r>
            <a:r>
              <a:rPr lang="en-IN" sz="3000" i="1" dirty="0">
                <a:solidFill>
                  <a:srgbClr val="C00000"/>
                </a:solidFill>
              </a:rPr>
              <a:t>q</a:t>
            </a:r>
            <a:r>
              <a:rPr lang="en-IN" sz="3000" dirty="0">
                <a:solidFill>
                  <a:srgbClr val="C00000"/>
                </a:solidFill>
              </a:rPr>
              <a:t> is true</a:t>
            </a:r>
            <a:r>
              <a:rPr lang="en-IN" sz="3000" dirty="0"/>
              <a:t>, then, by the second clause, </a:t>
            </a:r>
            <a:r>
              <a:rPr lang="en-IN" sz="3000" i="1" dirty="0">
                <a:solidFill>
                  <a:srgbClr val="C00000"/>
                </a:solidFill>
              </a:rPr>
              <a:t>r</a:t>
            </a:r>
            <a:r>
              <a:rPr lang="en-IN" sz="3000" dirty="0">
                <a:solidFill>
                  <a:srgbClr val="C00000"/>
                </a:solidFill>
              </a:rPr>
              <a:t> must be true</a:t>
            </a:r>
            <a:r>
              <a:rPr lang="en-IN" sz="3000" dirty="0"/>
              <a:t>. </a:t>
            </a:r>
          </a:p>
          <a:p>
            <a:pPr marL="0" indent="0">
              <a:buNone/>
            </a:pPr>
            <a:endParaRPr lang="en-IN" sz="3000" dirty="0"/>
          </a:p>
          <a:p>
            <a:pPr marL="0" indent="0">
              <a:buNone/>
            </a:pPr>
            <a:endParaRPr lang="en-IN" sz="3000" dirty="0"/>
          </a:p>
          <a:p>
            <a:pPr marL="0" indent="0">
              <a:buNone/>
            </a:pPr>
            <a:r>
              <a:rPr lang="en-IN" sz="3000" dirty="0"/>
              <a:t>                           So we derive the clause </a:t>
            </a:r>
            <a:r>
              <a:rPr lang="en-IN" sz="3000" dirty="0">
                <a:solidFill>
                  <a:srgbClr val="4308B8"/>
                </a:solidFill>
              </a:rPr>
              <a:t>{</a:t>
            </a:r>
            <a:r>
              <a:rPr lang="en-IN" sz="3000" i="1" dirty="0">
                <a:solidFill>
                  <a:srgbClr val="4308B8"/>
                </a:solidFill>
              </a:rPr>
              <a:t>p</a:t>
            </a:r>
            <a:r>
              <a:rPr lang="en-IN" sz="3000" dirty="0">
                <a:solidFill>
                  <a:srgbClr val="4308B8"/>
                </a:solidFill>
              </a:rPr>
              <a:t>, </a:t>
            </a:r>
            <a:r>
              <a:rPr lang="en-IN" sz="3000" i="1" dirty="0">
                <a:solidFill>
                  <a:srgbClr val="4308B8"/>
                </a:solidFill>
              </a:rPr>
              <a:t>r</a:t>
            </a:r>
            <a:r>
              <a:rPr lang="en-IN" sz="3000" dirty="0">
                <a:solidFill>
                  <a:srgbClr val="4308B8"/>
                </a:solidFill>
              </a:rPr>
              <a:t>}.</a:t>
            </a:r>
          </a:p>
          <a:p>
            <a:endParaRPr lang="en-IN" dirty="0"/>
          </a:p>
        </p:txBody>
      </p:sp>
    </p:spTree>
    <p:extLst>
      <p:ext uri="{BB962C8B-B14F-4D97-AF65-F5344CB8AC3E}">
        <p14:creationId xmlns:p14="http://schemas.microsoft.com/office/powerpoint/2010/main" val="3195280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FFDFFB-0C33-098C-4C8A-C6985DB05C7F}"/>
              </a:ext>
            </a:extLst>
          </p:cNvPr>
          <p:cNvSpPr>
            <a:spLocks noGrp="1"/>
          </p:cNvSpPr>
          <p:nvPr>
            <p:ph type="title"/>
          </p:nvPr>
        </p:nvSpPr>
        <p:spPr>
          <a:xfrm>
            <a:off x="3975100" y="229494"/>
            <a:ext cx="4241800" cy="389618"/>
          </a:xfrm>
        </p:spPr>
        <p:txBody>
          <a:bodyPr>
            <a:normAutofit fontScale="90000"/>
          </a:bodyPr>
          <a:lstStyle/>
          <a:p>
            <a:br>
              <a:rPr lang="en-IN" b="1" dirty="0"/>
            </a:br>
            <a:r>
              <a:rPr lang="en-IN" dirty="0">
                <a:solidFill>
                  <a:srgbClr val="C00000"/>
                </a:solidFill>
              </a:rPr>
              <a:t>Resolution Principle</a:t>
            </a:r>
            <a:br>
              <a:rPr lang="en-IN" b="1" dirty="0">
                <a:solidFill>
                  <a:srgbClr val="C00000"/>
                </a:solidFill>
              </a:rPr>
            </a:br>
            <a:endParaRPr lang="en-IN" dirty="0">
              <a:solidFill>
                <a:srgbClr val="C00000"/>
              </a:solidFill>
            </a:endParaRPr>
          </a:p>
        </p:txBody>
      </p:sp>
      <p:sp>
        <p:nvSpPr>
          <p:cNvPr id="6" name="TextBox 5">
            <a:extLst>
              <a:ext uri="{FF2B5EF4-FFF2-40B4-BE49-F238E27FC236}">
                <a16:creationId xmlns:a16="http://schemas.microsoft.com/office/drawing/2014/main" id="{FE7B9652-0675-A353-CF0F-9AEE180F46FB}"/>
              </a:ext>
            </a:extLst>
          </p:cNvPr>
          <p:cNvSpPr txBox="1"/>
          <p:nvPr/>
        </p:nvSpPr>
        <p:spPr>
          <a:xfrm>
            <a:off x="1482616" y="1032850"/>
            <a:ext cx="8831755" cy="3405676"/>
          </a:xfrm>
          <a:prstGeom prst="rect">
            <a:avLst/>
          </a:prstGeom>
          <a:noFill/>
        </p:spPr>
        <p:txBody>
          <a:bodyPr wrap="square">
            <a:spAutoFit/>
          </a:bodyPr>
          <a:lstStyle/>
          <a:p>
            <a:pPr marL="457200" indent="-457200">
              <a:lnSpc>
                <a:spcPct val="130000"/>
              </a:lnSpc>
              <a:buFont typeface="Wingdings" panose="05000000000000000000" pitchFamily="2" charset="2"/>
              <a:buChar char="§"/>
            </a:pPr>
            <a:r>
              <a:rPr lang="en-US" sz="2800" b="0" i="0" dirty="0">
                <a:solidFill>
                  <a:srgbClr val="000000"/>
                </a:solidFill>
                <a:effectLst/>
                <a:latin typeface="Times New Roman" panose="02020603050405020304" pitchFamily="18" charset="0"/>
              </a:rPr>
              <a:t>Given  </a:t>
            </a:r>
          </a:p>
          <a:p>
            <a:pPr marL="1439863" indent="-368300">
              <a:lnSpc>
                <a:spcPct val="130000"/>
              </a:lnSpc>
              <a:buClr>
                <a:srgbClr val="FF0000"/>
              </a:buClr>
              <a:buSzPct val="80000"/>
              <a:buFont typeface="Wingdings" panose="05000000000000000000" pitchFamily="2" charset="2"/>
              <a:buChar char="§"/>
            </a:pPr>
            <a:r>
              <a:rPr lang="en-US" sz="2800" b="0" i="0" dirty="0">
                <a:solidFill>
                  <a:srgbClr val="000000"/>
                </a:solidFill>
                <a:effectLst/>
                <a:latin typeface="Times New Roman" panose="02020603050405020304" pitchFamily="18" charset="0"/>
              </a:rPr>
              <a:t>a clause containing a literal χ and </a:t>
            </a:r>
          </a:p>
          <a:p>
            <a:pPr marL="1439863" indent="-368300">
              <a:lnSpc>
                <a:spcPct val="130000"/>
              </a:lnSpc>
              <a:buClr>
                <a:srgbClr val="FF0000"/>
              </a:buClr>
              <a:buSzPct val="80000"/>
              <a:buFont typeface="Wingdings" panose="05000000000000000000" pitchFamily="2" charset="2"/>
              <a:buChar char="§"/>
            </a:pPr>
            <a:r>
              <a:rPr lang="en-US" sz="2800" b="0" i="0" dirty="0">
                <a:solidFill>
                  <a:srgbClr val="000000"/>
                </a:solidFill>
                <a:effectLst/>
                <a:latin typeface="Times New Roman" panose="02020603050405020304" pitchFamily="18" charset="0"/>
              </a:rPr>
              <a:t>another clause containing the literal ¬χ, </a:t>
            </a:r>
          </a:p>
          <a:p>
            <a:pPr marL="457200" indent="-457200">
              <a:lnSpc>
                <a:spcPct val="130000"/>
              </a:lnSpc>
              <a:buFont typeface="Wingdings" panose="05000000000000000000" pitchFamily="2" charset="2"/>
              <a:buChar char="§"/>
            </a:pPr>
            <a:r>
              <a:rPr lang="en-US" sz="2800" dirty="0">
                <a:solidFill>
                  <a:srgbClr val="000000"/>
                </a:solidFill>
                <a:latin typeface="Times New Roman" panose="02020603050405020304" pitchFamily="18" charset="0"/>
              </a:rPr>
              <a:t> W</a:t>
            </a:r>
            <a:r>
              <a:rPr lang="en-US" sz="2800" b="0" i="0" dirty="0">
                <a:solidFill>
                  <a:srgbClr val="000000"/>
                </a:solidFill>
                <a:effectLst/>
                <a:latin typeface="Times New Roman" panose="02020603050405020304" pitchFamily="18" charset="0"/>
              </a:rPr>
              <a:t>e can infer the clause consisting of all the literals of both clauses without the complementary pair. </a:t>
            </a:r>
          </a:p>
          <a:p>
            <a:pPr marL="457200" indent="-457200">
              <a:lnSpc>
                <a:spcPct val="130000"/>
              </a:lnSpc>
              <a:buFont typeface="Wingdings" panose="05000000000000000000" pitchFamily="2" charset="2"/>
              <a:buChar char="§"/>
            </a:pPr>
            <a:r>
              <a:rPr lang="en-US" sz="2800" b="0" i="1" dirty="0">
                <a:solidFill>
                  <a:srgbClr val="4308B8"/>
                </a:solidFill>
                <a:effectLst/>
                <a:latin typeface="Times New Roman" panose="02020603050405020304" pitchFamily="18" charset="0"/>
              </a:rPr>
              <a:t>Propositional Resolution</a:t>
            </a:r>
            <a:r>
              <a:rPr lang="en-US" sz="2800" b="0" i="0" dirty="0">
                <a:solidFill>
                  <a:srgbClr val="4308B8"/>
                </a:solidFill>
                <a:effectLst/>
                <a:latin typeface="Times New Roman" panose="02020603050405020304" pitchFamily="18" charset="0"/>
              </a:rPr>
              <a:t> or the </a:t>
            </a:r>
            <a:r>
              <a:rPr lang="en-US" sz="2800" b="0" i="1" dirty="0">
                <a:solidFill>
                  <a:srgbClr val="4308B8"/>
                </a:solidFill>
                <a:effectLst/>
                <a:latin typeface="Times New Roman" panose="02020603050405020304" pitchFamily="18" charset="0"/>
              </a:rPr>
              <a:t>Resolution Principle</a:t>
            </a:r>
            <a:r>
              <a:rPr lang="en-US" sz="2800" b="0" i="0" dirty="0">
                <a:solidFill>
                  <a:srgbClr val="000000"/>
                </a:solidFill>
                <a:effectLst/>
                <a:latin typeface="Times New Roman" panose="02020603050405020304" pitchFamily="18" charset="0"/>
              </a:rPr>
              <a:t>.</a:t>
            </a:r>
            <a:endParaRPr lang="en-IN" sz="2800" dirty="0"/>
          </a:p>
        </p:txBody>
      </p:sp>
      <p:pic>
        <p:nvPicPr>
          <p:cNvPr id="8" name="Picture 7">
            <a:extLst>
              <a:ext uri="{FF2B5EF4-FFF2-40B4-BE49-F238E27FC236}">
                <a16:creationId xmlns:a16="http://schemas.microsoft.com/office/drawing/2014/main" id="{7521C7E8-58F6-1DC2-2BF4-57E7673FEB01}"/>
              </a:ext>
            </a:extLst>
          </p:cNvPr>
          <p:cNvPicPr>
            <a:picLocks noChangeAspect="1"/>
          </p:cNvPicPr>
          <p:nvPr/>
        </p:nvPicPr>
        <p:blipFill>
          <a:blip r:embed="rId2"/>
          <a:stretch>
            <a:fillRect/>
          </a:stretch>
        </p:blipFill>
        <p:spPr>
          <a:xfrm>
            <a:off x="3827956" y="4726140"/>
            <a:ext cx="3655410" cy="1807322"/>
          </a:xfrm>
          <a:prstGeom prst="rect">
            <a:avLst/>
          </a:prstGeom>
          <a:ln w="19050">
            <a:solidFill>
              <a:srgbClr val="C00000"/>
            </a:solidFill>
          </a:ln>
        </p:spPr>
      </p:pic>
    </p:spTree>
    <p:extLst>
      <p:ext uri="{BB962C8B-B14F-4D97-AF65-F5344CB8AC3E}">
        <p14:creationId xmlns:p14="http://schemas.microsoft.com/office/powerpoint/2010/main" val="2399185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DDC5-8803-EB7F-EAB6-9D4DBD5DAF16}"/>
              </a:ext>
            </a:extLst>
          </p:cNvPr>
          <p:cNvSpPr>
            <a:spLocks noGrp="1"/>
          </p:cNvSpPr>
          <p:nvPr>
            <p:ph type="title"/>
          </p:nvPr>
        </p:nvSpPr>
        <p:spPr>
          <a:xfrm>
            <a:off x="823578" y="1227779"/>
            <a:ext cx="9607827" cy="1263180"/>
          </a:xfrm>
          <a:ln w="15875">
            <a:solidFill>
              <a:srgbClr val="C00000"/>
            </a:solidFill>
          </a:ln>
        </p:spPr>
        <p:txBody>
          <a:bodyPr>
            <a:noAutofit/>
          </a:bodyPr>
          <a:lstStyle/>
          <a:p>
            <a:pPr>
              <a:lnSpc>
                <a:spcPct val="140000"/>
              </a:lnSpc>
            </a:pPr>
            <a:r>
              <a:rPr lang="en-IN" sz="2800" b="0" i="0" dirty="0">
                <a:solidFill>
                  <a:srgbClr val="000000"/>
                </a:solidFill>
                <a:effectLst/>
                <a:latin typeface="Times New Roman" panose="02020603050405020304" pitchFamily="18" charset="0"/>
              </a:rPr>
              <a:t>consider the clauses {</a:t>
            </a:r>
            <a:r>
              <a:rPr lang="en-IN" sz="2800" b="0" i="1" dirty="0">
                <a:solidFill>
                  <a:srgbClr val="000000"/>
                </a:solidFill>
                <a:effectLst/>
                <a:latin typeface="Times New Roman" panose="02020603050405020304" pitchFamily="18" charset="0"/>
              </a:rPr>
              <a:t>p</a:t>
            </a:r>
            <a:r>
              <a:rPr lang="en-IN" sz="2800" b="0" i="0" dirty="0">
                <a:solidFill>
                  <a:srgbClr val="000000"/>
                </a:solidFill>
                <a:effectLst/>
                <a:latin typeface="Times New Roman" panose="02020603050405020304" pitchFamily="18" charset="0"/>
              </a:rPr>
              <a:t>, </a:t>
            </a:r>
            <a:r>
              <a:rPr lang="en-IN" sz="2800" b="0" i="1" dirty="0">
                <a:solidFill>
                  <a:srgbClr val="000000"/>
                </a:solidFill>
                <a:effectLst/>
                <a:latin typeface="Times New Roman" panose="02020603050405020304" pitchFamily="18" charset="0"/>
              </a:rPr>
              <a:t>q</a:t>
            </a:r>
            <a:r>
              <a:rPr lang="en-IN" sz="2800" b="0" i="0" dirty="0">
                <a:solidFill>
                  <a:srgbClr val="000000"/>
                </a:solidFill>
                <a:effectLst/>
                <a:latin typeface="Times New Roman" panose="02020603050405020304" pitchFamily="18" charset="0"/>
              </a:rPr>
              <a:t>}, {</a:t>
            </a:r>
            <a:r>
              <a:rPr lang="en-IN" sz="2800" b="0" i="1" dirty="0">
                <a:solidFill>
                  <a:srgbClr val="000000"/>
                </a:solidFill>
                <a:effectLst/>
                <a:latin typeface="Times New Roman" panose="02020603050405020304" pitchFamily="18" charset="0"/>
              </a:rPr>
              <a:t>p</a:t>
            </a:r>
            <a:r>
              <a:rPr lang="en-IN" sz="2800" b="0" i="0" dirty="0">
                <a:solidFill>
                  <a:srgbClr val="000000"/>
                </a:solidFill>
                <a:effectLst/>
                <a:latin typeface="Times New Roman" panose="02020603050405020304" pitchFamily="18" charset="0"/>
              </a:rPr>
              <a:t>, ¬</a:t>
            </a:r>
            <a:r>
              <a:rPr lang="en-IN" sz="2800" b="0" i="1" dirty="0">
                <a:solidFill>
                  <a:srgbClr val="000000"/>
                </a:solidFill>
                <a:effectLst/>
                <a:latin typeface="Times New Roman" panose="02020603050405020304" pitchFamily="18" charset="0"/>
              </a:rPr>
              <a:t>q</a:t>
            </a:r>
            <a:r>
              <a:rPr lang="en-IN" sz="2800" b="0" i="0" dirty="0">
                <a:solidFill>
                  <a:srgbClr val="000000"/>
                </a:solidFill>
                <a:effectLst/>
                <a:latin typeface="Times New Roman" panose="02020603050405020304" pitchFamily="18" charset="0"/>
              </a:rPr>
              <a:t>}, {¬</a:t>
            </a:r>
            <a:r>
              <a:rPr lang="en-IN" sz="2800" b="0" i="1" dirty="0">
                <a:solidFill>
                  <a:srgbClr val="000000"/>
                </a:solidFill>
                <a:effectLst/>
                <a:latin typeface="Times New Roman" panose="02020603050405020304" pitchFamily="18" charset="0"/>
              </a:rPr>
              <a:t>p</a:t>
            </a:r>
            <a:r>
              <a:rPr lang="en-IN" sz="2800" b="0" i="0" dirty="0">
                <a:solidFill>
                  <a:srgbClr val="000000"/>
                </a:solidFill>
                <a:effectLst/>
                <a:latin typeface="Times New Roman" panose="02020603050405020304" pitchFamily="18" charset="0"/>
              </a:rPr>
              <a:t>, </a:t>
            </a:r>
            <a:r>
              <a:rPr lang="en-IN" sz="2800" b="0" i="1" dirty="0">
                <a:solidFill>
                  <a:srgbClr val="000000"/>
                </a:solidFill>
                <a:effectLst/>
                <a:latin typeface="Times New Roman" panose="02020603050405020304" pitchFamily="18" charset="0"/>
              </a:rPr>
              <a:t>q</a:t>
            </a:r>
            <a:r>
              <a:rPr lang="en-IN" sz="2800" b="0" i="0" dirty="0">
                <a:solidFill>
                  <a:srgbClr val="000000"/>
                </a:solidFill>
                <a:effectLst/>
                <a:latin typeface="Times New Roman" panose="02020603050405020304" pitchFamily="18" charset="0"/>
              </a:rPr>
              <a:t>}, and {¬</a:t>
            </a:r>
            <a:r>
              <a:rPr lang="en-IN" sz="2800" b="0" i="1" dirty="0">
                <a:solidFill>
                  <a:srgbClr val="000000"/>
                </a:solidFill>
                <a:effectLst/>
                <a:latin typeface="Times New Roman" panose="02020603050405020304" pitchFamily="18" charset="0"/>
              </a:rPr>
              <a:t>p</a:t>
            </a:r>
            <a:r>
              <a:rPr lang="en-IN" sz="2800" b="0" i="0" dirty="0">
                <a:solidFill>
                  <a:srgbClr val="000000"/>
                </a:solidFill>
                <a:effectLst/>
                <a:latin typeface="Times New Roman" panose="02020603050405020304" pitchFamily="18" charset="0"/>
              </a:rPr>
              <a:t>, ¬</a:t>
            </a:r>
            <a:r>
              <a:rPr lang="en-IN" sz="2800" b="0" i="1" dirty="0">
                <a:solidFill>
                  <a:srgbClr val="000000"/>
                </a:solidFill>
                <a:effectLst/>
                <a:latin typeface="Times New Roman" panose="02020603050405020304" pitchFamily="18" charset="0"/>
              </a:rPr>
              <a:t>q</a:t>
            </a:r>
            <a:r>
              <a:rPr lang="en-IN" sz="2800" b="0" i="0" dirty="0">
                <a:solidFill>
                  <a:srgbClr val="000000"/>
                </a:solidFill>
                <a:effectLst/>
                <a:latin typeface="Times New Roman" panose="02020603050405020304" pitchFamily="18" charset="0"/>
              </a:rPr>
              <a:t>}</a:t>
            </a:r>
            <a:br>
              <a:rPr lang="en-IN" sz="2800" b="0" i="0" dirty="0">
                <a:solidFill>
                  <a:srgbClr val="000000"/>
                </a:solidFill>
                <a:effectLst/>
                <a:latin typeface="Times New Roman" panose="02020603050405020304" pitchFamily="18" charset="0"/>
              </a:rPr>
            </a:br>
            <a:r>
              <a:rPr lang="en-US" sz="2800" b="0" i="0" dirty="0">
                <a:solidFill>
                  <a:srgbClr val="000000"/>
                </a:solidFill>
                <a:effectLst/>
                <a:latin typeface="Times New Roman" panose="02020603050405020304" pitchFamily="18" charset="0"/>
              </a:rPr>
              <a:t>There is no truth assignment that satisfies all four of these clauses</a:t>
            </a:r>
            <a:r>
              <a:rPr lang="en-US" sz="2800" dirty="0"/>
              <a:t> </a:t>
            </a:r>
            <a:endParaRPr lang="en-IN" sz="2800" dirty="0"/>
          </a:p>
        </p:txBody>
      </p:sp>
      <p:pic>
        <p:nvPicPr>
          <p:cNvPr id="5" name="Content Placeholder 4">
            <a:extLst>
              <a:ext uri="{FF2B5EF4-FFF2-40B4-BE49-F238E27FC236}">
                <a16:creationId xmlns:a16="http://schemas.microsoft.com/office/drawing/2014/main" id="{5EBBDFA4-3422-A4BF-9D96-E6889521143A}"/>
              </a:ext>
            </a:extLst>
          </p:cNvPr>
          <p:cNvPicPr>
            <a:picLocks noGrp="1" noChangeAspect="1"/>
          </p:cNvPicPr>
          <p:nvPr>
            <p:ph idx="1"/>
          </p:nvPr>
        </p:nvPicPr>
        <p:blipFill>
          <a:blip r:embed="rId2"/>
          <a:stretch>
            <a:fillRect/>
          </a:stretch>
        </p:blipFill>
        <p:spPr>
          <a:xfrm>
            <a:off x="3415520" y="2626907"/>
            <a:ext cx="4105889" cy="3848324"/>
          </a:xfrm>
          <a:ln w="15875">
            <a:solidFill>
              <a:srgbClr val="C00000"/>
            </a:solidFill>
          </a:ln>
        </p:spPr>
      </p:pic>
      <p:sp>
        <p:nvSpPr>
          <p:cNvPr id="7" name="Title 1">
            <a:extLst>
              <a:ext uri="{FF2B5EF4-FFF2-40B4-BE49-F238E27FC236}">
                <a16:creationId xmlns:a16="http://schemas.microsoft.com/office/drawing/2014/main" id="{BEEA548C-78BA-FACF-05DE-7355734F1FB3}"/>
              </a:ext>
            </a:extLst>
          </p:cNvPr>
          <p:cNvSpPr txBox="1">
            <a:spLocks/>
          </p:cNvSpPr>
          <p:nvPr/>
        </p:nvSpPr>
        <p:spPr>
          <a:xfrm>
            <a:off x="3945280" y="124352"/>
            <a:ext cx="3946387" cy="4761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sz="14400" b="1" dirty="0"/>
            </a:br>
            <a:r>
              <a:rPr lang="en-IN" sz="14400" dirty="0">
                <a:solidFill>
                  <a:srgbClr val="C00000"/>
                </a:solidFill>
              </a:rPr>
              <a:t>Resolution Principle</a:t>
            </a:r>
            <a:br>
              <a:rPr lang="en-IN" b="1" dirty="0">
                <a:solidFill>
                  <a:srgbClr val="C00000"/>
                </a:solidFill>
              </a:rPr>
            </a:br>
            <a:endParaRPr lang="en-IN" dirty="0">
              <a:solidFill>
                <a:srgbClr val="C00000"/>
              </a:solidFill>
            </a:endParaRPr>
          </a:p>
        </p:txBody>
      </p:sp>
    </p:spTree>
    <p:extLst>
      <p:ext uri="{BB962C8B-B14F-4D97-AF65-F5344CB8AC3E}">
        <p14:creationId xmlns:p14="http://schemas.microsoft.com/office/powerpoint/2010/main" val="2349699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395BD7-AB16-B1AA-4DF3-E1CDCCD9475D}"/>
              </a:ext>
            </a:extLst>
          </p:cNvPr>
          <p:cNvPicPr>
            <a:picLocks noGrp="1" noChangeAspect="1"/>
          </p:cNvPicPr>
          <p:nvPr>
            <p:ph idx="1"/>
          </p:nvPr>
        </p:nvPicPr>
        <p:blipFill>
          <a:blip r:embed="rId2"/>
          <a:stretch>
            <a:fillRect/>
          </a:stretch>
        </p:blipFill>
        <p:spPr>
          <a:xfrm>
            <a:off x="2286875" y="2324595"/>
            <a:ext cx="3396748" cy="3766822"/>
          </a:xfrm>
          <a:ln w="19050">
            <a:solidFill>
              <a:srgbClr val="C00000"/>
            </a:solidFill>
          </a:ln>
        </p:spPr>
      </p:pic>
      <p:sp>
        <p:nvSpPr>
          <p:cNvPr id="7" name="TextBox 6">
            <a:extLst>
              <a:ext uri="{FF2B5EF4-FFF2-40B4-BE49-F238E27FC236}">
                <a16:creationId xmlns:a16="http://schemas.microsoft.com/office/drawing/2014/main" id="{6EC251EE-5DFF-DFE6-F7F0-7F641E8C1694}"/>
              </a:ext>
            </a:extLst>
          </p:cNvPr>
          <p:cNvSpPr txBox="1"/>
          <p:nvPr/>
        </p:nvSpPr>
        <p:spPr>
          <a:xfrm>
            <a:off x="653498" y="326047"/>
            <a:ext cx="9812406" cy="586635"/>
          </a:xfrm>
          <a:prstGeom prst="rect">
            <a:avLst/>
          </a:prstGeom>
          <a:noFill/>
          <a:ln w="19050">
            <a:solidFill>
              <a:srgbClr val="C00000"/>
            </a:solidFill>
          </a:ln>
        </p:spPr>
        <p:txBody>
          <a:bodyPr wrap="square">
            <a:spAutoFit/>
          </a:bodyPr>
          <a:lstStyle/>
          <a:p>
            <a:pPr>
              <a:lnSpc>
                <a:spcPct val="150000"/>
              </a:lnSpc>
            </a:pPr>
            <a:r>
              <a:rPr lang="en-US" sz="2400" b="0" i="0" dirty="0">
                <a:solidFill>
                  <a:srgbClr val="000000"/>
                </a:solidFill>
                <a:effectLst/>
                <a:latin typeface="Times New Roman" panose="02020603050405020304" pitchFamily="18" charset="0"/>
              </a:rPr>
              <a:t>Consider  three premises :   </a:t>
            </a:r>
            <a:r>
              <a:rPr lang="en-US" sz="2400" b="0" i="1" dirty="0">
                <a:solidFill>
                  <a:srgbClr val="000000"/>
                </a:solidFill>
                <a:effectLst/>
                <a:latin typeface="Times New Roman" panose="02020603050405020304" pitchFamily="18" charset="0"/>
              </a:rPr>
              <a:t>p</a:t>
            </a:r>
            <a:r>
              <a:rPr lang="en-US" sz="2400" b="0" i="0" dirty="0">
                <a:solidFill>
                  <a:srgbClr val="000000"/>
                </a:solidFill>
                <a:effectLst/>
                <a:latin typeface="Times New Roman" panose="02020603050405020304" pitchFamily="18" charset="0"/>
              </a:rPr>
              <a:t>, (</a:t>
            </a:r>
            <a:r>
              <a:rPr lang="en-US" sz="2400" b="0" i="1" dirty="0">
                <a:solidFill>
                  <a:srgbClr val="000000"/>
                </a:solidFill>
                <a:effectLst/>
                <a:latin typeface="Times New Roman" panose="02020603050405020304" pitchFamily="18" charset="0"/>
              </a:rPr>
              <a:t>p</a:t>
            </a:r>
            <a:r>
              <a:rPr lang="en-US" sz="2400" b="0" i="0" dirty="0">
                <a:solidFill>
                  <a:srgbClr val="000000"/>
                </a:solidFill>
                <a:effectLst/>
                <a:latin typeface="Times New Roman" panose="02020603050405020304" pitchFamily="18" charset="0"/>
              </a:rPr>
              <a:t> ⇒ </a:t>
            </a:r>
            <a:r>
              <a:rPr lang="en-US" sz="2400" b="0" i="1" dirty="0">
                <a:solidFill>
                  <a:srgbClr val="000000"/>
                </a:solidFill>
                <a:effectLst/>
                <a:latin typeface="Times New Roman" panose="02020603050405020304" pitchFamily="18" charset="0"/>
              </a:rPr>
              <a:t>q</a:t>
            </a:r>
            <a:r>
              <a:rPr lang="en-US" sz="2400" b="0" i="0" dirty="0">
                <a:solidFill>
                  <a:srgbClr val="000000"/>
                </a:solidFill>
                <a:effectLst/>
                <a:latin typeface="Times New Roman" panose="02020603050405020304" pitchFamily="18" charset="0"/>
              </a:rPr>
              <a:t>), and (</a:t>
            </a:r>
            <a:r>
              <a:rPr lang="en-US" sz="2400" b="0" i="1" dirty="0">
                <a:solidFill>
                  <a:srgbClr val="000000"/>
                </a:solidFill>
                <a:effectLst/>
                <a:latin typeface="Times New Roman" panose="02020603050405020304" pitchFamily="18" charset="0"/>
              </a:rPr>
              <a:t>p</a:t>
            </a:r>
            <a:r>
              <a:rPr lang="en-US" sz="2400" b="0" i="0" dirty="0">
                <a:solidFill>
                  <a:srgbClr val="000000"/>
                </a:solidFill>
                <a:effectLst/>
                <a:latin typeface="Times New Roman" panose="02020603050405020304" pitchFamily="18" charset="0"/>
              </a:rPr>
              <a:t> ⇒ </a:t>
            </a:r>
            <a:r>
              <a:rPr lang="en-US" sz="2400" b="0" i="1" dirty="0">
                <a:solidFill>
                  <a:srgbClr val="000000"/>
                </a:solidFill>
                <a:effectLst/>
                <a:latin typeface="Times New Roman" panose="02020603050405020304" pitchFamily="18" charset="0"/>
              </a:rPr>
              <a:t>q</a:t>
            </a:r>
            <a:r>
              <a:rPr lang="en-US" sz="2400" b="0" i="0" dirty="0">
                <a:solidFill>
                  <a:srgbClr val="000000"/>
                </a:solidFill>
                <a:effectLst/>
                <a:latin typeface="Times New Roman" panose="02020603050405020304" pitchFamily="18" charset="0"/>
              </a:rPr>
              <a:t>) ⇒ (</a:t>
            </a:r>
            <a:r>
              <a:rPr lang="en-US" sz="2400" b="0" i="1" dirty="0">
                <a:solidFill>
                  <a:srgbClr val="000000"/>
                </a:solidFill>
                <a:effectLst/>
                <a:latin typeface="Times New Roman" panose="02020603050405020304" pitchFamily="18" charset="0"/>
              </a:rPr>
              <a:t>q</a:t>
            </a:r>
            <a:r>
              <a:rPr lang="en-US" sz="2400" b="0" i="0" dirty="0">
                <a:solidFill>
                  <a:srgbClr val="000000"/>
                </a:solidFill>
                <a:effectLst/>
                <a:latin typeface="Times New Roman" panose="02020603050405020304" pitchFamily="18" charset="0"/>
              </a:rPr>
              <a:t> ⇒ </a:t>
            </a:r>
            <a:r>
              <a:rPr lang="en-US" sz="2400" b="0" i="1" dirty="0">
                <a:solidFill>
                  <a:srgbClr val="000000"/>
                </a:solidFill>
                <a:effectLst/>
                <a:latin typeface="Times New Roman" panose="02020603050405020304" pitchFamily="18" charset="0"/>
              </a:rPr>
              <a:t>r</a:t>
            </a:r>
            <a:r>
              <a:rPr lang="en-US" sz="2400" b="0" i="0" dirty="0">
                <a:solidFill>
                  <a:srgbClr val="000000"/>
                </a:solidFill>
                <a:effectLst/>
                <a:latin typeface="Times New Roman" panose="02020603050405020304" pitchFamily="18" charset="0"/>
              </a:rPr>
              <a:t>).    </a:t>
            </a:r>
            <a:r>
              <a:rPr lang="en-US" sz="2400" dirty="0">
                <a:solidFill>
                  <a:srgbClr val="000000"/>
                </a:solidFill>
                <a:latin typeface="Times New Roman" panose="02020603050405020304" pitchFamily="18" charset="0"/>
              </a:rPr>
              <a:t>T</a:t>
            </a:r>
            <a:r>
              <a:rPr lang="en-US" sz="2400" b="0" i="0" dirty="0">
                <a:solidFill>
                  <a:srgbClr val="000000"/>
                </a:solidFill>
                <a:effectLst/>
                <a:latin typeface="Times New Roman" panose="02020603050405020304" pitchFamily="18" charset="0"/>
              </a:rPr>
              <a:t>o prove </a:t>
            </a:r>
            <a:r>
              <a:rPr lang="en-US" sz="2400" b="0" i="1" dirty="0">
                <a:solidFill>
                  <a:srgbClr val="000000"/>
                </a:solidFill>
                <a:effectLst/>
                <a:latin typeface="Times New Roman" panose="02020603050405020304" pitchFamily="18" charset="0"/>
              </a:rPr>
              <a:t>r</a:t>
            </a:r>
            <a:r>
              <a:rPr lang="en-US" sz="2400" b="0" i="0" dirty="0">
                <a:solidFill>
                  <a:srgbClr val="000000"/>
                </a:solidFill>
                <a:effectLst/>
                <a:latin typeface="Times New Roman" panose="02020603050405020304" pitchFamily="18" charset="0"/>
              </a:rPr>
              <a:t>.</a:t>
            </a:r>
            <a:endParaRPr lang="en-IN" sz="2400" dirty="0"/>
          </a:p>
        </p:txBody>
      </p:sp>
      <p:sp>
        <p:nvSpPr>
          <p:cNvPr id="3" name="TextBox 2">
            <a:extLst>
              <a:ext uri="{FF2B5EF4-FFF2-40B4-BE49-F238E27FC236}">
                <a16:creationId xmlns:a16="http://schemas.microsoft.com/office/drawing/2014/main" id="{0CFE0391-44A4-77EF-9CB5-2173B29E728C}"/>
              </a:ext>
            </a:extLst>
          </p:cNvPr>
          <p:cNvSpPr txBox="1"/>
          <p:nvPr/>
        </p:nvSpPr>
        <p:spPr>
          <a:xfrm>
            <a:off x="5689372" y="3429000"/>
            <a:ext cx="4151243" cy="892552"/>
          </a:xfrm>
          <a:prstGeom prst="rect">
            <a:avLst/>
          </a:prstGeom>
          <a:noFill/>
          <a:ln>
            <a:solidFill>
              <a:srgbClr val="FF0000"/>
            </a:solidFill>
          </a:ln>
        </p:spPr>
        <p:txBody>
          <a:bodyPr wrap="square">
            <a:spAutoFit/>
          </a:bodyPr>
          <a:lstStyle/>
          <a:p>
            <a:r>
              <a:rPr lang="en-US" sz="2400" b="0" i="0" dirty="0">
                <a:solidFill>
                  <a:srgbClr val="000000"/>
                </a:solidFill>
                <a:effectLst/>
                <a:latin typeface="Times New Roman" panose="02020603050405020304" pitchFamily="18" charset="0"/>
              </a:rPr>
              <a:t>Resolution determines whether the resulting set is unsatisfiable</a:t>
            </a:r>
            <a:r>
              <a:rPr lang="en-US" sz="2800" b="0" i="0" dirty="0">
                <a:solidFill>
                  <a:srgbClr val="000000"/>
                </a:solidFill>
                <a:effectLst/>
                <a:latin typeface="Times New Roman" panose="02020603050405020304" pitchFamily="18" charset="0"/>
              </a:rPr>
              <a:t>.</a:t>
            </a:r>
            <a:endParaRPr lang="en-IN" sz="2800" dirty="0"/>
          </a:p>
        </p:txBody>
      </p:sp>
      <p:sp>
        <p:nvSpPr>
          <p:cNvPr id="6" name="TextBox 5">
            <a:extLst>
              <a:ext uri="{FF2B5EF4-FFF2-40B4-BE49-F238E27FC236}">
                <a16:creationId xmlns:a16="http://schemas.microsoft.com/office/drawing/2014/main" id="{1E9AC11B-9A11-B0A4-893B-193F000AD3D6}"/>
              </a:ext>
            </a:extLst>
          </p:cNvPr>
          <p:cNvSpPr txBox="1"/>
          <p:nvPr/>
        </p:nvSpPr>
        <p:spPr>
          <a:xfrm>
            <a:off x="862683" y="1237927"/>
            <a:ext cx="9235937" cy="830997"/>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A </a:t>
            </a:r>
            <a:r>
              <a:rPr lang="en-US" sz="2400" b="0" i="1" dirty="0">
                <a:solidFill>
                  <a:srgbClr val="000000"/>
                </a:solidFill>
                <a:effectLst/>
                <a:latin typeface="Times New Roman" panose="02020603050405020304" pitchFamily="18" charset="0"/>
              </a:rPr>
              <a:t>resolution proof</a:t>
            </a:r>
            <a:r>
              <a:rPr lang="en-US" sz="2400" b="0" i="0" dirty="0">
                <a:solidFill>
                  <a:srgbClr val="000000"/>
                </a:solidFill>
                <a:effectLst/>
                <a:latin typeface="Times New Roman" panose="02020603050405020304" pitchFamily="18" charset="0"/>
              </a:rPr>
              <a:t> of a sentence φ from a set Δ of sentences is a resolution derivation of the empty clause from the clausal form of Δ ∪ {¬φ}</a:t>
            </a:r>
            <a:endParaRPr lang="en-IN" sz="2400" dirty="0"/>
          </a:p>
        </p:txBody>
      </p:sp>
    </p:spTree>
    <p:extLst>
      <p:ext uri="{BB962C8B-B14F-4D97-AF65-F5344CB8AC3E}">
        <p14:creationId xmlns:p14="http://schemas.microsoft.com/office/powerpoint/2010/main" val="3178631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6A80-1C2E-57E7-7135-C81DB0184460}"/>
              </a:ext>
            </a:extLst>
          </p:cNvPr>
          <p:cNvSpPr>
            <a:spLocks noGrp="1"/>
          </p:cNvSpPr>
          <p:nvPr>
            <p:ph type="title"/>
          </p:nvPr>
        </p:nvSpPr>
        <p:spPr>
          <a:xfrm>
            <a:off x="838200" y="365126"/>
            <a:ext cx="2073965" cy="648666"/>
          </a:xfrm>
        </p:spPr>
        <p:txBody>
          <a:bodyPr>
            <a:normAutofit fontScale="90000"/>
          </a:bodyPr>
          <a:lstStyle/>
          <a:p>
            <a:r>
              <a:rPr lang="en-US" dirty="0"/>
              <a:t>Exercise</a:t>
            </a:r>
            <a:endParaRPr lang="en-IN" dirty="0"/>
          </a:p>
        </p:txBody>
      </p:sp>
      <p:sp>
        <p:nvSpPr>
          <p:cNvPr id="3" name="Content Placeholder 2">
            <a:extLst>
              <a:ext uri="{FF2B5EF4-FFF2-40B4-BE49-F238E27FC236}">
                <a16:creationId xmlns:a16="http://schemas.microsoft.com/office/drawing/2014/main" id="{8E8DF7E6-F609-7976-7F13-FBDED107EF86}"/>
              </a:ext>
            </a:extLst>
          </p:cNvPr>
          <p:cNvSpPr>
            <a:spLocks noGrp="1"/>
          </p:cNvSpPr>
          <p:nvPr>
            <p:ph idx="1"/>
          </p:nvPr>
        </p:nvSpPr>
        <p:spPr>
          <a:xfrm>
            <a:off x="838200" y="1387749"/>
            <a:ext cx="10515600" cy="3114677"/>
          </a:xfrm>
        </p:spPr>
        <p:txBody>
          <a:bodyPr>
            <a:normAutofit/>
          </a:bodyPr>
          <a:lstStyle/>
          <a:p>
            <a:pPr marL="514350" indent="-514350">
              <a:buFont typeface="+mj-lt"/>
              <a:buAutoNum type="arabicPeriod"/>
            </a:pPr>
            <a:r>
              <a:rPr lang="en-US" b="0" i="0" dirty="0">
                <a:solidFill>
                  <a:srgbClr val="000000"/>
                </a:solidFill>
                <a:effectLst/>
                <a:latin typeface="Times New Roman" panose="02020603050405020304" pitchFamily="18" charset="0"/>
              </a:rPr>
              <a:t>Use Propositional Resolution to show that the clauses </a:t>
            </a:r>
          </a:p>
          <a:p>
            <a:pPr marL="0" indent="0">
              <a:buNone/>
            </a:pP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q</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r</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r</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q</a:t>
            </a:r>
            <a:r>
              <a:rPr lang="en-US" b="0" i="0" dirty="0">
                <a:solidFill>
                  <a:srgbClr val="000000"/>
                </a:solidFill>
                <a:effectLst/>
                <a:latin typeface="Times New Roman" panose="02020603050405020304" pitchFamily="18" charset="0"/>
              </a:rPr>
              <a:t>} are not simultaneously satisfiable.</a:t>
            </a:r>
          </a:p>
          <a:p>
            <a:pPr marL="0" indent="0">
              <a:buNone/>
            </a:pPr>
            <a:endParaRPr lang="en-US" dirty="0">
              <a:solidFill>
                <a:srgbClr val="000000"/>
              </a:solidFill>
              <a:latin typeface="Times New Roman" panose="02020603050405020304" pitchFamily="18" charset="0"/>
            </a:endParaRPr>
          </a:p>
          <a:p>
            <a:pPr marL="536575" indent="-536575">
              <a:lnSpc>
                <a:spcPct val="160000"/>
              </a:lnSpc>
              <a:buNone/>
            </a:pPr>
            <a:r>
              <a:rPr lang="en-US" sz="2800" b="0" i="0" dirty="0">
                <a:solidFill>
                  <a:srgbClr val="000000"/>
                </a:solidFill>
                <a:effectLst/>
                <a:latin typeface="Times New Roman" panose="02020603050405020304" pitchFamily="18" charset="0"/>
              </a:rPr>
              <a:t>2.  Given the premises (</a:t>
            </a:r>
            <a:r>
              <a:rPr lang="en-US" sz="2800" b="0" i="1" dirty="0">
                <a:solidFill>
                  <a:srgbClr val="000000"/>
                </a:solidFill>
                <a:effectLst/>
                <a:latin typeface="Times New Roman" panose="02020603050405020304" pitchFamily="18" charset="0"/>
              </a:rPr>
              <a:t>p</a:t>
            </a:r>
            <a:r>
              <a:rPr lang="en-US" sz="2800" b="0" i="0" dirty="0">
                <a:solidFill>
                  <a:srgbClr val="000000"/>
                </a:solidFill>
                <a:effectLst/>
                <a:latin typeface="Times New Roman" panose="02020603050405020304" pitchFamily="18" charset="0"/>
              </a:rPr>
              <a:t> ⇒ </a:t>
            </a:r>
            <a:r>
              <a:rPr lang="en-US" sz="2800" b="0" i="1" dirty="0">
                <a:solidFill>
                  <a:srgbClr val="000000"/>
                </a:solidFill>
                <a:effectLst/>
                <a:latin typeface="Times New Roman" panose="02020603050405020304" pitchFamily="18" charset="0"/>
              </a:rPr>
              <a:t>q</a:t>
            </a:r>
            <a:r>
              <a:rPr lang="en-US" sz="2800" b="0" i="0" dirty="0">
                <a:solidFill>
                  <a:srgbClr val="000000"/>
                </a:solidFill>
                <a:effectLst/>
                <a:latin typeface="Times New Roman" panose="02020603050405020304" pitchFamily="18" charset="0"/>
              </a:rPr>
              <a:t>) and (</a:t>
            </a:r>
            <a:r>
              <a:rPr lang="en-US" sz="2800" b="0" i="1" dirty="0">
                <a:solidFill>
                  <a:srgbClr val="000000"/>
                </a:solidFill>
                <a:effectLst/>
                <a:latin typeface="Times New Roman" panose="02020603050405020304" pitchFamily="18" charset="0"/>
              </a:rPr>
              <a:t>r</a:t>
            </a:r>
            <a:r>
              <a:rPr lang="en-US" sz="2800" b="0" i="0" dirty="0">
                <a:solidFill>
                  <a:srgbClr val="000000"/>
                </a:solidFill>
                <a:effectLst/>
                <a:latin typeface="Times New Roman" panose="02020603050405020304" pitchFamily="18" charset="0"/>
              </a:rPr>
              <a:t> ⇒ </a:t>
            </a:r>
            <a:r>
              <a:rPr lang="en-US" sz="2800" b="0" i="1" dirty="0">
                <a:solidFill>
                  <a:srgbClr val="000000"/>
                </a:solidFill>
                <a:effectLst/>
                <a:latin typeface="Times New Roman" panose="02020603050405020304" pitchFamily="18" charset="0"/>
              </a:rPr>
              <a:t>s</a:t>
            </a:r>
            <a:r>
              <a:rPr lang="en-US" sz="2800" b="0" i="0" dirty="0">
                <a:solidFill>
                  <a:srgbClr val="000000"/>
                </a:solidFill>
                <a:effectLst/>
                <a:latin typeface="Times New Roman" panose="02020603050405020304" pitchFamily="18" charset="0"/>
              </a:rPr>
              <a:t>), use Propositional Resolution to prove the conclusion (</a:t>
            </a:r>
            <a:r>
              <a:rPr lang="en-US" sz="2800" b="0" i="1" dirty="0">
                <a:solidFill>
                  <a:srgbClr val="000000"/>
                </a:solidFill>
                <a:effectLst/>
                <a:latin typeface="Times New Roman" panose="02020603050405020304" pitchFamily="18" charset="0"/>
              </a:rPr>
              <a:t>p</a:t>
            </a:r>
            <a:r>
              <a:rPr lang="en-US" sz="2800" b="0" i="0" dirty="0">
                <a:solidFill>
                  <a:srgbClr val="000000"/>
                </a:solidFill>
                <a:effectLst/>
                <a:latin typeface="Times New Roman" panose="02020603050405020304" pitchFamily="18" charset="0"/>
              </a:rPr>
              <a:t> ∨ </a:t>
            </a:r>
            <a:r>
              <a:rPr lang="en-US" sz="2800" b="0" i="1" dirty="0">
                <a:solidFill>
                  <a:srgbClr val="000000"/>
                </a:solidFill>
                <a:effectLst/>
                <a:latin typeface="Times New Roman" panose="02020603050405020304" pitchFamily="18" charset="0"/>
              </a:rPr>
              <a:t>r</a:t>
            </a:r>
            <a:r>
              <a:rPr lang="en-US" sz="2800" b="0" i="0" dirty="0">
                <a:solidFill>
                  <a:srgbClr val="000000"/>
                </a:solidFill>
                <a:effectLst/>
                <a:latin typeface="Times New Roman" panose="02020603050405020304" pitchFamily="18" charset="0"/>
              </a:rPr>
              <a:t> ⇒ </a:t>
            </a:r>
            <a:r>
              <a:rPr lang="en-US" sz="2800" b="0" i="1" dirty="0">
                <a:solidFill>
                  <a:srgbClr val="000000"/>
                </a:solidFill>
                <a:effectLst/>
                <a:latin typeface="Times New Roman" panose="02020603050405020304" pitchFamily="18" charset="0"/>
              </a:rPr>
              <a:t>q</a:t>
            </a:r>
            <a:r>
              <a:rPr lang="en-US" sz="2800" b="0" i="0" dirty="0">
                <a:solidFill>
                  <a:srgbClr val="000000"/>
                </a:solidFill>
                <a:effectLst/>
                <a:latin typeface="Times New Roman" panose="02020603050405020304" pitchFamily="18" charset="0"/>
              </a:rPr>
              <a:t> ∨ </a:t>
            </a:r>
            <a:r>
              <a:rPr lang="en-US" sz="2800" b="0" i="1" dirty="0">
                <a:solidFill>
                  <a:srgbClr val="000000"/>
                </a:solidFill>
                <a:effectLst/>
                <a:latin typeface="Times New Roman" panose="02020603050405020304" pitchFamily="18" charset="0"/>
              </a:rPr>
              <a:t>s</a:t>
            </a:r>
            <a:r>
              <a:rPr lang="en-US" sz="2800" b="0" i="0" dirty="0">
                <a:solidFill>
                  <a:srgbClr val="000000"/>
                </a:solidFill>
                <a:effectLst/>
                <a:latin typeface="Times New Roman" panose="02020603050405020304" pitchFamily="18" charset="0"/>
              </a:rPr>
              <a:t>).</a:t>
            </a:r>
            <a:endParaRPr lang="en-IN" sz="2800" dirty="0"/>
          </a:p>
          <a:p>
            <a:pPr marL="0" indent="0">
              <a:buNone/>
            </a:pPr>
            <a:endParaRPr lang="en-US" b="0" i="0" dirty="0">
              <a:solidFill>
                <a:srgbClr val="000000"/>
              </a:solidFill>
              <a:effectLst/>
              <a:latin typeface="Times New Roman" panose="02020603050405020304" pitchFamily="18" charset="0"/>
            </a:endParaRPr>
          </a:p>
          <a:p>
            <a:pPr marL="0" indent="0">
              <a:buNone/>
            </a:pPr>
            <a:endParaRPr lang="en-US" dirty="0">
              <a:solidFill>
                <a:srgbClr val="000000"/>
              </a:solidFill>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2525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0434-05BC-45D4-B441-4969998CA52B}"/>
              </a:ext>
            </a:extLst>
          </p:cNvPr>
          <p:cNvSpPr>
            <a:spLocks noGrp="1"/>
          </p:cNvSpPr>
          <p:nvPr>
            <p:ph type="title"/>
          </p:nvPr>
        </p:nvSpPr>
        <p:spPr>
          <a:xfrm>
            <a:off x="4982818" y="283198"/>
            <a:ext cx="1865243" cy="787814"/>
          </a:xfrm>
        </p:spPr>
        <p:txBody>
          <a:bodyPr/>
          <a:lstStyle/>
          <a:p>
            <a:r>
              <a:rPr lang="en-IN" dirty="0">
                <a:solidFill>
                  <a:srgbClr val="FF0000"/>
                </a:solidFill>
              </a:rPr>
              <a:t>Logics</a:t>
            </a:r>
          </a:p>
        </p:txBody>
      </p:sp>
      <p:pic>
        <p:nvPicPr>
          <p:cNvPr id="5" name="Picture 4">
            <a:extLst>
              <a:ext uri="{FF2B5EF4-FFF2-40B4-BE49-F238E27FC236}">
                <a16:creationId xmlns:a16="http://schemas.microsoft.com/office/drawing/2014/main" id="{44909ACF-C359-49E8-9302-23C5F7F019AF}"/>
              </a:ext>
            </a:extLst>
          </p:cNvPr>
          <p:cNvPicPr>
            <a:picLocks noChangeAspect="1"/>
          </p:cNvPicPr>
          <p:nvPr/>
        </p:nvPicPr>
        <p:blipFill>
          <a:blip r:embed="rId2"/>
          <a:stretch>
            <a:fillRect/>
          </a:stretch>
        </p:blipFill>
        <p:spPr>
          <a:xfrm>
            <a:off x="1582599" y="1201747"/>
            <a:ext cx="9330566" cy="4989087"/>
          </a:xfrm>
          <a:prstGeom prst="rect">
            <a:avLst/>
          </a:prstGeom>
        </p:spPr>
      </p:pic>
    </p:spTree>
    <p:extLst>
      <p:ext uri="{BB962C8B-B14F-4D97-AF65-F5344CB8AC3E}">
        <p14:creationId xmlns:p14="http://schemas.microsoft.com/office/powerpoint/2010/main" val="139082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FBE479-62A6-37E8-4375-3BB472EA2952}"/>
              </a:ext>
            </a:extLst>
          </p:cNvPr>
          <p:cNvPicPr>
            <a:picLocks noChangeAspect="1"/>
          </p:cNvPicPr>
          <p:nvPr/>
        </p:nvPicPr>
        <p:blipFill>
          <a:blip r:embed="rId2"/>
          <a:stretch>
            <a:fillRect/>
          </a:stretch>
        </p:blipFill>
        <p:spPr>
          <a:xfrm>
            <a:off x="1813892" y="1544385"/>
            <a:ext cx="7697856" cy="4914540"/>
          </a:xfrm>
          <a:prstGeom prst="rect">
            <a:avLst/>
          </a:prstGeom>
        </p:spPr>
      </p:pic>
      <p:sp>
        <p:nvSpPr>
          <p:cNvPr id="2" name="Title 1">
            <a:extLst>
              <a:ext uri="{FF2B5EF4-FFF2-40B4-BE49-F238E27FC236}">
                <a16:creationId xmlns:a16="http://schemas.microsoft.com/office/drawing/2014/main" id="{EAFF9097-B805-3FD7-1695-65CDCD0C18A4}"/>
              </a:ext>
            </a:extLst>
          </p:cNvPr>
          <p:cNvSpPr>
            <a:spLocks noGrp="1"/>
          </p:cNvSpPr>
          <p:nvPr>
            <p:ph type="title"/>
          </p:nvPr>
        </p:nvSpPr>
        <p:spPr>
          <a:xfrm>
            <a:off x="3929270" y="303077"/>
            <a:ext cx="3743739" cy="787814"/>
          </a:xfrm>
        </p:spPr>
        <p:txBody>
          <a:bodyPr>
            <a:normAutofit/>
          </a:bodyPr>
          <a:lstStyle/>
          <a:p>
            <a:r>
              <a:rPr lang="en-IN" dirty="0">
                <a:solidFill>
                  <a:srgbClr val="FF0000"/>
                </a:solidFill>
              </a:rPr>
              <a:t>Types of Logics</a:t>
            </a:r>
          </a:p>
        </p:txBody>
      </p:sp>
    </p:spTree>
    <p:extLst>
      <p:ext uri="{BB962C8B-B14F-4D97-AF65-F5344CB8AC3E}">
        <p14:creationId xmlns:p14="http://schemas.microsoft.com/office/powerpoint/2010/main" val="406264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A6D8-A26A-4667-BE09-647D35745A2A}"/>
              </a:ext>
            </a:extLst>
          </p:cNvPr>
          <p:cNvSpPr>
            <a:spLocks noGrp="1"/>
          </p:cNvSpPr>
          <p:nvPr>
            <p:ph type="title"/>
          </p:nvPr>
        </p:nvSpPr>
        <p:spPr>
          <a:xfrm>
            <a:off x="4277591" y="281997"/>
            <a:ext cx="3636818" cy="646257"/>
          </a:xfrm>
        </p:spPr>
        <p:txBody>
          <a:bodyPr>
            <a:normAutofit fontScale="90000"/>
          </a:bodyPr>
          <a:lstStyle/>
          <a:p>
            <a:r>
              <a:rPr lang="en-IN" dirty="0">
                <a:solidFill>
                  <a:srgbClr val="3333CC"/>
                </a:solidFill>
              </a:rPr>
              <a:t>Logic in General</a:t>
            </a:r>
          </a:p>
        </p:txBody>
      </p:sp>
      <p:sp>
        <p:nvSpPr>
          <p:cNvPr id="7" name="TextBox 6">
            <a:extLst>
              <a:ext uri="{FF2B5EF4-FFF2-40B4-BE49-F238E27FC236}">
                <a16:creationId xmlns:a16="http://schemas.microsoft.com/office/drawing/2014/main" id="{5DD5930F-4301-430D-BDDB-4E237212910F}"/>
              </a:ext>
            </a:extLst>
          </p:cNvPr>
          <p:cNvSpPr txBox="1"/>
          <p:nvPr/>
        </p:nvSpPr>
        <p:spPr>
          <a:xfrm>
            <a:off x="859848" y="1263824"/>
            <a:ext cx="9918988" cy="5016758"/>
          </a:xfrm>
          <a:prstGeom prst="rect">
            <a:avLst/>
          </a:prstGeom>
          <a:noFill/>
        </p:spPr>
        <p:txBody>
          <a:bodyPr wrap="square">
            <a:spAutoFit/>
          </a:bodyPr>
          <a:lstStyle/>
          <a:p>
            <a:pPr marL="457200" indent="-457200">
              <a:buFont typeface="Arial" panose="020B0604020202020204" pitchFamily="34" charset="0"/>
              <a:buChar char="•"/>
            </a:pPr>
            <a:r>
              <a:rPr lang="en-US" sz="3200" dirty="0">
                <a:solidFill>
                  <a:srgbClr val="3333CC"/>
                </a:solidFill>
              </a:rPr>
              <a:t>Logics </a:t>
            </a:r>
          </a:p>
          <a:p>
            <a:pPr marL="900113" indent="-900113"/>
            <a:r>
              <a:rPr lang="en-US" sz="3200" dirty="0"/>
              <a:t>     -   are formal languages for representing information such that conclusions can be drawn </a:t>
            </a:r>
          </a:p>
          <a:p>
            <a:pPr marL="900113" indent="-900113"/>
            <a:endParaRPr lang="en-US" sz="3200" dirty="0"/>
          </a:p>
          <a:p>
            <a:pPr marL="457200" indent="-457200">
              <a:buFont typeface="Arial" panose="020B0604020202020204" pitchFamily="34" charset="0"/>
              <a:buChar char="•"/>
            </a:pPr>
            <a:r>
              <a:rPr lang="en-US" sz="3200" dirty="0"/>
              <a:t> </a:t>
            </a:r>
            <a:r>
              <a:rPr lang="en-US" sz="3200" dirty="0">
                <a:solidFill>
                  <a:srgbClr val="3333CC"/>
                </a:solidFill>
              </a:rPr>
              <a:t>Syntax</a:t>
            </a:r>
            <a:r>
              <a:rPr lang="en-US" sz="3200" dirty="0"/>
              <a:t> </a:t>
            </a:r>
          </a:p>
          <a:p>
            <a:r>
              <a:rPr lang="en-US" sz="3200" dirty="0"/>
              <a:t>     -  defines the sentences in the language </a:t>
            </a:r>
          </a:p>
          <a:p>
            <a:endParaRPr lang="en-US" sz="3200" dirty="0"/>
          </a:p>
          <a:p>
            <a:pPr marL="457200" indent="-457200">
              <a:buFont typeface="Arial" panose="020B0604020202020204" pitchFamily="34" charset="0"/>
              <a:buChar char="•"/>
            </a:pPr>
            <a:r>
              <a:rPr lang="en-US" sz="3200" dirty="0"/>
              <a:t> </a:t>
            </a:r>
            <a:r>
              <a:rPr lang="en-US" sz="3200" dirty="0">
                <a:solidFill>
                  <a:srgbClr val="3333CC"/>
                </a:solidFill>
              </a:rPr>
              <a:t>Semantics </a:t>
            </a:r>
          </a:p>
          <a:p>
            <a:r>
              <a:rPr lang="en-US" sz="3200" dirty="0"/>
              <a:t>     -  define the "meaning" of sentences; </a:t>
            </a:r>
          </a:p>
          <a:p>
            <a:r>
              <a:rPr lang="en-US" sz="3200" dirty="0"/>
              <a:t>      i.e., define truth of a sentence in a world</a:t>
            </a:r>
            <a:endParaRPr lang="en-IN" sz="3200" dirty="0"/>
          </a:p>
        </p:txBody>
      </p:sp>
    </p:spTree>
    <p:extLst>
      <p:ext uri="{BB962C8B-B14F-4D97-AF65-F5344CB8AC3E}">
        <p14:creationId xmlns:p14="http://schemas.microsoft.com/office/powerpoint/2010/main" val="146918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812CE2-AB32-467E-9433-C3BFED2082CA}"/>
              </a:ext>
            </a:extLst>
          </p:cNvPr>
          <p:cNvPicPr>
            <a:picLocks noChangeAspect="1"/>
          </p:cNvPicPr>
          <p:nvPr/>
        </p:nvPicPr>
        <p:blipFill>
          <a:blip r:embed="rId2"/>
          <a:stretch>
            <a:fillRect/>
          </a:stretch>
        </p:blipFill>
        <p:spPr>
          <a:xfrm>
            <a:off x="1715955" y="186941"/>
            <a:ext cx="8163541" cy="5958325"/>
          </a:xfrm>
          <a:prstGeom prst="rect">
            <a:avLst/>
          </a:prstGeom>
        </p:spPr>
      </p:pic>
    </p:spTree>
    <p:extLst>
      <p:ext uri="{BB962C8B-B14F-4D97-AF65-F5344CB8AC3E}">
        <p14:creationId xmlns:p14="http://schemas.microsoft.com/office/powerpoint/2010/main" val="223885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9C994-0449-4360-88F4-232611A118ED}"/>
              </a:ext>
            </a:extLst>
          </p:cNvPr>
          <p:cNvPicPr>
            <a:picLocks noChangeAspect="1"/>
          </p:cNvPicPr>
          <p:nvPr/>
        </p:nvPicPr>
        <p:blipFill>
          <a:blip r:embed="rId2"/>
          <a:stretch>
            <a:fillRect/>
          </a:stretch>
        </p:blipFill>
        <p:spPr>
          <a:xfrm>
            <a:off x="1893197" y="1152000"/>
            <a:ext cx="7459525" cy="4553999"/>
          </a:xfrm>
          <a:prstGeom prst="rect">
            <a:avLst/>
          </a:prstGeom>
        </p:spPr>
      </p:pic>
    </p:spTree>
    <p:extLst>
      <p:ext uri="{BB962C8B-B14F-4D97-AF65-F5344CB8AC3E}">
        <p14:creationId xmlns:p14="http://schemas.microsoft.com/office/powerpoint/2010/main" val="64454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08E3EC-89AC-4557-9665-71D843B86E4E}"/>
              </a:ext>
            </a:extLst>
          </p:cNvPr>
          <p:cNvSpPr>
            <a:spLocks noGrp="1"/>
          </p:cNvSpPr>
          <p:nvPr>
            <p:ph idx="1"/>
          </p:nvPr>
        </p:nvSpPr>
        <p:spPr>
          <a:xfrm>
            <a:off x="576467" y="944218"/>
            <a:ext cx="10475846" cy="4830417"/>
          </a:xfrm>
        </p:spPr>
        <p:txBody>
          <a:bodyPr>
            <a:normAutofit/>
          </a:bodyPr>
          <a:lstStyle/>
          <a:p>
            <a:pPr marL="447675" indent="-447675">
              <a:buClr>
                <a:srgbClr val="3333CC"/>
              </a:buClr>
              <a:buFont typeface="Wingdings" panose="05000000000000000000" pitchFamily="2" charset="2"/>
              <a:buChar char="§"/>
            </a:pPr>
            <a:r>
              <a:rPr lang="en-US" dirty="0"/>
              <a:t>Representation of knowledge and the reasoning processes - central to the entire field of artificial intelligence - they enable successful behaviors that would be very hard to achieve otherwise.</a:t>
            </a:r>
          </a:p>
          <a:p>
            <a:pPr marL="447675" indent="-447675">
              <a:buClr>
                <a:srgbClr val="3333CC"/>
              </a:buClr>
              <a:buFont typeface="Wingdings" panose="05000000000000000000" pitchFamily="2" charset="2"/>
              <a:buChar char="§"/>
            </a:pPr>
            <a:r>
              <a:rPr lang="en-US" dirty="0"/>
              <a:t>Knowledge and reasoning also play a crucial role in dealing with partially observable environments - or example, a physician diagnoses a patient - infers a disease state that is not directly observable</a:t>
            </a:r>
          </a:p>
          <a:p>
            <a:pPr marL="447675" indent="-447675">
              <a:buClr>
                <a:srgbClr val="3333CC"/>
              </a:buClr>
              <a:buFont typeface="Wingdings" panose="05000000000000000000" pitchFamily="2" charset="2"/>
              <a:buChar char="§"/>
            </a:pPr>
            <a:r>
              <a:rPr lang="en-US" dirty="0"/>
              <a:t>Understanding natural language also requires inferring hidden state - "John saw the diamond through the window and coveted it “</a:t>
            </a:r>
          </a:p>
          <a:p>
            <a:pPr marL="0" indent="0">
              <a:buClr>
                <a:srgbClr val="3333CC"/>
              </a:buClr>
              <a:buNone/>
            </a:pPr>
            <a:r>
              <a:rPr lang="en-US" dirty="0"/>
              <a:t>     - "John threw the brick through the window and broke it”</a:t>
            </a:r>
          </a:p>
          <a:p>
            <a:endParaRPr lang="en-IN" dirty="0"/>
          </a:p>
        </p:txBody>
      </p:sp>
    </p:spTree>
    <p:extLst>
      <p:ext uri="{BB962C8B-B14F-4D97-AF65-F5344CB8AC3E}">
        <p14:creationId xmlns:p14="http://schemas.microsoft.com/office/powerpoint/2010/main" val="4204829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1224</Words>
  <Application>Microsoft Office PowerPoint</Application>
  <PresentationFormat>Widescreen</PresentationFormat>
  <Paragraphs>148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Reasoning and Knowledge Representation Logical Agents</vt:lpstr>
      <vt:lpstr>Outline</vt:lpstr>
      <vt:lpstr>Logical Agents</vt:lpstr>
      <vt:lpstr>Logics</vt:lpstr>
      <vt:lpstr>Types of Logics</vt:lpstr>
      <vt:lpstr>Logic in General</vt:lpstr>
      <vt:lpstr>PowerPoint Presentation</vt:lpstr>
      <vt:lpstr>PowerPoint Presentation</vt:lpstr>
      <vt:lpstr>PowerPoint Presentation</vt:lpstr>
      <vt:lpstr>Knowledge Base</vt:lpstr>
      <vt:lpstr>Propositional Logic</vt:lpstr>
      <vt:lpstr>Example</vt:lpstr>
      <vt:lpstr>Propositional Logic</vt:lpstr>
      <vt:lpstr>Propositional Logic</vt:lpstr>
      <vt:lpstr>Propositional Logic</vt:lpstr>
      <vt:lpstr>Propositional Logic</vt:lpstr>
      <vt:lpstr>Truth Table</vt:lpstr>
      <vt:lpstr>Special formulas</vt:lpstr>
      <vt:lpstr>Special Syntactic forms</vt:lpstr>
      <vt:lpstr>Implication</vt:lpstr>
      <vt:lpstr>Validity and Satisfiability</vt:lpstr>
      <vt:lpstr>Example</vt:lpstr>
      <vt:lpstr>PowerPoint Presentation</vt:lpstr>
      <vt:lpstr>Examples</vt:lpstr>
      <vt:lpstr>Propositional inference</vt:lpstr>
      <vt:lpstr>Inference rules</vt:lpstr>
      <vt:lpstr>Inference algorithms</vt:lpstr>
      <vt:lpstr>Forward Chaining</vt:lpstr>
      <vt:lpstr>Forward Chaining</vt:lpstr>
      <vt:lpstr>Resolution </vt:lpstr>
      <vt:lpstr>Conversion to CNF</vt:lpstr>
      <vt:lpstr> Conversion to Clause form  </vt:lpstr>
      <vt:lpstr> Resolution Principle </vt:lpstr>
      <vt:lpstr> Resolution Principle </vt:lpstr>
      <vt:lpstr>consider the clauses {p, q}, {p, ¬q}, {¬p, q}, and {¬p, ¬q} There is no truth assignment that satisfies all four of these clauses </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Reasoning and Knowledge Representation Logical Agents</dc:title>
  <dc:creator>Latha R</dc:creator>
  <cp:lastModifiedBy>Latha R</cp:lastModifiedBy>
  <cp:revision>56</cp:revision>
  <dcterms:created xsi:type="dcterms:W3CDTF">2021-02-15T00:34:49Z</dcterms:created>
  <dcterms:modified xsi:type="dcterms:W3CDTF">2023-03-22T08:22:02Z</dcterms:modified>
</cp:coreProperties>
</file>