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Nunito"/>
      <p:regular r:id="rId33"/>
      <p:bold r:id="rId34"/>
      <p:italic r:id="rId35"/>
      <p:boldItalic r:id="rId36"/>
    </p:embeddedFont>
    <p:embeddedFont>
      <p:font typeface="Lato"/>
      <p:regular r:id="rId37"/>
      <p:bold r:id="rId38"/>
      <p:italic r:id="rId39"/>
      <p:boldItalic r:id="rId40"/>
    </p:embeddedFont>
    <p:embeddedFont>
      <p:font typeface="Raleway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RalewayMedium-bold.fntdata"/><Relationship Id="rId41" Type="http://schemas.openxmlformats.org/officeDocument/2006/relationships/font" Target="fonts/RalewayMedium-regular.fntdata"/><Relationship Id="rId22" Type="http://schemas.openxmlformats.org/officeDocument/2006/relationships/slide" Target="slides/slide17.xml"/><Relationship Id="rId44" Type="http://schemas.openxmlformats.org/officeDocument/2006/relationships/font" Target="fonts/RalewayMedium-boldItalic.fntdata"/><Relationship Id="rId21" Type="http://schemas.openxmlformats.org/officeDocument/2006/relationships/slide" Target="slides/slide16.xml"/><Relationship Id="rId43" Type="http://schemas.openxmlformats.org/officeDocument/2006/relationships/font" Target="fonts/RalewayMedium-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7ca255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7ca255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7ca25558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7ca25558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813e150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813e150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7ca25558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7ca25558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7ca255581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7ca255581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7ca255581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7ca255581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7ca2555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7ca2555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7ca2555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7ca2555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7ca25558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7ca25558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d9c6705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d9c6705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7ca25558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7ca25558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7ca25558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7ca25558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7ca2555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7ca2555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7ca25558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7ca25558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aws.github.io/copilot-cli/docs/developing/addons/workload/" TargetMode="External"/><Relationship Id="rId4" Type="http://schemas.openxmlformats.org/officeDocument/2006/relationships/hyperlink" Target="https://aws.github.io/copilot-cli/docs/developing/environment-variab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600550" y="1335325"/>
            <a:ext cx="3787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a:t>
            </a:r>
            <a:endParaRPr/>
          </a:p>
          <a:p>
            <a:pPr indent="0" lvl="0" marL="0" rtl="0" algn="l">
              <a:spcBef>
                <a:spcPts val="0"/>
              </a:spcBef>
              <a:spcAft>
                <a:spcPts val="0"/>
              </a:spcAft>
              <a:buNone/>
            </a:pPr>
            <a:r>
              <a:rPr lang="en"/>
              <a:t>COPILOT</a:t>
            </a:r>
            <a:endParaRPr/>
          </a:p>
        </p:txBody>
      </p:sp>
      <p:sp>
        <p:nvSpPr>
          <p:cNvPr id="136" name="Google Shape;136;p17"/>
          <p:cNvSpPr txBox="1"/>
          <p:nvPr>
            <p:ph idx="1" type="subTitle"/>
          </p:nvPr>
        </p:nvSpPr>
        <p:spPr>
          <a:xfrm>
            <a:off x="4737250" y="2782225"/>
            <a:ext cx="4041000" cy="20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20PW33-SHRI RAM</a:t>
            </a:r>
            <a:endParaRPr/>
          </a:p>
          <a:p>
            <a:pPr indent="0" lvl="0" marL="0" rtl="0" algn="l">
              <a:spcBef>
                <a:spcPts val="0"/>
              </a:spcBef>
              <a:spcAft>
                <a:spcPts val="0"/>
              </a:spcAft>
              <a:buNone/>
            </a:pPr>
            <a:r>
              <a:rPr lang="en"/>
              <a:t>20PW34-SHYAM</a:t>
            </a:r>
            <a:endParaRPr/>
          </a:p>
          <a:p>
            <a:pPr indent="0" lvl="0" marL="0" rtl="0" algn="l">
              <a:spcBef>
                <a:spcPts val="0"/>
              </a:spcBef>
              <a:spcAft>
                <a:spcPts val="0"/>
              </a:spcAft>
              <a:buNone/>
            </a:pPr>
            <a:r>
              <a:rPr lang="en"/>
              <a:t>20PW35-SWETHA M</a:t>
            </a:r>
            <a:endParaRPr/>
          </a:p>
          <a:p>
            <a:pPr indent="0" lvl="0" marL="0" rtl="0" algn="l">
              <a:spcBef>
                <a:spcPts val="0"/>
              </a:spcBef>
              <a:spcAft>
                <a:spcPts val="0"/>
              </a:spcAft>
              <a:buNone/>
            </a:pPr>
            <a:r>
              <a:rPr lang="en"/>
              <a:t>20PW36-SWETHA S</a:t>
            </a:r>
            <a:endParaRPr/>
          </a:p>
          <a:p>
            <a:pPr indent="0" lvl="0" marL="0" rtl="0" algn="l">
              <a:spcBef>
                <a:spcPts val="0"/>
              </a:spcBef>
              <a:spcAft>
                <a:spcPts val="0"/>
              </a:spcAft>
              <a:buNone/>
            </a:pPr>
            <a:r>
              <a:rPr lang="en"/>
              <a:t>20PW37-HARINI SHRI 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Pipelines Important</a:t>
            </a:r>
            <a:endParaRPr/>
          </a:p>
        </p:txBody>
      </p:sp>
      <p:sp>
        <p:nvSpPr>
          <p:cNvPr id="190" name="Google Shape;19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Pipelines are important because they provide a consistent and repeatable way to manage your app's development process.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With pipelines, you can automate the build, test, and deploy stages, reducing the risk of human error and saving time.</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Pipelines also help ensure that your code is tested thoroughly and deployed safely to production.</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Faster Time-to-Market</a:t>
            </a:r>
            <a:endParaRPr sz="1200">
              <a:solidFill>
                <a:schemeClr val="dk2"/>
              </a:solidFill>
              <a:highlight>
                <a:schemeClr val="lt1"/>
              </a:highlight>
              <a:latin typeface="Roboto"/>
              <a:ea typeface="Roboto"/>
              <a:cs typeface="Roboto"/>
              <a:sym typeface="Roboto"/>
            </a:endParaRPr>
          </a:p>
          <a:p>
            <a:pPr indent="0" lvl="0" marL="457200" rtl="0" algn="l">
              <a:spcBef>
                <a:spcPts val="1500"/>
              </a:spcBef>
              <a:spcAft>
                <a:spcPts val="0"/>
              </a:spcAft>
              <a:buNone/>
            </a:pPr>
            <a:r>
              <a:t/>
            </a:r>
            <a:endParaRPr>
              <a:solidFill>
                <a:schemeClr val="dk2"/>
              </a:solidFill>
              <a:highlight>
                <a:schemeClr val="lt1"/>
              </a:highlight>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Copilot Pipeline Used ?</a:t>
            </a:r>
            <a:endParaRPr/>
          </a:p>
        </p:txBody>
      </p:sp>
      <p:sp>
        <p:nvSpPr>
          <p:cNvPr id="196" name="Google Shape;19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Development: Developers can use AWS Copilot to quickly create a new project, generate a Dockerfile, and test the application locally. This helps to accelerate the development process by automating many of the manual tasks involved in setting up a development environment.</a:t>
            </a:r>
            <a:endParaRPr sz="1200">
              <a:solidFill>
                <a:srgbClr val="374151"/>
              </a:solidFill>
              <a:highlight>
                <a:schemeClr val="lt1"/>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Continuous Integration (CI): AWS Copilot can be integrated with a CI/CD tool such as AWS CodePipeline, Jenkins, or GitLab CI/CD to automate the build, test, and deployment process. Developers can use AWS Copilot to define the build and deployment configuration, and the CI/CD tool will execute the pipeline based on these configurations.</a:t>
            </a:r>
            <a:endParaRPr sz="12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02" name="Google Shape;20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Staging: AWS Copilot can be used to deploy the application to a staging environment for testing and validation. Developers can use AWS Copilot to create the infrastructure required for the staging environment, and then deploy the application using the same Docker image used in the development and CI stages.</a:t>
            </a:r>
            <a:endParaRPr sz="1200">
              <a:solidFill>
                <a:srgbClr val="374151"/>
              </a:solidFill>
              <a:highlight>
                <a:schemeClr val="lt1"/>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highlight>
                  <a:schemeClr val="lt1"/>
                </a:highlight>
                <a:latin typeface="Roboto"/>
                <a:ea typeface="Roboto"/>
                <a:cs typeface="Roboto"/>
                <a:sym typeface="Roboto"/>
              </a:rPr>
              <a:t>Production: AWS Copilot can be used to deploy the application to production environments. Developers can use AWS Copilot to define the production deployment configuration, including scaling policies, load balancers, and security settings.</a:t>
            </a:r>
            <a:endParaRPr>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08" name="Google Shape;20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Mainly These Amazon Services Are </a:t>
            </a:r>
            <a:r>
              <a:rPr lang="en"/>
              <a:t>Involved</a:t>
            </a:r>
            <a:r>
              <a:rPr lang="en"/>
              <a:t> here</a:t>
            </a:r>
            <a:endParaRPr/>
          </a:p>
          <a:p>
            <a:pPr indent="-298450" lvl="1" marL="914400" rtl="0" algn="l">
              <a:spcBef>
                <a:spcPts val="0"/>
              </a:spcBef>
              <a:spcAft>
                <a:spcPts val="0"/>
              </a:spcAft>
              <a:buSzPts val="1100"/>
              <a:buAutoNum type="alphaLcPeriod"/>
            </a:pPr>
            <a:r>
              <a:rPr lang="en"/>
              <a:t>ECR </a:t>
            </a:r>
            <a:endParaRPr/>
          </a:p>
          <a:p>
            <a:pPr indent="-298450" lvl="1" marL="914400" rtl="0" algn="l">
              <a:spcBef>
                <a:spcPts val="0"/>
              </a:spcBef>
              <a:spcAft>
                <a:spcPts val="0"/>
              </a:spcAft>
              <a:buSzPts val="1100"/>
              <a:buAutoNum type="alphaLcPeriod"/>
            </a:pPr>
            <a:r>
              <a:rPr lang="en"/>
              <a:t>Code Pipeline</a:t>
            </a:r>
            <a:endParaRPr/>
          </a:p>
          <a:p>
            <a:pPr indent="-298450" lvl="1" marL="914400" rtl="0" algn="l">
              <a:spcBef>
                <a:spcPts val="0"/>
              </a:spcBef>
              <a:spcAft>
                <a:spcPts val="0"/>
              </a:spcAft>
              <a:buSzPts val="1100"/>
              <a:buAutoNum type="alphaLcPeriod"/>
            </a:pPr>
            <a:r>
              <a:rPr lang="en"/>
              <a:t>S3</a:t>
            </a:r>
            <a:endParaRPr/>
          </a:p>
          <a:p>
            <a:pPr indent="0" lvl="0" marL="0" rtl="0" algn="l">
              <a:spcBef>
                <a:spcPts val="1600"/>
              </a:spcBef>
              <a:spcAft>
                <a:spcPts val="1600"/>
              </a:spcAft>
              <a:buNone/>
            </a:pPr>
            <a:r>
              <a:rPr lang="en" sz="1100"/>
              <a:t>2.</a:t>
            </a:r>
            <a:r>
              <a:rPr lang="en"/>
              <a:t>Elastic Container Registry: </a:t>
            </a:r>
            <a:r>
              <a:rPr lang="en" sz="1200">
                <a:solidFill>
                  <a:srgbClr val="333333"/>
                </a:solidFill>
                <a:latin typeface="Arial"/>
                <a:ea typeface="Arial"/>
                <a:cs typeface="Arial"/>
                <a:sym typeface="Arial"/>
              </a:rPr>
              <a:t>It is a fully managed container registry offering high-performance hosting, so you can reliably deploy application images and artifacts anywhere.</a:t>
            </a:r>
            <a:r>
              <a:rPr lang="en" sz="1200">
                <a:solidFill>
                  <a:srgbClr val="000000"/>
                </a:solidFill>
                <a:highlight>
                  <a:srgbClr val="FFFFFF"/>
                </a:highlight>
                <a:latin typeface="Arial"/>
                <a:ea typeface="Arial"/>
                <a:cs typeface="Arial"/>
                <a:sym typeface="Arial"/>
              </a:rPr>
              <a:t>your service's container image is built and published to every environment's ECR repository and any input files</a:t>
            </a:r>
            <a:r>
              <a:rPr lang="en" sz="1200">
                <a:solidFill>
                  <a:srgbClr val="333333"/>
                </a:solidFill>
                <a:latin typeface="Arial"/>
                <a:ea typeface="Arial"/>
                <a:cs typeface="Arial"/>
                <a:sym typeface="Arial"/>
              </a:rPr>
              <a:t>.</a:t>
            </a:r>
            <a:r>
              <a:rPr lang="en" sz="1200">
                <a:solidFill>
                  <a:schemeClr val="hlink"/>
                </a:solidFill>
                <a:highlight>
                  <a:srgbClr val="FFFFFF"/>
                </a:highlight>
                <a:uFill>
                  <a:noFill/>
                </a:uFill>
                <a:latin typeface="Arial"/>
                <a:ea typeface="Arial"/>
                <a:cs typeface="Arial"/>
                <a:sym typeface="Arial"/>
                <a:hlinkClick r:id="rId3"/>
              </a:rPr>
              <a:t>addons</a:t>
            </a:r>
            <a:r>
              <a:rPr lang="en" sz="1200">
                <a:solidFill>
                  <a:srgbClr val="000000"/>
                </a:solidFill>
                <a:highlight>
                  <a:srgbClr val="FFFFFF"/>
                </a:highlight>
                <a:latin typeface="Arial"/>
                <a:ea typeface="Arial"/>
                <a:cs typeface="Arial"/>
                <a:sym typeface="Arial"/>
              </a:rPr>
              <a:t> templates and </a:t>
            </a:r>
            <a:r>
              <a:rPr lang="en" sz="1200">
                <a:solidFill>
                  <a:schemeClr val="hlink"/>
                </a:solidFill>
                <a:highlight>
                  <a:srgbClr val="FFFFFF"/>
                </a:highlight>
                <a:uFill>
                  <a:noFill/>
                </a:uFill>
                <a:latin typeface="Arial"/>
                <a:ea typeface="Arial"/>
                <a:cs typeface="Arial"/>
                <a:sym typeface="Arial"/>
                <a:hlinkClick r:id="rId4"/>
              </a:rPr>
              <a:t>environment variable files</a:t>
            </a:r>
            <a:r>
              <a:rPr lang="en" sz="1200">
                <a:solidFill>
                  <a:srgbClr val="000000"/>
                </a:solidFill>
                <a:highlight>
                  <a:srgbClr val="FFFFFF"/>
                </a:highlight>
                <a:latin typeface="Arial"/>
                <a:ea typeface="Arial"/>
                <a:cs typeface="Arial"/>
                <a:sym typeface="Arial"/>
              </a:rPr>
              <a:t>, are uploaded to S3.</a:t>
            </a:r>
            <a:endParaRPr sz="1200">
              <a:solidFill>
                <a:srgbClr val="333333"/>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Pipeline</a:t>
            </a:r>
            <a:endParaRPr/>
          </a:p>
        </p:txBody>
      </p:sp>
      <p:sp>
        <p:nvSpPr>
          <p:cNvPr id="214" name="Google Shape;214;p30"/>
          <p:cNvSpPr txBox="1"/>
          <p:nvPr>
            <p:ph idx="1" type="body"/>
          </p:nvPr>
        </p:nvSpPr>
        <p:spPr>
          <a:xfrm>
            <a:off x="280350" y="2060225"/>
            <a:ext cx="8583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200">
                <a:solidFill>
                  <a:srgbClr val="000000"/>
                </a:solidFill>
                <a:highlight>
                  <a:schemeClr val="lt1"/>
                </a:highlight>
                <a:latin typeface="Roboto"/>
                <a:ea typeface="Roboto"/>
                <a:cs typeface="Roboto"/>
                <a:sym typeface="Roboto"/>
              </a:rPr>
              <a:t>Amazon CodePipeline is a continuous delivery service that helps you automate your software release process. It allows you to create and manage pipelines that automate the building, testing, and deployment of your applications.</a:t>
            </a:r>
            <a:endParaRPr sz="1200">
              <a:solidFill>
                <a:srgbClr val="000000"/>
              </a:solidFill>
              <a:highlight>
                <a:schemeClr val="lt1"/>
              </a:highlight>
              <a:latin typeface="Roboto"/>
              <a:ea typeface="Roboto"/>
              <a:cs typeface="Roboto"/>
              <a:sym typeface="Roboto"/>
            </a:endParaRPr>
          </a:p>
          <a:p>
            <a:pPr indent="0" lvl="0" marL="0" rtl="0" algn="l">
              <a:spcBef>
                <a:spcPts val="1600"/>
              </a:spcBef>
              <a:spcAft>
                <a:spcPts val="0"/>
              </a:spcAft>
              <a:buNone/>
            </a:pPr>
            <a:r>
              <a:rPr lang="en" sz="1200">
                <a:solidFill>
                  <a:srgbClr val="000000"/>
                </a:solidFill>
                <a:highlight>
                  <a:schemeClr val="lt1"/>
                </a:highlight>
                <a:latin typeface="Roboto"/>
                <a:ea typeface="Roboto"/>
                <a:cs typeface="Roboto"/>
                <a:sym typeface="Roboto"/>
              </a:rPr>
              <a:t>2.) Stages:</a:t>
            </a:r>
            <a:endParaRPr sz="1200">
              <a:solidFill>
                <a:srgbClr val="000000"/>
              </a:solidFill>
              <a:highlight>
                <a:schemeClr val="lt1"/>
              </a:highlight>
              <a:latin typeface="Roboto"/>
              <a:ea typeface="Roboto"/>
              <a:cs typeface="Roboto"/>
              <a:sym typeface="Roboto"/>
            </a:endParaRPr>
          </a:p>
          <a:p>
            <a:pPr indent="457200" lvl="0" marL="0" rtl="0" algn="l">
              <a:spcBef>
                <a:spcPts val="1600"/>
              </a:spcBef>
              <a:spcAft>
                <a:spcPts val="0"/>
              </a:spcAft>
              <a:buNone/>
            </a:pPr>
            <a:r>
              <a:rPr lang="en" sz="1200">
                <a:solidFill>
                  <a:srgbClr val="000000"/>
                </a:solidFill>
                <a:highlight>
                  <a:schemeClr val="lt1"/>
                </a:highlight>
                <a:latin typeface="Roboto"/>
                <a:ea typeface="Roboto"/>
                <a:cs typeface="Roboto"/>
                <a:sym typeface="Roboto"/>
              </a:rPr>
              <a:t>2.1)Source: CodePipeline starts by retrieving the source code from a source code repository like AWS CodeCommit, GitHub, or Bitbucket.</a:t>
            </a:r>
            <a:endParaRPr sz="1200">
              <a:solidFill>
                <a:srgbClr val="000000"/>
              </a:solidFill>
              <a:highlight>
                <a:schemeClr val="lt1"/>
              </a:highlight>
              <a:latin typeface="Roboto"/>
              <a:ea typeface="Roboto"/>
              <a:cs typeface="Roboto"/>
              <a:sym typeface="Roboto"/>
            </a:endParaRPr>
          </a:p>
          <a:p>
            <a:pPr indent="457200" lvl="0" marL="0" rtl="0" algn="l">
              <a:spcBef>
                <a:spcPts val="1600"/>
              </a:spcBef>
              <a:spcAft>
                <a:spcPts val="0"/>
              </a:spcAft>
              <a:buNone/>
            </a:pPr>
            <a:r>
              <a:rPr lang="en" sz="1200">
                <a:solidFill>
                  <a:srgbClr val="000000"/>
                </a:solidFill>
                <a:highlight>
                  <a:schemeClr val="lt1"/>
                </a:highlight>
                <a:latin typeface="Roboto"/>
                <a:ea typeface="Roboto"/>
                <a:cs typeface="Roboto"/>
                <a:sym typeface="Roboto"/>
              </a:rPr>
              <a:t>2.2)Build: The next step is to build the code using a build server like AWS CodeBuild, Jenkins, or TeamCity. CodePipeline can run multiple builds in parallel, and you can specify the order in which the builds should run.</a:t>
            </a:r>
            <a:endParaRPr sz="1200">
              <a:solidFill>
                <a:srgbClr val="000000"/>
              </a:solidFill>
              <a:highlight>
                <a:schemeClr val="lt1"/>
              </a:highlight>
              <a:latin typeface="Roboto"/>
              <a:ea typeface="Roboto"/>
              <a:cs typeface="Roboto"/>
              <a:sym typeface="Roboto"/>
            </a:endParaRPr>
          </a:p>
          <a:p>
            <a:pPr indent="0" lvl="0" marL="0" rtl="0" algn="l">
              <a:spcBef>
                <a:spcPts val="1600"/>
              </a:spcBef>
              <a:spcAft>
                <a:spcPts val="160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20" name="Google Shape;22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200">
                <a:solidFill>
                  <a:srgbClr val="000000"/>
                </a:solidFill>
                <a:highlight>
                  <a:schemeClr val="lt1"/>
                </a:highlight>
                <a:latin typeface="Roboto"/>
                <a:ea typeface="Roboto"/>
                <a:cs typeface="Roboto"/>
                <a:sym typeface="Roboto"/>
              </a:rPr>
              <a:t>2.3)</a:t>
            </a:r>
            <a:r>
              <a:rPr lang="en" sz="1200">
                <a:solidFill>
                  <a:srgbClr val="000000"/>
                </a:solidFill>
                <a:highlight>
                  <a:schemeClr val="lt1"/>
                </a:highlight>
                <a:latin typeface="Roboto"/>
                <a:ea typeface="Roboto"/>
                <a:cs typeface="Roboto"/>
                <a:sym typeface="Roboto"/>
              </a:rPr>
              <a:t>Test: Once the build is complete, the code is sent to a testing environment. CodePipeline supports a variety of testing frameworks, including AWS CodeDeploy, Jenkins, and Selenium.</a:t>
            </a:r>
            <a:endParaRPr sz="1200">
              <a:solidFill>
                <a:srgbClr val="000000"/>
              </a:solidFill>
              <a:highlight>
                <a:schemeClr val="lt1"/>
              </a:highlight>
              <a:latin typeface="Roboto"/>
              <a:ea typeface="Roboto"/>
              <a:cs typeface="Roboto"/>
              <a:sym typeface="Roboto"/>
            </a:endParaRPr>
          </a:p>
          <a:p>
            <a:pPr indent="0" lvl="0" marL="0" rtl="0" algn="l">
              <a:spcBef>
                <a:spcPts val="1500"/>
              </a:spcBef>
              <a:spcAft>
                <a:spcPts val="1500"/>
              </a:spcAft>
              <a:buNone/>
            </a:pPr>
            <a:r>
              <a:rPr lang="en" sz="1200">
                <a:solidFill>
                  <a:srgbClr val="000000"/>
                </a:solidFill>
                <a:highlight>
                  <a:schemeClr val="lt1"/>
                </a:highlight>
                <a:latin typeface="Roboto"/>
                <a:ea typeface="Roboto"/>
                <a:cs typeface="Roboto"/>
                <a:sym typeface="Roboto"/>
              </a:rPr>
              <a:t>2.4)Deploy: Finally, CodePipeline deploys the code to the production environment. This can be done using AWS CodeDeploy, AWS Elastic Beanstalk, or a custom deployment script.</a:t>
            </a:r>
            <a:endParaRPr>
              <a:solidFill>
                <a:srgbClr val="000000"/>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Structure</a:t>
            </a:r>
            <a:endParaRPr/>
          </a:p>
          <a:p>
            <a:pPr indent="0" lvl="0" marL="0" rtl="0" algn="l">
              <a:spcBef>
                <a:spcPts val="0"/>
              </a:spcBef>
              <a:spcAft>
                <a:spcPts val="0"/>
              </a:spcAft>
              <a:buNone/>
            </a:pPr>
            <a:r>
              <a:t/>
            </a:r>
            <a:endParaRPr/>
          </a:p>
        </p:txBody>
      </p:sp>
      <p:sp>
        <p:nvSpPr>
          <p:cNvPr id="226" name="Google Shape;22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200">
                <a:solidFill>
                  <a:schemeClr val="dk2"/>
                </a:solidFill>
                <a:highlight>
                  <a:schemeClr val="lt1"/>
                </a:highlight>
                <a:latin typeface="Roboto"/>
                <a:ea typeface="Roboto"/>
                <a:cs typeface="Roboto"/>
                <a:sym typeface="Roboto"/>
              </a:rPr>
              <a:t>The structure of a pipeline in AWS Copilot is made up of a series of stages that represent different steps in the software development process. Each stage in the pipeline represents a specific part of the process, like building, testing, and deploying your code.</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Stages:</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Sources</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Build</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Test</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Staging</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Production</a:t>
            </a:r>
            <a:endParaRPr sz="1200">
              <a:solidFill>
                <a:schemeClr val="dk2"/>
              </a:solidFill>
              <a:highlight>
                <a:schemeClr val="lt1"/>
              </a:highlight>
              <a:latin typeface="Roboto"/>
              <a:ea typeface="Roboto"/>
              <a:cs typeface="Roboto"/>
              <a:sym typeface="Roboto"/>
            </a:endParaRPr>
          </a:p>
          <a:p>
            <a:pPr indent="0" lvl="0" marL="457200" rtl="0" algn="l">
              <a:spcBef>
                <a:spcPts val="1600"/>
              </a:spcBef>
              <a:spcAft>
                <a:spcPts val="0"/>
              </a:spcAft>
              <a:buNone/>
            </a:pPr>
            <a:r>
              <a:t/>
            </a:r>
            <a:endParaRPr sz="1200">
              <a:solidFill>
                <a:schemeClr val="dk2"/>
              </a:solidFill>
              <a:highlight>
                <a:schemeClr val="lt1"/>
              </a:highlight>
              <a:latin typeface="Roboto"/>
              <a:ea typeface="Roboto"/>
              <a:cs typeface="Roboto"/>
              <a:sym typeface="Roboto"/>
            </a:endParaRPr>
          </a:p>
          <a:p>
            <a:pPr indent="0" lvl="0" marL="0" rtl="0" algn="l">
              <a:spcBef>
                <a:spcPts val="1600"/>
              </a:spcBef>
              <a:spcAft>
                <a:spcPts val="1600"/>
              </a:spcAft>
              <a:buNone/>
            </a:pPr>
            <a:r>
              <a:t/>
            </a:r>
            <a:endParaRPr sz="1200">
              <a:solidFill>
                <a:schemeClr val="dk2"/>
              </a:solidFill>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Pipeline in AWS</a:t>
            </a:r>
            <a:endParaRPr/>
          </a:p>
          <a:p>
            <a:pPr indent="0" lvl="0" marL="0" rtl="0" algn="l">
              <a:spcBef>
                <a:spcPts val="0"/>
              </a:spcBef>
              <a:spcAft>
                <a:spcPts val="0"/>
              </a:spcAft>
              <a:buNone/>
            </a:pPr>
            <a:r>
              <a:t/>
            </a:r>
            <a:endParaRPr/>
          </a:p>
        </p:txBody>
      </p:sp>
      <p:sp>
        <p:nvSpPr>
          <p:cNvPr id="232" name="Google Shape;232;p33"/>
          <p:cNvSpPr txBox="1"/>
          <p:nvPr>
            <p:ph idx="1" type="body"/>
          </p:nvPr>
        </p:nvSpPr>
        <p:spPr>
          <a:xfrm>
            <a:off x="729450" y="1987025"/>
            <a:ext cx="7688700" cy="281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Initialize your app with AWS Copilot:</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200">
                <a:solidFill>
                  <a:schemeClr val="dk2"/>
                </a:solidFill>
                <a:highlight>
                  <a:schemeClr val="lt1"/>
                </a:highlight>
                <a:latin typeface="Roboto"/>
                <a:ea typeface="Roboto"/>
                <a:cs typeface="Roboto"/>
                <a:sym typeface="Roboto"/>
              </a:rPr>
              <a:t> </a:t>
            </a:r>
            <a:r>
              <a:rPr lang="en" sz="1050">
                <a:solidFill>
                  <a:schemeClr val="dk2"/>
                </a:solidFill>
                <a:highlight>
                  <a:schemeClr val="lt1"/>
                </a:highlight>
                <a:latin typeface="Courier New"/>
                <a:ea typeface="Courier New"/>
                <a:cs typeface="Courier New"/>
                <a:sym typeface="Courier New"/>
              </a:rPr>
              <a:t>copilot init</a:t>
            </a:r>
            <a:r>
              <a:rPr lang="en" sz="1200">
                <a:solidFill>
                  <a:schemeClr val="dk2"/>
                </a:solidFill>
                <a:highlight>
                  <a:schemeClr val="lt1"/>
                </a:highlight>
                <a:latin typeface="Roboto"/>
                <a:ea typeface="Roboto"/>
                <a:cs typeface="Roboto"/>
                <a:sym typeface="Roboto"/>
              </a:rPr>
              <a:t> </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Add a pipeline to your app:</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050">
                <a:solidFill>
                  <a:schemeClr val="dk2"/>
                </a:solidFill>
                <a:highlight>
                  <a:schemeClr val="lt1"/>
                </a:highlight>
                <a:latin typeface="Courier New"/>
                <a:ea typeface="Courier New"/>
                <a:cs typeface="Courier New"/>
                <a:sym typeface="Courier New"/>
              </a:rPr>
              <a:t>copilot pipeline init</a:t>
            </a:r>
            <a:r>
              <a:rPr lang="en" sz="1200">
                <a:solidFill>
                  <a:schemeClr val="dk2"/>
                </a:solidFill>
                <a:highlight>
                  <a:schemeClr val="lt1"/>
                </a:highlight>
                <a:latin typeface="Roboto"/>
                <a:ea typeface="Roboto"/>
                <a:cs typeface="Roboto"/>
                <a:sym typeface="Roboto"/>
              </a:rPr>
              <a:t> .</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Deploy your pipeline:</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050">
                <a:solidFill>
                  <a:schemeClr val="dk2"/>
                </a:solidFill>
                <a:highlight>
                  <a:schemeClr val="lt1"/>
                </a:highlight>
                <a:latin typeface="Courier New"/>
                <a:ea typeface="Courier New"/>
                <a:cs typeface="Courier New"/>
                <a:sym typeface="Courier New"/>
              </a:rPr>
              <a:t>copilot pipeline deploy</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View your pipeline:</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050">
                <a:solidFill>
                  <a:schemeClr val="dk2"/>
                </a:solidFill>
                <a:highlight>
                  <a:schemeClr val="lt1"/>
                </a:highlight>
                <a:latin typeface="Courier New"/>
                <a:ea typeface="Courier New"/>
                <a:cs typeface="Courier New"/>
                <a:sym typeface="Courier New"/>
              </a:rPr>
              <a:t>copilot logs</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200">
                <a:solidFill>
                  <a:schemeClr val="dk2"/>
                </a:solidFill>
                <a:highlight>
                  <a:schemeClr val="lt1"/>
                </a:highlight>
                <a:latin typeface="Roboto"/>
                <a:ea typeface="Roboto"/>
                <a:cs typeface="Roboto"/>
                <a:sym typeface="Roboto"/>
              </a:rPr>
              <a:t>view the pipeline stages, edit the pipeline configuration</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200">
                <a:solidFill>
                  <a:schemeClr val="dk2"/>
                </a:solidFill>
                <a:highlight>
                  <a:schemeClr val="lt1"/>
                </a:highlight>
                <a:latin typeface="Roboto"/>
                <a:ea typeface="Roboto"/>
                <a:cs typeface="Roboto"/>
                <a:sym typeface="Roboto"/>
              </a:rPr>
              <a:t>view pipeline logs and metrics.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AutoNum type="arabicPeriod"/>
            </a:pPr>
            <a:r>
              <a:rPr lang="en" sz="1200">
                <a:solidFill>
                  <a:schemeClr val="dk2"/>
                </a:solidFill>
                <a:highlight>
                  <a:schemeClr val="lt1"/>
                </a:highlight>
                <a:latin typeface="Roboto"/>
                <a:ea typeface="Roboto"/>
                <a:cs typeface="Roboto"/>
                <a:sym typeface="Roboto"/>
              </a:rPr>
              <a:t>Make changes to your app and test the pipeline:</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050">
                <a:solidFill>
                  <a:schemeClr val="dk2"/>
                </a:solidFill>
                <a:highlight>
                  <a:schemeClr val="lt1"/>
                </a:highlight>
                <a:latin typeface="Courier New"/>
                <a:ea typeface="Courier New"/>
                <a:cs typeface="Courier New"/>
                <a:sym typeface="Courier New"/>
              </a:rPr>
              <a:t>c</a:t>
            </a:r>
            <a:r>
              <a:rPr lang="en" sz="1050">
                <a:solidFill>
                  <a:schemeClr val="dk2"/>
                </a:solidFill>
                <a:highlight>
                  <a:schemeClr val="lt1"/>
                </a:highlight>
                <a:latin typeface="Courier New"/>
                <a:ea typeface="Courier New"/>
                <a:cs typeface="Courier New"/>
                <a:sym typeface="Courier New"/>
              </a:rPr>
              <a:t>opilot env</a:t>
            </a:r>
            <a:endParaRPr sz="1200">
              <a:solidFill>
                <a:schemeClr val="dk2"/>
              </a:solidFill>
              <a:highlight>
                <a:schemeClr val="lt1"/>
              </a:highlight>
              <a:latin typeface="Roboto"/>
              <a:ea typeface="Roboto"/>
              <a:cs typeface="Roboto"/>
              <a:sym typeface="Roboto"/>
            </a:endParaRPr>
          </a:p>
          <a:p>
            <a:pPr indent="-304800" lvl="1" marL="914400" rtl="0" algn="l">
              <a:spcBef>
                <a:spcPts val="0"/>
              </a:spcBef>
              <a:spcAft>
                <a:spcPts val="0"/>
              </a:spcAft>
              <a:buClr>
                <a:schemeClr val="dk2"/>
              </a:buClr>
              <a:buSzPts val="1200"/>
              <a:buFont typeface="Roboto"/>
              <a:buAutoNum type="alphaLcPeriod"/>
            </a:pPr>
            <a:r>
              <a:rPr lang="en" sz="1200">
                <a:solidFill>
                  <a:schemeClr val="dk2"/>
                </a:solidFill>
                <a:highlight>
                  <a:schemeClr val="lt1"/>
                </a:highlight>
                <a:latin typeface="Roboto"/>
                <a:ea typeface="Roboto"/>
                <a:cs typeface="Roboto"/>
                <a:sym typeface="Roboto"/>
              </a:rPr>
              <a:t>test the pipeline by monitoring the pipeline logs and metrics.</a:t>
            </a:r>
            <a:endParaRPr sz="1300">
              <a:solidFill>
                <a:schemeClr val="dk2"/>
              </a:solidFill>
              <a:highlight>
                <a:schemeClr val="lt1"/>
              </a:highlight>
            </a:endParaRPr>
          </a:p>
          <a:p>
            <a:pPr indent="0" lvl="0" marL="914400" rtl="0" algn="l">
              <a:spcBef>
                <a:spcPts val="1500"/>
              </a:spcBef>
              <a:spcAft>
                <a:spcPts val="0"/>
              </a:spcAft>
              <a:buNone/>
            </a:pPr>
            <a:r>
              <a:t/>
            </a:r>
            <a:endParaRPr sz="1200">
              <a:solidFill>
                <a:schemeClr val="dk2"/>
              </a:solidFill>
              <a:highlight>
                <a:schemeClr val="lt1"/>
              </a:highlight>
              <a:latin typeface="Roboto"/>
              <a:ea typeface="Roboto"/>
              <a:cs typeface="Roboto"/>
              <a:sym typeface="Roboto"/>
            </a:endParaRPr>
          </a:p>
          <a:p>
            <a:pPr indent="0" lvl="0" marL="457200" rtl="0" algn="l">
              <a:spcBef>
                <a:spcPts val="1600"/>
              </a:spcBef>
              <a:spcAft>
                <a:spcPts val="0"/>
              </a:spcAft>
              <a:buNone/>
            </a:pPr>
            <a:r>
              <a:t/>
            </a:r>
            <a:endParaRPr sz="1200">
              <a:solidFill>
                <a:schemeClr val="dk2"/>
              </a:solidFill>
              <a:highlight>
                <a:schemeClr val="lt1"/>
              </a:highlight>
              <a:latin typeface="Roboto"/>
              <a:ea typeface="Roboto"/>
              <a:cs typeface="Roboto"/>
              <a:sym typeface="Roboto"/>
            </a:endParaRPr>
          </a:p>
          <a:p>
            <a:pPr indent="0" lvl="0" marL="0" rtl="0" algn="l">
              <a:spcBef>
                <a:spcPts val="1600"/>
              </a:spcBef>
              <a:spcAft>
                <a:spcPts val="1600"/>
              </a:spcAft>
              <a:buNone/>
            </a:pPr>
            <a:r>
              <a:t/>
            </a:r>
            <a:endParaRPr sz="1200">
              <a:solidFill>
                <a:schemeClr val="dk2"/>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Practices for using Pipeline</a:t>
            </a:r>
            <a:endParaRPr/>
          </a:p>
        </p:txBody>
      </p:sp>
      <p:sp>
        <p:nvSpPr>
          <p:cNvPr id="238" name="Google Shape;23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100">
                <a:solidFill>
                  <a:srgbClr val="000000"/>
                </a:solidFill>
                <a:latin typeface="Calibri"/>
                <a:ea typeface="Calibri"/>
                <a:cs typeface="Calibri"/>
                <a:sym typeface="Calibri"/>
              </a:rPr>
              <a:t>Keeping pipeline stages simple and concise</a:t>
            </a:r>
            <a:endParaRPr sz="1100">
              <a:solidFill>
                <a:srgbClr val="000000"/>
              </a:solidFill>
              <a:latin typeface="Calibri"/>
              <a:ea typeface="Calibri"/>
              <a:cs typeface="Calibri"/>
              <a:sym typeface="Calibri"/>
            </a:endParaRPr>
          </a:p>
          <a:p>
            <a:pPr indent="-311150" lvl="0" marL="457200" rtl="0" algn="l">
              <a:spcBef>
                <a:spcPts val="0"/>
              </a:spcBef>
              <a:spcAft>
                <a:spcPts val="0"/>
              </a:spcAft>
              <a:buSzPts val="1300"/>
              <a:buChar char="➔"/>
            </a:pPr>
            <a:r>
              <a:rPr lang="en" sz="1100">
                <a:solidFill>
                  <a:srgbClr val="000000"/>
                </a:solidFill>
                <a:latin typeface="Calibri"/>
                <a:ea typeface="Calibri"/>
                <a:cs typeface="Calibri"/>
                <a:sym typeface="Calibri"/>
              </a:rPr>
              <a:t>Implementing security best practices</a:t>
            </a:r>
            <a:endParaRPr sz="1100">
              <a:solidFill>
                <a:srgbClr val="000000"/>
              </a:solidFill>
              <a:latin typeface="Calibri"/>
              <a:ea typeface="Calibri"/>
              <a:cs typeface="Calibri"/>
              <a:sym typeface="Calibri"/>
            </a:endParaRPr>
          </a:p>
          <a:p>
            <a:pPr indent="-311150" lvl="0" marL="457200" rtl="0" algn="l">
              <a:spcBef>
                <a:spcPts val="0"/>
              </a:spcBef>
              <a:spcAft>
                <a:spcPts val="0"/>
              </a:spcAft>
              <a:buSzPts val="1300"/>
              <a:buChar char="➔"/>
            </a:pPr>
            <a:r>
              <a:rPr lang="en" sz="1100">
                <a:solidFill>
                  <a:srgbClr val="000000"/>
                </a:solidFill>
                <a:latin typeface="Calibri"/>
                <a:ea typeface="Calibri"/>
                <a:cs typeface="Calibri"/>
                <a:sym typeface="Calibri"/>
              </a:rPr>
              <a:t>Regularly reviewing and optimizing pipeline configuration</a:t>
            </a:r>
            <a:endParaRPr sz="1100">
              <a:solidFill>
                <a:srgbClr val="000000"/>
              </a:solidFill>
              <a:latin typeface="Calibri"/>
              <a:ea typeface="Calibri"/>
              <a:cs typeface="Calibri"/>
              <a:sym typeface="Calibri"/>
            </a:endParaRPr>
          </a:p>
          <a:p>
            <a:pPr indent="-311150" lvl="0" marL="457200" rtl="0" algn="l">
              <a:spcBef>
                <a:spcPts val="0"/>
              </a:spcBef>
              <a:spcAft>
                <a:spcPts val="0"/>
              </a:spcAft>
              <a:buSzPts val="1300"/>
              <a:buChar char="➔"/>
            </a:pPr>
            <a:r>
              <a:rPr lang="en" sz="1100">
                <a:solidFill>
                  <a:srgbClr val="000000"/>
                </a:solidFill>
                <a:latin typeface="Calibri"/>
                <a:ea typeface="Calibri"/>
                <a:cs typeface="Calibri"/>
                <a:sym typeface="Calibri"/>
              </a:rPr>
              <a:t>Leveraging AWS Copilot's integrations with other AWS services: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4" name="Google Shape;24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In conclusion, pipelines are an important part of the software development process, providing a consistent and repeatable way to manage the process.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With AWS Copilot, creating and managing a pipeline is easy, making it a great tool for managing your app's development process.</a:t>
            </a:r>
            <a:endParaRPr sz="12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2"/>
              </a:solidFill>
              <a:highlight>
                <a:schemeClr val="lt1"/>
              </a:highlight>
            </a:endParaRPr>
          </a:p>
          <a:p>
            <a:pPr indent="0" lvl="0" marL="0" rtl="0" algn="l">
              <a:spcBef>
                <a:spcPts val="1600"/>
              </a:spcBef>
              <a:spcAft>
                <a:spcPts val="1000"/>
              </a:spcAft>
              <a:buNone/>
            </a:pPr>
            <a:r>
              <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2" name="Google Shape;142;p18"/>
          <p:cNvSpPr txBox="1"/>
          <p:nvPr>
            <p:ph idx="4294967295" type="subTitle"/>
          </p:nvPr>
        </p:nvSpPr>
        <p:spPr>
          <a:xfrm>
            <a:off x="4464850" y="137635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aleway Medium"/>
                <a:ea typeface="Raleway Medium"/>
                <a:cs typeface="Raleway Medium"/>
                <a:sym typeface="Raleway Medium"/>
              </a:rPr>
              <a:t>Introduction</a:t>
            </a:r>
            <a:endParaRPr sz="1800">
              <a:solidFill>
                <a:srgbClr val="FFFFFF"/>
              </a:solidFill>
              <a:latin typeface="Raleway Medium"/>
              <a:ea typeface="Raleway Medium"/>
              <a:cs typeface="Raleway Medium"/>
              <a:sym typeface="Raleway Medium"/>
            </a:endParaRPr>
          </a:p>
          <a:p>
            <a:pPr indent="0" lvl="0" marL="0" rtl="0" algn="l">
              <a:lnSpc>
                <a:spcPct val="115000"/>
              </a:lnSpc>
              <a:spcBef>
                <a:spcPts val="1600"/>
              </a:spcBef>
              <a:spcAft>
                <a:spcPts val="0"/>
              </a:spcAft>
              <a:buNone/>
            </a:pPr>
            <a:r>
              <a:rPr lang="en" sz="1800">
                <a:solidFill>
                  <a:srgbClr val="FFFFFF"/>
                </a:solidFill>
                <a:latin typeface="Raleway Medium"/>
                <a:ea typeface="Raleway Medium"/>
                <a:cs typeface="Raleway Medium"/>
                <a:sym typeface="Raleway Medium"/>
              </a:rPr>
              <a:t>Demo</a:t>
            </a:r>
            <a:endParaRPr sz="1800">
              <a:solidFill>
                <a:srgbClr val="FFFFFF"/>
              </a:solidFill>
              <a:latin typeface="Raleway Medium"/>
              <a:ea typeface="Raleway Medium"/>
              <a:cs typeface="Raleway Medium"/>
              <a:sym typeface="Raleway Medium"/>
            </a:endParaRPr>
          </a:p>
          <a:p>
            <a:pPr indent="0" lvl="0" marL="0" rtl="0" algn="l">
              <a:lnSpc>
                <a:spcPct val="115000"/>
              </a:lnSpc>
              <a:spcBef>
                <a:spcPts val="1600"/>
              </a:spcBef>
              <a:spcAft>
                <a:spcPts val="0"/>
              </a:spcAft>
              <a:buNone/>
            </a:pPr>
            <a:r>
              <a:rPr lang="en" sz="1800">
                <a:solidFill>
                  <a:srgbClr val="FFFFFF"/>
                </a:solidFill>
                <a:latin typeface="Raleway Medium"/>
                <a:ea typeface="Raleway Medium"/>
                <a:cs typeface="Raleway Medium"/>
                <a:sym typeface="Raleway Medium"/>
              </a:rPr>
              <a:t>Pipeline</a:t>
            </a:r>
            <a:endParaRPr sz="1800">
              <a:solidFill>
                <a:srgbClr val="FFFFFF"/>
              </a:solidFill>
              <a:latin typeface="Raleway Medium"/>
              <a:ea typeface="Raleway Medium"/>
              <a:cs typeface="Raleway Medium"/>
              <a:sym typeface="Raleway Medium"/>
            </a:endParaRPr>
          </a:p>
          <a:p>
            <a:pPr indent="0" lvl="0" marL="0" rtl="0" algn="l">
              <a:spcBef>
                <a:spcPts val="1600"/>
              </a:spcBef>
              <a:spcAft>
                <a:spcPts val="1600"/>
              </a:spcAft>
              <a:buNone/>
            </a:pPr>
            <a:r>
              <a:t/>
            </a:r>
            <a:endParaRPr sz="2000">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19"/>
          <p:cNvSpPr txBox="1"/>
          <p:nvPr>
            <p:ph type="title"/>
          </p:nvPr>
        </p:nvSpPr>
        <p:spPr>
          <a:xfrm>
            <a:off x="567075" y="44380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8" name="Google Shape;148;p19"/>
          <p:cNvSpPr txBox="1"/>
          <p:nvPr/>
        </p:nvSpPr>
        <p:spPr>
          <a:xfrm>
            <a:off x="409325" y="1498000"/>
            <a:ext cx="85833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1200"/>
              </a:spcBef>
              <a:spcAft>
                <a:spcPts val="0"/>
              </a:spcAft>
              <a:buClr>
                <a:schemeClr val="lt1"/>
              </a:buClr>
              <a:buSzPts val="1800"/>
              <a:buFont typeface="Nunito"/>
              <a:buChar char="●"/>
            </a:pPr>
            <a:r>
              <a:rPr lang="en" sz="1800">
                <a:solidFill>
                  <a:schemeClr val="lt1"/>
                </a:solidFill>
                <a:latin typeface="Nunito"/>
                <a:ea typeface="Nunito"/>
                <a:cs typeface="Nunito"/>
                <a:sym typeface="Nunito"/>
              </a:rPr>
              <a:t>AWS Copilot is a tool that makes it easier to deploy and manage containerized applications on AWS. </a:t>
            </a:r>
            <a:endParaRPr sz="1800">
              <a:solidFill>
                <a:schemeClr val="lt1"/>
              </a:solidFill>
              <a:latin typeface="Nunito"/>
              <a:ea typeface="Nunito"/>
              <a:cs typeface="Nunito"/>
              <a:sym typeface="Nunito"/>
            </a:endParaRPr>
          </a:p>
          <a:p>
            <a:pPr indent="-342900" lvl="0" marL="457200" rtl="0" algn="l">
              <a:lnSpc>
                <a:spcPct val="15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It simplifies the process of creating and deploying applications by providing a simple command-line interface that automates many of the steps involved.</a:t>
            </a:r>
            <a:endParaRPr sz="1800">
              <a:solidFill>
                <a:schemeClr val="lt1"/>
              </a:solidFill>
              <a:latin typeface="Nunito"/>
              <a:ea typeface="Nunito"/>
              <a:cs typeface="Nunito"/>
              <a:sym typeface="Nunito"/>
            </a:endParaRPr>
          </a:p>
          <a:p>
            <a:pPr indent="-342900" lvl="0" marL="457200" rtl="0" algn="l">
              <a:lnSpc>
                <a:spcPct val="15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If you use Copilot, you can go from idea to implementation much faster, with the confidence that the infrastructure you have deployed has production-ready configuration.</a:t>
            </a:r>
            <a:endParaRPr sz="18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591500" y="411625"/>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Concepts</a:t>
            </a:r>
            <a:endParaRPr/>
          </a:p>
        </p:txBody>
      </p:sp>
      <p:sp>
        <p:nvSpPr>
          <p:cNvPr id="154" name="Google Shape;154;p20"/>
          <p:cNvSpPr txBox="1"/>
          <p:nvPr/>
        </p:nvSpPr>
        <p:spPr>
          <a:xfrm>
            <a:off x="515300" y="1613775"/>
            <a:ext cx="78117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500"/>
              </a:spcBef>
              <a:spcAft>
                <a:spcPts val="0"/>
              </a:spcAft>
              <a:buClr>
                <a:schemeClr val="lt1"/>
              </a:buClr>
              <a:buSzPts val="1600"/>
              <a:buFont typeface="Nunito"/>
              <a:buChar char="●"/>
            </a:pPr>
            <a:r>
              <a:rPr lang="en" sz="1600">
                <a:solidFill>
                  <a:schemeClr val="lt1"/>
                </a:solidFill>
                <a:latin typeface="Nunito"/>
                <a:ea typeface="Nunito"/>
                <a:cs typeface="Nunito"/>
                <a:sym typeface="Nunito"/>
              </a:rPr>
              <a:t>Applications: A collection of related services and environments managed as a single unit.</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Services:  A service is a single long running code process inside a container. An application consists of one or more services.</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Environments: An environment is one stage of deployment of an application.  A set of infrastructure resources provisioned to run containerized applications, with different configurations for different needs.</a:t>
            </a:r>
            <a:endParaRPr sz="16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42075" y="33660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uses AWS Copilot?</a:t>
            </a:r>
            <a:endParaRPr/>
          </a:p>
        </p:txBody>
      </p:sp>
      <p:sp>
        <p:nvSpPr>
          <p:cNvPr id="160" name="Google Shape;160;p21"/>
          <p:cNvSpPr txBox="1"/>
          <p:nvPr/>
        </p:nvSpPr>
        <p:spPr>
          <a:xfrm>
            <a:off x="773675" y="1603050"/>
            <a:ext cx="72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21"/>
          <p:cNvSpPr txBox="1"/>
          <p:nvPr/>
        </p:nvSpPr>
        <p:spPr>
          <a:xfrm>
            <a:off x="840375" y="1474450"/>
            <a:ext cx="74901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500"/>
              </a:spcBef>
              <a:spcAft>
                <a:spcPts val="0"/>
              </a:spcAft>
              <a:buClr>
                <a:schemeClr val="lt1"/>
              </a:buClr>
              <a:buSzPts val="1600"/>
              <a:buFont typeface="Nunito"/>
              <a:buChar char="●"/>
            </a:pPr>
            <a:r>
              <a:rPr lang="en" sz="1600">
                <a:solidFill>
                  <a:schemeClr val="lt1"/>
                </a:solidFill>
                <a:latin typeface="Nunito"/>
                <a:ea typeface="Nunito"/>
                <a:cs typeface="Nunito"/>
                <a:sym typeface="Nunito"/>
              </a:rPr>
              <a:t>Developers who are building microservices, web applications, or other containerized applications on AWS.</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DevOps engineers who are responsible for deploying and managing containerized applications on AWS.</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Small teams or startups who want to streamline their development and deployment process and do not have dedicated DevOps personnel.</a:t>
            </a:r>
            <a:endParaRPr sz="1600">
              <a:solidFill>
                <a:schemeClr val="lt1"/>
              </a:solidFill>
              <a:latin typeface="Nunito"/>
              <a:ea typeface="Nunito"/>
              <a:cs typeface="Nunito"/>
              <a:sym typeface="Nunito"/>
            </a:endParaRPr>
          </a:p>
          <a:p>
            <a:pPr indent="-330200" lvl="0" marL="457200" rtl="0" algn="l">
              <a:lnSpc>
                <a:spcPct val="150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Enterprises with large teams and complex deployment pipelines who want to simplify their development and deployment processes.</a:t>
            </a:r>
            <a:endParaRPr sz="16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02225" y="261600"/>
            <a:ext cx="7688400" cy="15186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a:t>AWS Copilot's Features</a:t>
            </a:r>
            <a:endParaRPr/>
          </a:p>
          <a:p>
            <a:pPr indent="0" lvl="0" marL="0" rtl="0" algn="l">
              <a:spcBef>
                <a:spcPts val="0"/>
              </a:spcBef>
              <a:spcAft>
                <a:spcPts val="0"/>
              </a:spcAft>
              <a:buNone/>
            </a:pPr>
            <a:r>
              <a:t/>
            </a:r>
            <a:endParaRPr/>
          </a:p>
        </p:txBody>
      </p:sp>
      <p:sp>
        <p:nvSpPr>
          <p:cNvPr id="167" name="Google Shape;167;p22"/>
          <p:cNvSpPr txBox="1"/>
          <p:nvPr/>
        </p:nvSpPr>
        <p:spPr>
          <a:xfrm>
            <a:off x="537925" y="1667350"/>
            <a:ext cx="7972500" cy="2345700"/>
          </a:xfrm>
          <a:prstGeom prst="rect">
            <a:avLst/>
          </a:prstGeom>
          <a:noFill/>
          <a:ln>
            <a:noFill/>
          </a:ln>
        </p:spPr>
        <p:txBody>
          <a:bodyPr anchorCtr="0" anchor="t" bIns="91425" lIns="91425" spcFirstLastPara="1" rIns="91425" wrap="square" tIns="91425">
            <a:spAutoFit/>
          </a:bodyPr>
          <a:lstStyle/>
          <a:p>
            <a:pPr indent="-342900" lvl="0" marL="457200" rtl="0" algn="l">
              <a:lnSpc>
                <a:spcPct val="170000"/>
              </a:lnSpc>
              <a:spcBef>
                <a:spcPts val="4200"/>
              </a:spcBef>
              <a:spcAft>
                <a:spcPts val="0"/>
              </a:spcAft>
              <a:buClr>
                <a:schemeClr val="lt1"/>
              </a:buClr>
              <a:buSzPts val="1800"/>
              <a:buFont typeface="Nunito"/>
              <a:buChar char="●"/>
            </a:pPr>
            <a:r>
              <a:rPr lang="en" sz="1800">
                <a:solidFill>
                  <a:schemeClr val="lt1"/>
                </a:solidFill>
                <a:latin typeface="Nunito"/>
                <a:ea typeface="Nunito"/>
                <a:cs typeface="Nunito"/>
                <a:sym typeface="Nunito"/>
              </a:rPr>
              <a:t>Organize all your related </a:t>
            </a:r>
            <a:r>
              <a:rPr lang="en" sz="1800">
                <a:solidFill>
                  <a:schemeClr val="lt1"/>
                </a:solidFill>
                <a:latin typeface="Nunito"/>
                <a:ea typeface="Nunito"/>
                <a:cs typeface="Nunito"/>
                <a:sym typeface="Nunito"/>
              </a:rPr>
              <a:t>microservices</a:t>
            </a:r>
            <a:r>
              <a:rPr lang="en" sz="1800">
                <a:solidFill>
                  <a:schemeClr val="lt1"/>
                </a:solidFill>
                <a:latin typeface="Nunito"/>
                <a:ea typeface="Nunito"/>
                <a:cs typeface="Nunito"/>
                <a:sym typeface="Nunito"/>
              </a:rPr>
              <a:t> in one application</a:t>
            </a:r>
            <a:endParaRPr sz="1800">
              <a:solidFill>
                <a:schemeClr val="lt1"/>
              </a:solidFill>
              <a:latin typeface="Nunito"/>
              <a:ea typeface="Nunito"/>
              <a:cs typeface="Nunito"/>
              <a:sym typeface="Nunito"/>
            </a:endParaRPr>
          </a:p>
          <a:p>
            <a:pPr indent="-342900" lvl="0" marL="457200" rtl="0" algn="l">
              <a:lnSpc>
                <a:spcPct val="17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Set up test and production environments, across regions and accounts</a:t>
            </a:r>
            <a:endParaRPr sz="1800">
              <a:solidFill>
                <a:schemeClr val="lt1"/>
              </a:solidFill>
              <a:latin typeface="Nunito"/>
              <a:ea typeface="Nunito"/>
              <a:cs typeface="Nunito"/>
              <a:sym typeface="Nunito"/>
            </a:endParaRPr>
          </a:p>
          <a:p>
            <a:pPr indent="-342900" lvl="0" marL="457200" rtl="0" algn="l">
              <a:lnSpc>
                <a:spcPct val="17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Set up production-ready, scalable ECS services and infrastructure</a:t>
            </a:r>
            <a:endParaRPr sz="1800">
              <a:solidFill>
                <a:schemeClr val="lt1"/>
              </a:solidFill>
              <a:latin typeface="Nunito"/>
              <a:ea typeface="Nunito"/>
              <a:cs typeface="Nunito"/>
              <a:sym typeface="Nunito"/>
            </a:endParaRPr>
          </a:p>
          <a:p>
            <a:pPr indent="-342900" lvl="0" marL="457200" rtl="0" algn="l">
              <a:lnSpc>
                <a:spcPct val="17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Set up CI/CD Pipelines for all of the micro-services</a:t>
            </a:r>
            <a:endParaRPr sz="1800">
              <a:solidFill>
                <a:schemeClr val="lt1"/>
              </a:solidFill>
              <a:latin typeface="Nunito"/>
              <a:ea typeface="Nunito"/>
              <a:cs typeface="Nunito"/>
              <a:sym typeface="Nunito"/>
            </a:endParaRPr>
          </a:p>
          <a:p>
            <a:pPr indent="-342900" lvl="0" marL="457200" rtl="0" algn="l">
              <a:lnSpc>
                <a:spcPct val="170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Monitor and debug your services from your terminal</a:t>
            </a:r>
            <a:endParaRPr sz="18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97300" y="272300"/>
            <a:ext cx="7384500" cy="8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a:t>
            </a:r>
            <a:endParaRPr/>
          </a:p>
        </p:txBody>
      </p:sp>
      <p:sp>
        <p:nvSpPr>
          <p:cNvPr id="173" name="Google Shape;173;p23"/>
          <p:cNvSpPr txBox="1"/>
          <p:nvPr/>
        </p:nvSpPr>
        <p:spPr>
          <a:xfrm>
            <a:off x="649725" y="1303000"/>
            <a:ext cx="7222500" cy="3532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1500"/>
              </a:spcBef>
              <a:spcAft>
                <a:spcPts val="0"/>
              </a:spcAft>
              <a:buClr>
                <a:schemeClr val="lt1"/>
              </a:buClr>
              <a:buSzPts val="1500"/>
              <a:buFont typeface="Nunito"/>
              <a:buChar char="●"/>
            </a:pPr>
            <a:r>
              <a:rPr lang="en" sz="1500">
                <a:solidFill>
                  <a:schemeClr val="lt1"/>
                </a:solidFill>
                <a:latin typeface="Nunito"/>
                <a:ea typeface="Nunito"/>
                <a:cs typeface="Nunito"/>
                <a:sym typeface="Nunito"/>
              </a:rPr>
              <a:t>Additional cost: While AWS Copilot itself is free and open-source, it requires the use of other AWS services to deploy and manage your containers, which may incur additional costs. </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Dependency on Amazon ECS: AWS Copilot is built on top of Amazon ECS, which means that it may not be the best choice if you need to use a different container orchestration service.</a:t>
            </a:r>
            <a:endParaRPr sz="15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Learning curve: While AWS Copilot is designed to simplify the deployment process, there is still a learning curve involved in using the tool effectively. You may need to invest some time in learning the tool and its features before you can start deploying your applications.</a:t>
            </a:r>
            <a:endParaRPr sz="15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Pipeline?</a:t>
            </a:r>
            <a:endParaRPr/>
          </a:p>
          <a:p>
            <a:pPr indent="0" lvl="0" marL="0" rtl="0" algn="l">
              <a:spcBef>
                <a:spcPts val="0"/>
              </a:spcBef>
              <a:spcAft>
                <a:spcPts val="0"/>
              </a:spcAft>
              <a:buNone/>
            </a:pPr>
            <a:r>
              <a:t/>
            </a:r>
            <a:endParaRPr/>
          </a:p>
        </p:txBody>
      </p:sp>
      <p:sp>
        <p:nvSpPr>
          <p:cNvPr id="184" name="Google Shape;18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Series of stages that represent different steps in the software development process.</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Each stage in the pipeline represents a specific part of the process, like building, testing, and deploying your code.</a:t>
            </a:r>
            <a:endParaRPr sz="1200">
              <a:solidFill>
                <a:schemeClr val="dk2"/>
              </a:solidFill>
              <a:highlight>
                <a:schemeClr val="lt1"/>
              </a:highlight>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The stages in the pipeline are connected, so when one stage is complete, the pipeline automatically moves on to the next stage.</a:t>
            </a:r>
            <a:endParaRPr sz="1200">
              <a:solidFill>
                <a:schemeClr val="dk2"/>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