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60358dcc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60358dcc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6c83876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6c83876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6c83876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6c83876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6c83876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6c83876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6c83876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6c83876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6c83876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6c83876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6c83876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6c83876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6c838769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6c838769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6c83876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6c83876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6c838769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6c838769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works by connecting your nodes and pushing small programs called ansible modules to them and executes these modules over ssh by default and removes them when finished - </a:t>
            </a:r>
            <a:r>
              <a:rPr lang="en">
                <a:solidFill>
                  <a:schemeClr val="dk1"/>
                </a:solidFill>
              </a:rPr>
              <a:t>The modules can reside in any machine </a:t>
            </a:r>
            <a:endParaRPr/>
          </a:p>
          <a:p>
            <a:pPr indent="0" lvl="0" marL="0" rtl="0" algn="l">
              <a:spcBef>
                <a:spcPts val="0"/>
              </a:spcBef>
              <a:spcAft>
                <a:spcPts val="0"/>
              </a:spcAft>
              <a:buNone/>
            </a:pPr>
            <a:r>
              <a:rPr lang="en"/>
              <a:t>Management node controls the entire execution of the playbook</a:t>
            </a:r>
            <a:endParaRPr/>
          </a:p>
          <a:p>
            <a:pPr indent="0" lvl="0" marL="0" rtl="0" algn="l">
              <a:spcBef>
                <a:spcPts val="0"/>
              </a:spcBef>
              <a:spcAft>
                <a:spcPts val="0"/>
              </a:spcAft>
              <a:buNone/>
            </a:pPr>
            <a:r>
              <a:rPr lang="en"/>
              <a:t>The inventory file provides list of host where the ansible module must be run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8dcada3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8dcada3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S</a:t>
            </a:r>
            <a:r>
              <a:rPr lang="en" sz="1200">
                <a:solidFill>
                  <a:srgbClr val="374151"/>
                </a:solidFill>
                <a:highlight>
                  <a:srgbClr val="F7F7F8"/>
                </a:highlight>
                <a:latin typeface="Roboto"/>
                <a:ea typeface="Roboto"/>
                <a:cs typeface="Roboto"/>
                <a:sym typeface="Roboto"/>
              </a:rPr>
              <a:t>implifies the management of IT infrastructure, reduces the workload of IT teams, and enables automation of complex IT processes.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6c838769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6c838769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devops as we all know development and operations are integrated and ansible integrates this by providing a stable environment to both development and operations which results in smooth orchestration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60358dcc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60358dcc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60358dc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60358dc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1500"/>
              </a:spcAft>
              <a:buClr>
                <a:schemeClr val="dk1"/>
              </a:buClr>
              <a:buSzPts val="1100"/>
              <a:buFont typeface="Arial"/>
              <a:buNone/>
            </a:pPr>
            <a:r>
              <a:rPr lang="en" sz="1073">
                <a:solidFill>
                  <a:schemeClr val="dk1"/>
                </a:solidFill>
                <a:latin typeface="Roboto"/>
                <a:ea typeface="Roboto"/>
                <a:cs typeface="Roboto"/>
                <a:sym typeface="Roboto"/>
              </a:rPr>
              <a:t>Ansible is a popular automation tool for managing IT infrastructure and applications for several reasons:</a:t>
            </a:r>
            <a:endParaRPr sz="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60d4654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60d4654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5f801a4c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5f801a4c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0d4654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0d4654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solidFill>
                  <a:schemeClr val="dk1"/>
                </a:solidFill>
                <a:latin typeface="Old Standard TT"/>
                <a:ea typeface="Old Standard TT"/>
                <a:cs typeface="Old Standard TT"/>
                <a:sym typeface="Old Standard TT"/>
              </a:rPr>
              <a:t>A</a:t>
            </a:r>
            <a:r>
              <a:rPr lang="en" sz="1000">
                <a:solidFill>
                  <a:schemeClr val="dk1"/>
                </a:solidFill>
                <a:latin typeface="Old Standard TT"/>
                <a:ea typeface="Old Standard TT"/>
                <a:cs typeface="Old Standard TT"/>
                <a:sym typeface="Old Standard TT"/>
              </a:rPr>
              <a:t>dapting and scaling in response to demand. Benefits of Ansible in DevOps: the feedback loop is accelerated quicker, installations are dependable, IT architecture is coordinated, and deployments are faster.</a:t>
            </a:r>
            <a:endParaRPr sz="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6c83876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6c83876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 system manages all the changes in the codebase of the application</a:t>
            </a:r>
            <a:endParaRPr/>
          </a:p>
          <a:p>
            <a:pPr indent="0" lvl="0" marL="0" rtl="0" algn="l">
              <a:spcBef>
                <a:spcPts val="0"/>
              </a:spcBef>
              <a:spcAft>
                <a:spcPts val="0"/>
              </a:spcAft>
              <a:buClr>
                <a:schemeClr val="dk1"/>
              </a:buClr>
              <a:buSzPts val="1100"/>
              <a:buFont typeface="Arial"/>
              <a:buNone/>
            </a:pPr>
            <a:r>
              <a:rPr lang="en">
                <a:solidFill>
                  <a:schemeClr val="dk1"/>
                </a:solidFill>
              </a:rPr>
              <a:t>The central server constantly checks for any changes in vcs and if any changes those specifications are sent to the main server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according to the changes new configuration are written and the agents then checks for config information and if found any then it pulls those changes and then only the info gets affected in the client machines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6c838769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6c838769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main server which is the central server is where the ansible tool is installed </a:t>
            </a:r>
            <a:endParaRPr/>
          </a:p>
          <a:p>
            <a:pPr indent="0" lvl="0" marL="0" rtl="0" algn="l">
              <a:spcBef>
                <a:spcPts val="0"/>
              </a:spcBef>
              <a:spcAft>
                <a:spcPts val="0"/>
              </a:spcAft>
              <a:buNone/>
            </a:pPr>
            <a:r>
              <a:rPr lang="en"/>
              <a:t>Nodes are connected to main server via ssh</a:t>
            </a:r>
            <a:endParaRPr/>
          </a:p>
          <a:p>
            <a:pPr indent="0" lvl="0" marL="0" rtl="0" algn="l">
              <a:spcBef>
                <a:spcPts val="0"/>
              </a:spcBef>
              <a:spcAft>
                <a:spcPts val="0"/>
              </a:spcAft>
              <a:buNone/>
            </a:pPr>
            <a:r>
              <a:rPr lang="en"/>
              <a:t>The central server constantly checks for any changes in vcs and if any changes those specifications are sent to the main server and </a:t>
            </a:r>
            <a:endParaRPr/>
          </a:p>
          <a:p>
            <a:pPr indent="0" lvl="0" marL="0" rtl="0" algn="l">
              <a:spcBef>
                <a:spcPts val="0"/>
              </a:spcBef>
              <a:spcAft>
                <a:spcPts val="0"/>
              </a:spcAft>
              <a:buNone/>
            </a:pPr>
            <a:r>
              <a:rPr lang="en"/>
              <a:t>Then according to the changes new configuration are written and directly pushed to the clients</a:t>
            </a:r>
            <a:endParaRPr/>
          </a:p>
          <a:p>
            <a:pPr indent="0" lvl="0" marL="0" rtl="0" algn="l">
              <a:spcBef>
                <a:spcPts val="0"/>
              </a:spcBef>
              <a:spcAft>
                <a:spcPts val="0"/>
              </a:spcAft>
              <a:buNone/>
            </a:pPr>
            <a:r>
              <a:rPr lang="en"/>
              <a:t>Drawbacks of pull - agent 30 mins - dependent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spiceworks.com/tech/cloud/articles/what-is-public-clou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03650" y="2950052"/>
            <a:ext cx="71367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800"/>
              <a:t>Ansible</a:t>
            </a:r>
            <a:endParaRPr sz="7800"/>
          </a:p>
        </p:txBody>
      </p:sp>
      <p:pic>
        <p:nvPicPr>
          <p:cNvPr id="60" name="Google Shape;60;p13"/>
          <p:cNvPicPr preferRelativeResize="0"/>
          <p:nvPr/>
        </p:nvPicPr>
        <p:blipFill>
          <a:blip r:embed="rId3">
            <a:alphaModFix/>
          </a:blip>
          <a:stretch>
            <a:fillRect/>
          </a:stretch>
        </p:blipFill>
        <p:spPr>
          <a:xfrm>
            <a:off x="6694275" y="108175"/>
            <a:ext cx="2336274" cy="1518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Ansible Architecture</a:t>
            </a:r>
            <a:endParaRPr/>
          </a:p>
        </p:txBody>
      </p:sp>
      <p:pic>
        <p:nvPicPr>
          <p:cNvPr id="119" name="Google Shape;119;p22"/>
          <p:cNvPicPr preferRelativeResize="0"/>
          <p:nvPr/>
        </p:nvPicPr>
        <p:blipFill>
          <a:blip r:embed="rId3">
            <a:alphaModFix/>
          </a:blip>
          <a:stretch>
            <a:fillRect/>
          </a:stretch>
        </p:blipFill>
        <p:spPr>
          <a:xfrm>
            <a:off x="1555475" y="1058225"/>
            <a:ext cx="6033045" cy="37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Inventory</a:t>
            </a:r>
            <a:endParaRPr/>
          </a:p>
        </p:txBody>
      </p:sp>
      <p:sp>
        <p:nvSpPr>
          <p:cNvPr id="125" name="Google Shape;12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The inventory comprises all the nodes or hosts that need to be taken care of, along with their IP addresses, server details, databases, and other information.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All machines used with Ansible are listed in a single, easy-to-read file containing this comprehensive data.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After registering the inventory, you can assign parameters to multiple hosts using a simple text-based format.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Program Interface</a:t>
            </a:r>
            <a:endParaRPr/>
          </a:p>
        </p:txBody>
      </p:sp>
      <p:sp>
        <p:nvSpPr>
          <p:cNvPr id="131" name="Google Shape;131;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One may use application programming interfaces or APIs to enhance Ansible’s connection choices.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This covers more than just using SSH for transmission and extends to callbacks and other functionalities.</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Hosts and Networking</a:t>
            </a:r>
            <a:endParaRPr/>
          </a:p>
        </p:txBody>
      </p:sp>
      <p:sp>
        <p:nvSpPr>
          <p:cNvPr id="137" name="Google Shape;13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In the Ansible architecture, hosts are the nodal structures that Ansible manages, as well as any computer (RedHat, Linux, Windows, etc.).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It leverages a data model unique to the Ansible automation engines and can traverse multiple hardware platforms without any difficulties. </a:t>
            </a:r>
            <a:endParaRPr sz="1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a:t>
            </a:r>
            <a:endParaRPr/>
          </a:p>
        </p:txBody>
      </p:sp>
      <p:sp>
        <p:nvSpPr>
          <p:cNvPr id="143" name="Google Shape;143;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Font typeface="Times New Roman"/>
              <a:buChar char="●"/>
            </a:pPr>
            <a:r>
              <a:rPr lang="en" sz="1750">
                <a:solidFill>
                  <a:srgbClr val="080809"/>
                </a:solidFill>
                <a:latin typeface="Times New Roman"/>
                <a:ea typeface="Times New Roman"/>
                <a:cs typeface="Times New Roman"/>
                <a:sym typeface="Times New Roman"/>
              </a:rPr>
              <a:t>A private or </a:t>
            </a:r>
            <a:r>
              <a:rPr lang="en" sz="1750">
                <a:uFill>
                  <a:noFill/>
                </a:uFill>
                <a:latin typeface="Times New Roman"/>
                <a:ea typeface="Times New Roman"/>
                <a:cs typeface="Times New Roman"/>
                <a:sym typeface="Times New Roman"/>
                <a:hlinkClick r:id="rId3"/>
              </a:rPr>
              <a:t>public cloud</a:t>
            </a:r>
            <a:r>
              <a:rPr lang="en" sz="1750">
                <a:solidFill>
                  <a:srgbClr val="080809"/>
                </a:solidFill>
                <a:latin typeface="Times New Roman"/>
                <a:ea typeface="Times New Roman"/>
                <a:cs typeface="Times New Roman"/>
                <a:sym typeface="Times New Roman"/>
              </a:rPr>
              <a:t> is a collection of distant servers that one may use to collect, organize, and process information.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Rather than keeping data on a local server, these systems are hosted over the internet.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It simply deploys the cloud resources and instances, links them to the databases, and you’re ready to handle your job remotely.</a:t>
            </a:r>
            <a:endParaRPr sz="17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30769"/>
              </a:lnSpc>
              <a:spcBef>
                <a:spcPts val="1400"/>
              </a:spcBef>
              <a:spcAft>
                <a:spcPts val="400"/>
              </a:spcAft>
              <a:buNone/>
            </a:pPr>
            <a:r>
              <a:rPr lang="en"/>
              <a:t>Configuration management database</a:t>
            </a:r>
            <a:endParaRPr/>
          </a:p>
        </p:txBody>
      </p:sp>
      <p:sp>
        <p:nvSpPr>
          <p:cNvPr id="149" name="Google Shape;149;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A CMDB is a database serving as a data repository for IT systems.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By deploying the Ansible-CMDB code, users may automatically transform the results of Ansible’s data-collecting function into a static HTML summary page</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55" name="Google Shape;155;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080809"/>
                </a:solidFill>
                <a:latin typeface="Times New Roman"/>
                <a:ea typeface="Times New Roman"/>
                <a:cs typeface="Times New Roman"/>
                <a:sym typeface="Times New Roman"/>
              </a:rPr>
              <a:t>Modules are essential software that Ansible delivers from the command computer to all nodal network points or distant hosts. They are predetermined instructions that are executed directly on remote hosts. Playbooks run modules that manage applications, packages, and files. Ansible executes all modules for delivering updates or performing the required activity and then eliminates them after they’re through. Ansible has over 450 modules for typical tasks. Ansible has hundreds of built-in modules, the pieces of code that are run when a playbook is launched. A playbook has plays, containing various tasks that include modules.</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Playbooks</a:t>
            </a:r>
            <a:endParaRPr/>
          </a:p>
        </p:txBody>
      </p:sp>
      <p:sp>
        <p:nvSpPr>
          <p:cNvPr id="161" name="Google Shape;161;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080809"/>
                </a:solidFill>
                <a:latin typeface="Times New Roman"/>
                <a:ea typeface="Times New Roman"/>
                <a:cs typeface="Times New Roman"/>
                <a:sym typeface="Times New Roman"/>
              </a:rPr>
              <a:t>Playbooks for Ansible are task-specific user guides. Playbooks dictate your workflow since functions written in them are executed in the order they are written. They are simple text documents created in YAML, a data serialization language that humans understand. They are at the heart of what makes Ansible so attractive since they describe the tasks one must perform quickly without requiring the user to remember particular terminology. In addition to being able to describe settings, they may also orchestrate the stages of any manually arranged task and conduct tasks concurrently or sequentially. </a:t>
            </a:r>
            <a:endParaRPr sz="17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Plugins</a:t>
            </a:r>
            <a:endParaRPr/>
          </a:p>
        </p:txBody>
      </p:sp>
      <p:sp>
        <p:nvSpPr>
          <p:cNvPr id="167" name="Google Shape;16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Plugins are little pieces of code that augment a website’s functionality. Ansible comes with several of these, but one can create their own. </a:t>
            </a:r>
            <a:endParaRPr sz="1750">
              <a:solidFill>
                <a:srgbClr val="080809"/>
              </a:solidFill>
              <a:latin typeface="Times New Roman"/>
              <a:ea typeface="Times New Roman"/>
              <a:cs typeface="Times New Roman"/>
              <a:sym typeface="Times New Roman"/>
            </a:endParaRPr>
          </a:p>
          <a:p>
            <a:pPr indent="-339725" lvl="0" marL="457200" rtl="0" algn="l">
              <a:spcBef>
                <a:spcPts val="0"/>
              </a:spcBef>
              <a:spcAft>
                <a:spcPts val="0"/>
              </a:spcAft>
              <a:buClr>
                <a:srgbClr val="080809"/>
              </a:buClr>
              <a:buSzPts val="1750"/>
              <a:buFont typeface="Times New Roman"/>
              <a:buChar char="●"/>
            </a:pPr>
            <a:r>
              <a:rPr lang="en" sz="1750">
                <a:solidFill>
                  <a:srgbClr val="080809"/>
                </a:solidFill>
                <a:latin typeface="Times New Roman"/>
                <a:ea typeface="Times New Roman"/>
                <a:cs typeface="Times New Roman"/>
                <a:sym typeface="Times New Roman"/>
              </a:rPr>
              <a:t>Plugins are a specific type of module in this case. Before a module is performed on the nodes, the plugins are run. </a:t>
            </a:r>
            <a:endParaRPr sz="1750">
              <a:solidFill>
                <a:srgbClr val="08080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1"/>
          <p:cNvPicPr preferRelativeResize="0"/>
          <p:nvPr/>
        </p:nvPicPr>
        <p:blipFill>
          <a:blip r:embed="rId3">
            <a:alphaModFix/>
          </a:blip>
          <a:stretch>
            <a:fillRect/>
          </a:stretch>
        </p:blipFill>
        <p:spPr>
          <a:xfrm>
            <a:off x="296375" y="0"/>
            <a:ext cx="8535918" cy="5009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solidFill>
                  <a:schemeClr val="lt2"/>
                </a:solidFill>
              </a:rPr>
              <a:t>What is Ansible ?</a:t>
            </a:r>
            <a:endParaRPr>
              <a:solidFill>
                <a:schemeClr val="lt2"/>
              </a:solidFill>
            </a:endParaRPr>
          </a:p>
        </p:txBody>
      </p:sp>
      <p:sp>
        <p:nvSpPr>
          <p:cNvPr id="66" name="Google Shape;66;p14"/>
          <p:cNvSpPr txBox="1"/>
          <p:nvPr>
            <p:ph idx="1" type="body"/>
          </p:nvPr>
        </p:nvSpPr>
        <p:spPr>
          <a:xfrm>
            <a:off x="240250" y="1988025"/>
            <a:ext cx="8520600" cy="17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Open-source automation tool used for IT tasks such as configuration management, application deployment, orchestration, and task automation.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Maintained by Red Hat.</a:t>
            </a:r>
            <a:endParaRPr/>
          </a:p>
        </p:txBody>
      </p:sp>
      <p:pic>
        <p:nvPicPr>
          <p:cNvPr id="67" name="Google Shape;67;p14"/>
          <p:cNvPicPr preferRelativeResize="0"/>
          <p:nvPr/>
        </p:nvPicPr>
        <p:blipFill>
          <a:blip r:embed="rId3">
            <a:alphaModFix/>
          </a:blip>
          <a:stretch>
            <a:fillRect/>
          </a:stretch>
        </p:blipFill>
        <p:spPr>
          <a:xfrm>
            <a:off x="7623400" y="101525"/>
            <a:ext cx="1376750" cy="142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Ansible in Devops:</a:t>
            </a:r>
            <a:endParaRPr/>
          </a:p>
        </p:txBody>
      </p:sp>
      <p:sp>
        <p:nvSpPr>
          <p:cNvPr id="180" name="Google Shape;180;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1345050" y="1058225"/>
            <a:ext cx="6204089" cy="339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68875" y="1210350"/>
            <a:ext cx="4247400" cy="20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380"/>
              <a:t>Why is </a:t>
            </a:r>
            <a:endParaRPr sz="5380"/>
          </a:p>
          <a:p>
            <a:pPr indent="0" lvl="0" marL="0" rtl="0" algn="ctr">
              <a:spcBef>
                <a:spcPts val="0"/>
              </a:spcBef>
              <a:spcAft>
                <a:spcPts val="0"/>
              </a:spcAft>
              <a:buSzPts val="990"/>
              <a:buNone/>
            </a:pPr>
            <a:r>
              <a:rPr lang="en" sz="5380"/>
              <a:t>Ansible ?</a:t>
            </a:r>
            <a:endParaRPr sz="5380"/>
          </a:p>
        </p:txBody>
      </p:sp>
      <p:pic>
        <p:nvPicPr>
          <p:cNvPr id="73" name="Google Shape;73;p15"/>
          <p:cNvPicPr preferRelativeResize="0"/>
          <p:nvPr/>
        </p:nvPicPr>
        <p:blipFill>
          <a:blip r:embed="rId3">
            <a:alphaModFix/>
          </a:blip>
          <a:stretch>
            <a:fillRect/>
          </a:stretch>
        </p:blipFill>
        <p:spPr>
          <a:xfrm>
            <a:off x="5622700" y="1660063"/>
            <a:ext cx="2336274" cy="1518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567425"/>
            <a:ext cx="7640400" cy="377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2800"/>
              </a:spcBef>
              <a:spcAft>
                <a:spcPts val="0"/>
              </a:spcAft>
              <a:buNone/>
            </a:pPr>
            <a:r>
              <a:rPr b="1" lang="en" sz="3350">
                <a:solidFill>
                  <a:schemeClr val="lt2"/>
                </a:solidFill>
              </a:rPr>
              <a:t>S</a:t>
            </a:r>
            <a:r>
              <a:rPr b="1" lang="en" sz="3350">
                <a:solidFill>
                  <a:schemeClr val="lt2"/>
                </a:solidFill>
              </a:rPr>
              <a:t>imple and Easy to Learn:</a:t>
            </a:r>
            <a:endParaRPr b="1" sz="3515">
              <a:solidFill>
                <a:schemeClr val="lt2"/>
              </a:solidFill>
            </a:endParaRPr>
          </a:p>
          <a:p>
            <a:pPr indent="-334712" lvl="0" marL="457200" rtl="0" algn="l">
              <a:lnSpc>
                <a:spcPct val="150000"/>
              </a:lnSpc>
              <a:spcBef>
                <a:spcPts val="0"/>
              </a:spcBef>
              <a:spcAft>
                <a:spcPts val="0"/>
              </a:spcAft>
              <a:buClr>
                <a:srgbClr val="000000"/>
              </a:buClr>
              <a:buSzPct val="100000"/>
              <a:buChar char="-"/>
            </a:pPr>
            <a:r>
              <a:rPr lang="en" sz="2673">
                <a:solidFill>
                  <a:srgbClr val="000000"/>
                </a:solidFill>
              </a:rPr>
              <a:t>Uses a simple syntax called "YAML," making it easy for beginners to learn and use. </a:t>
            </a:r>
            <a:endParaRPr sz="2673">
              <a:solidFill>
                <a:srgbClr val="000000"/>
              </a:solidFill>
            </a:endParaRPr>
          </a:p>
          <a:p>
            <a:pPr indent="-334712" lvl="0" marL="457200" rtl="0" algn="l">
              <a:lnSpc>
                <a:spcPct val="150000"/>
              </a:lnSpc>
              <a:spcBef>
                <a:spcPts val="0"/>
              </a:spcBef>
              <a:spcAft>
                <a:spcPts val="0"/>
              </a:spcAft>
              <a:buClr>
                <a:srgbClr val="000000"/>
              </a:buClr>
              <a:buSzPct val="100000"/>
              <a:buChar char="-"/>
            </a:pPr>
            <a:r>
              <a:rPr lang="en" sz="2673">
                <a:solidFill>
                  <a:srgbClr val="000000"/>
                </a:solidFill>
              </a:rPr>
              <a:t>It doesn't require any programming language knowledge</a:t>
            </a:r>
            <a:endParaRPr sz="2673">
              <a:solidFill>
                <a:srgbClr val="000000"/>
              </a:solidFill>
            </a:endParaRPr>
          </a:p>
          <a:p>
            <a:pPr indent="0" lvl="0" marL="0" rtl="0" algn="l">
              <a:spcBef>
                <a:spcPts val="0"/>
              </a:spcBef>
              <a:spcAft>
                <a:spcPts val="0"/>
              </a:spcAft>
              <a:buNone/>
            </a:pPr>
            <a:r>
              <a:t/>
            </a:r>
            <a:endParaRPr sz="2673">
              <a:solidFill>
                <a:srgbClr val="000000"/>
              </a:solidFill>
            </a:endParaRPr>
          </a:p>
          <a:p>
            <a:pPr indent="0" lvl="0" marL="0" rtl="0" algn="l">
              <a:spcBef>
                <a:spcPts val="0"/>
              </a:spcBef>
              <a:spcAft>
                <a:spcPts val="0"/>
              </a:spcAft>
              <a:buNone/>
            </a:pPr>
            <a:r>
              <a:t/>
            </a:r>
            <a:endParaRPr sz="2673">
              <a:solidFill>
                <a:srgbClr val="000000"/>
              </a:solidFill>
            </a:endParaRPr>
          </a:p>
          <a:p>
            <a:pPr indent="0" lvl="0" marL="0" rtl="0" algn="l">
              <a:spcBef>
                <a:spcPts val="0"/>
              </a:spcBef>
              <a:spcAft>
                <a:spcPts val="0"/>
              </a:spcAft>
              <a:buNone/>
            </a:pPr>
            <a:r>
              <a:t/>
            </a:r>
            <a:endParaRPr sz="2673">
              <a:solidFill>
                <a:srgbClr val="000000"/>
              </a:solidFill>
            </a:endParaRPr>
          </a:p>
          <a:p>
            <a:pPr indent="0" lvl="0" marL="0" rtl="0" algn="l">
              <a:lnSpc>
                <a:spcPct val="100000"/>
              </a:lnSpc>
              <a:spcBef>
                <a:spcPts val="0"/>
              </a:spcBef>
              <a:spcAft>
                <a:spcPts val="0"/>
              </a:spcAft>
              <a:buNone/>
            </a:pPr>
            <a:r>
              <a:rPr b="1" lang="en" sz="3450">
                <a:solidFill>
                  <a:schemeClr val="lt2"/>
                </a:solidFill>
              </a:rPr>
              <a:t>Agentless: </a:t>
            </a:r>
            <a:endParaRPr b="1" sz="3450">
              <a:solidFill>
                <a:schemeClr val="lt2"/>
              </a:solidFill>
            </a:endParaRPr>
          </a:p>
          <a:p>
            <a:pPr indent="-334712" lvl="0" marL="457200" rtl="0" algn="l">
              <a:lnSpc>
                <a:spcPct val="150000"/>
              </a:lnSpc>
              <a:spcBef>
                <a:spcPts val="0"/>
              </a:spcBef>
              <a:spcAft>
                <a:spcPts val="0"/>
              </a:spcAft>
              <a:buClr>
                <a:srgbClr val="000000"/>
              </a:buClr>
              <a:buSzPct val="100000"/>
              <a:buChar char="-"/>
            </a:pPr>
            <a:r>
              <a:rPr lang="en" sz="2673">
                <a:solidFill>
                  <a:srgbClr val="000000"/>
                </a:solidFill>
              </a:rPr>
              <a:t>It doesn't need any software or agent to be installed on the managed hosts, simplifying the installation process and reducing the management overhead.</a:t>
            </a:r>
            <a:endParaRPr sz="2673">
              <a:solidFill>
                <a:srgbClr val="000000"/>
              </a:solidFill>
            </a:endParaRPr>
          </a:p>
          <a:p>
            <a:pPr indent="-334712" lvl="0" marL="457200" rtl="0" algn="l">
              <a:lnSpc>
                <a:spcPct val="150000"/>
              </a:lnSpc>
              <a:spcBef>
                <a:spcPts val="0"/>
              </a:spcBef>
              <a:spcAft>
                <a:spcPts val="0"/>
              </a:spcAft>
              <a:buSzPct val="100000"/>
              <a:buChar char="-"/>
            </a:pPr>
            <a:r>
              <a:rPr lang="en" sz="2673"/>
              <a:t>D</a:t>
            </a:r>
            <a:r>
              <a:rPr lang="en" sz="2673"/>
              <a:t>oesn't require any agent installation on the remote hosts.</a:t>
            </a:r>
            <a:endParaRPr sz="2673">
              <a:solidFill>
                <a:srgbClr val="000000"/>
              </a:solidFill>
            </a:endParaRPr>
          </a:p>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7952113" y="3122630"/>
            <a:ext cx="1011025" cy="706775"/>
          </a:xfrm>
          <a:prstGeom prst="rect">
            <a:avLst/>
          </a:prstGeom>
          <a:noFill/>
          <a:ln>
            <a:noFill/>
          </a:ln>
        </p:spPr>
      </p:pic>
      <p:pic>
        <p:nvPicPr>
          <p:cNvPr id="80" name="Google Shape;80;p16"/>
          <p:cNvPicPr preferRelativeResize="0"/>
          <p:nvPr/>
        </p:nvPicPr>
        <p:blipFill>
          <a:blip r:embed="rId4">
            <a:alphaModFix/>
          </a:blip>
          <a:stretch>
            <a:fillRect/>
          </a:stretch>
        </p:blipFill>
        <p:spPr>
          <a:xfrm>
            <a:off x="8053138" y="730175"/>
            <a:ext cx="808950" cy="76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577625"/>
            <a:ext cx="71505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rPr>
              <a:t>Powerful and Flexible: </a:t>
            </a:r>
            <a:endParaRPr b="1" sz="2000">
              <a:solidFill>
                <a:schemeClr val="lt2"/>
              </a:solidFill>
            </a:endParaRPr>
          </a:p>
          <a:p>
            <a:pPr indent="-330200" lvl="0" marL="457200" rtl="0" algn="l">
              <a:lnSpc>
                <a:spcPct val="150000"/>
              </a:lnSpc>
              <a:spcBef>
                <a:spcPts val="0"/>
              </a:spcBef>
              <a:spcAft>
                <a:spcPts val="0"/>
              </a:spcAft>
              <a:buSzPts val="1600"/>
              <a:buChar char="-"/>
            </a:pPr>
            <a:r>
              <a:rPr lang="en" sz="1600"/>
              <a:t>Inventory can accommodate various types of hosts, including cloud, and physical servers. </a:t>
            </a:r>
            <a:endParaRPr sz="1600"/>
          </a:p>
          <a:p>
            <a:pPr indent="-330200" lvl="0" marL="457200" rtl="0" algn="l">
              <a:lnSpc>
                <a:spcPct val="150000"/>
              </a:lnSpc>
              <a:spcBef>
                <a:spcPts val="0"/>
              </a:spcBef>
              <a:spcAft>
                <a:spcPts val="0"/>
              </a:spcAft>
              <a:buSzPts val="1600"/>
              <a:buChar char="-"/>
            </a:pPr>
            <a:r>
              <a:rPr lang="en" sz="1600"/>
              <a:t>It also has a vast library of pre-built modules that enable automation of various IT tasks, making it a versatile tool for managing infrastructure.</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2000">
                <a:solidFill>
                  <a:schemeClr val="lt2"/>
                </a:solidFill>
              </a:rPr>
              <a:t>Scalability:</a:t>
            </a:r>
            <a:endParaRPr b="1" sz="2000">
              <a:solidFill>
                <a:schemeClr val="lt2"/>
              </a:solidFill>
            </a:endParaRPr>
          </a:p>
          <a:p>
            <a:pPr indent="-330200" lvl="0" marL="457200" rtl="0" algn="l">
              <a:lnSpc>
                <a:spcPct val="150000"/>
              </a:lnSpc>
              <a:spcBef>
                <a:spcPts val="0"/>
              </a:spcBef>
              <a:spcAft>
                <a:spcPts val="0"/>
              </a:spcAft>
              <a:buSzPts val="1600"/>
              <a:buChar char="-"/>
            </a:pPr>
            <a:r>
              <a:rPr lang="en" sz="1600"/>
              <a:t>Designed to support automation of large and complex IT environments. </a:t>
            </a:r>
            <a:endParaRPr sz="1600"/>
          </a:p>
          <a:p>
            <a:pPr indent="-330200" lvl="0" marL="457200" rtl="0" algn="l">
              <a:lnSpc>
                <a:spcPct val="150000"/>
              </a:lnSpc>
              <a:spcBef>
                <a:spcPts val="0"/>
              </a:spcBef>
              <a:spcAft>
                <a:spcPts val="0"/>
              </a:spcAft>
              <a:buSzPts val="1600"/>
              <a:buChar char="-"/>
            </a:pPr>
            <a:r>
              <a:rPr lang="en" sz="1600"/>
              <a:t>It allows you to manage thousands of servers at once, enabling the automation of repetitive and time-consuming tasks.</a:t>
            </a:r>
            <a:endParaRPr sz="1600"/>
          </a:p>
          <a:p>
            <a:pPr indent="0" lvl="0" marL="457200" rtl="0" algn="l">
              <a:spcBef>
                <a:spcPts val="0"/>
              </a:spcBef>
              <a:spcAft>
                <a:spcPts val="0"/>
              </a:spcAft>
              <a:buClr>
                <a:schemeClr val="dk1"/>
              </a:buClr>
              <a:buSzPts val="1100"/>
              <a:buFont typeface="Arial"/>
              <a:buNone/>
            </a:pPr>
            <a:r>
              <a:t/>
            </a:r>
            <a:endParaRPr sz="1600"/>
          </a:p>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7692450" y="3373350"/>
            <a:ext cx="951850" cy="982575"/>
          </a:xfrm>
          <a:prstGeom prst="rect">
            <a:avLst/>
          </a:prstGeom>
          <a:noFill/>
          <a:ln>
            <a:noFill/>
          </a:ln>
        </p:spPr>
      </p:pic>
      <p:pic>
        <p:nvPicPr>
          <p:cNvPr id="87" name="Google Shape;87;p17"/>
          <p:cNvPicPr preferRelativeResize="0"/>
          <p:nvPr/>
        </p:nvPicPr>
        <p:blipFill>
          <a:blip r:embed="rId4">
            <a:alphaModFix/>
          </a:blip>
          <a:stretch>
            <a:fillRect/>
          </a:stretch>
        </p:blipFill>
        <p:spPr>
          <a:xfrm>
            <a:off x="7736654" y="1117950"/>
            <a:ext cx="907650" cy="80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526600"/>
            <a:ext cx="7752600" cy="3704700"/>
          </a:xfrm>
          <a:prstGeom prst="rect">
            <a:avLst/>
          </a:prstGeom>
        </p:spPr>
        <p:txBody>
          <a:bodyPr anchorCtr="0" anchor="t" bIns="91425" lIns="91425" spcFirstLastPara="1" rIns="91425" wrap="square" tIns="91425">
            <a:normAutofit fontScale="62500" lnSpcReduction="20000"/>
          </a:bodyPr>
          <a:lstStyle/>
          <a:p>
            <a:pPr indent="0" lvl="0" marL="457200" rtl="0" algn="l">
              <a:lnSpc>
                <a:spcPct val="150000"/>
              </a:lnSpc>
              <a:spcBef>
                <a:spcPts val="0"/>
              </a:spcBef>
              <a:spcAft>
                <a:spcPts val="0"/>
              </a:spcAft>
              <a:buNone/>
            </a:pPr>
            <a:r>
              <a:t/>
            </a:r>
            <a:endParaRPr sz="2673">
              <a:latin typeface="Roboto"/>
              <a:ea typeface="Roboto"/>
              <a:cs typeface="Roboto"/>
              <a:sym typeface="Roboto"/>
            </a:endParaRPr>
          </a:p>
          <a:p>
            <a:pPr indent="0" lvl="0" marL="0" rtl="0" algn="l">
              <a:lnSpc>
                <a:spcPct val="150000"/>
              </a:lnSpc>
              <a:spcBef>
                <a:spcPts val="0"/>
              </a:spcBef>
              <a:spcAft>
                <a:spcPts val="0"/>
              </a:spcAft>
              <a:buNone/>
            </a:pPr>
            <a:r>
              <a:rPr b="1" lang="en" sz="2850">
                <a:solidFill>
                  <a:schemeClr val="lt2"/>
                </a:solidFill>
              </a:rPr>
              <a:t>Integration: </a:t>
            </a:r>
            <a:endParaRPr b="1" sz="2850">
              <a:solidFill>
                <a:schemeClr val="lt2"/>
              </a:solidFill>
            </a:endParaRPr>
          </a:p>
          <a:p>
            <a:pPr indent="-322012" lvl="0" marL="457200" rtl="0" algn="l">
              <a:lnSpc>
                <a:spcPct val="150000"/>
              </a:lnSpc>
              <a:spcBef>
                <a:spcPts val="0"/>
              </a:spcBef>
              <a:spcAft>
                <a:spcPts val="0"/>
              </a:spcAft>
              <a:buSzPct val="100000"/>
              <a:buChar char="-"/>
            </a:pPr>
            <a:r>
              <a:rPr lang="en" sz="2353"/>
              <a:t>Integrates with various IT tools and technologies, such as cloud providers, container platforms, and orchestration tools. </a:t>
            </a:r>
            <a:endParaRPr sz="2353"/>
          </a:p>
          <a:p>
            <a:pPr indent="-322012" lvl="0" marL="457200" rtl="0" algn="l">
              <a:lnSpc>
                <a:spcPct val="150000"/>
              </a:lnSpc>
              <a:spcBef>
                <a:spcPts val="0"/>
              </a:spcBef>
              <a:spcAft>
                <a:spcPts val="0"/>
              </a:spcAft>
              <a:buSzPct val="100000"/>
              <a:buChar char="-"/>
            </a:pPr>
            <a:r>
              <a:rPr lang="en" sz="2353"/>
              <a:t>This integration enables users to automate complex IT processes that involve multiple tools and technologies.</a:t>
            </a:r>
            <a:endParaRPr sz="2353"/>
          </a:p>
          <a:p>
            <a:pPr indent="0" lvl="0" marL="0" rtl="0" algn="l">
              <a:lnSpc>
                <a:spcPct val="150000"/>
              </a:lnSpc>
              <a:spcBef>
                <a:spcPts val="0"/>
              </a:spcBef>
              <a:spcAft>
                <a:spcPts val="0"/>
              </a:spcAft>
              <a:buNone/>
            </a:pPr>
            <a:r>
              <a:t/>
            </a:r>
            <a:endParaRPr sz="2353"/>
          </a:p>
          <a:p>
            <a:pPr indent="0" lvl="0" marL="457200" rtl="0" algn="l">
              <a:lnSpc>
                <a:spcPct val="150000"/>
              </a:lnSpc>
              <a:spcBef>
                <a:spcPts val="0"/>
              </a:spcBef>
              <a:spcAft>
                <a:spcPts val="0"/>
              </a:spcAft>
              <a:buNone/>
            </a:pPr>
            <a:r>
              <a:t/>
            </a:r>
            <a:endParaRPr sz="2673"/>
          </a:p>
          <a:p>
            <a:pPr indent="0" lvl="0" marL="0" rtl="0" algn="l">
              <a:lnSpc>
                <a:spcPct val="150000"/>
              </a:lnSpc>
              <a:spcBef>
                <a:spcPts val="0"/>
              </a:spcBef>
              <a:spcAft>
                <a:spcPts val="0"/>
              </a:spcAft>
              <a:buNone/>
            </a:pPr>
            <a:r>
              <a:rPr b="1" lang="en" sz="3200">
                <a:solidFill>
                  <a:schemeClr val="lt2"/>
                </a:solidFill>
              </a:rPr>
              <a:t>Community: </a:t>
            </a:r>
            <a:endParaRPr b="1" sz="3200">
              <a:solidFill>
                <a:schemeClr val="lt2"/>
              </a:solidFill>
            </a:endParaRPr>
          </a:p>
          <a:p>
            <a:pPr indent="-322012" lvl="0" marL="457200" rtl="0" algn="l">
              <a:lnSpc>
                <a:spcPct val="150000"/>
              </a:lnSpc>
              <a:spcBef>
                <a:spcPts val="0"/>
              </a:spcBef>
              <a:spcAft>
                <a:spcPts val="0"/>
              </a:spcAft>
              <a:buSzPct val="100000"/>
              <a:buChar char="-"/>
            </a:pPr>
            <a:r>
              <a:rPr lang="en" sz="2353"/>
              <a:t>Has a large and active community that continuously contributes to the tool, creating a vast library of pre-built modules and supporting users in troubleshooting issues.</a:t>
            </a:r>
            <a:endParaRPr sz="16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899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5155"/>
              <a:buFont typeface="Arial"/>
              <a:buNone/>
            </a:pPr>
            <a:r>
              <a:rPr lang="en" sz="3935">
                <a:solidFill>
                  <a:schemeClr val="lt2"/>
                </a:solidFill>
              </a:rPr>
              <a:t>What is Ansible used for ?</a:t>
            </a:r>
            <a:endParaRPr sz="3935">
              <a:solidFill>
                <a:schemeClr val="lt2"/>
              </a:solidFill>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1400"/>
              </a:spcBef>
              <a:spcAft>
                <a:spcPts val="0"/>
              </a:spcAft>
              <a:buSzPts val="1400"/>
              <a:buAutoNum type="arabicPeriod"/>
            </a:pPr>
            <a:r>
              <a:rPr lang="en" sz="1400"/>
              <a:t> </a:t>
            </a:r>
            <a:r>
              <a:rPr lang="en"/>
              <a:t>Ansible for DevOps</a:t>
            </a:r>
            <a:endParaRPr/>
          </a:p>
          <a:p>
            <a:pPr indent="0" lvl="0" marL="457200" rtl="0" algn="l">
              <a:lnSpc>
                <a:spcPct val="100000"/>
              </a:lnSpc>
              <a:spcBef>
                <a:spcPts val="1400"/>
              </a:spcBef>
              <a:spcAft>
                <a:spcPts val="0"/>
              </a:spcAft>
              <a:buNone/>
            </a:pPr>
            <a:r>
              <a:t/>
            </a:r>
            <a:endParaRPr/>
          </a:p>
          <a:p>
            <a:pPr indent="-342900" lvl="0" marL="457200" rtl="0" algn="l">
              <a:lnSpc>
                <a:spcPct val="100000"/>
              </a:lnSpc>
              <a:spcBef>
                <a:spcPts val="400"/>
              </a:spcBef>
              <a:spcAft>
                <a:spcPts val="0"/>
              </a:spcAft>
              <a:buSzPts val="1800"/>
              <a:buAutoNum type="arabicPeriod"/>
            </a:pPr>
            <a:r>
              <a:rPr lang="en"/>
              <a:t>Managing Docker containers</a:t>
            </a:r>
            <a:endParaRPr/>
          </a:p>
          <a:p>
            <a:pPr indent="0" lvl="0" marL="457200" rtl="0" algn="l">
              <a:lnSpc>
                <a:spcPct val="100000"/>
              </a:lnSpc>
              <a:spcBef>
                <a:spcPts val="1200"/>
              </a:spcBef>
              <a:spcAft>
                <a:spcPts val="0"/>
              </a:spcAft>
              <a:buClr>
                <a:schemeClr val="dk1"/>
              </a:buClr>
              <a:buSzPts val="1100"/>
              <a:buFont typeface="Arial"/>
              <a:buNone/>
            </a:pPr>
            <a:r>
              <a:t/>
            </a:r>
            <a:endParaRPr/>
          </a:p>
          <a:p>
            <a:pPr indent="-342900" lvl="0" marL="457200" rtl="0" algn="l">
              <a:lnSpc>
                <a:spcPct val="100000"/>
              </a:lnSpc>
              <a:spcBef>
                <a:spcPts val="1200"/>
              </a:spcBef>
              <a:spcAft>
                <a:spcPts val="0"/>
              </a:spcAft>
              <a:buSzPts val="1800"/>
              <a:buAutoNum type="arabicPeriod"/>
            </a:pPr>
            <a:r>
              <a:rPr lang="en"/>
              <a:t>Utilizing for automation</a:t>
            </a:r>
            <a:endParaRPr/>
          </a:p>
          <a:p>
            <a:pPr indent="0" lvl="0" marL="457200" rtl="0" algn="l">
              <a:lnSpc>
                <a:spcPct val="100000"/>
              </a:lnSpc>
              <a:spcBef>
                <a:spcPts val="1200"/>
              </a:spcBef>
              <a:spcAft>
                <a:spcPts val="0"/>
              </a:spcAft>
              <a:buClr>
                <a:schemeClr val="dk1"/>
              </a:buClr>
              <a:buSzPts val="1100"/>
              <a:buFont typeface="Arial"/>
              <a:buNone/>
            </a:pPr>
            <a:r>
              <a:t/>
            </a:r>
            <a:endParaRPr/>
          </a:p>
          <a:p>
            <a:pPr indent="-342900" lvl="0" marL="457200" rtl="0" algn="l">
              <a:lnSpc>
                <a:spcPct val="100000"/>
              </a:lnSpc>
              <a:spcBef>
                <a:spcPts val="1200"/>
              </a:spcBef>
              <a:spcAft>
                <a:spcPts val="0"/>
              </a:spcAft>
              <a:buSzPts val="1800"/>
              <a:buAutoNum type="arabicPeriod"/>
            </a:pPr>
            <a:r>
              <a:rPr lang="en"/>
              <a:t>Configuration management</a:t>
            </a:r>
            <a:endParaRPr/>
          </a:p>
          <a:p>
            <a:pPr indent="0" lvl="0" marL="457200" rtl="0" algn="l">
              <a:lnSpc>
                <a:spcPct val="100000"/>
              </a:lnSpc>
              <a:spcBef>
                <a:spcPts val="1200"/>
              </a:spcBef>
              <a:spcAft>
                <a:spcPts val="0"/>
              </a:spcAft>
              <a:buClr>
                <a:schemeClr val="dk1"/>
              </a:buClr>
              <a:buSzPts val="1100"/>
              <a:buFont typeface="Arial"/>
              <a:buNone/>
            </a:pPr>
            <a:r>
              <a:t/>
            </a:r>
            <a:endParaRPr/>
          </a:p>
          <a:p>
            <a:pPr indent="-342900" lvl="0" marL="457200" rtl="0" algn="l">
              <a:lnSpc>
                <a:spcPct val="100000"/>
              </a:lnSpc>
              <a:spcBef>
                <a:spcPts val="1400"/>
              </a:spcBef>
              <a:spcAft>
                <a:spcPts val="0"/>
              </a:spcAft>
              <a:buSzPts val="1800"/>
              <a:buAutoNum type="arabicPeriod"/>
            </a:pPr>
            <a:r>
              <a:rPr lang="en"/>
              <a:t>Installing web application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760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PULL vs PUSH BASED ARCHITECTURE</a:t>
            </a:r>
            <a:endParaRPr/>
          </a:p>
        </p:txBody>
      </p:sp>
      <p:sp>
        <p:nvSpPr>
          <p:cNvPr id="104" name="Google Shape;104;p20"/>
          <p:cNvSpPr txBox="1"/>
          <p:nvPr>
            <p:ph idx="1" type="body"/>
          </p:nvPr>
        </p:nvSpPr>
        <p:spPr>
          <a:xfrm>
            <a:off x="311700" y="1268925"/>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6035" lvl="0" marL="457200" rtl="0" algn="l">
              <a:spcBef>
                <a:spcPts val="1200"/>
              </a:spcBef>
              <a:spcAft>
                <a:spcPts val="0"/>
              </a:spcAft>
              <a:buSzPts val="1692"/>
              <a:buChar char="●"/>
            </a:pPr>
            <a:r>
              <a:rPr lang="en" sz="1691"/>
              <a:t>Tools like chef and puppet are pull architecture based</a:t>
            </a:r>
            <a:endParaRPr sz="1691"/>
          </a:p>
          <a:p>
            <a:pPr indent="-336035" lvl="0" marL="457200" rtl="0" algn="l">
              <a:spcBef>
                <a:spcPts val="0"/>
              </a:spcBef>
              <a:spcAft>
                <a:spcPts val="0"/>
              </a:spcAft>
              <a:buSzPts val="1692"/>
              <a:buChar char="●"/>
            </a:pPr>
            <a:r>
              <a:rPr lang="en" sz="1691"/>
              <a:t>Agents on the the nodes periodically checks for configuration information from Central Server.</a:t>
            </a:r>
            <a:endParaRPr sz="1691"/>
          </a:p>
        </p:txBody>
      </p:sp>
      <p:pic>
        <p:nvPicPr>
          <p:cNvPr id="105" name="Google Shape;105;p20"/>
          <p:cNvPicPr preferRelativeResize="0"/>
          <p:nvPr/>
        </p:nvPicPr>
        <p:blipFill>
          <a:blip r:embed="rId3">
            <a:alphaModFix/>
          </a:blip>
          <a:stretch>
            <a:fillRect/>
          </a:stretch>
        </p:blipFill>
        <p:spPr>
          <a:xfrm>
            <a:off x="397425" y="870300"/>
            <a:ext cx="8520602" cy="2791652"/>
          </a:xfrm>
          <a:prstGeom prst="rect">
            <a:avLst/>
          </a:prstGeom>
          <a:noFill/>
          <a:ln>
            <a:noFill/>
          </a:ln>
        </p:spPr>
      </p:pic>
      <p:pic>
        <p:nvPicPr>
          <p:cNvPr id="106" name="Google Shape;106;p20"/>
          <p:cNvPicPr preferRelativeResize="0"/>
          <p:nvPr/>
        </p:nvPicPr>
        <p:blipFill>
          <a:blip r:embed="rId4">
            <a:alphaModFix/>
          </a:blip>
          <a:stretch>
            <a:fillRect/>
          </a:stretch>
        </p:blipFill>
        <p:spPr>
          <a:xfrm>
            <a:off x="311700" y="870300"/>
            <a:ext cx="3388275" cy="3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PUSH Architecture</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Ansible has push based architecture and doesn’t need any agents running on the client nodes.</a:t>
            </a:r>
            <a:endParaRPr/>
          </a:p>
          <a:p>
            <a:pPr indent="-342900" lvl="0" marL="457200" rtl="0" algn="l">
              <a:spcBef>
                <a:spcPts val="0"/>
              </a:spcBef>
              <a:spcAft>
                <a:spcPts val="0"/>
              </a:spcAft>
              <a:buSzPts val="1800"/>
              <a:buChar char="●"/>
            </a:pPr>
            <a:r>
              <a:rPr lang="en"/>
              <a:t>Central Server pushes the configuration information to the nodes.</a:t>
            </a:r>
            <a:endParaRPr/>
          </a:p>
        </p:txBody>
      </p:sp>
      <p:pic>
        <p:nvPicPr>
          <p:cNvPr id="113" name="Google Shape;113;p21"/>
          <p:cNvPicPr preferRelativeResize="0"/>
          <p:nvPr/>
        </p:nvPicPr>
        <p:blipFill>
          <a:blip r:embed="rId3">
            <a:alphaModFix/>
          </a:blip>
          <a:stretch>
            <a:fillRect/>
          </a:stretch>
        </p:blipFill>
        <p:spPr>
          <a:xfrm>
            <a:off x="311700" y="1171600"/>
            <a:ext cx="8520602" cy="22591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