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Source Serif Pro"/>
      <p:regular r:id="rId25"/>
      <p:bold r:id="rId26"/>
      <p:italic r:id="rId27"/>
      <p:boldItalic r:id="rId28"/>
    </p:embeddedFont>
    <p:embeddedFont>
      <p:font typeface="Merriweather"/>
      <p:regular r:id="rId29"/>
      <p:bold r:id="rId30"/>
      <p:italic r:id="rId31"/>
      <p:boldItalic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urceSerifPro-bold.fntdata"/><Relationship Id="rId25" Type="http://schemas.openxmlformats.org/officeDocument/2006/relationships/font" Target="fonts/SourceSerifPro-regular.fntdata"/><Relationship Id="rId28" Type="http://schemas.openxmlformats.org/officeDocument/2006/relationships/font" Target="fonts/SourceSerifPro-boldItalic.fntdata"/><Relationship Id="rId27" Type="http://schemas.openxmlformats.org/officeDocument/2006/relationships/font" Target="fonts/SourceSerifPr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33" Type="http://schemas.openxmlformats.org/officeDocument/2006/relationships/font" Target="fonts/SourceSansPro-regular.fntdata"/><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35" Type="http://schemas.openxmlformats.org/officeDocument/2006/relationships/font" Target="fonts/SourceSansPro-italic.fntdata"/><Relationship Id="rId12" Type="http://schemas.openxmlformats.org/officeDocument/2006/relationships/slide" Target="slides/slide6.xml"/><Relationship Id="rId34" Type="http://schemas.openxmlformats.org/officeDocument/2006/relationships/font" Target="fonts/SourceSans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SansPr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js.org/e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196dad7da_2_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1196dad7da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196dad7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196dad7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196dad7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196dad7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196dad7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196dad7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196dad7d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196dad7d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196dad7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196dad7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196dad7da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1196dad7da_2_1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C9D1D9"/>
                </a:solidFill>
                <a:latin typeface="Arial"/>
                <a:ea typeface="Arial"/>
                <a:cs typeface="Arial"/>
                <a:sym typeface="Arial"/>
              </a:rPr>
              <a:t>You can configure your CI workflow to run when a GitHub event occurs (for example, when new code is pushed to your repository), on a set schedule, or when an external event occurs using the repository dispatch webhook.</a:t>
            </a:r>
            <a:endParaRPr/>
          </a:p>
          <a:p>
            <a:pPr indent="0" lvl="0" marL="0" rtl="0" algn="l">
              <a:spcBef>
                <a:spcPts val="0"/>
              </a:spcBef>
              <a:spcAft>
                <a:spcPts val="0"/>
              </a:spcAft>
              <a:buNone/>
            </a:pPr>
            <a:r>
              <a:rPr b="0" i="0" lang="en">
                <a:solidFill>
                  <a:srgbClr val="C9D1D9"/>
                </a:solidFill>
                <a:latin typeface="Arial"/>
                <a:ea typeface="Arial"/>
                <a:cs typeface="Arial"/>
                <a:sym typeface="Arial"/>
              </a:rPr>
              <a:t>GitHub runs your CI tests and provides the results of each test in the pull request, so you can see whether the change in your branch introduces an error. When all CI tests in a workflow pass, the changes you pushed are ready to be reviewed by a team member or merged. When a test fails, one of your changes may have caused the failure.</a:t>
            </a:r>
            <a:endParaRPr/>
          </a:p>
          <a:p>
            <a:pPr indent="0" lvl="0" marL="0" rtl="0" algn="l">
              <a:spcBef>
                <a:spcPts val="0"/>
              </a:spcBef>
              <a:spcAft>
                <a:spcPts val="0"/>
              </a:spcAft>
              <a:buNone/>
            </a:pPr>
            <a:r>
              <a:rPr b="0" i="0" lang="en">
                <a:solidFill>
                  <a:srgbClr val="C9D1D9"/>
                </a:solidFill>
                <a:latin typeface="Arial"/>
                <a:ea typeface="Arial"/>
                <a:cs typeface="Arial"/>
                <a:sym typeface="Arial"/>
              </a:rPr>
              <a:t>When you set up CI in your repository, GitHub analyzes the code in your repository and recommends CI workflows based on the language and framework in your repository. For example, if you use </a:t>
            </a:r>
            <a:r>
              <a:rPr b="0" i="0" lang="en" u="sng">
                <a:solidFill>
                  <a:schemeClr val="hlink"/>
                </a:solidFill>
                <a:latin typeface="Arial"/>
                <a:ea typeface="Arial"/>
                <a:cs typeface="Arial"/>
                <a:sym typeface="Arial"/>
                <a:hlinkClick r:id="rId2"/>
              </a:rPr>
              <a:t>Node.js</a:t>
            </a:r>
            <a:endParaRPr/>
          </a:p>
        </p:txBody>
      </p:sp>
      <p:sp>
        <p:nvSpPr>
          <p:cNvPr id="211" name="Google Shape;211;g21196dad7da_2_1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196dad7da_2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1196dad7da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196dad7da_2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1196dad7da_2_1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586069"/>
                </a:solidFill>
                <a:latin typeface="Arial"/>
                <a:ea typeface="Arial"/>
                <a:cs typeface="Arial"/>
                <a:sym typeface="Arial"/>
              </a:rPr>
              <a:t>When someone says CI/CD, the “CD” they’re referring to is usually continuous </a:t>
            </a:r>
            <a:r>
              <a:rPr b="0" i="1" lang="en">
                <a:solidFill>
                  <a:srgbClr val="586069"/>
                </a:solidFill>
                <a:latin typeface="Arial"/>
                <a:ea typeface="Arial"/>
                <a:cs typeface="Arial"/>
                <a:sym typeface="Arial"/>
              </a:rPr>
              <a:t>delivery</a:t>
            </a:r>
            <a:r>
              <a:rPr b="0" i="0" lang="en">
                <a:solidFill>
                  <a:srgbClr val="586069"/>
                </a:solidFill>
                <a:latin typeface="Arial"/>
                <a:ea typeface="Arial"/>
                <a:cs typeface="Arial"/>
                <a:sym typeface="Arial"/>
              </a:rPr>
              <a:t>, not continuous </a:t>
            </a:r>
            <a:r>
              <a:rPr b="0" i="1" lang="en">
                <a:solidFill>
                  <a:srgbClr val="586069"/>
                </a:solidFill>
                <a:latin typeface="Arial"/>
                <a:ea typeface="Arial"/>
                <a:cs typeface="Arial"/>
                <a:sym typeface="Arial"/>
              </a:rPr>
              <a:t>deployment</a:t>
            </a:r>
            <a:r>
              <a:rPr b="0" i="0" lang="en">
                <a:solidFill>
                  <a:srgbClr val="586069"/>
                </a:solidFill>
                <a:latin typeface="Arial"/>
                <a:ea typeface="Arial"/>
                <a:cs typeface="Arial"/>
                <a:sym typeface="Arial"/>
              </a:rPr>
              <a:t>. What’s the difference? In a CI/CD pipeline that uses continuous delivery, automation pauses when developers push to production. A human—your operations, security, or compliance team—still needs to manually sign off before final release, adding more delays. On the other hand, continuous deployment automates the entire release process. Code changes are deployed to customers as soon as they pass all the required tests.</a:t>
            </a:r>
            <a:endParaRPr/>
          </a:p>
        </p:txBody>
      </p:sp>
      <p:sp>
        <p:nvSpPr>
          <p:cNvPr id="226" name="Google Shape;226;g21196dad7da_2_1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196dad7da_2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1196dad7da_2_1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292929"/>
                </a:solidFill>
                <a:latin typeface="Source Serif Pro"/>
                <a:ea typeface="Source Serif Pro"/>
                <a:cs typeface="Source Serif Pro"/>
                <a:sym typeface="Source Serif Pro"/>
              </a:rPr>
              <a:t>A CI/CD pipeline causes you automation steps in your product conveyance process, for example, starting code constructs, running mechanized tests, and sending to an organizing or creation condition. Robotized pipelines evacuate manual mistakes, give institutionalized improvement criticism circles and empower quick item emphasis</a:t>
            </a:r>
            <a:endParaRPr/>
          </a:p>
        </p:txBody>
      </p:sp>
      <p:sp>
        <p:nvSpPr>
          <p:cNvPr id="234" name="Google Shape;234;g21196dad7da_2_1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196dad7da_2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1196dad7da_2_1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
                <a:solidFill>
                  <a:srgbClr val="222222"/>
                </a:solidFill>
                <a:latin typeface="Merriweather"/>
                <a:ea typeface="Merriweather"/>
                <a:cs typeface="Merriweather"/>
                <a:sym typeface="Merriweather"/>
              </a:rPr>
              <a:t>We’ll have one GitHub repository with two branches, main and develop. We’ll also make a new feature branch from the develop branch, where we’ll develop a new feature and push those changes to its own feature. Then, we’ll create a pull request against the develop branch on GitHub.We’ll also have two CI/CD yml files for configuration, development and production. The development file is set up to trigger the CI/CD pipeline and deploy our changes to the development environment when we successfully merge a pull request into the develop branch. The </a:t>
            </a:r>
            <a:r>
              <a:rPr lang="en"/>
              <a:t>production.yml</a:t>
            </a:r>
            <a:r>
              <a:rPr b="0" i="0" lang="en">
                <a:solidFill>
                  <a:srgbClr val="222222"/>
                </a:solidFill>
                <a:latin typeface="Merriweather"/>
                <a:ea typeface="Merriweather"/>
                <a:cs typeface="Merriweather"/>
                <a:sym typeface="Merriweather"/>
              </a:rPr>
              <a:t> file is set up to trigger a CI/CD pipeline for the production environment when we pull the latest changes from the </a:t>
            </a:r>
            <a:r>
              <a:rPr lang="en"/>
              <a:t>develop</a:t>
            </a:r>
            <a:r>
              <a:rPr b="0" i="0" lang="en">
                <a:solidFill>
                  <a:srgbClr val="222222"/>
                </a:solidFill>
                <a:latin typeface="Merriweather"/>
                <a:ea typeface="Merriweather"/>
                <a:cs typeface="Merriweather"/>
                <a:sym typeface="Merriweather"/>
              </a:rPr>
              <a:t> branch, merge </a:t>
            </a:r>
            <a:r>
              <a:rPr lang="en"/>
              <a:t>develop</a:t>
            </a:r>
            <a:r>
              <a:rPr b="0" i="0" lang="en">
                <a:solidFill>
                  <a:srgbClr val="222222"/>
                </a:solidFill>
                <a:latin typeface="Merriweather"/>
                <a:ea typeface="Merriweather"/>
                <a:cs typeface="Merriweather"/>
                <a:sym typeface="Merriweather"/>
              </a:rPr>
              <a:t> into </a:t>
            </a:r>
            <a:r>
              <a:rPr lang="en"/>
              <a:t>main</a:t>
            </a:r>
            <a:r>
              <a:rPr b="0" i="0" lang="en">
                <a:solidFill>
                  <a:srgbClr val="222222"/>
                </a:solidFill>
                <a:latin typeface="Merriweather"/>
                <a:ea typeface="Merriweather"/>
                <a:cs typeface="Merriweather"/>
                <a:sym typeface="Merriweather"/>
              </a:rPr>
              <a:t>, and finally push those changes to the remote </a:t>
            </a:r>
            <a:r>
              <a:rPr lang="en"/>
              <a:t>main</a:t>
            </a:r>
            <a:r>
              <a:rPr b="0" i="0" lang="en">
                <a:solidFill>
                  <a:srgbClr val="222222"/>
                </a:solidFill>
                <a:latin typeface="Merriweather"/>
                <a:ea typeface="Merriweather"/>
                <a:cs typeface="Merriweather"/>
                <a:sym typeface="Merriweather"/>
              </a:rPr>
              <a:t> branch.</a:t>
            </a:r>
            <a:endParaRPr b="0" i="0">
              <a:solidFill>
                <a:srgbClr val="222222"/>
              </a:solidFill>
              <a:latin typeface="Merriweather"/>
              <a:ea typeface="Merriweather"/>
              <a:cs typeface="Merriweather"/>
              <a:sym typeface="Merriweather"/>
            </a:endParaRPr>
          </a:p>
        </p:txBody>
      </p:sp>
      <p:sp>
        <p:nvSpPr>
          <p:cNvPr id="240" name="Google Shape;240;g21196dad7da_2_1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196dad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196dad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196dad7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196dad7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196dad7d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196dad7d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Source Sans Pro"/>
              <a:buNone/>
              <a:defRPr b="1" sz="4500" cap="none">
                <a:latin typeface="Source Sans Pro"/>
                <a:ea typeface="Source Sans Pro"/>
                <a:cs typeface="Source Sans Pro"/>
                <a:sym typeface="Source Sans Pro"/>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cap="none"/>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59" name="Google Shape;59;p14"/>
          <p:cNvGrpSpPr/>
          <p:nvPr/>
        </p:nvGrpSpPr>
        <p:grpSpPr>
          <a:xfrm>
            <a:off x="8249672" y="4490298"/>
            <a:ext cx="790849" cy="352267"/>
            <a:chOff x="9841624" y="4115729"/>
            <a:chExt cx="602169" cy="268223"/>
          </a:xfrm>
        </p:grpSpPr>
        <p:sp>
          <p:nvSpPr>
            <p:cNvPr id="60" name="Google Shape;60;p1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61" name="Google Shape;61;p1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62" name="Google Shape;62;p1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63" name="Google Shape;63;p1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64" name="Google Shape;64;p1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65" name="Google Shape;65;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4"/>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72" name="Google Shape;72;p15"/>
          <p:cNvGrpSpPr/>
          <p:nvPr/>
        </p:nvGrpSpPr>
        <p:grpSpPr>
          <a:xfrm>
            <a:off x="8249672" y="4490298"/>
            <a:ext cx="790849" cy="352267"/>
            <a:chOff x="9841624" y="4115729"/>
            <a:chExt cx="602169" cy="268223"/>
          </a:xfrm>
        </p:grpSpPr>
        <p:sp>
          <p:nvSpPr>
            <p:cNvPr id="73" name="Google Shape;73;p1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4" name="Google Shape;74;p1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5" name="Google Shape;75;p1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6" name="Google Shape;76;p1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77" name="Google Shape;77;p1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78" name="Google Shape;78;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5"/>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Source Sans Pro"/>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grpSp>
        <p:nvGrpSpPr>
          <p:cNvPr id="85" name="Google Shape;85;p16"/>
          <p:cNvGrpSpPr/>
          <p:nvPr/>
        </p:nvGrpSpPr>
        <p:grpSpPr>
          <a:xfrm>
            <a:off x="8249672" y="4490298"/>
            <a:ext cx="790849" cy="352267"/>
            <a:chOff x="9841624" y="4115729"/>
            <a:chExt cx="602169" cy="268223"/>
          </a:xfrm>
        </p:grpSpPr>
        <p:sp>
          <p:nvSpPr>
            <p:cNvPr id="86" name="Google Shape;86;p1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87" name="Google Shape;87;p1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88" name="Google Shape;88;p1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89" name="Google Shape;89;p1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90" name="Google Shape;90;p1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91" name="Google Shape;9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6"/>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99" name="Google Shape;99;p17"/>
          <p:cNvGrpSpPr/>
          <p:nvPr/>
        </p:nvGrpSpPr>
        <p:grpSpPr>
          <a:xfrm>
            <a:off x="8249672" y="4490298"/>
            <a:ext cx="790849" cy="352267"/>
            <a:chOff x="9841624" y="4115729"/>
            <a:chExt cx="602169" cy="268223"/>
          </a:xfrm>
        </p:grpSpPr>
        <p:sp>
          <p:nvSpPr>
            <p:cNvPr id="100" name="Google Shape;100;p1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01" name="Google Shape;101;p1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02" name="Google Shape;102;p1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03" name="Google Shape;103;p1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04" name="Google Shape;104;p1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05" name="Google Shape;10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7"/>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2" name="Google Shape;112;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14" name="Google Shape;114;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15" name="Google Shape;115;p18"/>
          <p:cNvGrpSpPr/>
          <p:nvPr/>
        </p:nvGrpSpPr>
        <p:grpSpPr>
          <a:xfrm>
            <a:off x="8249672" y="4490298"/>
            <a:ext cx="790849" cy="352267"/>
            <a:chOff x="9841624" y="4115729"/>
            <a:chExt cx="602169" cy="268223"/>
          </a:xfrm>
        </p:grpSpPr>
        <p:sp>
          <p:nvSpPr>
            <p:cNvPr id="116" name="Google Shape;116;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17" name="Google Shape;117;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18" name="Google Shape;118;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19" name="Google Shape;119;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20" name="Google Shape;120;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21" name="Google Shape;12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8"/>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27" name="Google Shape;127;p19"/>
          <p:cNvGrpSpPr/>
          <p:nvPr/>
        </p:nvGrpSpPr>
        <p:grpSpPr>
          <a:xfrm>
            <a:off x="8249672" y="4490298"/>
            <a:ext cx="790849" cy="352267"/>
            <a:chOff x="9841624" y="4115729"/>
            <a:chExt cx="602169" cy="268223"/>
          </a:xfrm>
        </p:grpSpPr>
        <p:sp>
          <p:nvSpPr>
            <p:cNvPr id="128" name="Google Shape;128;p1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29" name="Google Shape;129;p1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30" name="Google Shape;130;p1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31" name="Google Shape;131;p1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32" name="Google Shape;132;p1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33" name="Google Shape;13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19"/>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grpSp>
        <p:nvGrpSpPr>
          <p:cNvPr id="138" name="Google Shape;138;p20"/>
          <p:cNvGrpSpPr/>
          <p:nvPr/>
        </p:nvGrpSpPr>
        <p:grpSpPr>
          <a:xfrm>
            <a:off x="8249672" y="4490298"/>
            <a:ext cx="790849" cy="352267"/>
            <a:chOff x="9841624" y="4115729"/>
            <a:chExt cx="602169" cy="268223"/>
          </a:xfrm>
        </p:grpSpPr>
        <p:sp>
          <p:nvSpPr>
            <p:cNvPr id="139" name="Google Shape;139;p2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40" name="Google Shape;140;p2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41" name="Google Shape;141;p2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42" name="Google Shape;142;p2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43" name="Google Shape;143;p2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44" name="Google Shape;144;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0"/>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8" name="Shape 148"/>
        <p:cNvGrpSpPr/>
        <p:nvPr/>
      </p:nvGrpSpPr>
      <p:grpSpPr>
        <a:xfrm>
          <a:off x="0" y="0"/>
          <a:ext cx="0" cy="0"/>
          <a:chOff x="0" y="0"/>
          <a:chExt cx="0" cy="0"/>
        </a:xfrm>
      </p:grpSpPr>
      <p:sp>
        <p:nvSpPr>
          <p:cNvPr id="149" name="Google Shape;149;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Source Sans Pr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0" name="Google Shape;150;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51" name="Google Shape;151;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grpSp>
        <p:nvGrpSpPr>
          <p:cNvPr id="152" name="Google Shape;152;p21"/>
          <p:cNvGrpSpPr/>
          <p:nvPr/>
        </p:nvGrpSpPr>
        <p:grpSpPr>
          <a:xfrm>
            <a:off x="8249672" y="4490298"/>
            <a:ext cx="790849" cy="352267"/>
            <a:chOff x="9841624" y="4115729"/>
            <a:chExt cx="602169" cy="268223"/>
          </a:xfrm>
        </p:grpSpPr>
        <p:sp>
          <p:nvSpPr>
            <p:cNvPr id="153" name="Google Shape;153;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54" name="Google Shape;154;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55" name="Google Shape;155;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56" name="Google Shape;156;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57" name="Google Shape;157;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58" name="Google Shape;158;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21"/>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Source Sans Pro"/>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2"/>
          <p:cNvSpPr/>
          <p:nvPr>
            <p:ph idx="2" type="pic"/>
          </p:nvPr>
        </p:nvSpPr>
        <p:spPr>
          <a:xfrm>
            <a:off x="3887391" y="740569"/>
            <a:ext cx="4629150" cy="3655219"/>
          </a:xfrm>
          <a:prstGeom prst="rect">
            <a:avLst/>
          </a:prstGeom>
          <a:noFill/>
          <a:ln>
            <a:noFill/>
          </a:ln>
        </p:spPr>
      </p:sp>
      <p:sp>
        <p:nvSpPr>
          <p:cNvPr id="165" name="Google Shape;165;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grpSp>
        <p:nvGrpSpPr>
          <p:cNvPr id="166" name="Google Shape;166;p22"/>
          <p:cNvGrpSpPr/>
          <p:nvPr/>
        </p:nvGrpSpPr>
        <p:grpSpPr>
          <a:xfrm>
            <a:off x="8249672" y="4490298"/>
            <a:ext cx="790849" cy="352267"/>
            <a:chOff x="9841624" y="4115729"/>
            <a:chExt cx="602169" cy="268223"/>
          </a:xfrm>
        </p:grpSpPr>
        <p:sp>
          <p:nvSpPr>
            <p:cNvPr id="167" name="Google Shape;167;p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68" name="Google Shape;168;p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69" name="Google Shape;169;p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70" name="Google Shape;170;p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71" name="Google Shape;171;p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72" name="Google Shape;17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22"/>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8" name="Google Shape;178;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79" name="Google Shape;179;p23"/>
          <p:cNvGrpSpPr/>
          <p:nvPr/>
        </p:nvGrpSpPr>
        <p:grpSpPr>
          <a:xfrm>
            <a:off x="8249672" y="4490298"/>
            <a:ext cx="790849" cy="352267"/>
            <a:chOff x="9841624" y="4115729"/>
            <a:chExt cx="602169" cy="268223"/>
          </a:xfrm>
        </p:grpSpPr>
        <p:sp>
          <p:nvSpPr>
            <p:cNvPr id="180" name="Google Shape;180;p2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81" name="Google Shape;181;p2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82" name="Google Shape;182;p2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83" name="Google Shape;183;p2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84" name="Google Shape;184;p2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85" name="Google Shape;185;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6" name="Google Shape;186;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3"/>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9" name="Shape 189"/>
        <p:cNvGrpSpPr/>
        <p:nvPr/>
      </p:nvGrpSpPr>
      <p:grpSpPr>
        <a:xfrm>
          <a:off x="0" y="0"/>
          <a:ext cx="0" cy="0"/>
          <a:chOff x="0" y="0"/>
          <a:chExt cx="0" cy="0"/>
        </a:xfrm>
      </p:grpSpPr>
      <p:sp>
        <p:nvSpPr>
          <p:cNvPr id="190" name="Google Shape;19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1" name="Google Shape;19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192" name="Google Shape;192;p24"/>
          <p:cNvGrpSpPr/>
          <p:nvPr/>
        </p:nvGrpSpPr>
        <p:grpSpPr>
          <a:xfrm>
            <a:off x="8249672" y="4490298"/>
            <a:ext cx="790849" cy="352267"/>
            <a:chOff x="9841624" y="4115729"/>
            <a:chExt cx="602169" cy="268223"/>
          </a:xfrm>
        </p:grpSpPr>
        <p:sp>
          <p:nvSpPr>
            <p:cNvPr id="193" name="Google Shape;193;p2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94" name="Google Shape;194;p2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95" name="Google Shape;195;p2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96" name="Google Shape;196;p2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sp>
          <p:nvSpPr>
            <p:cNvPr id="197" name="Google Shape;197;p2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Source Sans Pro"/>
                <a:ea typeface="Source Sans Pro"/>
                <a:cs typeface="Source Sans Pro"/>
                <a:sym typeface="Source Sans Pro"/>
              </a:endParaRPr>
            </a:p>
          </p:txBody>
        </p:sp>
      </p:grpSp>
      <p:sp>
        <p:nvSpPr>
          <p:cNvPr id="198" name="Google Shape;198;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4"/>
          <p:cNvSpPr/>
          <p:nvPr/>
        </p:nvSpPr>
        <p:spPr>
          <a:xfrm>
            <a:off x="240552" y="489671"/>
            <a:ext cx="239956" cy="239956"/>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1"/>
            </a:gs>
          </a:gsLst>
          <a:lin ang="5400000"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Source Sans Pro"/>
              <a:buNone/>
              <a:defRPr b="0" i="0" sz="3300" u="none" cap="none" strike="noStrike">
                <a:solidFill>
                  <a:schemeClr val="dk1"/>
                </a:solidFill>
                <a:latin typeface="Source Sans Pro"/>
                <a:ea typeface="Source Sans Pro"/>
                <a:cs typeface="Source Sans Pro"/>
                <a:sym typeface="Source Sans Pro"/>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Source Sans Pro"/>
                <a:ea typeface="Source Sans Pro"/>
                <a:cs typeface="Source Sans Pro"/>
                <a:sym typeface="Source Sans Pr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Source Sans Pro"/>
                <a:ea typeface="Source Sans Pro"/>
                <a:cs typeface="Source Sans Pro"/>
                <a:sym typeface="Source Sans Pr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Source Sans Pro"/>
                <a:ea typeface="Source Sans Pro"/>
                <a:cs typeface="Source Sans Pro"/>
                <a:sym typeface="Source Sans Pro"/>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9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1" i="0" sz="9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100"/>
              <a:buNone/>
              <a:defRPr b="0" i="0" sz="1400" u="none" cap="none" strike="noStrike">
                <a:solidFill>
                  <a:schemeClr val="dk1"/>
                </a:solidFill>
                <a:latin typeface="Source Sans Pro"/>
                <a:ea typeface="Source Sans Pro"/>
                <a:cs typeface="Source Sans Pro"/>
                <a:sym typeface="Source Sans Pro"/>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1" i="0" sz="9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1" i="0" sz="9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1" i="0" sz="9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1" i="0" sz="9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1" i="0" sz="9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1" i="0" sz="9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1" i="0" sz="9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1" i="0" sz="9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Source Sans Pro"/>
              <a:buNone/>
            </a:pPr>
            <a:r>
              <a:rPr lang="en"/>
              <a:t>CI/CD PIPELINE</a:t>
            </a:r>
            <a:endParaRPr/>
          </a:p>
        </p:txBody>
      </p:sp>
      <p:sp>
        <p:nvSpPr>
          <p:cNvPr id="207" name="Google Shape;207;p25"/>
          <p:cNvSpPr txBox="1"/>
          <p:nvPr/>
        </p:nvSpPr>
        <p:spPr>
          <a:xfrm>
            <a:off x="6045199" y="3937001"/>
            <a:ext cx="13971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Source Sans Pro"/>
                <a:ea typeface="Source Sans Pro"/>
                <a:cs typeface="Source Sans Pro"/>
                <a:sym typeface="Source Sans Pro"/>
              </a:rPr>
              <a:t>-20PW39</a:t>
            </a:r>
            <a:endParaRPr b="1" sz="15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rPr b="1" lang="en" sz="1500">
                <a:solidFill>
                  <a:schemeClr val="dk1"/>
                </a:solidFill>
                <a:latin typeface="Source Sans Pro"/>
                <a:ea typeface="Source Sans Pro"/>
                <a:cs typeface="Source Sans Pro"/>
                <a:sym typeface="Source Sans Pro"/>
              </a:rPr>
              <a:t>-20PW40</a:t>
            </a:r>
            <a:endParaRPr b="1" sz="1500">
              <a:solidFill>
                <a:schemeClr val="dk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lnSpc>
                <a:spcPct val="125000"/>
              </a:lnSpc>
              <a:spcBef>
                <a:spcPts val="1400"/>
              </a:spcBef>
              <a:spcAft>
                <a:spcPts val="1200"/>
              </a:spcAft>
              <a:buNone/>
            </a:pPr>
            <a:r>
              <a:rPr b="1" lang="en">
                <a:latin typeface="Arial"/>
                <a:ea typeface="Arial"/>
                <a:cs typeface="Arial"/>
                <a:sym typeface="Arial"/>
              </a:rPr>
              <a:t>Workflows</a:t>
            </a:r>
            <a:endParaRPr/>
          </a:p>
        </p:txBody>
      </p:sp>
      <p:sp>
        <p:nvSpPr>
          <p:cNvPr id="267" name="Google Shape;267;p34"/>
          <p:cNvSpPr txBox="1"/>
          <p:nvPr>
            <p:ph idx="1" type="body"/>
          </p:nvPr>
        </p:nvSpPr>
        <p:spPr>
          <a:xfrm>
            <a:off x="628650" y="1369225"/>
            <a:ext cx="6954600" cy="32634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Font typeface="Arial"/>
              <a:buChar char="●"/>
            </a:pPr>
            <a:r>
              <a:rPr lang="en" sz="1600">
                <a:latin typeface="Arial"/>
                <a:ea typeface="Arial"/>
                <a:cs typeface="Arial"/>
                <a:sym typeface="Arial"/>
              </a:rPr>
              <a:t>A workflow is a configurable automated process that will run one or more jobs. Workflows are defined by a YAML file checked in to your repository and will run when triggered by an event in your repository</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Char char="●"/>
            </a:pPr>
            <a:r>
              <a:rPr lang="en" sz="1600">
                <a:latin typeface="Arial"/>
                <a:ea typeface="Arial"/>
                <a:cs typeface="Arial"/>
                <a:sym typeface="Arial"/>
              </a:rPr>
              <a:t>Workflows are defined in the </a:t>
            </a:r>
            <a:r>
              <a:rPr lang="en" sz="1600">
                <a:latin typeface="Courier New"/>
                <a:ea typeface="Courier New"/>
                <a:cs typeface="Courier New"/>
                <a:sym typeface="Courier New"/>
              </a:rPr>
              <a:t>.github/workflows</a:t>
            </a:r>
            <a:r>
              <a:rPr lang="en" sz="1600">
                <a:latin typeface="Arial"/>
                <a:ea typeface="Arial"/>
                <a:cs typeface="Arial"/>
                <a:sym typeface="Arial"/>
              </a:rPr>
              <a:t> directory in a repository, and a repository can have multiple workflows, each of which can perform a different set of tasks.</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For example, you can have one workflow to build and test pull requests, another workflow to deploy your application every time a release is created, and still another workflow that adds a label every time someone opens a new issue.</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25000"/>
              </a:lnSpc>
              <a:spcBef>
                <a:spcPts val="1800"/>
              </a:spcBef>
              <a:spcAft>
                <a:spcPts val="1200"/>
              </a:spcAft>
              <a:buNone/>
            </a:pPr>
            <a:r>
              <a:rPr b="1" lang="en" sz="1650">
                <a:latin typeface="Arial"/>
                <a:ea typeface="Arial"/>
                <a:cs typeface="Arial"/>
                <a:sym typeface="Arial"/>
              </a:rPr>
              <a:t>Events</a:t>
            </a:r>
            <a:endParaRPr/>
          </a:p>
        </p:txBody>
      </p:sp>
      <p:sp>
        <p:nvSpPr>
          <p:cNvPr id="273" name="Google Shape;273;p35"/>
          <p:cNvSpPr txBox="1"/>
          <p:nvPr>
            <p:ph idx="1" type="body"/>
          </p:nvPr>
        </p:nvSpPr>
        <p:spPr>
          <a:xfrm>
            <a:off x="628650" y="1369225"/>
            <a:ext cx="7117800" cy="3263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Font typeface="Arial"/>
              <a:buChar char="●"/>
            </a:pPr>
            <a:r>
              <a:rPr lang="en" sz="1600">
                <a:latin typeface="Arial"/>
                <a:ea typeface="Arial"/>
                <a:cs typeface="Arial"/>
                <a:sym typeface="Arial"/>
              </a:rPr>
              <a:t>An event is a specific activity in a repository that triggers a workflow run.</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Workflow triggers are events that cause a workflow to run.</a:t>
            </a:r>
            <a:endParaRPr sz="1600">
              <a:latin typeface="Arial"/>
              <a:ea typeface="Arial"/>
              <a:cs typeface="Arial"/>
              <a:sym typeface="Arial"/>
            </a:endParaRPr>
          </a:p>
          <a:p>
            <a:pPr indent="0" lvl="0" marL="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Runs your workflow when activity related to a check run occurs. A check run is an individual test that is part of a check suite.</a:t>
            </a:r>
            <a:endParaRPr sz="16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25000"/>
              </a:lnSpc>
              <a:spcBef>
                <a:spcPts val="1800"/>
              </a:spcBef>
              <a:spcAft>
                <a:spcPts val="1200"/>
              </a:spcAft>
              <a:buNone/>
            </a:pPr>
            <a:r>
              <a:rPr b="1" lang="en" sz="1650">
                <a:latin typeface="Arial"/>
                <a:ea typeface="Arial"/>
                <a:cs typeface="Arial"/>
                <a:sym typeface="Arial"/>
              </a:rPr>
              <a:t>Jobs</a:t>
            </a:r>
            <a:endParaRPr/>
          </a:p>
        </p:txBody>
      </p:sp>
      <p:sp>
        <p:nvSpPr>
          <p:cNvPr id="279" name="Google Shape;279;p36"/>
          <p:cNvSpPr txBox="1"/>
          <p:nvPr>
            <p:ph idx="1" type="body"/>
          </p:nvPr>
        </p:nvSpPr>
        <p:spPr>
          <a:xfrm>
            <a:off x="628650" y="1369225"/>
            <a:ext cx="7704900" cy="3263400"/>
          </a:xfrm>
          <a:prstGeom prst="rect">
            <a:avLst/>
          </a:prstGeom>
        </p:spPr>
        <p:txBody>
          <a:bodyPr anchorCtr="0" anchor="t" bIns="34275" lIns="68575" spcFirstLastPara="1" rIns="68575" wrap="square" tIns="34275">
            <a:normAutofit/>
          </a:bodyPr>
          <a:lstStyle/>
          <a:p>
            <a:pPr indent="-304800" lvl="0" marL="457200" rtl="0" algn="l">
              <a:spcBef>
                <a:spcPts val="800"/>
              </a:spcBef>
              <a:spcAft>
                <a:spcPts val="0"/>
              </a:spcAft>
              <a:buSzPts val="1200"/>
              <a:buFont typeface="Arial"/>
              <a:buChar char="●"/>
            </a:pPr>
            <a:r>
              <a:rPr lang="en" sz="1200">
                <a:latin typeface="Arial"/>
                <a:ea typeface="Arial"/>
                <a:cs typeface="Arial"/>
                <a:sym typeface="Arial"/>
              </a:rPr>
              <a:t>A job is a set of </a:t>
            </a:r>
            <a:r>
              <a:rPr i="1" lang="en" sz="1200">
                <a:latin typeface="Arial"/>
                <a:ea typeface="Arial"/>
                <a:cs typeface="Arial"/>
                <a:sym typeface="Arial"/>
              </a:rPr>
              <a:t>steps</a:t>
            </a:r>
            <a:r>
              <a:rPr lang="en" sz="1200">
                <a:latin typeface="Arial"/>
                <a:ea typeface="Arial"/>
                <a:cs typeface="Arial"/>
                <a:sym typeface="Arial"/>
              </a:rPr>
              <a:t> in a workflow that is executed on the same runner. Each step is either a shell script that will be executed or an </a:t>
            </a:r>
            <a:r>
              <a:rPr i="1" lang="en" sz="1200">
                <a:latin typeface="Arial"/>
                <a:ea typeface="Arial"/>
                <a:cs typeface="Arial"/>
                <a:sym typeface="Arial"/>
              </a:rPr>
              <a:t>action</a:t>
            </a:r>
            <a:r>
              <a:rPr lang="en" sz="1200">
                <a:latin typeface="Arial"/>
                <a:ea typeface="Arial"/>
                <a:cs typeface="Arial"/>
                <a:sym typeface="Arial"/>
              </a:rPr>
              <a:t> that will be run</a:t>
            </a:r>
            <a:endParaRPr sz="1200">
              <a:latin typeface="Arial"/>
              <a:ea typeface="Arial"/>
              <a:cs typeface="Arial"/>
              <a:sym typeface="Arial"/>
            </a:endParaRPr>
          </a:p>
          <a:p>
            <a:pPr indent="0" lvl="0" marL="457200" rtl="0" algn="l">
              <a:spcBef>
                <a:spcPts val="800"/>
              </a:spcBef>
              <a:spcAft>
                <a:spcPts val="0"/>
              </a:spcAft>
              <a:buNone/>
            </a:pPr>
            <a:r>
              <a:t/>
            </a:r>
            <a:endParaRPr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Steps are executed in order and are dependent on each other. Since each step is executed on the same runner, you can share data from one step to another.</a:t>
            </a:r>
            <a:endParaRPr sz="1200">
              <a:latin typeface="Arial"/>
              <a:ea typeface="Arial"/>
              <a:cs typeface="Arial"/>
              <a:sym typeface="Arial"/>
            </a:endParaRPr>
          </a:p>
          <a:p>
            <a:pPr indent="0" lvl="0" marL="457200" rtl="0" algn="l">
              <a:spcBef>
                <a:spcPts val="800"/>
              </a:spcBef>
              <a:spcAft>
                <a:spcPts val="0"/>
              </a:spcAft>
              <a:buNone/>
            </a:pPr>
            <a:r>
              <a:rPr lang="en" sz="1200">
                <a:latin typeface="Arial"/>
                <a:ea typeface="Arial"/>
                <a:cs typeface="Arial"/>
                <a:sym typeface="Arial"/>
              </a:rPr>
              <a:t>For example, you can have a step that builds your application followed by a step that tests the application that was built.</a:t>
            </a:r>
            <a:endParaRPr sz="1200">
              <a:latin typeface="Arial"/>
              <a:ea typeface="Arial"/>
              <a:cs typeface="Arial"/>
              <a:sym typeface="Arial"/>
            </a:endParaRPr>
          </a:p>
          <a:p>
            <a:pPr indent="0" lvl="0" marL="457200" rtl="0" algn="l">
              <a:spcBef>
                <a:spcPts val="800"/>
              </a:spcBef>
              <a:spcAft>
                <a:spcPts val="0"/>
              </a:spcAft>
              <a:buNone/>
            </a:pPr>
            <a:r>
              <a:t/>
            </a:r>
            <a:endParaRPr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You can configure a job's dependencies with other jobs; When a job takes a dependency on another job, it will wait for the dependent job to complete before it can run</a:t>
            </a:r>
            <a:endParaRPr sz="1200">
              <a:latin typeface="Arial"/>
              <a:ea typeface="Arial"/>
              <a:cs typeface="Arial"/>
              <a:sym typeface="Arial"/>
            </a:endParaRPr>
          </a:p>
          <a:p>
            <a:pPr indent="0" lvl="0" marL="457200" rtl="0" algn="l">
              <a:spcBef>
                <a:spcPts val="800"/>
              </a:spcBef>
              <a:spcAft>
                <a:spcPts val="0"/>
              </a:spcAft>
              <a:buNone/>
            </a:pPr>
            <a:r>
              <a:t/>
            </a:r>
            <a:endParaRPr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For example, you may have multiple build jobs for different architectures that have no dependencies, and a packaging job that is dependent on those jobs. The build jobs will run in parallel, and when they have all completed successfully, the packaging job will run.</a:t>
            </a:r>
            <a:endParaRPr sz="12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25000"/>
              </a:lnSpc>
              <a:spcBef>
                <a:spcPts val="1800"/>
              </a:spcBef>
              <a:spcAft>
                <a:spcPts val="1200"/>
              </a:spcAft>
              <a:buNone/>
            </a:pPr>
            <a:r>
              <a:rPr b="1" lang="en" sz="1650">
                <a:latin typeface="Arial"/>
                <a:ea typeface="Arial"/>
                <a:cs typeface="Arial"/>
                <a:sym typeface="Arial"/>
              </a:rPr>
              <a:t>Actions</a:t>
            </a:r>
            <a:endParaRPr/>
          </a:p>
        </p:txBody>
      </p:sp>
      <p:sp>
        <p:nvSpPr>
          <p:cNvPr id="285" name="Google Shape;285;p37"/>
          <p:cNvSpPr txBox="1"/>
          <p:nvPr>
            <p:ph idx="1" type="body"/>
          </p:nvPr>
        </p:nvSpPr>
        <p:spPr>
          <a:xfrm>
            <a:off x="628650" y="1369225"/>
            <a:ext cx="7095900" cy="3263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Font typeface="Arial"/>
              <a:buChar char="●"/>
            </a:pPr>
            <a:r>
              <a:rPr lang="en" sz="1600">
                <a:latin typeface="Arial"/>
                <a:ea typeface="Arial"/>
                <a:cs typeface="Arial"/>
                <a:sym typeface="Arial"/>
              </a:rPr>
              <a:t>An </a:t>
            </a:r>
            <a:r>
              <a:rPr i="1" lang="en" sz="1600">
                <a:latin typeface="Arial"/>
                <a:ea typeface="Arial"/>
                <a:cs typeface="Arial"/>
                <a:sym typeface="Arial"/>
              </a:rPr>
              <a:t>action</a:t>
            </a:r>
            <a:r>
              <a:rPr lang="en" sz="1600">
                <a:latin typeface="Arial"/>
                <a:ea typeface="Arial"/>
                <a:cs typeface="Arial"/>
                <a:sym typeface="Arial"/>
              </a:rPr>
              <a:t> is a custom application for the GitHub Actions platform that performs a complex but frequently repeated task. </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Use an action to help reduce the amount of repetitive code that you write in your workflow files.</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An action can pull your git repository from GitHub, set up the correct toolchain for your build environment, or set up the authentication to your cloud provider.</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You can write your own actions, or you can find actions to use in your workflows in the GitHub Marketplace.</a:t>
            </a:r>
            <a:endParaRPr sz="1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Runners</a:t>
            </a:r>
            <a:endParaRPr/>
          </a:p>
        </p:txBody>
      </p:sp>
      <p:sp>
        <p:nvSpPr>
          <p:cNvPr id="291" name="Google Shape;291;p3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Font typeface="Arial"/>
              <a:buChar char="•"/>
            </a:pPr>
            <a:r>
              <a:rPr lang="en" sz="1600">
                <a:latin typeface="Arial"/>
                <a:ea typeface="Arial"/>
                <a:cs typeface="Arial"/>
                <a:sym typeface="Arial"/>
              </a:rPr>
              <a:t>A runner is a server that runs your workflows when they're triggered. Each runner can run a single job at a time. </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Each workflow run executes in a fresh, newly-provisioned virtual machine.</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When a workflow is triggered, GitHub selects a runner from a pool of available runners and assigns it to the job.</a:t>
            </a:r>
            <a:endParaRPr sz="1600">
              <a:latin typeface="Roboto"/>
              <a:ea typeface="Roboto"/>
              <a:cs typeface="Roboto"/>
              <a:sym typeface="Roboto"/>
            </a:endParaRPr>
          </a:p>
          <a:p>
            <a:pPr indent="0" lvl="0" marL="457200" rtl="0" algn="l">
              <a:spcBef>
                <a:spcPts val="800"/>
              </a:spcBef>
              <a:spcAft>
                <a:spcPts val="0"/>
              </a:spcAft>
              <a:buNone/>
            </a:pPr>
            <a:r>
              <a:t/>
            </a:r>
            <a:endParaRPr sz="1600">
              <a:latin typeface="Roboto"/>
              <a:ea typeface="Roboto"/>
              <a:cs typeface="Roboto"/>
              <a:sym typeface="Roboto"/>
            </a:endParaRPr>
          </a:p>
          <a:p>
            <a:pPr indent="-330200" lvl="0" marL="457200" rtl="0" algn="l">
              <a:spcBef>
                <a:spcPts val="800"/>
              </a:spcBef>
              <a:spcAft>
                <a:spcPts val="0"/>
              </a:spcAft>
              <a:buSzPts val="1600"/>
              <a:buFont typeface="Roboto"/>
              <a:buChar char="•"/>
            </a:pPr>
            <a:r>
              <a:rPr lang="en" sz="1600">
                <a:latin typeface="Roboto"/>
                <a:ea typeface="Roboto"/>
                <a:cs typeface="Roboto"/>
                <a:sym typeface="Roboto"/>
              </a:rPr>
              <a:t>When a job is assigned to a runner, the runner checks out the code for the repository and executes the steps defined in the job. </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ource Sans Pro"/>
              <a:buNone/>
            </a:pPr>
            <a:r>
              <a:rPr lang="en"/>
              <a:t>Continuous Integration</a:t>
            </a:r>
            <a:endParaRPr/>
          </a:p>
        </p:txBody>
      </p:sp>
      <p:sp>
        <p:nvSpPr>
          <p:cNvPr id="214" name="Google Shape;214;p26"/>
          <p:cNvSpPr txBox="1"/>
          <p:nvPr>
            <p:ph idx="1" type="body"/>
          </p:nvPr>
        </p:nvSpPr>
        <p:spPr>
          <a:xfrm>
            <a:off x="628650" y="1369219"/>
            <a:ext cx="3172433" cy="3263504"/>
          </a:xfrm>
          <a:prstGeom prst="rect">
            <a:avLst/>
          </a:prstGeom>
          <a:noFill/>
          <a:ln>
            <a:noFill/>
          </a:ln>
        </p:spPr>
        <p:txBody>
          <a:bodyPr anchorCtr="0" anchor="t" bIns="34275" lIns="68575" spcFirstLastPara="1" rIns="68575" wrap="square" tIns="34275">
            <a:normAutofit fontScale="77500" lnSpcReduction="20000"/>
          </a:bodyPr>
          <a:lstStyle/>
          <a:p>
            <a:pPr indent="-179546" lvl="0" marL="177800" rtl="0" algn="l">
              <a:lnSpc>
                <a:spcPct val="90000"/>
              </a:lnSpc>
              <a:spcBef>
                <a:spcPts val="0"/>
              </a:spcBef>
              <a:spcAft>
                <a:spcPts val="0"/>
              </a:spcAft>
              <a:buClr>
                <a:schemeClr val="dk1"/>
              </a:buClr>
              <a:buSzPct val="100000"/>
              <a:buChar char="•"/>
            </a:pPr>
            <a:r>
              <a:rPr lang="en"/>
              <a:t>Frequently committing code to a shared repo.</a:t>
            </a:r>
            <a:endParaRPr/>
          </a:p>
          <a:p>
            <a:pPr indent="0" lvl="0" marL="0" rtl="0" algn="l">
              <a:lnSpc>
                <a:spcPct val="90000"/>
              </a:lnSpc>
              <a:spcBef>
                <a:spcPts val="800"/>
              </a:spcBef>
              <a:spcAft>
                <a:spcPts val="0"/>
              </a:spcAft>
              <a:buClr>
                <a:schemeClr val="dk1"/>
              </a:buClr>
              <a:buSzPct val="100000"/>
              <a:buNone/>
            </a:pPr>
            <a:r>
              <a:t/>
            </a:r>
            <a:endParaRPr/>
          </a:p>
          <a:p>
            <a:pPr indent="-179546" lvl="0" marL="177800" rtl="0" algn="l">
              <a:lnSpc>
                <a:spcPct val="90000"/>
              </a:lnSpc>
              <a:spcBef>
                <a:spcPts val="800"/>
              </a:spcBef>
              <a:spcAft>
                <a:spcPts val="0"/>
              </a:spcAft>
              <a:buClr>
                <a:schemeClr val="dk1"/>
              </a:buClr>
              <a:buSzPct val="100000"/>
              <a:buChar char="•"/>
            </a:pPr>
            <a:r>
              <a:rPr lang="en"/>
              <a:t>Continuously build and test code so that it doesn’t introduce errors.</a:t>
            </a:r>
            <a:endParaRPr/>
          </a:p>
          <a:p>
            <a:pPr indent="0" lvl="0" marL="0" rtl="0" algn="l">
              <a:lnSpc>
                <a:spcPct val="90000"/>
              </a:lnSpc>
              <a:spcBef>
                <a:spcPts val="800"/>
              </a:spcBef>
              <a:spcAft>
                <a:spcPts val="0"/>
              </a:spcAft>
              <a:buClr>
                <a:schemeClr val="dk1"/>
              </a:buClr>
              <a:buSzPct val="100000"/>
              <a:buNone/>
            </a:pPr>
            <a:r>
              <a:t/>
            </a:r>
            <a:endParaRPr/>
          </a:p>
          <a:p>
            <a:pPr indent="-179546" lvl="0" marL="177800" rtl="0" algn="l">
              <a:lnSpc>
                <a:spcPct val="90000"/>
              </a:lnSpc>
              <a:spcBef>
                <a:spcPts val="800"/>
              </a:spcBef>
              <a:spcAft>
                <a:spcPts val="0"/>
              </a:spcAft>
              <a:buClr>
                <a:schemeClr val="dk1"/>
              </a:buClr>
              <a:buSzPct val="100000"/>
              <a:buChar char="•"/>
            </a:pPr>
            <a:r>
              <a:rPr b="0" i="0" lang="en"/>
              <a:t>Building and testing your code requires a server. You can build and test updates locally before pushing code to a repository, or you can use a CI server that checks for new code commits in a repository</a:t>
            </a:r>
            <a:endParaRPr/>
          </a:p>
          <a:p>
            <a:pPr indent="-76200" lvl="0" marL="177800" rtl="0" algn="l">
              <a:lnSpc>
                <a:spcPct val="90000"/>
              </a:lnSpc>
              <a:spcBef>
                <a:spcPts val="800"/>
              </a:spcBef>
              <a:spcAft>
                <a:spcPts val="0"/>
              </a:spcAft>
              <a:buClr>
                <a:schemeClr val="dk1"/>
              </a:buClr>
              <a:buSzPct val="100000"/>
              <a:buNone/>
            </a:pPr>
            <a:r>
              <a:t/>
            </a:r>
            <a:endParaRPr/>
          </a:p>
        </p:txBody>
      </p:sp>
      <p:pic>
        <p:nvPicPr>
          <p:cNvPr descr="Screenshot of suggested continuous integration starter workflows" id="215" name="Google Shape;215;p26"/>
          <p:cNvPicPr preferRelativeResize="0"/>
          <p:nvPr/>
        </p:nvPicPr>
        <p:blipFill rotWithShape="1">
          <a:blip r:embed="rId3">
            <a:alphaModFix/>
          </a:blip>
          <a:srcRect b="0" l="0" r="0" t="0"/>
          <a:stretch/>
        </p:blipFill>
        <p:spPr>
          <a:xfrm>
            <a:off x="4572000" y="1281377"/>
            <a:ext cx="3630005" cy="320098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ource Sans Pro"/>
              <a:buNone/>
            </a:pPr>
            <a:r>
              <a:rPr lang="en"/>
              <a:t>Continuous Delivery	</a:t>
            </a:r>
            <a:endParaRPr/>
          </a:p>
        </p:txBody>
      </p:sp>
      <p:sp>
        <p:nvSpPr>
          <p:cNvPr id="221" name="Google Shape;221;p27"/>
          <p:cNvSpPr txBox="1"/>
          <p:nvPr>
            <p:ph idx="1" type="body"/>
          </p:nvPr>
        </p:nvSpPr>
        <p:spPr>
          <a:xfrm>
            <a:off x="628650" y="1369219"/>
            <a:ext cx="7488848" cy="582674"/>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Clr>
                <a:schemeClr val="dk1"/>
              </a:buClr>
              <a:buSzPts val="1700"/>
              <a:buChar char="•"/>
            </a:pPr>
            <a:r>
              <a:rPr b="0" i="0" lang="en" sz="1700"/>
              <a:t>Continuous delivery (CD) automatically </a:t>
            </a:r>
            <a:r>
              <a:rPr b="1" i="0" lang="en" sz="1700"/>
              <a:t>delivers</a:t>
            </a:r>
            <a:r>
              <a:rPr b="0" i="0" lang="en" sz="1700"/>
              <a:t> code changes to production-ready environments for approval.</a:t>
            </a:r>
            <a:endParaRPr/>
          </a:p>
          <a:p>
            <a:pPr indent="0" lvl="0" marL="0" rtl="0" algn="l">
              <a:lnSpc>
                <a:spcPct val="90000"/>
              </a:lnSpc>
              <a:spcBef>
                <a:spcPts val="800"/>
              </a:spcBef>
              <a:spcAft>
                <a:spcPts val="0"/>
              </a:spcAft>
              <a:buClr>
                <a:schemeClr val="dk1"/>
              </a:buClr>
              <a:buSzPts val="1700"/>
              <a:buNone/>
            </a:pPr>
            <a:r>
              <a:t/>
            </a:r>
            <a:endParaRPr sz="1700"/>
          </a:p>
        </p:txBody>
      </p:sp>
      <p:pic>
        <p:nvPicPr>
          <p:cNvPr id="222" name="Google Shape;222;p27"/>
          <p:cNvPicPr preferRelativeResize="0"/>
          <p:nvPr/>
        </p:nvPicPr>
        <p:blipFill rotWithShape="1">
          <a:blip r:embed="rId3">
            <a:alphaModFix/>
          </a:blip>
          <a:srcRect b="0" l="0" r="0" t="0"/>
          <a:stretch/>
        </p:blipFill>
        <p:spPr>
          <a:xfrm>
            <a:off x="1272874" y="2264909"/>
            <a:ext cx="6078834" cy="2476343"/>
          </a:xfrm>
          <a:prstGeom prst="rect">
            <a:avLst/>
          </a:prstGeom>
          <a:solidFill>
            <a:srgbClr val="ECECEC"/>
          </a:solidFill>
          <a:ln>
            <a:noFill/>
          </a:ln>
          <a:effectLst>
            <a:outerShdw blurRad="57785" algn="ctr" dir="3180000" dist="33020">
              <a:srgbClr val="000000">
                <a:alpha val="2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Source Sans Pro"/>
              <a:buNone/>
            </a:pPr>
            <a:r>
              <a:rPr lang="en"/>
              <a:t>Continuous Delivery v/s Deployment???</a:t>
            </a:r>
            <a:endParaRPr/>
          </a:p>
        </p:txBody>
      </p:sp>
      <p:sp>
        <p:nvSpPr>
          <p:cNvPr id="229" name="Google Shape;229;p28"/>
          <p:cNvSpPr txBox="1"/>
          <p:nvPr>
            <p:ph idx="1" type="body"/>
          </p:nvPr>
        </p:nvSpPr>
        <p:spPr>
          <a:xfrm>
            <a:off x="628650" y="1633471"/>
            <a:ext cx="3322564" cy="3129377"/>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b="0" i="0" lang="en" sz="1800"/>
              <a:t>In a CI/CD pipeline that uses continuous delivery, automation pauses when developers push to production.</a:t>
            </a:r>
            <a:endParaRPr/>
          </a:p>
          <a:p>
            <a:pPr indent="-63500" lvl="0" marL="177800" rtl="0" algn="l">
              <a:lnSpc>
                <a:spcPct val="90000"/>
              </a:lnSpc>
              <a:spcBef>
                <a:spcPts val="800"/>
              </a:spcBef>
              <a:spcAft>
                <a:spcPts val="0"/>
              </a:spcAft>
              <a:buClr>
                <a:schemeClr val="dk1"/>
              </a:buClr>
              <a:buSzPts val="1800"/>
              <a:buNone/>
            </a:pPr>
            <a:r>
              <a:t/>
            </a:r>
            <a:endParaRPr sz="1800"/>
          </a:p>
          <a:p>
            <a:pPr indent="-177800" lvl="0" marL="177800" rtl="0" algn="l">
              <a:lnSpc>
                <a:spcPct val="90000"/>
              </a:lnSpc>
              <a:spcBef>
                <a:spcPts val="800"/>
              </a:spcBef>
              <a:spcAft>
                <a:spcPts val="0"/>
              </a:spcAft>
              <a:buClr>
                <a:schemeClr val="dk1"/>
              </a:buClr>
              <a:buSzPts val="1800"/>
              <a:buChar char="•"/>
            </a:pPr>
            <a:r>
              <a:rPr lang="en" sz="1800"/>
              <a:t>C</a:t>
            </a:r>
            <a:r>
              <a:rPr b="0" i="0" lang="en" sz="1800"/>
              <a:t>ontinuous deployment automates the entire release process. </a:t>
            </a:r>
            <a:endParaRPr sz="1800"/>
          </a:p>
        </p:txBody>
      </p:sp>
      <p:pic>
        <p:nvPicPr>
          <p:cNvPr descr="What is the difference between continuous delivery and continuous deployment?  - Quora" id="230" name="Google Shape;230;p28"/>
          <p:cNvPicPr preferRelativeResize="0"/>
          <p:nvPr/>
        </p:nvPicPr>
        <p:blipFill rotWithShape="1">
          <a:blip r:embed="rId3">
            <a:alphaModFix/>
          </a:blip>
          <a:srcRect b="0" l="0" r="0" t="0"/>
          <a:stretch/>
        </p:blipFill>
        <p:spPr>
          <a:xfrm>
            <a:off x="4229100" y="1424294"/>
            <a:ext cx="4286250"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hat is CI/CD: Meaning, Definition &amp; Pipeline Concepts" id="236" name="Google Shape;236;p29"/>
          <p:cNvPicPr preferRelativeResize="0"/>
          <p:nvPr/>
        </p:nvPicPr>
        <p:blipFill rotWithShape="1">
          <a:blip r:embed="rId3">
            <a:alphaModFix/>
          </a:blip>
          <a:srcRect b="0" l="0" r="0" t="0"/>
          <a:stretch/>
        </p:blipFill>
        <p:spPr>
          <a:xfrm>
            <a:off x="1131752" y="663182"/>
            <a:ext cx="6880496" cy="41282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Source Sans Pro"/>
              <a:buNone/>
            </a:pPr>
            <a:r>
              <a:rPr lang="en" sz="3000"/>
              <a:t>GitHub and CI/CD</a:t>
            </a:r>
            <a:endParaRPr sz="3000"/>
          </a:p>
        </p:txBody>
      </p:sp>
      <p:pic>
        <p:nvPicPr>
          <p:cNvPr descr="Github Actions CICD Diagram" id="243" name="Google Shape;243;p30"/>
          <p:cNvPicPr preferRelativeResize="0"/>
          <p:nvPr>
            <p:ph idx="1" type="body"/>
          </p:nvPr>
        </p:nvPicPr>
        <p:blipFill rotWithShape="1">
          <a:blip r:embed="rId3">
            <a:alphaModFix/>
          </a:blip>
          <a:srcRect b="0" l="0" r="0" t="0"/>
          <a:stretch/>
        </p:blipFill>
        <p:spPr>
          <a:xfrm>
            <a:off x="1937394" y="1268017"/>
            <a:ext cx="4903673" cy="3601640"/>
          </a:xfrm>
          <a:prstGeom prst="rect">
            <a:avLst/>
          </a:prstGeom>
          <a:noFill/>
          <a:ln>
            <a:noFill/>
          </a:ln>
        </p:spPr>
      </p:pic>
      <p:sp>
        <p:nvSpPr>
          <p:cNvPr id="244" name="Google Shape;244;p30"/>
          <p:cNvSpPr txBox="1"/>
          <p:nvPr/>
        </p:nvSpPr>
        <p:spPr>
          <a:xfrm>
            <a:off x="6249982" y="1227350"/>
            <a:ext cx="1365308" cy="184666"/>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/Netlify</a:t>
            </a:r>
            <a:endParaRPr sz="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GitHub Actions</a:t>
            </a:r>
            <a:endParaRPr/>
          </a:p>
        </p:txBody>
      </p:sp>
      <p:sp>
        <p:nvSpPr>
          <p:cNvPr id="250" name="Google Shape;250;p31"/>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Overview</a:t>
            </a:r>
            <a:endParaRPr/>
          </a:p>
        </p:txBody>
      </p:sp>
      <p:sp>
        <p:nvSpPr>
          <p:cNvPr id="256" name="Google Shape;256;p32"/>
          <p:cNvSpPr txBox="1"/>
          <p:nvPr>
            <p:ph idx="1" type="body"/>
          </p:nvPr>
        </p:nvSpPr>
        <p:spPr>
          <a:xfrm>
            <a:off x="628650" y="1369225"/>
            <a:ext cx="7139400" cy="3263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Clr>
                <a:schemeClr val="dk2"/>
              </a:buClr>
              <a:buSzPts val="1600"/>
              <a:buFont typeface="Arial"/>
              <a:buChar char="●"/>
            </a:pPr>
            <a:r>
              <a:rPr lang="en" sz="1600">
                <a:solidFill>
                  <a:schemeClr val="dk2"/>
                </a:solidFill>
                <a:latin typeface="Arial"/>
                <a:ea typeface="Arial"/>
                <a:cs typeface="Arial"/>
                <a:sym typeface="Arial"/>
              </a:rPr>
              <a:t>GitHub Actions is a continuous integration and continuous delivery (CI/CD) platform that allows you to automate your build, test, and deployment pipeline.</a:t>
            </a:r>
            <a:endParaRPr sz="1600">
              <a:solidFill>
                <a:schemeClr val="dk2"/>
              </a:solidFill>
              <a:latin typeface="Arial"/>
              <a:ea typeface="Arial"/>
              <a:cs typeface="Arial"/>
              <a:sym typeface="Arial"/>
            </a:endParaRPr>
          </a:p>
          <a:p>
            <a:pPr indent="0" lvl="0" marL="457200" rtl="0" algn="l">
              <a:spcBef>
                <a:spcPts val="800"/>
              </a:spcBef>
              <a:spcAft>
                <a:spcPts val="0"/>
              </a:spcAft>
              <a:buNone/>
            </a:pPr>
            <a:r>
              <a:t/>
            </a:r>
            <a:endParaRPr sz="1600">
              <a:solidFill>
                <a:schemeClr val="dk2"/>
              </a:solidFill>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latin typeface="Arial"/>
                <a:ea typeface="Arial"/>
                <a:cs typeface="Arial"/>
                <a:sym typeface="Arial"/>
              </a:rPr>
              <a:t>You can create workflows that build and test every pull request to your repository, or deploy merged pull requests to production.</a:t>
            </a:r>
            <a:endParaRPr sz="1600">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a:p>
            <a:pPr indent="-330200" lvl="0" marL="457200" rtl="0" algn="l">
              <a:spcBef>
                <a:spcPts val="800"/>
              </a:spcBef>
              <a:spcAft>
                <a:spcPts val="0"/>
              </a:spcAft>
              <a:buSzPts val="1600"/>
              <a:buFont typeface="Arial"/>
              <a:buChar char="●"/>
            </a:pPr>
            <a:r>
              <a:rPr lang="en" sz="1600">
                <a:highlight>
                  <a:srgbClr val="FFFFFF"/>
                </a:highlight>
                <a:latin typeface="Arial"/>
                <a:ea typeface="Arial"/>
                <a:cs typeface="Arial"/>
                <a:sym typeface="Arial"/>
              </a:rPr>
              <a:t>For example, you can run a workflow to automatically add the appropriate labels whenever someone creates a new issue in your repository.</a:t>
            </a:r>
            <a:endParaRPr sz="1600">
              <a:highlight>
                <a:srgbClr val="FFFFFF"/>
              </a:highlight>
              <a:latin typeface="Arial"/>
              <a:ea typeface="Arial"/>
              <a:cs typeface="Arial"/>
              <a:sym typeface="Arial"/>
            </a:endParaRPr>
          </a:p>
          <a:p>
            <a:pPr indent="0" lvl="0" marL="457200" rtl="0" algn="l">
              <a:spcBef>
                <a:spcPts val="800"/>
              </a:spcBef>
              <a:spcAft>
                <a:spcPts val="0"/>
              </a:spcAft>
              <a:buNone/>
            </a:pPr>
            <a:r>
              <a:t/>
            </a:r>
            <a:endParaRPr sz="1600">
              <a:highlight>
                <a:srgbClr val="FFFFFF"/>
              </a:highlight>
              <a:latin typeface="Arial"/>
              <a:ea typeface="Arial"/>
              <a:cs typeface="Arial"/>
              <a:sym typeface="Arial"/>
            </a:endParaRPr>
          </a:p>
          <a:p>
            <a:pPr indent="0" lvl="0" marL="457200" rtl="0" algn="l">
              <a:spcBef>
                <a:spcPts val="800"/>
              </a:spcBef>
              <a:spcAft>
                <a:spcPts val="0"/>
              </a:spcAft>
              <a:buNone/>
            </a:pPr>
            <a:r>
              <a:t/>
            </a:r>
            <a:endParaRPr sz="1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a:blip r:embed="rId3">
            <a:alphaModFix/>
          </a:blip>
          <a:stretch>
            <a:fillRect/>
          </a:stretch>
        </p:blipFill>
        <p:spPr>
          <a:xfrm>
            <a:off x="0" y="971550"/>
            <a:ext cx="91440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