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Raleway"/>
      <p:regular r:id="rId47"/>
      <p:bold r:id="rId48"/>
      <p:italic r:id="rId49"/>
      <p:boldItalic r:id="rId50"/>
    </p:embeddedFont>
    <p:embeddedFont>
      <p:font typeface="Roboto"/>
      <p:regular r:id="rId51"/>
      <p:bold r:id="rId52"/>
      <p:italic r:id="rId53"/>
      <p:boldItalic r:id="rId54"/>
    </p:embeddedFont>
    <p:embeddedFont>
      <p:font typeface="Lato"/>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bold.fntdata"/><Relationship Id="rId47" Type="http://schemas.openxmlformats.org/officeDocument/2006/relationships/font" Target="fonts/Raleway-regular.fntdata"/><Relationship Id="rId49"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regular.fntdata"/><Relationship Id="rId50" Type="http://schemas.openxmlformats.org/officeDocument/2006/relationships/font" Target="fonts/Raleway-boldItalic.fntdata"/><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6.xml"/><Relationship Id="rId55" Type="http://schemas.openxmlformats.org/officeDocument/2006/relationships/font" Target="fonts/Lato-regular.fntdata"/><Relationship Id="rId10" Type="http://schemas.openxmlformats.org/officeDocument/2006/relationships/slide" Target="slides/slide5.xml"/><Relationship Id="rId54" Type="http://schemas.openxmlformats.org/officeDocument/2006/relationships/font" Target="fonts/Roboto-boldItalic.fntdata"/><Relationship Id="rId13" Type="http://schemas.openxmlformats.org/officeDocument/2006/relationships/slide" Target="slides/slide8.xml"/><Relationship Id="rId57" Type="http://schemas.openxmlformats.org/officeDocument/2006/relationships/font" Target="fonts/Lato-italic.fntdata"/><Relationship Id="rId12" Type="http://schemas.openxmlformats.org/officeDocument/2006/relationships/slide" Target="slides/slide7.xml"/><Relationship Id="rId56"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f2669d3d0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f2669d3d0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f2669d3d0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f2669d3d0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f5a03f7b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f5a03f7b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08a88df25f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08a88df25f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08a88df25f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08a88df25f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08a88df25f_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08a88df25f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08a88df25f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08a88df25f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08a88df25f_4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08a88df25f_4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08a88df25f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08a88df25f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08a88df25f_4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08a88df25f_4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f5a03f7bc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f5a03f7bc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08a88df25f_4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08a88df25f_4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08d630ea5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08d630ea5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f5a03f7bc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f5a03f7bc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08d630ea5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08d630ea5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08d630ea5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08d630ea5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08d630ea5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08d630ea5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08d630ea5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08d630ea5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08d630ea5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08d630ea5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08d630ea5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08d630ea5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08d630ea5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08d630ea5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08a88df25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08a88df25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08d630ea5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08d630ea5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08d630ea5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08d630ea5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08d630ea5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08d630ea5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08d630ea5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08d630ea5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08d630ea5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08d630ea5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08d630ea5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08d630ea5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0c3aff70d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0c3aff70d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0c3aff70d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0c3aff70d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0c3aff70d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0c3aff70d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0c3aff70d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0c3aff70d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08a88df25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08a88df25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0c3aff70d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0c3aff70d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21d4798742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21d4798742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08a88df25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08a88df25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08a88df25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08a88df25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f2669d3d0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f2669d3d0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08a88df25f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08a88df25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08a88df25f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08a88df25f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2.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4.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DOCKER</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88" name="Google Shape;88;p13"/>
          <p:cNvPicPr preferRelativeResize="0"/>
          <p:nvPr/>
        </p:nvPicPr>
        <p:blipFill>
          <a:blip r:embed="rId3">
            <a:alphaModFix/>
          </a:blip>
          <a:stretch>
            <a:fillRect/>
          </a:stretch>
        </p:blipFill>
        <p:spPr>
          <a:xfrm>
            <a:off x="825600" y="2316200"/>
            <a:ext cx="3108325" cy="2385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a:t>
            </a:r>
            <a:endParaRPr/>
          </a:p>
        </p:txBody>
      </p:sp>
      <p:sp>
        <p:nvSpPr>
          <p:cNvPr id="145" name="Google Shape;145;p22"/>
          <p:cNvSpPr txBox="1"/>
          <p:nvPr>
            <p:ph idx="1" type="body"/>
          </p:nvPr>
        </p:nvSpPr>
        <p:spPr>
          <a:xfrm>
            <a:off x="729450" y="1943725"/>
            <a:ext cx="7688700" cy="3065700"/>
          </a:xfrm>
          <a:prstGeom prst="rect">
            <a:avLst/>
          </a:prstGeom>
        </p:spPr>
        <p:txBody>
          <a:bodyPr anchorCtr="0" anchor="t" bIns="91425" lIns="91425" spcFirstLastPara="1" rIns="91425" wrap="square" tIns="91425">
            <a:normAutofit/>
          </a:bodyPr>
          <a:lstStyle/>
          <a:p>
            <a:pPr indent="-311150" lvl="0" marL="457200" rtl="0" algn="just">
              <a:lnSpc>
                <a:spcPct val="150000"/>
              </a:lnSpc>
              <a:spcBef>
                <a:spcPts val="0"/>
              </a:spcBef>
              <a:spcAft>
                <a:spcPts val="0"/>
              </a:spcAft>
              <a:buSzPts val="1300"/>
              <a:buChar char="●"/>
            </a:pPr>
            <a:r>
              <a:rPr lang="en" sz="1500">
                <a:solidFill>
                  <a:srgbClr val="333333"/>
                </a:solidFill>
                <a:highlight>
                  <a:srgbClr val="FFFFFF"/>
                </a:highlight>
                <a:latin typeface="Roboto"/>
                <a:ea typeface="Roboto"/>
                <a:cs typeface="Roboto"/>
                <a:sym typeface="Roboto"/>
              </a:rPr>
              <a:t>The environment itself is highly portable and was designed with efficiencies that allow you to run multiple Docker containers in a single environment, unlike traditional virtual machine environments.</a:t>
            </a:r>
            <a:endParaRPr sz="1500">
              <a:solidFill>
                <a:srgbClr val="333333"/>
              </a:solidFill>
              <a:highlight>
                <a:srgbClr val="FFFFFF"/>
              </a:highlight>
              <a:latin typeface="Roboto"/>
              <a:ea typeface="Roboto"/>
              <a:cs typeface="Roboto"/>
              <a:sym typeface="Roboto"/>
            </a:endParaRPr>
          </a:p>
          <a:p>
            <a:pPr indent="-323850" lvl="0" marL="457200" rtl="0" algn="just">
              <a:lnSpc>
                <a:spcPct val="150000"/>
              </a:lnSpc>
              <a:spcBef>
                <a:spcPts val="0"/>
              </a:spcBef>
              <a:spcAft>
                <a:spcPts val="0"/>
              </a:spcAft>
              <a:buClr>
                <a:srgbClr val="333333"/>
              </a:buClr>
              <a:buSzPts val="1500"/>
              <a:buFont typeface="Roboto"/>
              <a:buChar char="●"/>
            </a:pPr>
            <a:r>
              <a:rPr lang="en" sz="1500">
                <a:solidFill>
                  <a:srgbClr val="333333"/>
                </a:solidFill>
                <a:highlight>
                  <a:srgbClr val="FFFFFF"/>
                </a:highlight>
                <a:latin typeface="Roboto"/>
                <a:ea typeface="Roboto"/>
                <a:cs typeface="Roboto"/>
                <a:sym typeface="Roboto"/>
              </a:rPr>
              <a:t>The configuration itself can be scripted through a language called YAML, which allows you to describe the Docker environment you want to create. This, in turn, allows you to scale your environment quickly. </a:t>
            </a:r>
            <a:endParaRPr sz="1500">
              <a:solidFill>
                <a:srgbClr val="333333"/>
              </a:solidFill>
              <a:highlight>
                <a:srgbClr val="FFFFFF"/>
              </a:highlight>
              <a:latin typeface="Roboto"/>
              <a:ea typeface="Roboto"/>
              <a:cs typeface="Roboto"/>
              <a:sym typeface="Roboto"/>
            </a:endParaRPr>
          </a:p>
          <a:p>
            <a:pPr indent="-323850" lvl="0" marL="457200" rtl="0" algn="just">
              <a:lnSpc>
                <a:spcPct val="150000"/>
              </a:lnSpc>
              <a:spcBef>
                <a:spcPts val="0"/>
              </a:spcBef>
              <a:spcAft>
                <a:spcPts val="0"/>
              </a:spcAft>
              <a:buClr>
                <a:srgbClr val="333333"/>
              </a:buClr>
              <a:buSzPts val="1500"/>
              <a:buFont typeface="Roboto"/>
              <a:buChar char="●"/>
            </a:pPr>
            <a:r>
              <a:rPr lang="en" sz="1500">
                <a:solidFill>
                  <a:srgbClr val="333333"/>
                </a:solidFill>
                <a:highlight>
                  <a:srgbClr val="FFFFFF"/>
                </a:highlight>
                <a:latin typeface="Roboto"/>
                <a:ea typeface="Roboto"/>
                <a:cs typeface="Roboto"/>
                <a:sym typeface="Roboto"/>
              </a:rPr>
              <a:t>The memory usage can be controlled.</a:t>
            </a:r>
            <a:endParaRPr sz="1500">
              <a:solidFill>
                <a:srgbClr val="333333"/>
              </a:solidFill>
              <a:highlight>
                <a:srgbClr val="FFFFFF"/>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Disadvantages</a:t>
            </a:r>
            <a:endParaRPr/>
          </a:p>
        </p:txBody>
      </p:sp>
      <p:sp>
        <p:nvSpPr>
          <p:cNvPr id="151" name="Google Shape;151;p23"/>
          <p:cNvSpPr txBox="1"/>
          <p:nvPr>
            <p:ph idx="1" type="body"/>
          </p:nvPr>
        </p:nvSpPr>
        <p:spPr>
          <a:xfrm>
            <a:off x="729450" y="2078875"/>
            <a:ext cx="7688700" cy="2939700"/>
          </a:xfrm>
          <a:prstGeom prst="rect">
            <a:avLst/>
          </a:prstGeom>
        </p:spPr>
        <p:txBody>
          <a:bodyPr anchorCtr="0" anchor="t" bIns="91425" lIns="91425" spcFirstLastPara="1" rIns="91425" wrap="square" tIns="91425">
            <a:normAutofit/>
          </a:bodyPr>
          <a:lstStyle/>
          <a:p>
            <a:pPr indent="-304800" lvl="0" marL="457200" marR="25400" rtl="0" algn="just">
              <a:lnSpc>
                <a:spcPct val="156250"/>
              </a:lnSpc>
              <a:spcBef>
                <a:spcPts val="1500"/>
              </a:spcBef>
              <a:spcAft>
                <a:spcPts val="0"/>
              </a:spcAft>
              <a:buClr>
                <a:srgbClr val="000000"/>
              </a:buClr>
              <a:buSzPts val="1200"/>
              <a:buFont typeface="Roboto"/>
              <a:buChar char="●"/>
            </a:pPr>
            <a:r>
              <a:rPr lang="en" sz="1500">
                <a:solidFill>
                  <a:srgbClr val="333333"/>
                </a:solidFill>
                <a:highlight>
                  <a:srgbClr val="FFFFFF"/>
                </a:highlight>
                <a:latin typeface="Roboto"/>
                <a:ea typeface="Roboto"/>
                <a:cs typeface="Roboto"/>
                <a:sym typeface="Roboto"/>
              </a:rPr>
              <a:t>It increases complexity due to an additional layer.</a:t>
            </a:r>
            <a:endParaRPr sz="1500">
              <a:solidFill>
                <a:srgbClr val="333333"/>
              </a:solidFill>
              <a:highlight>
                <a:srgbClr val="FFFFFF"/>
              </a:highlight>
              <a:latin typeface="Roboto"/>
              <a:ea typeface="Roboto"/>
              <a:cs typeface="Roboto"/>
              <a:sym typeface="Roboto"/>
            </a:endParaRPr>
          </a:p>
          <a:p>
            <a:pPr indent="-304800" lvl="0" marL="457200" marR="25400" rtl="0" algn="just">
              <a:lnSpc>
                <a:spcPct val="156250"/>
              </a:lnSpc>
              <a:spcBef>
                <a:spcPts val="0"/>
              </a:spcBef>
              <a:spcAft>
                <a:spcPts val="0"/>
              </a:spcAft>
              <a:buClr>
                <a:srgbClr val="000000"/>
              </a:buClr>
              <a:buSzPts val="1200"/>
              <a:buFont typeface="Roboto"/>
              <a:buChar char="●"/>
            </a:pPr>
            <a:r>
              <a:rPr lang="en" sz="1500">
                <a:solidFill>
                  <a:srgbClr val="333333"/>
                </a:solidFill>
                <a:highlight>
                  <a:srgbClr val="FFFFFF"/>
                </a:highlight>
                <a:latin typeface="Roboto"/>
                <a:ea typeface="Roboto"/>
                <a:cs typeface="Roboto"/>
                <a:sym typeface="Roboto"/>
              </a:rPr>
              <a:t>In Docker, it is difficult to manage large amount of containers.</a:t>
            </a:r>
            <a:endParaRPr sz="1500">
              <a:solidFill>
                <a:srgbClr val="333333"/>
              </a:solidFill>
              <a:highlight>
                <a:srgbClr val="FFFFFF"/>
              </a:highlight>
              <a:latin typeface="Roboto"/>
              <a:ea typeface="Roboto"/>
              <a:cs typeface="Roboto"/>
              <a:sym typeface="Roboto"/>
            </a:endParaRPr>
          </a:p>
          <a:p>
            <a:pPr indent="-304800" lvl="0" marL="457200" marR="25400" rtl="0" algn="just">
              <a:lnSpc>
                <a:spcPct val="156250"/>
              </a:lnSpc>
              <a:spcBef>
                <a:spcPts val="0"/>
              </a:spcBef>
              <a:spcAft>
                <a:spcPts val="0"/>
              </a:spcAft>
              <a:buClr>
                <a:srgbClr val="000000"/>
              </a:buClr>
              <a:buSzPts val="1200"/>
              <a:buFont typeface="Roboto"/>
              <a:buChar char="●"/>
            </a:pPr>
            <a:r>
              <a:rPr lang="en" sz="1500">
                <a:solidFill>
                  <a:srgbClr val="333333"/>
                </a:solidFill>
                <a:highlight>
                  <a:srgbClr val="FFFFFF"/>
                </a:highlight>
                <a:latin typeface="Roboto"/>
                <a:ea typeface="Roboto"/>
                <a:cs typeface="Roboto"/>
                <a:sym typeface="Roboto"/>
              </a:rPr>
              <a:t>Docker is not a good solution for applications that require rich graphical interface.</a:t>
            </a:r>
            <a:endParaRPr sz="1200">
              <a:solidFill>
                <a:srgbClr val="000000"/>
              </a:solidFill>
              <a:highlight>
                <a:srgbClr val="FFFFFF"/>
              </a:highlight>
              <a:latin typeface="Roboto"/>
              <a:ea typeface="Roboto"/>
              <a:cs typeface="Roboto"/>
              <a:sym typeface="Roboto"/>
            </a:endParaRPr>
          </a:p>
          <a:p>
            <a:pPr indent="-304800" lvl="0" marL="457200" marR="25400" rtl="0" algn="just">
              <a:lnSpc>
                <a:spcPct val="156250"/>
              </a:lnSpc>
              <a:spcBef>
                <a:spcPts val="0"/>
              </a:spcBef>
              <a:spcAft>
                <a:spcPts val="0"/>
              </a:spcAft>
              <a:buClr>
                <a:srgbClr val="000000"/>
              </a:buClr>
              <a:buSzPts val="1200"/>
              <a:buFont typeface="Roboto"/>
              <a:buChar char="●"/>
            </a:pPr>
            <a:r>
              <a:rPr lang="en" sz="1500">
                <a:solidFill>
                  <a:srgbClr val="333333"/>
                </a:solidFill>
                <a:highlight>
                  <a:srgbClr val="FFFFFF"/>
                </a:highlight>
                <a:latin typeface="Roboto"/>
                <a:ea typeface="Roboto"/>
                <a:cs typeface="Roboto"/>
                <a:sym typeface="Roboto"/>
              </a:rPr>
              <a:t>Docker provides cross-platform compatibility means if an application is designed to run in a Docker container on Windows, then it can't run on Linux or vice versa.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600">
                <a:solidFill>
                  <a:schemeClr val="dk2"/>
                </a:solidFill>
                <a:latin typeface="Raleway"/>
                <a:ea typeface="Raleway"/>
                <a:cs typeface="Raleway"/>
                <a:sym typeface="Raleway"/>
              </a:rPr>
              <a:t>DHIVYA LAKSHMI S</a:t>
            </a:r>
            <a:endParaRPr b="1" sz="2600">
              <a:solidFill>
                <a:schemeClr val="dk2"/>
              </a:solidFill>
              <a:latin typeface="Raleway"/>
              <a:ea typeface="Raleway"/>
              <a:cs typeface="Raleway"/>
              <a:sym typeface="Raleway"/>
            </a:endParaRPr>
          </a:p>
          <a:p>
            <a:pPr indent="0" lvl="0" marL="0" rtl="0" algn="ctr">
              <a:spcBef>
                <a:spcPts val="1200"/>
              </a:spcBef>
              <a:spcAft>
                <a:spcPts val="1200"/>
              </a:spcAft>
              <a:buNone/>
            </a:pPr>
            <a:r>
              <a:rPr b="1" lang="en" sz="2600">
                <a:solidFill>
                  <a:schemeClr val="dk2"/>
                </a:solidFill>
                <a:latin typeface="Raleway"/>
                <a:ea typeface="Raleway"/>
                <a:cs typeface="Raleway"/>
                <a:sym typeface="Raleway"/>
              </a:rPr>
              <a:t>(20PW10)</a:t>
            </a:r>
            <a:endParaRPr b="1" sz="2600">
              <a:solidFill>
                <a:schemeClr val="dk2"/>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VM?</a:t>
            </a:r>
            <a:endParaRPr/>
          </a:p>
          <a:p>
            <a:pPr indent="0" lvl="0" marL="0" rtl="0" algn="l">
              <a:spcBef>
                <a:spcPts val="0"/>
              </a:spcBef>
              <a:spcAft>
                <a:spcPts val="0"/>
              </a:spcAft>
              <a:buNone/>
            </a:pPr>
            <a:r>
              <a:t/>
            </a:r>
            <a:endParaRPr/>
          </a:p>
        </p:txBody>
      </p:sp>
      <p:sp>
        <p:nvSpPr>
          <p:cNvPr id="162" name="Google Shape;162;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4A4A4A"/>
                </a:solidFill>
                <a:highlight>
                  <a:srgbClr val="FFFFFF"/>
                </a:highlight>
                <a:latin typeface="Arial"/>
                <a:ea typeface="Arial"/>
                <a:cs typeface="Arial"/>
                <a:sym typeface="Arial"/>
              </a:rPr>
              <a:t>A VM is a virtual server that emulates a hardware server. A virtual machine relies on the system’s physical hardware to emulate the exact same environment in which you install your applications.</a:t>
            </a:r>
            <a:endParaRPr sz="1200">
              <a:solidFill>
                <a:srgbClr val="4A4A4A"/>
              </a:solidFill>
              <a:highlight>
                <a:srgbClr val="FFFFFF"/>
              </a:highlight>
              <a:latin typeface="Arial"/>
              <a:ea typeface="Arial"/>
              <a:cs typeface="Arial"/>
              <a:sym typeface="Arial"/>
            </a:endParaRPr>
          </a:p>
          <a:p>
            <a:pPr indent="0" lvl="0" marL="0" rtl="0" algn="l">
              <a:spcBef>
                <a:spcPts val="1200"/>
              </a:spcBef>
              <a:spcAft>
                <a:spcPts val="0"/>
              </a:spcAft>
              <a:buNone/>
            </a:pPr>
            <a:r>
              <a:rPr lang="en" sz="1200">
                <a:solidFill>
                  <a:srgbClr val="4A4A4A"/>
                </a:solidFill>
                <a:highlight>
                  <a:srgbClr val="FFFFFF"/>
                </a:highlight>
                <a:latin typeface="Arial"/>
                <a:ea typeface="Arial"/>
                <a:cs typeface="Arial"/>
                <a:sym typeface="Arial"/>
              </a:rPr>
              <a:t>Depending on your use case, you can use a system virtual machine (that runs an entire OS as a process, allowing you to substitute a real machine for a virtual machine) or process virtual machines that let you execute computer applications alone in the virtual environment.</a:t>
            </a:r>
            <a:endParaRPr sz="1200">
              <a:solidFill>
                <a:srgbClr val="4A4A4A"/>
              </a:solidFill>
              <a:highlight>
                <a:srgbClr val="FFFFFF"/>
              </a:highlight>
              <a:latin typeface="Arial"/>
              <a:ea typeface="Arial"/>
              <a:cs typeface="Arial"/>
              <a:sym typeface="Arial"/>
            </a:endParaRPr>
          </a:p>
          <a:p>
            <a:pPr indent="0" lvl="0" marL="0" rtl="0" algn="l">
              <a:spcBef>
                <a:spcPts val="1200"/>
              </a:spcBef>
              <a:spcAft>
                <a:spcPts val="1200"/>
              </a:spcAft>
              <a:buNone/>
            </a:pPr>
            <a:r>
              <a:rPr lang="en" sz="1200">
                <a:solidFill>
                  <a:srgbClr val="4A4A4A"/>
                </a:solidFill>
                <a:highlight>
                  <a:srgbClr val="FFFFFF"/>
                </a:highlight>
                <a:latin typeface="Arial"/>
                <a:ea typeface="Arial"/>
                <a:cs typeface="Arial"/>
                <a:sym typeface="Arial"/>
              </a:rPr>
              <a:t>Earlier, we used to create virtual machines, and each VM had an OS which took a lot of space and made it heavy.</a:t>
            </a:r>
            <a:endParaRPr sz="1200">
              <a:solidFill>
                <a:srgbClr val="4A4A4A"/>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689425" y="552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DOCKER CONTAINER VS VM</a:t>
            </a:r>
            <a:endParaRPr/>
          </a:p>
        </p:txBody>
      </p:sp>
      <p:sp>
        <p:nvSpPr>
          <p:cNvPr id="168" name="Google Shape;168;p26"/>
          <p:cNvSpPr txBox="1"/>
          <p:nvPr>
            <p:ph idx="1" type="body"/>
          </p:nvPr>
        </p:nvSpPr>
        <p:spPr>
          <a:xfrm>
            <a:off x="518000" y="1371600"/>
            <a:ext cx="7944000" cy="3453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200">
                <a:solidFill>
                  <a:srgbClr val="4A4A4A"/>
                </a:solidFill>
                <a:highlight>
                  <a:srgbClr val="FFFFFF"/>
                </a:highlight>
                <a:latin typeface="Georgia"/>
                <a:ea typeface="Georgia"/>
                <a:cs typeface="Georgia"/>
                <a:sym typeface="Georgia"/>
              </a:rPr>
              <a:t>Docker is an open-source project that offers a software development solution known as containers</a:t>
            </a:r>
            <a:endParaRPr sz="1150">
              <a:solidFill>
                <a:srgbClr val="000000"/>
              </a:solidFill>
              <a:highlight>
                <a:srgbClr val="FFFFFF"/>
              </a:highlight>
              <a:latin typeface="Georgia"/>
              <a:ea typeface="Georgia"/>
              <a:cs typeface="Georgia"/>
              <a:sym typeface="Georgia"/>
            </a:endParaRPr>
          </a:p>
          <a:p>
            <a:pPr indent="0" lvl="0" marL="0" rtl="0" algn="l">
              <a:spcBef>
                <a:spcPts val="1200"/>
              </a:spcBef>
              <a:spcAft>
                <a:spcPts val="0"/>
              </a:spcAft>
              <a:buNone/>
            </a:pPr>
            <a:r>
              <a:rPr lang="en" sz="1150">
                <a:solidFill>
                  <a:srgbClr val="000000"/>
                </a:solidFill>
                <a:highlight>
                  <a:srgbClr val="FFFFFF"/>
                </a:highlight>
                <a:latin typeface="Georgia"/>
                <a:ea typeface="Georgia"/>
                <a:cs typeface="Georgia"/>
                <a:sym typeface="Georgia"/>
              </a:rPr>
              <a:t>Containers are compared with virtual machines (VMs). VMs are the guest operating system such as Linux or Windows runs on top of a host operating system with virtualized access to the underlying hardware. Containers allow you to package your application together with libraries and other dependencies, providing isolated environments for running your software services.</a:t>
            </a:r>
            <a:endParaRPr sz="1150">
              <a:solidFill>
                <a:srgbClr val="000000"/>
              </a:solidFill>
              <a:highlight>
                <a:srgbClr val="FFFFFF"/>
              </a:highlight>
              <a:latin typeface="Georgia"/>
              <a:ea typeface="Georgia"/>
              <a:cs typeface="Georgia"/>
              <a:sym typeface="Georgia"/>
            </a:endParaRPr>
          </a:p>
          <a:p>
            <a:pPr indent="0" lvl="0" marL="0" rtl="0" algn="l">
              <a:spcBef>
                <a:spcPts val="1200"/>
              </a:spcBef>
              <a:spcAft>
                <a:spcPts val="0"/>
              </a:spcAft>
              <a:buNone/>
            </a:pPr>
            <a:r>
              <a:rPr lang="en" sz="1200">
                <a:solidFill>
                  <a:srgbClr val="2A3B4F"/>
                </a:solidFill>
                <a:highlight>
                  <a:srgbClr val="FFFFFF"/>
                </a:highlight>
                <a:latin typeface="Georgia"/>
                <a:ea typeface="Georgia"/>
                <a:cs typeface="Georgia"/>
                <a:sym typeface="Georgia"/>
              </a:rPr>
              <a:t>VMs have the host OS and guest OS inside each VM. A guest OS can be any OS, like Linux or Windows, irrespective of the host OS. In contrast, Docker containers host on a single physical server with a host OS, which shares among them. Sharing the host OS between containers makes them light</a:t>
            </a:r>
            <a:endParaRPr sz="1200">
              <a:solidFill>
                <a:srgbClr val="2A3B4F"/>
              </a:solidFill>
              <a:highlight>
                <a:srgbClr val="FFFFFF"/>
              </a:highlight>
              <a:latin typeface="Georgia"/>
              <a:ea typeface="Georgia"/>
              <a:cs typeface="Georgia"/>
              <a:sym typeface="Georgia"/>
            </a:endParaRPr>
          </a:p>
          <a:p>
            <a:pPr indent="0" lvl="0" marL="0" rtl="0" algn="l">
              <a:spcBef>
                <a:spcPts val="1200"/>
              </a:spcBef>
              <a:spcAft>
                <a:spcPts val="0"/>
              </a:spcAft>
              <a:buNone/>
            </a:pPr>
            <a:r>
              <a:rPr lang="en" sz="1200">
                <a:solidFill>
                  <a:srgbClr val="2A3B4F"/>
                </a:solidFill>
                <a:highlight>
                  <a:srgbClr val="FFFFFF"/>
                </a:highlight>
                <a:latin typeface="Georgia"/>
                <a:ea typeface="Georgia"/>
                <a:cs typeface="Georgia"/>
                <a:sym typeface="Georgia"/>
              </a:rPr>
              <a:t>Docker containers are considered suitable to run multiple applications over a single OS kernel; whereas, virtual machines are needed if the applications or services required to run on different OS. </a:t>
            </a:r>
            <a:endParaRPr sz="1200">
              <a:solidFill>
                <a:srgbClr val="2A3B4F"/>
              </a:solidFill>
              <a:highlight>
                <a:srgbClr val="FFFFFF"/>
              </a:highlight>
              <a:latin typeface="Georgia"/>
              <a:ea typeface="Georgia"/>
              <a:cs typeface="Georgia"/>
              <a:sym typeface="Georgia"/>
            </a:endParaRPr>
          </a:p>
          <a:p>
            <a:pPr indent="0" lvl="0" marL="0" rtl="0" algn="l">
              <a:spcBef>
                <a:spcPts val="1200"/>
              </a:spcBef>
              <a:spcAft>
                <a:spcPts val="1200"/>
              </a:spcAft>
              <a:buNone/>
            </a:pPr>
            <a:r>
              <a:rPr lang="en" sz="1200">
                <a:solidFill>
                  <a:srgbClr val="0B214A"/>
                </a:solidFill>
                <a:highlight>
                  <a:srgbClr val="FFFFFF"/>
                </a:highlight>
                <a:latin typeface="Roboto"/>
                <a:ea typeface="Roboto"/>
                <a:cs typeface="Roboto"/>
                <a:sym typeface="Roboto"/>
              </a:rPr>
              <a:t>Virtual machines (VMs) are an abstraction of physical hardware turning one server into many servers. The hypervisor allows multiple VMs to run on a single machine. Each VM includes a full copy of an operating system, the application, necessary binaries and libraries – taking up tens of GBs. VMs can also be slow to boot.</a:t>
            </a:r>
            <a:endParaRPr sz="1200">
              <a:solidFill>
                <a:srgbClr val="2A3B4F"/>
              </a:solidFill>
              <a:highlight>
                <a:srgbClr val="FFFFFF"/>
              </a:highlight>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7"/>
          <p:cNvPicPr preferRelativeResize="0"/>
          <p:nvPr/>
        </p:nvPicPr>
        <p:blipFill>
          <a:blip r:embed="rId3">
            <a:alphaModFix/>
          </a:blip>
          <a:stretch>
            <a:fillRect/>
          </a:stretch>
        </p:blipFill>
        <p:spPr>
          <a:xfrm>
            <a:off x="853000" y="727450"/>
            <a:ext cx="7172325" cy="4010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727650" y="59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DOCKER ARCHITECTURE</a:t>
            </a:r>
            <a:endParaRPr/>
          </a:p>
        </p:txBody>
      </p:sp>
      <p:pic>
        <p:nvPicPr>
          <p:cNvPr id="179" name="Google Shape;179;p28"/>
          <p:cNvPicPr preferRelativeResize="0"/>
          <p:nvPr/>
        </p:nvPicPr>
        <p:blipFill>
          <a:blip r:embed="rId3">
            <a:alphaModFix/>
          </a:blip>
          <a:stretch>
            <a:fillRect/>
          </a:stretch>
        </p:blipFill>
        <p:spPr>
          <a:xfrm>
            <a:off x="1008000" y="1402548"/>
            <a:ext cx="6168900" cy="33953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idx="4294967295" type="body"/>
          </p:nvPr>
        </p:nvSpPr>
        <p:spPr>
          <a:xfrm>
            <a:off x="620975" y="278150"/>
            <a:ext cx="7688700" cy="43254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en" sz="3868">
                <a:solidFill>
                  <a:srgbClr val="4A4A4A"/>
                </a:solidFill>
                <a:highlight>
                  <a:srgbClr val="FFFFFF"/>
                </a:highlight>
                <a:latin typeface="Arial"/>
                <a:ea typeface="Arial"/>
                <a:cs typeface="Arial"/>
                <a:sym typeface="Arial"/>
              </a:rPr>
              <a:t>The architecture of Docker uses a client-server model</a:t>
            </a:r>
            <a:endParaRPr sz="3868">
              <a:solidFill>
                <a:srgbClr val="4A4A4A"/>
              </a:solidFill>
              <a:highlight>
                <a:srgbClr val="FFFFFF"/>
              </a:highlight>
              <a:latin typeface="Arial"/>
              <a:ea typeface="Arial"/>
              <a:cs typeface="Arial"/>
              <a:sym typeface="Arial"/>
            </a:endParaRPr>
          </a:p>
          <a:p>
            <a:pPr indent="0" lvl="0" marL="0" rtl="0" algn="just">
              <a:lnSpc>
                <a:spcPct val="120000"/>
              </a:lnSpc>
              <a:spcBef>
                <a:spcPts val="1200"/>
              </a:spcBef>
              <a:spcAft>
                <a:spcPts val="0"/>
              </a:spcAft>
              <a:buNone/>
            </a:pPr>
            <a:r>
              <a:rPr b="1" lang="en" sz="3968" u="sng">
                <a:solidFill>
                  <a:srgbClr val="4A4A4A"/>
                </a:solidFill>
                <a:highlight>
                  <a:srgbClr val="FFFFFF"/>
                </a:highlight>
                <a:latin typeface="Arial"/>
                <a:ea typeface="Arial"/>
                <a:cs typeface="Arial"/>
                <a:sym typeface="Arial"/>
              </a:rPr>
              <a:t>DOCKER’S CLIENT</a:t>
            </a:r>
            <a:endParaRPr b="1" sz="3968" u="sng">
              <a:solidFill>
                <a:srgbClr val="4A4A4A"/>
              </a:solidFill>
              <a:highlight>
                <a:srgbClr val="FFFFFF"/>
              </a:highlight>
              <a:latin typeface="Arial"/>
              <a:ea typeface="Arial"/>
              <a:cs typeface="Arial"/>
              <a:sym typeface="Arial"/>
            </a:endParaRPr>
          </a:p>
          <a:p>
            <a:pPr indent="0" lvl="0" marL="0" rtl="0" algn="just">
              <a:lnSpc>
                <a:spcPct val="170000"/>
              </a:lnSpc>
              <a:spcBef>
                <a:spcPts val="400"/>
              </a:spcBef>
              <a:spcAft>
                <a:spcPts val="0"/>
              </a:spcAft>
              <a:buNone/>
            </a:pPr>
            <a:r>
              <a:rPr lang="en" sz="3868">
                <a:solidFill>
                  <a:srgbClr val="4A4A4A"/>
                </a:solidFill>
                <a:highlight>
                  <a:srgbClr val="FFFFFF"/>
                </a:highlight>
                <a:latin typeface="Arial"/>
                <a:ea typeface="Arial"/>
                <a:cs typeface="Arial"/>
                <a:sym typeface="Arial"/>
              </a:rPr>
              <a:t>Docker users can interact with Docker through a client. When any docker commands runs, the client sends them to docker daemon, which carries them out. It is possible for Docker client to communicate with more than one daemon.</a:t>
            </a:r>
            <a:endParaRPr sz="3868">
              <a:solidFill>
                <a:srgbClr val="4A4A4A"/>
              </a:solidFill>
              <a:highlight>
                <a:srgbClr val="FFFFFF"/>
              </a:highlight>
              <a:latin typeface="Arial"/>
              <a:ea typeface="Arial"/>
              <a:cs typeface="Arial"/>
              <a:sym typeface="Arial"/>
            </a:endParaRPr>
          </a:p>
          <a:p>
            <a:pPr indent="0" lvl="0" marL="0" rtl="0" algn="just">
              <a:lnSpc>
                <a:spcPct val="170000"/>
              </a:lnSpc>
              <a:spcBef>
                <a:spcPts val="1200"/>
              </a:spcBef>
              <a:spcAft>
                <a:spcPts val="0"/>
              </a:spcAft>
              <a:buNone/>
            </a:pPr>
            <a:r>
              <a:rPr lang="en" sz="3868">
                <a:solidFill>
                  <a:srgbClr val="4A4A4A"/>
                </a:solidFill>
                <a:highlight>
                  <a:srgbClr val="FFFFFF"/>
                </a:highlight>
                <a:latin typeface="Arial"/>
                <a:ea typeface="Arial"/>
                <a:cs typeface="Arial"/>
                <a:sym typeface="Arial"/>
              </a:rPr>
              <a:t>Ex: </a:t>
            </a:r>
            <a:r>
              <a:rPr lang="en" sz="4288">
                <a:solidFill>
                  <a:srgbClr val="232629"/>
                </a:solidFill>
                <a:highlight>
                  <a:srgbClr val="FFFFFF"/>
                </a:highlight>
                <a:latin typeface="Arial"/>
                <a:ea typeface="Arial"/>
                <a:cs typeface="Arial"/>
                <a:sym typeface="Arial"/>
              </a:rPr>
              <a:t>Docker daemon is the brain behind the whole operation. When you use </a:t>
            </a:r>
            <a:r>
              <a:rPr lang="en" sz="4238">
                <a:solidFill>
                  <a:srgbClr val="232629"/>
                </a:solidFill>
                <a:latin typeface="Arial"/>
                <a:ea typeface="Arial"/>
                <a:cs typeface="Arial"/>
                <a:sym typeface="Arial"/>
              </a:rPr>
              <a:t>docker run</a:t>
            </a:r>
            <a:r>
              <a:rPr lang="en" sz="4288">
                <a:solidFill>
                  <a:srgbClr val="232629"/>
                </a:solidFill>
                <a:highlight>
                  <a:srgbClr val="FFFFFF"/>
                </a:highlight>
                <a:latin typeface="Arial"/>
                <a:ea typeface="Arial"/>
                <a:cs typeface="Arial"/>
                <a:sym typeface="Arial"/>
              </a:rPr>
              <a:t> command to start up a container, your docker client will translate that command into an API call, sends it to docker daemon, Docker daemon then evaluates the request, talks to underlying os and provisions your container.</a:t>
            </a:r>
            <a:endParaRPr sz="7006">
              <a:solidFill>
                <a:srgbClr val="4A4A4A"/>
              </a:solidFill>
              <a:highlight>
                <a:srgbClr val="FFFFFF"/>
              </a:highlight>
              <a:latin typeface="Arial"/>
              <a:ea typeface="Arial"/>
              <a:cs typeface="Arial"/>
              <a:sym typeface="Arial"/>
            </a:endParaRPr>
          </a:p>
          <a:p>
            <a:pPr indent="0" lvl="0" marL="0" rtl="0" algn="just">
              <a:lnSpc>
                <a:spcPct val="120000"/>
              </a:lnSpc>
              <a:spcBef>
                <a:spcPts val="1200"/>
              </a:spcBef>
              <a:spcAft>
                <a:spcPts val="0"/>
              </a:spcAft>
              <a:buNone/>
            </a:pPr>
            <a:r>
              <a:rPr b="1" lang="en" sz="3968" u="sng">
                <a:solidFill>
                  <a:srgbClr val="4A4A4A"/>
                </a:solidFill>
                <a:highlight>
                  <a:srgbClr val="FFFFFF"/>
                </a:highlight>
                <a:latin typeface="Arial"/>
                <a:ea typeface="Arial"/>
                <a:cs typeface="Arial"/>
                <a:sym typeface="Arial"/>
              </a:rPr>
              <a:t>DOCKER’S HOST</a:t>
            </a:r>
            <a:endParaRPr b="1" sz="3968" u="sng">
              <a:solidFill>
                <a:srgbClr val="4A4A4A"/>
              </a:solidFill>
              <a:highlight>
                <a:srgbClr val="FFFFFF"/>
              </a:highlight>
              <a:latin typeface="Arial"/>
              <a:ea typeface="Arial"/>
              <a:cs typeface="Arial"/>
              <a:sym typeface="Arial"/>
            </a:endParaRPr>
          </a:p>
          <a:p>
            <a:pPr indent="0" lvl="0" marL="0" rtl="0" algn="just">
              <a:lnSpc>
                <a:spcPct val="170000"/>
              </a:lnSpc>
              <a:spcBef>
                <a:spcPts val="400"/>
              </a:spcBef>
              <a:spcAft>
                <a:spcPts val="1200"/>
              </a:spcAft>
              <a:buNone/>
            </a:pPr>
            <a:r>
              <a:rPr lang="en" sz="3868">
                <a:solidFill>
                  <a:srgbClr val="4A4A4A"/>
                </a:solidFill>
                <a:highlight>
                  <a:srgbClr val="FFFFFF"/>
                </a:highlight>
                <a:latin typeface="Arial"/>
                <a:ea typeface="Arial"/>
                <a:cs typeface="Arial"/>
                <a:sym typeface="Arial"/>
              </a:rPr>
              <a:t>The Docker host provides a complete environment to execute and run applications. It comprises of the Docker daemon &amp; objects- Images, Containers,</a:t>
            </a:r>
            <a:endParaRPr sz="1200">
              <a:solidFill>
                <a:srgbClr val="4A4A4A"/>
              </a:solidFill>
              <a:highlight>
                <a:srgbClr val="FFFFFF"/>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idx="4294967295" type="body"/>
          </p:nvPr>
        </p:nvSpPr>
        <p:spPr>
          <a:xfrm>
            <a:off x="620975" y="176025"/>
            <a:ext cx="7688700" cy="4325400"/>
          </a:xfrm>
          <a:prstGeom prst="rect">
            <a:avLst/>
          </a:prstGeom>
        </p:spPr>
        <p:txBody>
          <a:bodyPr anchorCtr="0" anchor="t" bIns="91425" lIns="91425" spcFirstLastPara="1" rIns="91425" wrap="square" tIns="91425">
            <a:normAutofit fontScale="25000" lnSpcReduction="20000"/>
          </a:bodyPr>
          <a:lstStyle/>
          <a:p>
            <a:pPr indent="0" lvl="0" marL="0" rtl="0" algn="just">
              <a:lnSpc>
                <a:spcPct val="170000"/>
              </a:lnSpc>
              <a:spcBef>
                <a:spcPts val="0"/>
              </a:spcBef>
              <a:spcAft>
                <a:spcPts val="0"/>
              </a:spcAft>
              <a:buNone/>
            </a:pPr>
            <a:r>
              <a:rPr b="1" lang="en" sz="3868" u="sng">
                <a:solidFill>
                  <a:srgbClr val="4A4A4A"/>
                </a:solidFill>
                <a:highlight>
                  <a:schemeClr val="lt1"/>
                </a:highlight>
                <a:latin typeface="Arial"/>
                <a:ea typeface="Arial"/>
                <a:cs typeface="Arial"/>
                <a:sym typeface="Arial"/>
              </a:rPr>
              <a:t>DOCKER’S OBJECTS:</a:t>
            </a:r>
            <a:endParaRPr b="1" sz="3868" u="sng">
              <a:solidFill>
                <a:srgbClr val="4A4A4A"/>
              </a:solidFill>
              <a:highlight>
                <a:schemeClr val="lt1"/>
              </a:highlight>
              <a:latin typeface="Arial"/>
              <a:ea typeface="Arial"/>
              <a:cs typeface="Arial"/>
              <a:sym typeface="Arial"/>
            </a:endParaRPr>
          </a:p>
          <a:p>
            <a:pPr indent="0" lvl="0" marL="0" rtl="0" algn="just">
              <a:lnSpc>
                <a:spcPct val="170000"/>
              </a:lnSpc>
              <a:spcBef>
                <a:spcPts val="1200"/>
              </a:spcBef>
              <a:spcAft>
                <a:spcPts val="0"/>
              </a:spcAft>
              <a:buNone/>
            </a:pPr>
            <a:r>
              <a:rPr b="1" lang="en" sz="5068">
                <a:solidFill>
                  <a:srgbClr val="4A4A4A"/>
                </a:solidFill>
                <a:highlight>
                  <a:schemeClr val="lt1"/>
                </a:highlight>
                <a:latin typeface="Arial"/>
                <a:ea typeface="Arial"/>
                <a:cs typeface="Arial"/>
                <a:sym typeface="Arial"/>
              </a:rPr>
              <a:t>1)DOCKER IMAGE</a:t>
            </a:r>
            <a:endParaRPr b="1" sz="5868">
              <a:solidFill>
                <a:srgbClr val="4A4A4A"/>
              </a:solidFill>
              <a:highlight>
                <a:schemeClr val="lt1"/>
              </a:highlight>
              <a:latin typeface="Arial"/>
              <a:ea typeface="Arial"/>
              <a:cs typeface="Arial"/>
              <a:sym typeface="Arial"/>
            </a:endParaRPr>
          </a:p>
          <a:p>
            <a:pPr indent="0" lvl="0" marL="0" rtl="0" algn="just">
              <a:lnSpc>
                <a:spcPct val="170000"/>
              </a:lnSpc>
              <a:spcBef>
                <a:spcPts val="1200"/>
              </a:spcBef>
              <a:spcAft>
                <a:spcPts val="0"/>
              </a:spcAft>
              <a:buNone/>
            </a:pPr>
            <a:r>
              <a:rPr lang="en" sz="5468">
                <a:solidFill>
                  <a:srgbClr val="666666"/>
                </a:solidFill>
                <a:highlight>
                  <a:schemeClr val="lt1"/>
                </a:highlight>
                <a:latin typeface="Arial"/>
                <a:ea typeface="Arial"/>
                <a:cs typeface="Arial"/>
                <a:sym typeface="Arial"/>
              </a:rPr>
              <a:t>Docker is used to create, run and deploy applications in containers. A Docker image contains application code, libraries, tools, dependencies and other files needed to make an application run.When the image is deployed to a Docker environment, it can be executed as a Docker container. </a:t>
            </a:r>
            <a:endParaRPr sz="5468">
              <a:solidFill>
                <a:srgbClr val="666666"/>
              </a:solidFill>
              <a:highlight>
                <a:schemeClr val="lt1"/>
              </a:highlight>
              <a:latin typeface="Arial"/>
              <a:ea typeface="Arial"/>
              <a:cs typeface="Arial"/>
              <a:sym typeface="Arial"/>
            </a:endParaRPr>
          </a:p>
          <a:p>
            <a:pPr indent="0" lvl="0" marL="0" rtl="0" algn="just">
              <a:lnSpc>
                <a:spcPct val="170000"/>
              </a:lnSpc>
              <a:spcBef>
                <a:spcPts val="1200"/>
              </a:spcBef>
              <a:spcAft>
                <a:spcPts val="0"/>
              </a:spcAft>
              <a:buNone/>
            </a:pPr>
            <a:r>
              <a:rPr lang="en" sz="5468">
                <a:solidFill>
                  <a:srgbClr val="666666"/>
                </a:solidFill>
                <a:highlight>
                  <a:schemeClr val="lt1"/>
                </a:highlight>
                <a:latin typeface="Arial"/>
                <a:ea typeface="Arial"/>
                <a:cs typeface="Arial"/>
                <a:sym typeface="Arial"/>
              </a:rPr>
              <a:t>The docker run command creates a container from a specific image.</a:t>
            </a:r>
            <a:endParaRPr sz="5468">
              <a:solidFill>
                <a:srgbClr val="666666"/>
              </a:solidFill>
              <a:highlight>
                <a:schemeClr val="lt1"/>
              </a:highlight>
              <a:latin typeface="Arial"/>
              <a:ea typeface="Arial"/>
              <a:cs typeface="Arial"/>
              <a:sym typeface="Arial"/>
            </a:endParaRPr>
          </a:p>
          <a:p>
            <a:pPr indent="0" lvl="0" marL="0" rtl="0" algn="just">
              <a:lnSpc>
                <a:spcPct val="170000"/>
              </a:lnSpc>
              <a:spcBef>
                <a:spcPts val="1200"/>
              </a:spcBef>
              <a:spcAft>
                <a:spcPts val="0"/>
              </a:spcAft>
              <a:buNone/>
            </a:pPr>
            <a:r>
              <a:rPr lang="en" sz="5468">
                <a:solidFill>
                  <a:srgbClr val="666666"/>
                </a:solidFill>
                <a:highlight>
                  <a:schemeClr val="lt1"/>
                </a:highlight>
                <a:latin typeface="Arial"/>
                <a:ea typeface="Arial"/>
                <a:cs typeface="Arial"/>
                <a:sym typeface="Arial"/>
              </a:rPr>
              <a:t>Docker images are a reusable asset -- deployable on any host. Developers can take the static image layers from one project and use them in another. This saves the user time, because they do not have to recreate an image from scratch.</a:t>
            </a:r>
            <a:endParaRPr sz="5468">
              <a:solidFill>
                <a:srgbClr val="666666"/>
              </a:solidFill>
              <a:highlight>
                <a:schemeClr val="lt1"/>
              </a:highlight>
              <a:latin typeface="Arial"/>
              <a:ea typeface="Arial"/>
              <a:cs typeface="Arial"/>
              <a:sym typeface="Arial"/>
            </a:endParaRPr>
          </a:p>
          <a:p>
            <a:pPr indent="0" lvl="0" marL="0" rtl="0" algn="just">
              <a:lnSpc>
                <a:spcPct val="170000"/>
              </a:lnSpc>
              <a:spcBef>
                <a:spcPts val="1200"/>
              </a:spcBef>
              <a:spcAft>
                <a:spcPts val="0"/>
              </a:spcAft>
              <a:buNone/>
            </a:pPr>
            <a:r>
              <a:rPr lang="en" sz="5468">
                <a:solidFill>
                  <a:srgbClr val="666666"/>
                </a:solidFill>
                <a:highlight>
                  <a:schemeClr val="lt1"/>
                </a:highlight>
                <a:latin typeface="Arial"/>
                <a:ea typeface="Arial"/>
                <a:cs typeface="Arial"/>
                <a:sym typeface="Arial"/>
              </a:rPr>
              <a:t>So basically Docker images are read only templates that you build from a set of instructions written in Dockerfile. Images define both - what you want your packaged application and its dependencies to look like and what processes to run when its launched.</a:t>
            </a:r>
            <a:endParaRPr sz="5468">
              <a:solidFill>
                <a:srgbClr val="4A4A4A"/>
              </a:solidFill>
              <a:highlight>
                <a:srgbClr val="FFFFFF"/>
              </a:highlight>
              <a:latin typeface="Arial"/>
              <a:ea typeface="Arial"/>
              <a:cs typeface="Arial"/>
              <a:sym typeface="Arial"/>
            </a:endParaRPr>
          </a:p>
          <a:p>
            <a:pPr indent="0" lvl="0" marL="0" rtl="0" algn="just">
              <a:lnSpc>
                <a:spcPct val="170000"/>
              </a:lnSpc>
              <a:spcBef>
                <a:spcPts val="1200"/>
              </a:spcBef>
              <a:spcAft>
                <a:spcPts val="0"/>
              </a:spcAft>
              <a:buNone/>
            </a:pPr>
            <a:r>
              <a:t/>
            </a:r>
            <a:endParaRPr sz="2000">
              <a:solidFill>
                <a:srgbClr val="4A4A4A"/>
              </a:solidFill>
              <a:highlight>
                <a:srgbClr val="FFFFFF"/>
              </a:highlight>
              <a:latin typeface="Arial"/>
              <a:ea typeface="Arial"/>
              <a:cs typeface="Arial"/>
              <a:sym typeface="Arial"/>
            </a:endParaRPr>
          </a:p>
          <a:p>
            <a:pPr indent="0" lvl="0" marL="0" rtl="0" algn="just">
              <a:lnSpc>
                <a:spcPct val="170000"/>
              </a:lnSpc>
              <a:spcBef>
                <a:spcPts val="1200"/>
              </a:spcBef>
              <a:spcAft>
                <a:spcPts val="0"/>
              </a:spcAft>
              <a:buNone/>
            </a:pPr>
            <a:r>
              <a:t/>
            </a:r>
            <a:endParaRPr sz="1200">
              <a:solidFill>
                <a:srgbClr val="4A4A4A"/>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200">
              <a:solidFill>
                <a:srgbClr val="4A4A4A"/>
              </a:solidFill>
              <a:highlight>
                <a:srgbClr val="FFFFFF"/>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idx="4294967295" type="body"/>
          </p:nvPr>
        </p:nvSpPr>
        <p:spPr>
          <a:xfrm>
            <a:off x="3976175" y="360229"/>
            <a:ext cx="4953900" cy="439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t>2)</a:t>
            </a:r>
            <a:r>
              <a:rPr b="1" lang="en" sz="1200"/>
              <a:t>DOCKER CONTAINER</a:t>
            </a:r>
            <a:endParaRPr b="1" sz="1400"/>
          </a:p>
          <a:p>
            <a:pPr indent="0" lvl="0" marL="0" rtl="0" algn="l">
              <a:spcBef>
                <a:spcPts val="1200"/>
              </a:spcBef>
              <a:spcAft>
                <a:spcPts val="0"/>
              </a:spcAft>
              <a:buNone/>
            </a:pPr>
            <a:r>
              <a:rPr lang="en">
                <a:solidFill>
                  <a:srgbClr val="666666"/>
                </a:solidFill>
                <a:highlight>
                  <a:srgbClr val="FFFFFF"/>
                </a:highlight>
                <a:latin typeface="Arial"/>
                <a:ea typeface="Arial"/>
                <a:cs typeface="Arial"/>
                <a:sym typeface="Arial"/>
              </a:rPr>
              <a:t>A Docker container is a virtualized runtime environment used in application development. It is used to create, run and deploy applications.</a:t>
            </a:r>
            <a:endParaRPr sz="683">
              <a:solidFill>
                <a:srgbClr val="666666"/>
              </a:solidFill>
              <a:highlight>
                <a:srgbClr val="FFFFFF"/>
              </a:highlight>
              <a:latin typeface="Arial"/>
              <a:ea typeface="Arial"/>
              <a:cs typeface="Arial"/>
              <a:sym typeface="Arial"/>
            </a:endParaRPr>
          </a:p>
          <a:p>
            <a:pPr indent="0" lvl="0" marL="0" rtl="0" algn="l">
              <a:spcBef>
                <a:spcPts val="1200"/>
              </a:spcBef>
              <a:spcAft>
                <a:spcPts val="0"/>
              </a:spcAft>
              <a:buNone/>
            </a:pPr>
            <a:r>
              <a:rPr lang="en" sz="1233">
                <a:solidFill>
                  <a:srgbClr val="0A0A23"/>
                </a:solidFill>
                <a:highlight>
                  <a:srgbClr val="FFFFFF"/>
                </a:highlight>
              </a:rPr>
              <a:t>This diagram shows you that containers package up just the user space, and not the kernel or virtual hardware like a VM does. Each container gets its own isolated user space to allow multiple containers to run on a single host machine. We can see that all the operating system level architecture is being shared across containers. The only parts that are created from scratch are the bins and libs. This is what makes containers so lightweight.</a:t>
            </a:r>
            <a:endParaRPr sz="683">
              <a:solidFill>
                <a:srgbClr val="666666"/>
              </a:solidFill>
              <a:highlight>
                <a:srgbClr val="FFFFFF"/>
              </a:highlight>
              <a:latin typeface="Arial"/>
              <a:ea typeface="Arial"/>
              <a:cs typeface="Arial"/>
              <a:sym typeface="Arial"/>
            </a:endParaRPr>
          </a:p>
          <a:p>
            <a:pPr indent="0" lvl="0" marL="0" rtl="0" algn="l">
              <a:spcBef>
                <a:spcPts val="1200"/>
              </a:spcBef>
              <a:spcAft>
                <a:spcPts val="0"/>
              </a:spcAft>
              <a:buNone/>
            </a:pPr>
            <a:r>
              <a:rPr lang="en">
                <a:solidFill>
                  <a:srgbClr val="666666"/>
                </a:solidFill>
                <a:highlight>
                  <a:srgbClr val="FFFFFF"/>
                </a:highlight>
                <a:latin typeface="Arial"/>
                <a:ea typeface="Arial"/>
                <a:cs typeface="Arial"/>
                <a:sym typeface="Arial"/>
              </a:rPr>
              <a:t>Containers need a runnable image to exist. Containers are dependent on images, because they are used to construct runtime environments and are needed to run an application.</a:t>
            </a:r>
            <a:endParaRPr>
              <a:solidFill>
                <a:srgbClr val="666666"/>
              </a:solidFill>
              <a:highlight>
                <a:srgbClr val="FFFFFF"/>
              </a:highlight>
              <a:latin typeface="Arial"/>
              <a:ea typeface="Arial"/>
              <a:cs typeface="Arial"/>
              <a:sym typeface="Arial"/>
            </a:endParaRPr>
          </a:p>
          <a:p>
            <a:pPr indent="0" lvl="0" marL="0" rtl="0" algn="l">
              <a:spcBef>
                <a:spcPts val="1200"/>
              </a:spcBef>
              <a:spcAft>
                <a:spcPts val="1200"/>
              </a:spcAft>
              <a:buNone/>
            </a:pPr>
            <a:r>
              <a:rPr lang="en">
                <a:solidFill>
                  <a:srgbClr val="4A4A4A"/>
                </a:solidFill>
                <a:highlight>
                  <a:srgbClr val="FFFFFF"/>
                </a:highlight>
                <a:latin typeface="Arial"/>
                <a:ea typeface="Arial"/>
                <a:cs typeface="Arial"/>
                <a:sym typeface="Arial"/>
              </a:rPr>
              <a:t>Containers only have access to resources that are defined in the image.</a:t>
            </a:r>
            <a:endParaRPr>
              <a:solidFill>
                <a:srgbClr val="666666"/>
              </a:solidFill>
              <a:highlight>
                <a:srgbClr val="FFFFFF"/>
              </a:highlight>
              <a:latin typeface="Arial"/>
              <a:ea typeface="Arial"/>
              <a:cs typeface="Arial"/>
              <a:sym typeface="Arial"/>
            </a:endParaRPr>
          </a:p>
        </p:txBody>
      </p:sp>
      <p:pic>
        <p:nvPicPr>
          <p:cNvPr id="195" name="Google Shape;195;p31"/>
          <p:cNvPicPr preferRelativeResize="0"/>
          <p:nvPr/>
        </p:nvPicPr>
        <p:blipFill>
          <a:blip r:embed="rId3">
            <a:alphaModFix/>
          </a:blip>
          <a:stretch>
            <a:fillRect/>
          </a:stretch>
        </p:blipFill>
        <p:spPr>
          <a:xfrm>
            <a:off x="145100" y="524500"/>
            <a:ext cx="3685175" cy="4019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600">
                <a:solidFill>
                  <a:schemeClr val="dk2"/>
                </a:solidFill>
                <a:latin typeface="Raleway"/>
                <a:ea typeface="Raleway"/>
                <a:cs typeface="Raleway"/>
                <a:sym typeface="Raleway"/>
              </a:rPr>
              <a:t>DEEPTHI R</a:t>
            </a:r>
            <a:endParaRPr b="1" sz="2600">
              <a:solidFill>
                <a:schemeClr val="dk2"/>
              </a:solidFill>
              <a:latin typeface="Raleway"/>
              <a:ea typeface="Raleway"/>
              <a:cs typeface="Raleway"/>
              <a:sym typeface="Raleway"/>
            </a:endParaRPr>
          </a:p>
          <a:p>
            <a:pPr indent="0" lvl="0" marL="0" rtl="0" algn="ctr">
              <a:spcBef>
                <a:spcPts val="1200"/>
              </a:spcBef>
              <a:spcAft>
                <a:spcPts val="1200"/>
              </a:spcAft>
              <a:buNone/>
            </a:pPr>
            <a:r>
              <a:rPr b="1" lang="en" sz="2600">
                <a:solidFill>
                  <a:schemeClr val="dk2"/>
                </a:solidFill>
                <a:latin typeface="Raleway"/>
                <a:ea typeface="Raleway"/>
                <a:cs typeface="Raleway"/>
                <a:sym typeface="Raleway"/>
              </a:rPr>
              <a:t>(20PW08)</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idx="4294967295" type="body"/>
          </p:nvPr>
        </p:nvSpPr>
        <p:spPr>
          <a:xfrm>
            <a:off x="729450" y="313725"/>
            <a:ext cx="7688700" cy="4026300"/>
          </a:xfrm>
          <a:prstGeom prst="rect">
            <a:avLst/>
          </a:prstGeom>
        </p:spPr>
        <p:txBody>
          <a:bodyPr anchorCtr="0" anchor="t" bIns="91425" lIns="91425" spcFirstLastPara="1" rIns="91425" wrap="square" tIns="91425">
            <a:normAutofit/>
          </a:bodyPr>
          <a:lstStyle/>
          <a:p>
            <a:pPr indent="0" lvl="0" marL="0" rtl="0" algn="just">
              <a:lnSpc>
                <a:spcPct val="170000"/>
              </a:lnSpc>
              <a:spcBef>
                <a:spcPts val="0"/>
              </a:spcBef>
              <a:spcAft>
                <a:spcPts val="0"/>
              </a:spcAft>
              <a:buNone/>
            </a:pPr>
            <a:r>
              <a:rPr b="1" lang="en" sz="1500" u="sng">
                <a:solidFill>
                  <a:srgbClr val="4A4A4A"/>
                </a:solidFill>
                <a:highlight>
                  <a:srgbClr val="FFFFFF"/>
                </a:highlight>
                <a:latin typeface="Arial"/>
                <a:ea typeface="Arial"/>
                <a:cs typeface="Arial"/>
                <a:sym typeface="Arial"/>
              </a:rPr>
              <a:t>DOCKER’S REGISTRY</a:t>
            </a:r>
            <a:endParaRPr b="1" sz="1500" u="sng">
              <a:solidFill>
                <a:srgbClr val="4A4A4A"/>
              </a:solidFill>
              <a:highlight>
                <a:srgbClr val="FFFFFF"/>
              </a:highlight>
              <a:latin typeface="Arial"/>
              <a:ea typeface="Arial"/>
              <a:cs typeface="Arial"/>
              <a:sym typeface="Arial"/>
            </a:endParaRPr>
          </a:p>
          <a:p>
            <a:pPr indent="0" lvl="0" marL="0" rtl="0" algn="just">
              <a:lnSpc>
                <a:spcPct val="170000"/>
              </a:lnSpc>
              <a:spcBef>
                <a:spcPts val="1200"/>
              </a:spcBef>
              <a:spcAft>
                <a:spcPts val="0"/>
              </a:spcAft>
              <a:buNone/>
            </a:pPr>
            <a:r>
              <a:rPr lang="en" sz="1400">
                <a:solidFill>
                  <a:srgbClr val="4A4A4A"/>
                </a:solidFill>
                <a:highlight>
                  <a:srgbClr val="FFFFFF"/>
                </a:highlight>
                <a:latin typeface="Arial"/>
                <a:ea typeface="Arial"/>
                <a:cs typeface="Arial"/>
                <a:sym typeface="Arial"/>
              </a:rPr>
              <a:t>Docker registries are services that provide locations from where you can store and download images. </a:t>
            </a:r>
            <a:endParaRPr sz="1400">
              <a:solidFill>
                <a:srgbClr val="4A4A4A"/>
              </a:solidFill>
              <a:highlight>
                <a:srgbClr val="FFFFFF"/>
              </a:highlight>
              <a:latin typeface="Arial"/>
              <a:ea typeface="Arial"/>
              <a:cs typeface="Arial"/>
              <a:sym typeface="Arial"/>
            </a:endParaRPr>
          </a:p>
          <a:p>
            <a:pPr indent="0" lvl="0" marL="0" rtl="0" algn="just">
              <a:lnSpc>
                <a:spcPct val="170000"/>
              </a:lnSpc>
              <a:spcBef>
                <a:spcPts val="1200"/>
              </a:spcBef>
              <a:spcAft>
                <a:spcPts val="0"/>
              </a:spcAft>
              <a:buNone/>
            </a:pPr>
            <a:r>
              <a:rPr lang="en" sz="1400">
                <a:solidFill>
                  <a:srgbClr val="4A4A4A"/>
                </a:solidFill>
                <a:highlight>
                  <a:srgbClr val="FFFFFF"/>
                </a:highlight>
                <a:latin typeface="Arial"/>
                <a:ea typeface="Arial"/>
                <a:cs typeface="Arial"/>
                <a:sym typeface="Arial"/>
              </a:rPr>
              <a:t>In other words, a Docker registry contains Docker repositories that host one or more Docker Images.</a:t>
            </a:r>
            <a:endParaRPr sz="1400">
              <a:solidFill>
                <a:srgbClr val="4A4A4A"/>
              </a:solidFill>
              <a:highlight>
                <a:srgbClr val="FFFFFF"/>
              </a:highlight>
              <a:latin typeface="Arial"/>
              <a:ea typeface="Arial"/>
              <a:cs typeface="Arial"/>
              <a:sym typeface="Arial"/>
            </a:endParaRPr>
          </a:p>
          <a:p>
            <a:pPr indent="0" lvl="0" marL="0" rtl="0" algn="just">
              <a:lnSpc>
                <a:spcPct val="170000"/>
              </a:lnSpc>
              <a:spcBef>
                <a:spcPts val="1200"/>
              </a:spcBef>
              <a:spcAft>
                <a:spcPts val="0"/>
              </a:spcAft>
              <a:buNone/>
            </a:pPr>
            <a:r>
              <a:rPr lang="en" sz="1400">
                <a:solidFill>
                  <a:srgbClr val="4A4A4A"/>
                </a:solidFill>
                <a:highlight>
                  <a:srgbClr val="FFFFFF"/>
                </a:highlight>
                <a:latin typeface="Arial"/>
                <a:ea typeface="Arial"/>
                <a:cs typeface="Arial"/>
                <a:sym typeface="Arial"/>
              </a:rPr>
              <a:t>Public Registries include two components namely the Docker Hub and Docker Cloud. You can also use Private Registries. The most common commands when working with registries include: docker push, docker pull, docker run.</a:t>
            </a:r>
            <a:endParaRPr sz="1400">
              <a:solidFill>
                <a:srgbClr val="4A4A4A"/>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Docker Commands</a:t>
            </a:r>
            <a:endParaRPr/>
          </a:p>
        </p:txBody>
      </p:sp>
      <p:sp>
        <p:nvSpPr>
          <p:cNvPr id="206" name="Google Shape;206;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Cmd : docker - -version </a:t>
            </a:r>
            <a:endParaRPr>
              <a:solidFill>
                <a:srgbClr val="000000"/>
              </a:solidFill>
            </a:endParaRPr>
          </a:p>
          <a:p>
            <a:pPr indent="0" lvl="0" marL="0" rtl="0" algn="l">
              <a:spcBef>
                <a:spcPts val="1200"/>
              </a:spcBef>
              <a:spcAft>
                <a:spcPts val="0"/>
              </a:spcAft>
              <a:buNone/>
            </a:pPr>
            <a:r>
              <a:rPr lang="en">
                <a:solidFill>
                  <a:srgbClr val="000000"/>
                </a:solidFill>
              </a:rPr>
              <a:t>This command returns the version of docker which is installed.</a:t>
            </a:r>
            <a:endParaRPr>
              <a:solidFill>
                <a:srgbClr val="000000"/>
              </a:solidFill>
            </a:endParaRPr>
          </a:p>
          <a:p>
            <a:pPr indent="0" lvl="0" marL="0" rtl="0" algn="l">
              <a:spcBef>
                <a:spcPts val="1200"/>
              </a:spcBef>
              <a:spcAft>
                <a:spcPts val="1200"/>
              </a:spcAft>
              <a:buNone/>
            </a:pPr>
            <a:r>
              <a:t/>
            </a:r>
            <a:endParaRPr/>
          </a:p>
        </p:txBody>
      </p:sp>
      <p:pic>
        <p:nvPicPr>
          <p:cNvPr id="207" name="Google Shape;207;p33"/>
          <p:cNvPicPr preferRelativeResize="0"/>
          <p:nvPr/>
        </p:nvPicPr>
        <p:blipFill>
          <a:blip r:embed="rId3">
            <a:alphaModFix/>
          </a:blip>
          <a:stretch>
            <a:fillRect/>
          </a:stretch>
        </p:blipFill>
        <p:spPr>
          <a:xfrm>
            <a:off x="1481875" y="3072850"/>
            <a:ext cx="6343650" cy="676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600">
                <a:solidFill>
                  <a:schemeClr val="dk2"/>
                </a:solidFill>
                <a:latin typeface="Raleway"/>
                <a:ea typeface="Raleway"/>
                <a:cs typeface="Raleway"/>
                <a:sym typeface="Raleway"/>
              </a:rPr>
              <a:t>HEMA VARSHIKA V</a:t>
            </a:r>
            <a:endParaRPr b="1" sz="2600">
              <a:solidFill>
                <a:schemeClr val="dk2"/>
              </a:solidFill>
              <a:latin typeface="Raleway"/>
              <a:ea typeface="Raleway"/>
              <a:cs typeface="Raleway"/>
              <a:sym typeface="Raleway"/>
            </a:endParaRPr>
          </a:p>
          <a:p>
            <a:pPr indent="0" lvl="0" marL="0" rtl="0" algn="ctr">
              <a:spcBef>
                <a:spcPts val="1200"/>
              </a:spcBef>
              <a:spcAft>
                <a:spcPts val="1200"/>
              </a:spcAft>
              <a:buNone/>
            </a:pPr>
            <a:r>
              <a:rPr b="1" lang="en" sz="2600">
                <a:solidFill>
                  <a:schemeClr val="dk2"/>
                </a:solidFill>
                <a:latin typeface="Raleway"/>
                <a:ea typeface="Raleway"/>
                <a:cs typeface="Raleway"/>
                <a:sym typeface="Raleway"/>
              </a:rPr>
              <a:t>(20PW11)</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8" name="Google Shape;218;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Cmd : docker - - help</a:t>
            </a:r>
            <a:endParaRPr>
              <a:solidFill>
                <a:srgbClr val="000000"/>
              </a:solidFill>
            </a:endParaRPr>
          </a:p>
          <a:p>
            <a:pPr indent="0" lvl="0" marL="0" rtl="0" algn="l">
              <a:spcBef>
                <a:spcPts val="1200"/>
              </a:spcBef>
              <a:spcAft>
                <a:spcPts val="0"/>
              </a:spcAft>
              <a:buNone/>
            </a:pPr>
            <a:r>
              <a:rPr lang="en">
                <a:solidFill>
                  <a:srgbClr val="000000"/>
                </a:solidFill>
              </a:rPr>
              <a:t>This command returns a list of commands available in Docker along with the posible flags ( options )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4" name="Google Shape;224;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5" name="Google Shape;225;p36"/>
          <p:cNvPicPr preferRelativeResize="0"/>
          <p:nvPr/>
        </p:nvPicPr>
        <p:blipFill>
          <a:blip r:embed="rId3">
            <a:alphaModFix/>
          </a:blip>
          <a:stretch>
            <a:fillRect/>
          </a:stretch>
        </p:blipFill>
        <p:spPr>
          <a:xfrm>
            <a:off x="0" y="366150"/>
            <a:ext cx="4779324" cy="3246274"/>
          </a:xfrm>
          <a:prstGeom prst="rect">
            <a:avLst/>
          </a:prstGeom>
          <a:noFill/>
          <a:ln>
            <a:noFill/>
          </a:ln>
        </p:spPr>
      </p:pic>
      <p:pic>
        <p:nvPicPr>
          <p:cNvPr id="226" name="Google Shape;226;p36"/>
          <p:cNvPicPr preferRelativeResize="0"/>
          <p:nvPr/>
        </p:nvPicPr>
        <p:blipFill>
          <a:blip r:embed="rId4">
            <a:alphaModFix/>
          </a:blip>
          <a:stretch>
            <a:fillRect/>
          </a:stretch>
        </p:blipFill>
        <p:spPr>
          <a:xfrm>
            <a:off x="4922275" y="300750"/>
            <a:ext cx="4518774" cy="3894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2" name="Google Shape;232;p3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solidFill>
                  <a:srgbClr val="333333"/>
                </a:solidFill>
              </a:rPr>
              <a:t>Cmd :  docker pull</a:t>
            </a:r>
            <a:endParaRPr>
              <a:solidFill>
                <a:srgbClr val="333333"/>
              </a:solidFill>
            </a:endParaRPr>
          </a:p>
          <a:p>
            <a:pPr indent="0" lvl="0" marL="0" rtl="0" algn="l">
              <a:spcBef>
                <a:spcPts val="1200"/>
              </a:spcBef>
              <a:spcAft>
                <a:spcPts val="0"/>
              </a:spcAft>
              <a:buNone/>
            </a:pPr>
            <a:r>
              <a:rPr lang="en">
                <a:solidFill>
                  <a:srgbClr val="333333"/>
                </a:solidFill>
              </a:rPr>
              <a:t>This command pulls a new Docker image from the Docker Hub.</a:t>
            </a:r>
            <a:endParaRPr>
              <a:solidFill>
                <a:srgbClr val="333333"/>
              </a:solidFill>
            </a:endParaRPr>
          </a:p>
          <a:p>
            <a:pPr indent="0" lvl="0" marL="0" rtl="0" algn="l">
              <a:spcBef>
                <a:spcPts val="1200"/>
              </a:spcBef>
              <a:spcAft>
                <a:spcPts val="0"/>
              </a:spcAft>
              <a:buNone/>
            </a:pPr>
            <a:r>
              <a:rPr lang="en">
                <a:solidFill>
                  <a:srgbClr val="333333"/>
                </a:solidFill>
              </a:rPr>
              <a:t>Cmd :docker images</a:t>
            </a:r>
            <a:endParaRPr>
              <a:solidFill>
                <a:srgbClr val="333333"/>
              </a:solidFill>
            </a:endParaRPr>
          </a:p>
          <a:p>
            <a:pPr indent="0" lvl="0" marL="0" rtl="0" algn="l">
              <a:spcBef>
                <a:spcPts val="1200"/>
              </a:spcBef>
              <a:spcAft>
                <a:spcPts val="0"/>
              </a:spcAft>
              <a:buNone/>
            </a:pPr>
            <a:r>
              <a:rPr lang="en">
                <a:solidFill>
                  <a:srgbClr val="333333"/>
                </a:solidFill>
              </a:rPr>
              <a:t> This </a:t>
            </a:r>
            <a:r>
              <a:rPr lang="en">
                <a:solidFill>
                  <a:srgbClr val="333333"/>
                </a:solidFill>
              </a:rPr>
              <a:t>command lists down all images in your local repo.</a:t>
            </a:r>
            <a:endParaRPr>
              <a:solidFill>
                <a:srgbClr val="333333"/>
              </a:solidFill>
            </a:endParaRPr>
          </a:p>
          <a:p>
            <a:pPr indent="0" lvl="0" marL="0" rtl="0" algn="l">
              <a:spcBef>
                <a:spcPts val="1200"/>
              </a:spcBef>
              <a:spcAft>
                <a:spcPts val="0"/>
              </a:spcAft>
              <a:buNone/>
            </a:pPr>
            <a:r>
              <a:rPr lang="en">
                <a:solidFill>
                  <a:srgbClr val="333333"/>
                </a:solidFill>
              </a:rPr>
              <a:t>Cmd : docker run</a:t>
            </a:r>
            <a:endParaRPr>
              <a:solidFill>
                <a:srgbClr val="333333"/>
              </a:solidFill>
            </a:endParaRPr>
          </a:p>
          <a:p>
            <a:pPr indent="0" lvl="0" marL="0" rtl="0" algn="l">
              <a:spcBef>
                <a:spcPts val="1200"/>
              </a:spcBef>
              <a:spcAft>
                <a:spcPts val="0"/>
              </a:spcAft>
              <a:buNone/>
            </a:pPr>
            <a:r>
              <a:rPr lang="en">
                <a:solidFill>
                  <a:srgbClr val="333333"/>
                </a:solidFill>
              </a:rPr>
              <a:t>This command executes a Docker image on your local repo and creates a running container out of it.</a:t>
            </a:r>
            <a:endParaRPr>
              <a:solidFill>
                <a:srgbClr val="333333"/>
              </a:solidFill>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8" name="Google Shape;238;p3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9" name="Google Shape;239;p38"/>
          <p:cNvPicPr preferRelativeResize="0"/>
          <p:nvPr/>
        </p:nvPicPr>
        <p:blipFill>
          <a:blip r:embed="rId3">
            <a:alphaModFix/>
          </a:blip>
          <a:stretch>
            <a:fillRect/>
          </a:stretch>
        </p:blipFill>
        <p:spPr>
          <a:xfrm>
            <a:off x="357050" y="298825"/>
            <a:ext cx="8433499" cy="1417950"/>
          </a:xfrm>
          <a:prstGeom prst="rect">
            <a:avLst/>
          </a:prstGeom>
          <a:noFill/>
          <a:ln>
            <a:noFill/>
          </a:ln>
        </p:spPr>
      </p:pic>
      <p:pic>
        <p:nvPicPr>
          <p:cNvPr id="240" name="Google Shape;240;p38"/>
          <p:cNvPicPr preferRelativeResize="0"/>
          <p:nvPr/>
        </p:nvPicPr>
        <p:blipFill>
          <a:blip r:embed="rId4">
            <a:alphaModFix/>
          </a:blip>
          <a:stretch>
            <a:fillRect/>
          </a:stretch>
        </p:blipFill>
        <p:spPr>
          <a:xfrm>
            <a:off x="955675" y="1853842"/>
            <a:ext cx="7688699" cy="205620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6" name="Google Shape;246;p3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7" name="Google Shape;247;p39"/>
          <p:cNvPicPr preferRelativeResize="0"/>
          <p:nvPr/>
        </p:nvPicPr>
        <p:blipFill>
          <a:blip r:embed="rId3">
            <a:alphaModFix/>
          </a:blip>
          <a:stretch>
            <a:fillRect/>
          </a:stretch>
        </p:blipFill>
        <p:spPr>
          <a:xfrm>
            <a:off x="1342526" y="480663"/>
            <a:ext cx="5975000" cy="43129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3" name="Google Shape;253;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Cmd : docker build</a:t>
            </a:r>
            <a:endParaRPr/>
          </a:p>
          <a:p>
            <a:pPr indent="0" lvl="0" marL="0" rtl="0" algn="l">
              <a:spcBef>
                <a:spcPts val="1200"/>
              </a:spcBef>
              <a:spcAft>
                <a:spcPts val="0"/>
              </a:spcAft>
              <a:buNone/>
            </a:pPr>
            <a:r>
              <a:rPr lang="en"/>
              <a:t>This command is used to compile the Dockerfile, for building custom Docker images based.</a:t>
            </a:r>
            <a:endParaRPr/>
          </a:p>
          <a:p>
            <a:pPr indent="0" lvl="0" marL="0" rtl="0" algn="l">
              <a:spcBef>
                <a:spcPts val="1200"/>
              </a:spcBef>
              <a:spcAft>
                <a:spcPts val="1200"/>
              </a:spcAft>
              <a:buNone/>
            </a:pPr>
            <a:r>
              <a:t/>
            </a:r>
            <a:endParaRPr/>
          </a:p>
        </p:txBody>
      </p:sp>
      <p:pic>
        <p:nvPicPr>
          <p:cNvPr id="254" name="Google Shape;254;p40"/>
          <p:cNvPicPr preferRelativeResize="0"/>
          <p:nvPr/>
        </p:nvPicPr>
        <p:blipFill>
          <a:blip r:embed="rId3">
            <a:alphaModFix/>
          </a:blip>
          <a:stretch>
            <a:fillRect/>
          </a:stretch>
        </p:blipFill>
        <p:spPr>
          <a:xfrm>
            <a:off x="729450" y="2830902"/>
            <a:ext cx="6472001" cy="2012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0" name="Google Shape;260;p41"/>
          <p:cNvSpPr txBox="1"/>
          <p:nvPr>
            <p:ph idx="1" type="body"/>
          </p:nvPr>
        </p:nvSpPr>
        <p:spPr>
          <a:xfrm>
            <a:off x="525250" y="1853850"/>
            <a:ext cx="7893000" cy="24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333333"/>
                </a:solidFill>
              </a:rPr>
              <a:t>Cmd : docker container</a:t>
            </a:r>
            <a:endParaRPr>
              <a:solidFill>
                <a:srgbClr val="333333"/>
              </a:solidFill>
            </a:endParaRPr>
          </a:p>
          <a:p>
            <a:pPr indent="0" lvl="0" marL="0" rtl="0" algn="l">
              <a:spcBef>
                <a:spcPts val="1200"/>
              </a:spcBef>
              <a:spcAft>
                <a:spcPts val="0"/>
              </a:spcAft>
              <a:buNone/>
            </a:pPr>
            <a:r>
              <a:rPr lang="en">
                <a:solidFill>
                  <a:srgbClr val="333333"/>
                </a:solidFill>
              </a:rPr>
              <a:t>This command is used to perform various operations on the container. </a:t>
            </a:r>
            <a:endParaRPr>
              <a:solidFill>
                <a:srgbClr val="333333"/>
              </a:solidFill>
            </a:endParaRPr>
          </a:p>
          <a:p>
            <a:pPr indent="-311150" lvl="0" marL="457200" rtl="0" algn="l">
              <a:spcBef>
                <a:spcPts val="1200"/>
              </a:spcBef>
              <a:spcAft>
                <a:spcPts val="0"/>
              </a:spcAft>
              <a:buClr>
                <a:srgbClr val="333333"/>
              </a:buClr>
              <a:buSzPts val="1300"/>
              <a:buChar char="●"/>
            </a:pPr>
            <a:r>
              <a:rPr lang="en">
                <a:solidFill>
                  <a:srgbClr val="333333"/>
                </a:solidFill>
              </a:rPr>
              <a:t>d</a:t>
            </a:r>
            <a:r>
              <a:rPr lang="en">
                <a:solidFill>
                  <a:srgbClr val="333333"/>
                </a:solidFill>
              </a:rPr>
              <a:t>ocker container logs</a:t>
            </a:r>
            <a:endParaRPr>
              <a:solidFill>
                <a:srgbClr val="333333"/>
              </a:solidFill>
            </a:endParaRPr>
          </a:p>
          <a:p>
            <a:pPr indent="-311150" lvl="0" marL="457200" rtl="0" algn="l">
              <a:spcBef>
                <a:spcPts val="0"/>
              </a:spcBef>
              <a:spcAft>
                <a:spcPts val="0"/>
              </a:spcAft>
              <a:buClr>
                <a:srgbClr val="333333"/>
              </a:buClr>
              <a:buSzPts val="1300"/>
              <a:buChar char="●"/>
            </a:pPr>
            <a:r>
              <a:rPr lang="en">
                <a:solidFill>
                  <a:srgbClr val="333333"/>
                </a:solidFill>
              </a:rPr>
              <a:t>docker container kill</a:t>
            </a:r>
            <a:endParaRPr>
              <a:solidFill>
                <a:srgbClr val="333333"/>
              </a:solidFill>
            </a:endParaRPr>
          </a:p>
          <a:p>
            <a:pPr indent="-311150" lvl="0" marL="457200" rtl="0" algn="l">
              <a:spcBef>
                <a:spcPts val="0"/>
              </a:spcBef>
              <a:spcAft>
                <a:spcPts val="0"/>
              </a:spcAft>
              <a:buClr>
                <a:srgbClr val="333333"/>
              </a:buClr>
              <a:buSzPts val="1300"/>
              <a:buChar char="●"/>
            </a:pPr>
            <a:r>
              <a:rPr lang="en">
                <a:solidFill>
                  <a:srgbClr val="333333"/>
                </a:solidFill>
              </a:rPr>
              <a:t>docker container rm</a:t>
            </a:r>
            <a:endParaRPr>
              <a:solidFill>
                <a:srgbClr val="333333"/>
              </a:solidFill>
            </a:endParaRPr>
          </a:p>
          <a:p>
            <a:pPr indent="-311150" lvl="0" marL="457200" rtl="0" algn="l">
              <a:spcBef>
                <a:spcPts val="0"/>
              </a:spcBef>
              <a:spcAft>
                <a:spcPts val="0"/>
              </a:spcAft>
              <a:buClr>
                <a:srgbClr val="333333"/>
              </a:buClr>
              <a:buSzPts val="1300"/>
              <a:buChar char="●"/>
            </a:pPr>
            <a:r>
              <a:rPr lang="en">
                <a:solidFill>
                  <a:srgbClr val="333333"/>
                </a:solidFill>
              </a:rPr>
              <a:t>docker container run</a:t>
            </a:r>
            <a:endParaRPr>
              <a:solidFill>
                <a:srgbClr val="333333"/>
              </a:solidFill>
            </a:endParaRPr>
          </a:p>
          <a:p>
            <a:pPr indent="-311150" lvl="0" marL="457200" rtl="0" algn="l">
              <a:spcBef>
                <a:spcPts val="0"/>
              </a:spcBef>
              <a:spcAft>
                <a:spcPts val="0"/>
              </a:spcAft>
              <a:buClr>
                <a:srgbClr val="333333"/>
              </a:buClr>
              <a:buSzPts val="1300"/>
              <a:buChar char="●"/>
            </a:pPr>
            <a:r>
              <a:rPr lang="en">
                <a:solidFill>
                  <a:srgbClr val="333333"/>
                </a:solidFill>
              </a:rPr>
              <a:t>docker container start</a:t>
            </a:r>
            <a:endParaRPr>
              <a:solidFill>
                <a:srgbClr val="333333"/>
              </a:solidFill>
            </a:endParaRPr>
          </a:p>
          <a:p>
            <a:pPr indent="0" lvl="0" marL="0" rtl="0" algn="l">
              <a:spcBef>
                <a:spcPts val="1200"/>
              </a:spcBef>
              <a:spcAft>
                <a:spcPts val="1200"/>
              </a:spcAft>
              <a:buNone/>
            </a:pPr>
            <a:r>
              <a:t/>
            </a:r>
            <a:endParaRPr>
              <a:solidFill>
                <a:srgbClr val="33333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None/>
            </a:pPr>
            <a:r>
              <a:rPr lang="en"/>
              <a:t>What is Docker?</a:t>
            </a:r>
            <a:endParaRPr/>
          </a:p>
        </p:txBody>
      </p:sp>
      <p:sp>
        <p:nvSpPr>
          <p:cNvPr id="99" name="Google Shape;99;p15"/>
          <p:cNvSpPr txBox="1"/>
          <p:nvPr>
            <p:ph idx="1" type="body"/>
          </p:nvPr>
        </p:nvSpPr>
        <p:spPr>
          <a:xfrm>
            <a:off x="729450" y="1780675"/>
            <a:ext cx="7688700" cy="3288600"/>
          </a:xfrm>
          <a:prstGeom prst="rect">
            <a:avLst/>
          </a:prstGeom>
        </p:spPr>
        <p:txBody>
          <a:bodyPr anchorCtr="0" anchor="t" bIns="91425" lIns="91425" spcFirstLastPara="1" rIns="91425" wrap="square" tIns="91425">
            <a:normAutofit/>
          </a:bodyPr>
          <a:lstStyle/>
          <a:p>
            <a:pPr indent="-330200" lvl="0" marL="457200" rtl="0" algn="just">
              <a:lnSpc>
                <a:spcPct val="150000"/>
              </a:lnSpc>
              <a:spcBef>
                <a:spcPts val="0"/>
              </a:spcBef>
              <a:spcAft>
                <a:spcPts val="0"/>
              </a:spcAft>
              <a:buSzPts val="1600"/>
              <a:buChar char="●"/>
            </a:pPr>
            <a:r>
              <a:rPr lang="en" sz="1500">
                <a:solidFill>
                  <a:srgbClr val="333333"/>
                </a:solidFill>
                <a:highlight>
                  <a:srgbClr val="FFFFFF"/>
                </a:highlight>
                <a:latin typeface="Roboto"/>
                <a:ea typeface="Roboto"/>
                <a:cs typeface="Roboto"/>
                <a:sym typeface="Roboto"/>
              </a:rPr>
              <a:t>Docker is a centralized platform for packaging, deploying, and running applications.</a:t>
            </a:r>
            <a:endParaRPr sz="1500">
              <a:solidFill>
                <a:srgbClr val="333333"/>
              </a:solidFill>
              <a:highlight>
                <a:srgbClr val="FFFFFF"/>
              </a:highlight>
              <a:latin typeface="Roboto"/>
              <a:ea typeface="Roboto"/>
              <a:cs typeface="Roboto"/>
              <a:sym typeface="Roboto"/>
            </a:endParaRPr>
          </a:p>
          <a:p>
            <a:pPr indent="0" lvl="0" marL="0" rtl="0" algn="just">
              <a:lnSpc>
                <a:spcPct val="150000"/>
              </a:lnSpc>
              <a:spcBef>
                <a:spcPts val="1200"/>
              </a:spcBef>
              <a:spcAft>
                <a:spcPts val="0"/>
              </a:spcAft>
              <a:buNone/>
            </a:pPr>
            <a:r>
              <a:t/>
            </a:r>
            <a:endParaRPr sz="1500">
              <a:solidFill>
                <a:srgbClr val="333333"/>
              </a:solidFill>
              <a:highlight>
                <a:srgbClr val="FFFFFF"/>
              </a:highlight>
              <a:latin typeface="Roboto"/>
              <a:ea typeface="Roboto"/>
              <a:cs typeface="Roboto"/>
              <a:sym typeface="Roboto"/>
            </a:endParaRPr>
          </a:p>
          <a:p>
            <a:pPr indent="0" lvl="0" marL="0" rtl="0" algn="just">
              <a:lnSpc>
                <a:spcPct val="150000"/>
              </a:lnSpc>
              <a:spcBef>
                <a:spcPts val="1200"/>
              </a:spcBef>
              <a:spcAft>
                <a:spcPts val="0"/>
              </a:spcAft>
              <a:buNone/>
            </a:pPr>
            <a:r>
              <a:t/>
            </a:r>
            <a:endParaRPr sz="1500">
              <a:solidFill>
                <a:srgbClr val="333333"/>
              </a:solidFill>
              <a:highlight>
                <a:srgbClr val="FFFFFF"/>
              </a:highlight>
              <a:latin typeface="Roboto"/>
              <a:ea typeface="Roboto"/>
              <a:cs typeface="Roboto"/>
              <a:sym typeface="Roboto"/>
            </a:endParaRPr>
          </a:p>
          <a:p>
            <a:pPr indent="0" lvl="0" marL="0" rtl="0" algn="just">
              <a:lnSpc>
                <a:spcPct val="150000"/>
              </a:lnSpc>
              <a:spcBef>
                <a:spcPts val="1200"/>
              </a:spcBef>
              <a:spcAft>
                <a:spcPts val="0"/>
              </a:spcAft>
              <a:buNone/>
            </a:pPr>
            <a:r>
              <a:t/>
            </a:r>
            <a:endParaRPr sz="1500">
              <a:solidFill>
                <a:srgbClr val="333333"/>
              </a:solidFill>
              <a:highlight>
                <a:srgbClr val="FFFFFF"/>
              </a:highlight>
              <a:latin typeface="Roboto"/>
              <a:ea typeface="Roboto"/>
              <a:cs typeface="Roboto"/>
              <a:sym typeface="Roboto"/>
            </a:endParaRPr>
          </a:p>
          <a:p>
            <a:pPr indent="0" lvl="0" marL="0" rtl="0" algn="just">
              <a:lnSpc>
                <a:spcPct val="150000"/>
              </a:lnSpc>
              <a:spcBef>
                <a:spcPts val="1200"/>
              </a:spcBef>
              <a:spcAft>
                <a:spcPts val="0"/>
              </a:spcAft>
              <a:buNone/>
            </a:pPr>
            <a:r>
              <a:t/>
            </a:r>
            <a:endParaRPr sz="1500">
              <a:solidFill>
                <a:srgbClr val="333333"/>
              </a:solidFill>
              <a:highlight>
                <a:srgbClr val="FFFFFF"/>
              </a:highlight>
              <a:latin typeface="Roboto"/>
              <a:ea typeface="Roboto"/>
              <a:cs typeface="Roboto"/>
              <a:sym typeface="Roboto"/>
            </a:endParaRPr>
          </a:p>
          <a:p>
            <a:pPr indent="-323850" lvl="0" marL="457200" rtl="0" algn="just">
              <a:lnSpc>
                <a:spcPct val="150000"/>
              </a:lnSpc>
              <a:spcBef>
                <a:spcPts val="1200"/>
              </a:spcBef>
              <a:spcAft>
                <a:spcPts val="0"/>
              </a:spcAft>
              <a:buClr>
                <a:srgbClr val="333333"/>
              </a:buClr>
              <a:buSzPts val="1500"/>
              <a:buFont typeface="Roboto"/>
              <a:buChar char="●"/>
            </a:pPr>
            <a:r>
              <a:rPr lang="en" sz="1500">
                <a:solidFill>
                  <a:srgbClr val="333333"/>
                </a:solidFill>
                <a:highlight>
                  <a:srgbClr val="FFFFFF"/>
                </a:highlight>
                <a:latin typeface="Roboto"/>
                <a:ea typeface="Roboto"/>
                <a:cs typeface="Roboto"/>
                <a:sym typeface="Roboto"/>
              </a:rPr>
              <a:t>Docker helps developers to develop applications easily, ship them into containers, and can be deployed anywhere.</a:t>
            </a:r>
            <a:endParaRPr sz="1500">
              <a:solidFill>
                <a:srgbClr val="333333"/>
              </a:solidFill>
              <a:highlight>
                <a:srgbClr val="FFFFFF"/>
              </a:highlight>
              <a:latin typeface="Roboto"/>
              <a:ea typeface="Roboto"/>
              <a:cs typeface="Roboto"/>
              <a:sym typeface="Roboto"/>
            </a:endParaRPr>
          </a:p>
        </p:txBody>
      </p:sp>
      <p:pic>
        <p:nvPicPr>
          <p:cNvPr id="100" name="Google Shape;100;p15"/>
          <p:cNvPicPr preferRelativeResize="0"/>
          <p:nvPr/>
        </p:nvPicPr>
        <p:blipFill>
          <a:blip r:embed="rId3">
            <a:alphaModFix/>
          </a:blip>
          <a:stretch>
            <a:fillRect/>
          </a:stretch>
        </p:blipFill>
        <p:spPr>
          <a:xfrm>
            <a:off x="1455325" y="2369646"/>
            <a:ext cx="1865375" cy="1793625"/>
          </a:xfrm>
          <a:prstGeom prst="rect">
            <a:avLst/>
          </a:prstGeom>
          <a:noFill/>
          <a:ln>
            <a:noFill/>
          </a:ln>
        </p:spPr>
      </p:pic>
      <p:pic>
        <p:nvPicPr>
          <p:cNvPr id="101" name="Google Shape;101;p15"/>
          <p:cNvPicPr preferRelativeResize="0"/>
          <p:nvPr/>
        </p:nvPicPr>
        <p:blipFill>
          <a:blip r:embed="rId4">
            <a:alphaModFix/>
          </a:blip>
          <a:stretch>
            <a:fillRect/>
          </a:stretch>
        </p:blipFill>
        <p:spPr>
          <a:xfrm>
            <a:off x="3853472" y="2369650"/>
            <a:ext cx="3828703" cy="17617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6" name="Google Shape;266;p4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7" name="Google Shape;267;p42"/>
          <p:cNvPicPr preferRelativeResize="0"/>
          <p:nvPr/>
        </p:nvPicPr>
        <p:blipFill>
          <a:blip r:embed="rId3">
            <a:alphaModFix/>
          </a:blip>
          <a:stretch>
            <a:fillRect/>
          </a:stretch>
        </p:blipFill>
        <p:spPr>
          <a:xfrm>
            <a:off x="407924" y="240700"/>
            <a:ext cx="8328150" cy="1209100"/>
          </a:xfrm>
          <a:prstGeom prst="rect">
            <a:avLst/>
          </a:prstGeom>
          <a:noFill/>
          <a:ln>
            <a:noFill/>
          </a:ln>
        </p:spPr>
      </p:pic>
      <p:pic>
        <p:nvPicPr>
          <p:cNvPr id="268" name="Google Shape;268;p42"/>
          <p:cNvPicPr preferRelativeResize="0"/>
          <p:nvPr/>
        </p:nvPicPr>
        <p:blipFill>
          <a:blip r:embed="rId4">
            <a:alphaModFix/>
          </a:blip>
          <a:stretch>
            <a:fillRect/>
          </a:stretch>
        </p:blipFill>
        <p:spPr>
          <a:xfrm>
            <a:off x="409725" y="1576384"/>
            <a:ext cx="8328152" cy="271184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4" name="Google Shape;274;p4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5" name="Google Shape;275;p43"/>
          <p:cNvPicPr preferRelativeResize="0"/>
          <p:nvPr/>
        </p:nvPicPr>
        <p:blipFill>
          <a:blip r:embed="rId3">
            <a:alphaModFix/>
          </a:blip>
          <a:stretch>
            <a:fillRect/>
          </a:stretch>
        </p:blipFill>
        <p:spPr>
          <a:xfrm>
            <a:off x="65375" y="1318660"/>
            <a:ext cx="9143999" cy="148023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1" name="Google Shape;281;p4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Cmd : docker login</a:t>
            </a:r>
            <a:endParaRPr/>
          </a:p>
          <a:p>
            <a:pPr indent="0" lvl="0" marL="0" rtl="0" algn="l">
              <a:spcBef>
                <a:spcPts val="1200"/>
              </a:spcBef>
              <a:spcAft>
                <a:spcPts val="0"/>
              </a:spcAft>
              <a:buNone/>
            </a:pPr>
            <a:r>
              <a:rPr lang="en"/>
              <a:t>This command is used to Login to Docker Hub from the CLI.</a:t>
            </a:r>
            <a:endParaRPr/>
          </a:p>
          <a:p>
            <a:pPr indent="0" lvl="0" marL="0" rtl="0" algn="l">
              <a:spcBef>
                <a:spcPts val="1200"/>
              </a:spcBef>
              <a:spcAft>
                <a:spcPts val="1200"/>
              </a:spcAft>
              <a:buNone/>
            </a:pPr>
            <a:r>
              <a:t/>
            </a:r>
            <a:endParaRPr/>
          </a:p>
        </p:txBody>
      </p:sp>
      <p:pic>
        <p:nvPicPr>
          <p:cNvPr id="282" name="Google Shape;282;p44"/>
          <p:cNvPicPr preferRelativeResize="0"/>
          <p:nvPr/>
        </p:nvPicPr>
        <p:blipFill>
          <a:blip r:embed="rId3">
            <a:alphaModFix/>
          </a:blip>
          <a:stretch>
            <a:fillRect/>
          </a:stretch>
        </p:blipFill>
        <p:spPr>
          <a:xfrm>
            <a:off x="152400" y="3214525"/>
            <a:ext cx="8839202" cy="99085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8" name="Google Shape;288;p4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Cmd :  docker push dockerid/imagename</a:t>
            </a:r>
            <a:endParaRPr/>
          </a:p>
          <a:p>
            <a:pPr indent="0" lvl="0" marL="0" rtl="0" algn="l">
              <a:spcBef>
                <a:spcPts val="1200"/>
              </a:spcBef>
              <a:spcAft>
                <a:spcPts val="0"/>
              </a:spcAft>
              <a:buNone/>
            </a:pPr>
            <a:r>
              <a:rPr lang="en"/>
              <a:t>This command pushes a Docker image on your local repo to the Docker hub.</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89" name="Google Shape;289;p45"/>
          <p:cNvPicPr preferRelativeResize="0"/>
          <p:nvPr/>
        </p:nvPicPr>
        <p:blipFill>
          <a:blip r:embed="rId3">
            <a:alphaModFix/>
          </a:blip>
          <a:stretch>
            <a:fillRect/>
          </a:stretch>
        </p:blipFill>
        <p:spPr>
          <a:xfrm>
            <a:off x="3674550" y="2905375"/>
            <a:ext cx="4957274" cy="2016875"/>
          </a:xfrm>
          <a:prstGeom prst="rect">
            <a:avLst/>
          </a:prstGeom>
          <a:noFill/>
          <a:ln>
            <a:noFill/>
          </a:ln>
        </p:spPr>
      </p:pic>
      <p:pic>
        <p:nvPicPr>
          <p:cNvPr id="290" name="Google Shape;290;p45"/>
          <p:cNvPicPr preferRelativeResize="0"/>
          <p:nvPr/>
        </p:nvPicPr>
        <p:blipFill>
          <a:blip r:embed="rId4">
            <a:alphaModFix/>
          </a:blip>
          <a:stretch>
            <a:fillRect/>
          </a:stretch>
        </p:blipFill>
        <p:spPr>
          <a:xfrm>
            <a:off x="-92025" y="3063676"/>
            <a:ext cx="3766576" cy="101754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6" name="Google Shape;296;p4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Cmd : docker stop</a:t>
            </a:r>
            <a:endParaRPr/>
          </a:p>
          <a:p>
            <a:pPr indent="0" lvl="0" marL="0" rtl="0" algn="l">
              <a:spcBef>
                <a:spcPts val="1200"/>
              </a:spcBef>
              <a:spcAft>
                <a:spcPts val="0"/>
              </a:spcAft>
              <a:buNone/>
            </a:pPr>
            <a:r>
              <a:rPr lang="en"/>
              <a:t>This command shuts down the container whose </a:t>
            </a:r>
            <a:r>
              <a:rPr lang="en"/>
              <a:t>container</a:t>
            </a:r>
            <a:r>
              <a:rPr lang="en"/>
              <a:t> ID is specified in arguments. Container is shut down gracefully by waiting for other dependencies to shut.</a:t>
            </a:r>
            <a:endParaRPr/>
          </a:p>
          <a:p>
            <a:pPr indent="0" lvl="0" marL="0" rtl="0" algn="l">
              <a:spcBef>
                <a:spcPts val="1200"/>
              </a:spcBef>
              <a:spcAft>
                <a:spcPts val="0"/>
              </a:spcAft>
              <a:buNone/>
            </a:pPr>
            <a:r>
              <a:rPr lang="en"/>
              <a:t>Cmd : docker kill</a:t>
            </a:r>
            <a:endParaRPr/>
          </a:p>
          <a:p>
            <a:pPr indent="0" lvl="0" marL="0" rtl="0" algn="l">
              <a:spcBef>
                <a:spcPts val="1200"/>
              </a:spcBef>
              <a:spcAft>
                <a:spcPts val="0"/>
              </a:spcAft>
              <a:buNone/>
            </a:pPr>
            <a:r>
              <a:rPr lang="en"/>
              <a:t>This command force kill the running the container</a:t>
            </a:r>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2" name="Google Shape;302;p4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Cmd : docker exec</a:t>
            </a:r>
            <a:endParaRPr/>
          </a:p>
          <a:p>
            <a:pPr indent="0" lvl="0" marL="0" rtl="0" algn="l">
              <a:spcBef>
                <a:spcPts val="1200"/>
              </a:spcBef>
              <a:spcAft>
                <a:spcPts val="0"/>
              </a:spcAft>
              <a:buNone/>
            </a:pPr>
            <a:r>
              <a:rPr lang="en" sz="1050">
                <a:solidFill>
                  <a:srgbClr val="4D5156"/>
                </a:solidFill>
                <a:highlight>
                  <a:srgbClr val="FFFFFF"/>
                </a:highlight>
                <a:latin typeface="Arial"/>
                <a:ea typeface="Arial"/>
                <a:cs typeface="Arial"/>
                <a:sym typeface="Arial"/>
              </a:rPr>
              <a:t>The </a:t>
            </a:r>
            <a:r>
              <a:rPr b="1" lang="en" sz="1050">
                <a:solidFill>
                  <a:srgbClr val="5F6368"/>
                </a:solidFill>
                <a:highlight>
                  <a:srgbClr val="FFFFFF"/>
                </a:highlight>
                <a:latin typeface="Arial"/>
                <a:ea typeface="Arial"/>
                <a:cs typeface="Arial"/>
                <a:sym typeface="Arial"/>
              </a:rPr>
              <a:t>docker exec</a:t>
            </a:r>
            <a:r>
              <a:rPr lang="en" sz="1050">
                <a:solidFill>
                  <a:srgbClr val="4D5156"/>
                </a:solidFill>
                <a:highlight>
                  <a:srgbClr val="FFFFFF"/>
                </a:highlight>
                <a:latin typeface="Arial"/>
                <a:ea typeface="Arial"/>
                <a:cs typeface="Arial"/>
                <a:sym typeface="Arial"/>
              </a:rPr>
              <a:t> command runs a new command in a running container.</a:t>
            </a:r>
            <a:endParaRPr sz="1050">
              <a:solidFill>
                <a:srgbClr val="4D5156"/>
              </a:solidFill>
              <a:highlight>
                <a:srgbClr val="FFFFFF"/>
              </a:highlight>
              <a:latin typeface="Arial"/>
              <a:ea typeface="Arial"/>
              <a:cs typeface="Arial"/>
              <a:sym typeface="Arial"/>
            </a:endParaRPr>
          </a:p>
          <a:p>
            <a:pPr indent="0" lvl="0" marL="0" rtl="0" algn="l">
              <a:spcBef>
                <a:spcPts val="1200"/>
              </a:spcBef>
              <a:spcAft>
                <a:spcPts val="0"/>
              </a:spcAft>
              <a:buNone/>
            </a:pPr>
            <a:r>
              <a:rPr lang="en" sz="1050">
                <a:solidFill>
                  <a:srgbClr val="4D5156"/>
                </a:solidFill>
                <a:highlight>
                  <a:srgbClr val="FFFFFF"/>
                </a:highlight>
                <a:latin typeface="Arial"/>
                <a:ea typeface="Arial"/>
                <a:cs typeface="Arial"/>
                <a:sym typeface="Arial"/>
              </a:rPr>
              <a:t>Cmd : docker commit </a:t>
            </a:r>
            <a:endParaRPr sz="1050">
              <a:solidFill>
                <a:srgbClr val="4D5156"/>
              </a:solidFill>
              <a:highlight>
                <a:srgbClr val="FFFFFF"/>
              </a:highlight>
              <a:latin typeface="Arial"/>
              <a:ea typeface="Arial"/>
              <a:cs typeface="Arial"/>
              <a:sym typeface="Arial"/>
            </a:endParaRPr>
          </a:p>
          <a:p>
            <a:pPr indent="0" lvl="0" marL="0" rtl="0" algn="l">
              <a:spcBef>
                <a:spcPts val="1200"/>
              </a:spcBef>
              <a:spcAft>
                <a:spcPts val="0"/>
              </a:spcAft>
              <a:buNone/>
            </a:pPr>
            <a:r>
              <a:rPr lang="en" sz="1050">
                <a:solidFill>
                  <a:srgbClr val="4D5156"/>
                </a:solidFill>
                <a:highlight>
                  <a:srgbClr val="FFFFFF"/>
                </a:highlight>
                <a:latin typeface="Arial"/>
                <a:ea typeface="Arial"/>
                <a:cs typeface="Arial"/>
                <a:sym typeface="Arial"/>
              </a:rPr>
              <a:t>This command creates a new image of an edited container on the local rep.</a:t>
            </a:r>
            <a:endParaRPr sz="1050">
              <a:solidFill>
                <a:srgbClr val="4D5156"/>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050">
              <a:solidFill>
                <a:srgbClr val="4D5156"/>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050">
              <a:solidFill>
                <a:srgbClr val="4D5156"/>
              </a:solidFill>
              <a:highlight>
                <a:srgbClr val="FFFFFF"/>
              </a:highlight>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8" name="Google Shape;308;p4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9" name="Google Shape;309;p48"/>
          <p:cNvPicPr preferRelativeResize="0"/>
          <p:nvPr/>
        </p:nvPicPr>
        <p:blipFill>
          <a:blip r:embed="rId3">
            <a:alphaModFix/>
          </a:blip>
          <a:stretch>
            <a:fillRect/>
          </a:stretch>
        </p:blipFill>
        <p:spPr>
          <a:xfrm>
            <a:off x="183550" y="889225"/>
            <a:ext cx="8600850" cy="30103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5" name="Google Shape;315;p4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Cmd : docker export</a:t>
            </a:r>
            <a:endParaRPr/>
          </a:p>
          <a:p>
            <a:pPr indent="0" lvl="0" marL="0" rtl="0" algn="l">
              <a:spcBef>
                <a:spcPts val="1200"/>
              </a:spcBef>
              <a:spcAft>
                <a:spcPts val="0"/>
              </a:spcAft>
              <a:buNone/>
            </a:pPr>
            <a:r>
              <a:rPr lang="en"/>
              <a:t>This command is used to export a Docker image into a tar file in your local system.</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16" name="Google Shape;316;p49"/>
          <p:cNvPicPr preferRelativeResize="0"/>
          <p:nvPr/>
        </p:nvPicPr>
        <p:blipFill>
          <a:blip r:embed="rId3">
            <a:alphaModFix/>
          </a:blip>
          <a:stretch>
            <a:fillRect/>
          </a:stretch>
        </p:blipFill>
        <p:spPr>
          <a:xfrm>
            <a:off x="152400" y="3160050"/>
            <a:ext cx="8839199" cy="9103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2" name="Google Shape;322;p5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Cmd : docker import</a:t>
            </a:r>
            <a:endParaRPr/>
          </a:p>
          <a:p>
            <a:pPr indent="0" lvl="0" marL="0" rtl="0" algn="l">
              <a:spcBef>
                <a:spcPts val="1200"/>
              </a:spcBef>
              <a:spcAft>
                <a:spcPts val="0"/>
              </a:spcAft>
              <a:buNone/>
            </a:pPr>
            <a:r>
              <a:rPr lang="en"/>
              <a:t>The command is used to  import  the contents of a tar file( usually a Docker image ) into your local repo.</a:t>
            </a:r>
            <a:endParaRPr/>
          </a:p>
          <a:p>
            <a:pPr indent="0" lvl="0" marL="0" rtl="0" algn="l">
              <a:spcBef>
                <a:spcPts val="1200"/>
              </a:spcBef>
              <a:spcAft>
                <a:spcPts val="0"/>
              </a:spcAft>
              <a:buNone/>
            </a:pPr>
            <a:r>
              <a:rPr lang="en"/>
              <a:t>Cmd  : docker compose</a:t>
            </a:r>
            <a:endParaRPr/>
          </a:p>
          <a:p>
            <a:pPr indent="0" lvl="0" marL="0" rtl="0" algn="l">
              <a:spcBef>
                <a:spcPts val="1200"/>
              </a:spcBef>
              <a:spcAft>
                <a:spcPts val="0"/>
              </a:spcAft>
              <a:buNone/>
            </a:pPr>
            <a:r>
              <a:rPr lang="en"/>
              <a:t>This commands is used to power multi-container applications where various services will be hosted inside different containers. </a:t>
            </a:r>
            <a:endParaRPr/>
          </a:p>
          <a:p>
            <a:pPr indent="0" lvl="0" marL="0" rtl="0" algn="l">
              <a:spcBef>
                <a:spcPts val="1200"/>
              </a:spcBef>
              <a:spcAft>
                <a:spcPts val="1200"/>
              </a:spcAft>
              <a:buNone/>
            </a:pPr>
            <a:r>
              <a:t/>
            </a:r>
            <a:endParaRPr/>
          </a:p>
        </p:txBody>
      </p:sp>
      <p:pic>
        <p:nvPicPr>
          <p:cNvPr id="323" name="Google Shape;323;p50"/>
          <p:cNvPicPr preferRelativeResize="0"/>
          <p:nvPr/>
        </p:nvPicPr>
        <p:blipFill>
          <a:blip r:embed="rId3">
            <a:alphaModFix/>
          </a:blip>
          <a:stretch>
            <a:fillRect/>
          </a:stretch>
        </p:blipFill>
        <p:spPr>
          <a:xfrm>
            <a:off x="6220875" y="3764575"/>
            <a:ext cx="1960110" cy="10138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9" name="Google Shape;329;p5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Cmd : docker swarm</a:t>
            </a:r>
            <a:endParaRPr/>
          </a:p>
          <a:p>
            <a:pPr indent="0" lvl="0" marL="0" rtl="0" algn="l">
              <a:spcBef>
                <a:spcPts val="1200"/>
              </a:spcBef>
              <a:spcAft>
                <a:spcPts val="0"/>
              </a:spcAft>
              <a:buNone/>
            </a:pPr>
            <a:r>
              <a:rPr lang="en"/>
              <a:t>This Command created a network of docker engines/hosts to execute containers in parallel ( for scaling up and high availability)</a:t>
            </a:r>
            <a:endParaRPr/>
          </a:p>
          <a:p>
            <a:pPr indent="0" lvl="0" marL="0" rtl="0" algn="l">
              <a:spcBef>
                <a:spcPts val="1200"/>
              </a:spcBef>
              <a:spcAft>
                <a:spcPts val="1200"/>
              </a:spcAft>
              <a:buNone/>
            </a:pPr>
            <a:r>
              <a:t/>
            </a:r>
            <a:endParaRPr/>
          </a:p>
        </p:txBody>
      </p:sp>
      <p:pic>
        <p:nvPicPr>
          <p:cNvPr id="330" name="Google Shape;330;p51"/>
          <p:cNvPicPr preferRelativeResize="0"/>
          <p:nvPr/>
        </p:nvPicPr>
        <p:blipFill>
          <a:blip r:embed="rId3">
            <a:alphaModFix/>
          </a:blip>
          <a:stretch>
            <a:fillRect/>
          </a:stretch>
        </p:blipFill>
        <p:spPr>
          <a:xfrm>
            <a:off x="5037775" y="2984301"/>
            <a:ext cx="2802800" cy="1589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None/>
            </a:pPr>
            <a:r>
              <a:rPr lang="en"/>
              <a:t>Scenario before Docker</a:t>
            </a:r>
            <a:endParaRPr/>
          </a:p>
        </p:txBody>
      </p:sp>
      <p:sp>
        <p:nvSpPr>
          <p:cNvPr id="107" name="Google Shape;107;p16"/>
          <p:cNvSpPr txBox="1"/>
          <p:nvPr>
            <p:ph idx="1" type="body"/>
          </p:nvPr>
        </p:nvSpPr>
        <p:spPr>
          <a:xfrm>
            <a:off x="729450" y="1911025"/>
            <a:ext cx="8161800" cy="3048000"/>
          </a:xfrm>
          <a:prstGeom prst="rect">
            <a:avLst/>
          </a:prstGeom>
        </p:spPr>
        <p:txBody>
          <a:bodyPr anchorCtr="0" anchor="t" bIns="91425" lIns="91425" spcFirstLastPara="1" rIns="91425" wrap="square" tIns="91425">
            <a:normAutofit/>
          </a:bodyPr>
          <a:lstStyle/>
          <a:p>
            <a:pPr indent="-311150" lvl="0" marL="457200" rtl="0" algn="just">
              <a:lnSpc>
                <a:spcPct val="150000"/>
              </a:lnSpc>
              <a:spcBef>
                <a:spcPts val="0"/>
              </a:spcBef>
              <a:spcAft>
                <a:spcPts val="0"/>
              </a:spcAft>
              <a:buSzPts val="1300"/>
              <a:buChar char="●"/>
            </a:pPr>
            <a:r>
              <a:rPr lang="en" sz="1500">
                <a:solidFill>
                  <a:srgbClr val="333333"/>
                </a:solidFill>
                <a:highlight>
                  <a:srgbClr val="FFFFFF"/>
                </a:highlight>
                <a:latin typeface="Roboto"/>
                <a:ea typeface="Roboto"/>
                <a:cs typeface="Roboto"/>
                <a:sym typeface="Roboto"/>
              </a:rPr>
              <a:t>Compatibility</a:t>
            </a:r>
            <a:r>
              <a:rPr lang="en" sz="1500">
                <a:solidFill>
                  <a:srgbClr val="333333"/>
                </a:solidFill>
                <a:highlight>
                  <a:srgbClr val="FFFFFF"/>
                </a:highlight>
                <a:latin typeface="Roboto"/>
                <a:ea typeface="Roboto"/>
                <a:cs typeface="Roboto"/>
                <a:sym typeface="Roboto"/>
              </a:rPr>
              <a:t> / dependency</a:t>
            </a:r>
            <a:endParaRPr sz="1500">
              <a:solidFill>
                <a:srgbClr val="333333"/>
              </a:solidFill>
              <a:highlight>
                <a:srgbClr val="FFFFFF"/>
              </a:highlight>
              <a:latin typeface="Roboto"/>
              <a:ea typeface="Roboto"/>
              <a:cs typeface="Roboto"/>
              <a:sym typeface="Roboto"/>
            </a:endParaRPr>
          </a:p>
          <a:p>
            <a:pPr indent="-311150" lvl="0" marL="457200" rtl="0" algn="just">
              <a:lnSpc>
                <a:spcPct val="150000"/>
              </a:lnSpc>
              <a:spcBef>
                <a:spcPts val="0"/>
              </a:spcBef>
              <a:spcAft>
                <a:spcPts val="0"/>
              </a:spcAft>
              <a:buSzPts val="1300"/>
              <a:buChar char="●"/>
            </a:pPr>
            <a:r>
              <a:rPr lang="en" sz="1500">
                <a:solidFill>
                  <a:srgbClr val="333333"/>
                </a:solidFill>
                <a:highlight>
                  <a:srgbClr val="FFFFFF"/>
                </a:highlight>
                <a:latin typeface="Roboto"/>
                <a:ea typeface="Roboto"/>
                <a:cs typeface="Roboto"/>
                <a:sym typeface="Roboto"/>
              </a:rPr>
              <a:t>Long setup </a:t>
            </a:r>
            <a:r>
              <a:rPr lang="en" sz="1500">
                <a:solidFill>
                  <a:srgbClr val="333333"/>
                </a:solidFill>
                <a:highlight>
                  <a:srgbClr val="FFFFFF"/>
                </a:highlight>
                <a:latin typeface="Roboto"/>
                <a:ea typeface="Roboto"/>
                <a:cs typeface="Roboto"/>
                <a:sym typeface="Roboto"/>
              </a:rPr>
              <a:t>time</a:t>
            </a:r>
            <a:endParaRPr sz="1500">
              <a:solidFill>
                <a:srgbClr val="333333"/>
              </a:solidFill>
              <a:highlight>
                <a:srgbClr val="FFFFFF"/>
              </a:highlight>
              <a:latin typeface="Roboto"/>
              <a:ea typeface="Roboto"/>
              <a:cs typeface="Roboto"/>
              <a:sym typeface="Roboto"/>
            </a:endParaRPr>
          </a:p>
          <a:p>
            <a:pPr indent="-311150" lvl="0" marL="457200" rtl="0" algn="just">
              <a:lnSpc>
                <a:spcPct val="150000"/>
              </a:lnSpc>
              <a:spcBef>
                <a:spcPts val="0"/>
              </a:spcBef>
              <a:spcAft>
                <a:spcPts val="0"/>
              </a:spcAft>
              <a:buSzPts val="1300"/>
              <a:buChar char="●"/>
            </a:pPr>
            <a:r>
              <a:rPr lang="en" sz="1500">
                <a:solidFill>
                  <a:srgbClr val="333333"/>
                </a:solidFill>
                <a:highlight>
                  <a:srgbClr val="FFFFFF"/>
                </a:highlight>
                <a:latin typeface="Roboto"/>
                <a:ea typeface="Roboto"/>
                <a:cs typeface="Roboto"/>
                <a:sym typeface="Roboto"/>
              </a:rPr>
              <a:t>Different dev / test / prod environments</a:t>
            </a:r>
            <a:endParaRPr sz="1500">
              <a:solidFill>
                <a:srgbClr val="333333"/>
              </a:solidFill>
              <a:highlight>
                <a:srgbClr val="FFFFFF"/>
              </a:highlight>
              <a:latin typeface="Roboto"/>
              <a:ea typeface="Roboto"/>
              <a:cs typeface="Roboto"/>
              <a:sym typeface="Roboto"/>
            </a:endParaRPr>
          </a:p>
          <a:p>
            <a:pPr indent="-317500" lvl="0" marL="457200" rtl="0" algn="just">
              <a:lnSpc>
                <a:spcPct val="150000"/>
              </a:lnSpc>
              <a:spcBef>
                <a:spcPts val="0"/>
              </a:spcBef>
              <a:spcAft>
                <a:spcPts val="0"/>
              </a:spcAft>
              <a:buClr>
                <a:srgbClr val="FF0000"/>
              </a:buClr>
              <a:buSzPts val="1400"/>
              <a:buFont typeface="Roboto"/>
              <a:buChar char="●"/>
            </a:pPr>
            <a:r>
              <a:rPr lang="en" sz="1500">
                <a:solidFill>
                  <a:srgbClr val="FF0000"/>
                </a:solidFill>
                <a:highlight>
                  <a:srgbClr val="FFFFFF"/>
                </a:highlight>
                <a:latin typeface="Roboto"/>
                <a:ea typeface="Roboto"/>
                <a:cs typeface="Roboto"/>
                <a:sym typeface="Roboto"/>
              </a:rPr>
              <a:t>Matrix from Hell</a:t>
            </a:r>
            <a:endParaRPr sz="1500">
              <a:solidFill>
                <a:srgbClr val="FF0000"/>
              </a:solidFill>
              <a:highlight>
                <a:srgbClr val="FFFFFF"/>
              </a:highlight>
              <a:latin typeface="Roboto"/>
              <a:ea typeface="Roboto"/>
              <a:cs typeface="Roboto"/>
              <a:sym typeface="Roboto"/>
            </a:endParaRPr>
          </a:p>
          <a:p>
            <a:pPr indent="-323850" lvl="1" marL="914400" rtl="0" algn="just">
              <a:lnSpc>
                <a:spcPct val="150000"/>
              </a:lnSpc>
              <a:spcBef>
                <a:spcPts val="0"/>
              </a:spcBef>
              <a:spcAft>
                <a:spcPts val="0"/>
              </a:spcAft>
              <a:buClr>
                <a:srgbClr val="333333"/>
              </a:buClr>
              <a:buSzPts val="1500"/>
              <a:buFont typeface="Roboto"/>
              <a:buChar char="○"/>
            </a:pPr>
            <a:r>
              <a:rPr lang="en" sz="1500">
                <a:solidFill>
                  <a:srgbClr val="333333"/>
                </a:solidFill>
                <a:highlight>
                  <a:srgbClr val="FFFFFF"/>
                </a:highlight>
                <a:latin typeface="Roboto"/>
                <a:ea typeface="Roboto"/>
                <a:cs typeface="Roboto"/>
                <a:sym typeface="Roboto"/>
              </a:rPr>
              <a:t>Describes the set up the development </a:t>
            </a:r>
            <a:endParaRPr sz="1500">
              <a:solidFill>
                <a:srgbClr val="333333"/>
              </a:solidFill>
              <a:highlight>
                <a:srgbClr val="FFFFFF"/>
              </a:highlight>
              <a:latin typeface="Roboto"/>
              <a:ea typeface="Roboto"/>
              <a:cs typeface="Roboto"/>
              <a:sym typeface="Roboto"/>
            </a:endParaRPr>
          </a:p>
          <a:p>
            <a:pPr indent="0" lvl="0" marL="914400" rtl="0" algn="just">
              <a:lnSpc>
                <a:spcPct val="150000"/>
              </a:lnSpc>
              <a:spcBef>
                <a:spcPts val="0"/>
              </a:spcBef>
              <a:spcAft>
                <a:spcPts val="0"/>
              </a:spcAft>
              <a:buNone/>
            </a:pPr>
            <a:r>
              <a:rPr lang="en" sz="1500">
                <a:solidFill>
                  <a:srgbClr val="333333"/>
                </a:solidFill>
                <a:highlight>
                  <a:srgbClr val="FFFFFF"/>
                </a:highlight>
                <a:latin typeface="Roboto"/>
                <a:ea typeface="Roboto"/>
                <a:cs typeface="Roboto"/>
                <a:sym typeface="Roboto"/>
              </a:rPr>
              <a:t>s</a:t>
            </a:r>
            <a:r>
              <a:rPr lang="en" sz="1500">
                <a:solidFill>
                  <a:srgbClr val="333333"/>
                </a:solidFill>
                <a:highlight>
                  <a:srgbClr val="FFFFFF"/>
                </a:highlight>
                <a:latin typeface="Roboto"/>
                <a:ea typeface="Roboto"/>
                <a:cs typeface="Roboto"/>
                <a:sym typeface="Roboto"/>
              </a:rPr>
              <a:t>tack required to build an end-to-end </a:t>
            </a:r>
            <a:endParaRPr sz="1500">
              <a:solidFill>
                <a:srgbClr val="333333"/>
              </a:solidFill>
              <a:highlight>
                <a:srgbClr val="FFFFFF"/>
              </a:highlight>
              <a:latin typeface="Roboto"/>
              <a:ea typeface="Roboto"/>
              <a:cs typeface="Roboto"/>
              <a:sym typeface="Roboto"/>
            </a:endParaRPr>
          </a:p>
          <a:p>
            <a:pPr indent="0" lvl="0" marL="914400" rtl="0" algn="just">
              <a:lnSpc>
                <a:spcPct val="150000"/>
              </a:lnSpc>
              <a:spcBef>
                <a:spcPts val="0"/>
              </a:spcBef>
              <a:spcAft>
                <a:spcPts val="0"/>
              </a:spcAft>
              <a:buNone/>
            </a:pPr>
            <a:r>
              <a:rPr lang="en" sz="1500">
                <a:solidFill>
                  <a:srgbClr val="333333"/>
                </a:solidFill>
                <a:highlight>
                  <a:srgbClr val="FFFFFF"/>
                </a:highlight>
                <a:latin typeface="Roboto"/>
                <a:ea typeface="Roboto"/>
                <a:cs typeface="Roboto"/>
                <a:sym typeface="Roboto"/>
              </a:rPr>
              <a:t>application.</a:t>
            </a:r>
            <a:endParaRPr sz="1500">
              <a:solidFill>
                <a:srgbClr val="333333"/>
              </a:solidFill>
              <a:highlight>
                <a:srgbClr val="FFFFFF"/>
              </a:highlight>
              <a:latin typeface="Roboto"/>
              <a:ea typeface="Roboto"/>
              <a:cs typeface="Roboto"/>
              <a:sym typeface="Roboto"/>
            </a:endParaRPr>
          </a:p>
        </p:txBody>
      </p:sp>
      <p:pic>
        <p:nvPicPr>
          <p:cNvPr id="108" name="Google Shape;108;p16"/>
          <p:cNvPicPr preferRelativeResize="0"/>
          <p:nvPr/>
        </p:nvPicPr>
        <p:blipFill>
          <a:blip r:embed="rId3">
            <a:alphaModFix/>
          </a:blip>
          <a:stretch>
            <a:fillRect/>
          </a:stretch>
        </p:blipFill>
        <p:spPr>
          <a:xfrm>
            <a:off x="4997875" y="2173638"/>
            <a:ext cx="3951401" cy="252277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36" name="Google Shape;336;p5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7" name="Google Shape;337;p52"/>
          <p:cNvPicPr preferRelativeResize="0"/>
          <p:nvPr/>
        </p:nvPicPr>
        <p:blipFill>
          <a:blip r:embed="rId3">
            <a:alphaModFix/>
          </a:blip>
          <a:stretch>
            <a:fillRect/>
          </a:stretch>
        </p:blipFill>
        <p:spPr>
          <a:xfrm>
            <a:off x="173388" y="1702414"/>
            <a:ext cx="8797225" cy="113766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DOCKER COMPOSE</a:t>
            </a:r>
            <a:endParaRPr/>
          </a:p>
        </p:txBody>
      </p:sp>
      <p:sp>
        <p:nvSpPr>
          <p:cNvPr id="343" name="Google Shape;343;p5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solidFill>
                  <a:schemeClr val="dk2"/>
                </a:solidFill>
                <a:highlight>
                  <a:schemeClr val="lt1"/>
                </a:highlight>
                <a:latin typeface="Arial"/>
                <a:ea typeface="Arial"/>
                <a:cs typeface="Arial"/>
                <a:sym typeface="Arial"/>
              </a:rPr>
              <a:t>Docker Compose is a tool that was developed to help define and share multi-container applications. With Compose, we can create a YAML file to define the services and with a single command, can spin everything up or tear it all down.</a:t>
            </a:r>
            <a:endParaRPr sz="2000">
              <a:solidFill>
                <a:schemeClr val="dk2"/>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None/>
            </a:pPr>
            <a:r>
              <a:rPr lang="en"/>
              <a:t>Docker to the rescue!</a:t>
            </a:r>
            <a:endParaRPr/>
          </a:p>
        </p:txBody>
      </p:sp>
      <p:sp>
        <p:nvSpPr>
          <p:cNvPr id="114" name="Google Shape;114;p17"/>
          <p:cNvSpPr txBox="1"/>
          <p:nvPr>
            <p:ph idx="1" type="body"/>
          </p:nvPr>
        </p:nvSpPr>
        <p:spPr>
          <a:xfrm>
            <a:off x="729450" y="2078875"/>
            <a:ext cx="7688700" cy="3064500"/>
          </a:xfrm>
          <a:prstGeom prst="rect">
            <a:avLst/>
          </a:prstGeom>
        </p:spPr>
        <p:txBody>
          <a:bodyPr anchorCtr="0" anchor="t" bIns="91425" lIns="91425" spcFirstLastPara="1" rIns="91425" wrap="square" tIns="91425">
            <a:normAutofit/>
          </a:bodyPr>
          <a:lstStyle/>
          <a:p>
            <a:pPr indent="-311150" lvl="0" marL="457200" rtl="0" algn="just">
              <a:lnSpc>
                <a:spcPct val="150000"/>
              </a:lnSpc>
              <a:spcBef>
                <a:spcPts val="0"/>
              </a:spcBef>
              <a:spcAft>
                <a:spcPts val="0"/>
              </a:spcAft>
              <a:buSzPts val="1300"/>
              <a:buChar char="●"/>
            </a:pPr>
            <a:r>
              <a:rPr lang="en" sz="1500">
                <a:solidFill>
                  <a:srgbClr val="333333"/>
                </a:solidFill>
                <a:highlight>
                  <a:srgbClr val="FFFFFF"/>
                </a:highlight>
                <a:latin typeface="Roboto"/>
                <a:ea typeface="Roboto"/>
                <a:cs typeface="Roboto"/>
                <a:sym typeface="Roboto"/>
              </a:rPr>
              <a:t>Docker uses </a:t>
            </a:r>
            <a:r>
              <a:rPr lang="en" sz="1500">
                <a:solidFill>
                  <a:srgbClr val="FF0000"/>
                </a:solidFill>
                <a:highlight>
                  <a:srgbClr val="FFFFFF"/>
                </a:highlight>
                <a:latin typeface="Roboto"/>
                <a:ea typeface="Roboto"/>
                <a:cs typeface="Roboto"/>
                <a:sym typeface="Roboto"/>
              </a:rPr>
              <a:t>container</a:t>
            </a:r>
            <a:r>
              <a:rPr lang="en" sz="1500">
                <a:solidFill>
                  <a:srgbClr val="333333"/>
                </a:solidFill>
                <a:highlight>
                  <a:srgbClr val="FFFFFF"/>
                </a:highlight>
                <a:latin typeface="Roboto"/>
                <a:ea typeface="Roboto"/>
                <a:cs typeface="Roboto"/>
                <a:sym typeface="Roboto"/>
              </a:rPr>
              <a:t> on the host's operating system to run applications.</a:t>
            </a:r>
            <a:endParaRPr sz="1500">
              <a:solidFill>
                <a:srgbClr val="333333"/>
              </a:solidFill>
              <a:highlight>
                <a:srgbClr val="FFFFFF"/>
              </a:highlight>
              <a:latin typeface="Roboto"/>
              <a:ea typeface="Roboto"/>
              <a:cs typeface="Roboto"/>
              <a:sym typeface="Roboto"/>
            </a:endParaRPr>
          </a:p>
          <a:p>
            <a:pPr indent="-311150" lvl="0" marL="457200" marR="0" rtl="0" algn="just">
              <a:lnSpc>
                <a:spcPct val="150000"/>
              </a:lnSpc>
              <a:spcBef>
                <a:spcPts val="0"/>
              </a:spcBef>
              <a:spcAft>
                <a:spcPts val="0"/>
              </a:spcAft>
              <a:buSzPts val="1300"/>
              <a:buChar char="●"/>
            </a:pPr>
            <a:r>
              <a:rPr lang="en" sz="1500">
                <a:solidFill>
                  <a:srgbClr val="333333"/>
                </a:solidFill>
                <a:highlight>
                  <a:srgbClr val="FFFFFF"/>
                </a:highlight>
                <a:latin typeface="Roboto"/>
                <a:ea typeface="Roboto"/>
                <a:cs typeface="Roboto"/>
                <a:sym typeface="Roboto"/>
              </a:rPr>
              <a:t>It allows applications to use the same </a:t>
            </a:r>
            <a:r>
              <a:rPr lang="en" sz="1500">
                <a:solidFill>
                  <a:srgbClr val="FF0000"/>
                </a:solidFill>
                <a:highlight>
                  <a:srgbClr val="FFFFFF"/>
                </a:highlight>
                <a:latin typeface="Roboto"/>
                <a:ea typeface="Roboto"/>
                <a:cs typeface="Roboto"/>
                <a:sym typeface="Roboto"/>
              </a:rPr>
              <a:t>Linux kernel</a:t>
            </a:r>
            <a:r>
              <a:rPr lang="en" sz="1500">
                <a:solidFill>
                  <a:srgbClr val="333333"/>
                </a:solidFill>
                <a:highlight>
                  <a:srgbClr val="FFFFFF"/>
                </a:highlight>
                <a:latin typeface="Roboto"/>
                <a:ea typeface="Roboto"/>
                <a:cs typeface="Roboto"/>
                <a:sym typeface="Roboto"/>
              </a:rPr>
              <a:t> as a system on the host computer, rather than creating a whole virtual operating system.</a:t>
            </a:r>
            <a:endParaRPr sz="1500">
              <a:solidFill>
                <a:srgbClr val="333333"/>
              </a:solidFill>
              <a:highlight>
                <a:srgbClr val="FFFFFF"/>
              </a:highlight>
              <a:latin typeface="Roboto"/>
              <a:ea typeface="Roboto"/>
              <a:cs typeface="Roboto"/>
              <a:sym typeface="Roboto"/>
            </a:endParaRPr>
          </a:p>
          <a:p>
            <a:pPr indent="-311150" lvl="0" marL="457200" marR="0" rtl="0" algn="just">
              <a:lnSpc>
                <a:spcPct val="150000"/>
              </a:lnSpc>
              <a:spcBef>
                <a:spcPts val="0"/>
              </a:spcBef>
              <a:spcAft>
                <a:spcPts val="0"/>
              </a:spcAft>
              <a:buSzPts val="1300"/>
              <a:buChar char="●"/>
            </a:pPr>
            <a:r>
              <a:rPr lang="en" sz="1500">
                <a:solidFill>
                  <a:srgbClr val="333333"/>
                </a:solidFill>
                <a:highlight>
                  <a:srgbClr val="FFFFFF"/>
                </a:highlight>
                <a:latin typeface="Roboto"/>
                <a:ea typeface="Roboto"/>
                <a:cs typeface="Roboto"/>
                <a:sym typeface="Roboto"/>
              </a:rPr>
              <a:t>Containers ensure that our application works in any environment like development, test, or production.</a:t>
            </a:r>
            <a:endParaRPr sz="1500">
              <a:solidFill>
                <a:srgbClr val="333333"/>
              </a:solidFill>
              <a:highlight>
                <a:srgbClr val="FFFFFF"/>
              </a:highlight>
              <a:latin typeface="Roboto"/>
              <a:ea typeface="Roboto"/>
              <a:cs typeface="Roboto"/>
              <a:sym typeface="Roboto"/>
            </a:endParaRPr>
          </a:p>
        </p:txBody>
      </p:sp>
      <p:pic>
        <p:nvPicPr>
          <p:cNvPr id="115" name="Google Shape;115;p17"/>
          <p:cNvPicPr preferRelativeResize="0"/>
          <p:nvPr/>
        </p:nvPicPr>
        <p:blipFill>
          <a:blip r:embed="rId3">
            <a:alphaModFix/>
          </a:blip>
          <a:stretch>
            <a:fillRect/>
          </a:stretch>
        </p:blipFill>
        <p:spPr>
          <a:xfrm>
            <a:off x="5723075" y="3465850"/>
            <a:ext cx="1751775" cy="1598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None/>
            </a:pPr>
            <a:r>
              <a:rPr lang="en"/>
              <a:t>Why Docker?</a:t>
            </a:r>
            <a:endParaRPr/>
          </a:p>
        </p:txBody>
      </p:sp>
      <p:sp>
        <p:nvSpPr>
          <p:cNvPr id="121" name="Google Shape;121;p18"/>
          <p:cNvSpPr txBox="1"/>
          <p:nvPr>
            <p:ph idx="1" type="body"/>
          </p:nvPr>
        </p:nvSpPr>
        <p:spPr>
          <a:xfrm>
            <a:off x="729450" y="1953050"/>
            <a:ext cx="7688700" cy="3093300"/>
          </a:xfrm>
          <a:prstGeom prst="rect">
            <a:avLst/>
          </a:prstGeom>
        </p:spPr>
        <p:txBody>
          <a:bodyPr anchorCtr="0" anchor="t" bIns="91425" lIns="91425" spcFirstLastPara="1" rIns="91425" wrap="square" tIns="91425">
            <a:normAutofit/>
          </a:bodyPr>
          <a:lstStyle/>
          <a:p>
            <a:pPr indent="-304800" lvl="0" marL="457200" marR="25400" rtl="0" algn="just">
              <a:lnSpc>
                <a:spcPct val="156250"/>
              </a:lnSpc>
              <a:spcBef>
                <a:spcPts val="1500"/>
              </a:spcBef>
              <a:spcAft>
                <a:spcPts val="0"/>
              </a:spcAft>
              <a:buClr>
                <a:srgbClr val="000000"/>
              </a:buClr>
              <a:buSzPts val="1200"/>
              <a:buFont typeface="Roboto"/>
              <a:buChar char="●"/>
            </a:pPr>
            <a:r>
              <a:rPr lang="en" sz="1500">
                <a:solidFill>
                  <a:srgbClr val="333333"/>
                </a:solidFill>
                <a:highlight>
                  <a:srgbClr val="FFFFFF"/>
                </a:highlight>
                <a:latin typeface="Roboto"/>
                <a:ea typeface="Roboto"/>
                <a:cs typeface="Roboto"/>
                <a:sym typeface="Roboto"/>
              </a:rPr>
              <a:t>Docker allows us to easily install and run software without worrying about setup or dependencies.</a:t>
            </a:r>
            <a:endParaRPr sz="1200">
              <a:solidFill>
                <a:srgbClr val="000000"/>
              </a:solidFill>
              <a:highlight>
                <a:srgbClr val="FFFFFF"/>
              </a:highlight>
              <a:latin typeface="Roboto"/>
              <a:ea typeface="Roboto"/>
              <a:cs typeface="Roboto"/>
              <a:sym typeface="Roboto"/>
            </a:endParaRPr>
          </a:p>
          <a:p>
            <a:pPr indent="-304800" lvl="0" marL="457200" marR="25400" rtl="0" algn="just">
              <a:lnSpc>
                <a:spcPct val="156250"/>
              </a:lnSpc>
              <a:spcBef>
                <a:spcPts val="0"/>
              </a:spcBef>
              <a:spcAft>
                <a:spcPts val="0"/>
              </a:spcAft>
              <a:buClr>
                <a:srgbClr val="000000"/>
              </a:buClr>
              <a:buSzPts val="1200"/>
              <a:buFont typeface="Roboto"/>
              <a:buChar char="●"/>
            </a:pPr>
            <a:r>
              <a:rPr lang="en" sz="1500">
                <a:solidFill>
                  <a:srgbClr val="333333"/>
                </a:solidFill>
                <a:highlight>
                  <a:srgbClr val="FFFFFF"/>
                </a:highlight>
                <a:latin typeface="Roboto"/>
                <a:ea typeface="Roboto"/>
                <a:cs typeface="Roboto"/>
                <a:sym typeface="Roboto"/>
              </a:rPr>
              <a:t>Developers use Docker to eliminate machine problems, i.e. "</a:t>
            </a:r>
            <a:r>
              <a:rPr i="1" lang="en" sz="1500">
                <a:solidFill>
                  <a:srgbClr val="333333"/>
                </a:solidFill>
                <a:highlight>
                  <a:srgbClr val="FFFFFF"/>
                </a:highlight>
                <a:latin typeface="Roboto"/>
                <a:ea typeface="Roboto"/>
                <a:cs typeface="Roboto"/>
                <a:sym typeface="Roboto"/>
              </a:rPr>
              <a:t>but code is worked on my laptop.</a:t>
            </a:r>
            <a:r>
              <a:rPr lang="en" sz="1500">
                <a:solidFill>
                  <a:srgbClr val="333333"/>
                </a:solidFill>
                <a:highlight>
                  <a:srgbClr val="FFFFFF"/>
                </a:highlight>
                <a:latin typeface="Roboto"/>
                <a:ea typeface="Roboto"/>
                <a:cs typeface="Roboto"/>
                <a:sym typeface="Roboto"/>
              </a:rPr>
              <a:t>" when working on code together with co-workers.</a:t>
            </a:r>
            <a:endParaRPr sz="1500">
              <a:solidFill>
                <a:srgbClr val="333333"/>
              </a:solidFill>
              <a:highlight>
                <a:srgbClr val="FFFFFF"/>
              </a:highlight>
              <a:latin typeface="Roboto"/>
              <a:ea typeface="Roboto"/>
              <a:cs typeface="Roboto"/>
              <a:sym typeface="Roboto"/>
            </a:endParaRPr>
          </a:p>
          <a:p>
            <a:pPr indent="-304800" lvl="0" marL="457200" marR="25400" rtl="0" algn="just">
              <a:lnSpc>
                <a:spcPct val="156250"/>
              </a:lnSpc>
              <a:spcBef>
                <a:spcPts val="0"/>
              </a:spcBef>
              <a:spcAft>
                <a:spcPts val="0"/>
              </a:spcAft>
              <a:buClr>
                <a:srgbClr val="000000"/>
              </a:buClr>
              <a:buSzPts val="1200"/>
              <a:buFont typeface="Roboto"/>
              <a:buChar char="●"/>
            </a:pPr>
            <a:r>
              <a:rPr lang="en" sz="1500">
                <a:solidFill>
                  <a:srgbClr val="333333"/>
                </a:solidFill>
                <a:highlight>
                  <a:srgbClr val="FFFFFF"/>
                </a:highlight>
                <a:latin typeface="Roboto"/>
                <a:ea typeface="Roboto"/>
                <a:cs typeface="Roboto"/>
                <a:sym typeface="Roboto"/>
              </a:rPr>
              <a:t>Operators use Docker to run and manage apps in isolated containers for better compute density.</a:t>
            </a:r>
            <a:endParaRPr sz="1200">
              <a:solidFill>
                <a:srgbClr val="000000"/>
              </a:solidFill>
              <a:highlight>
                <a:srgbClr val="FFFFFF"/>
              </a:highlight>
              <a:latin typeface="Roboto"/>
              <a:ea typeface="Roboto"/>
              <a:cs typeface="Roboto"/>
              <a:sym typeface="Roboto"/>
            </a:endParaRPr>
          </a:p>
          <a:p>
            <a:pPr indent="-304800" lvl="0" marL="457200" marR="25400" rtl="0" algn="just">
              <a:lnSpc>
                <a:spcPct val="156250"/>
              </a:lnSpc>
              <a:spcBef>
                <a:spcPts val="0"/>
              </a:spcBef>
              <a:spcAft>
                <a:spcPts val="0"/>
              </a:spcAft>
              <a:buClr>
                <a:srgbClr val="000000"/>
              </a:buClr>
              <a:buSzPts val="1200"/>
              <a:buFont typeface="Roboto"/>
              <a:buChar char="●"/>
            </a:pPr>
            <a:r>
              <a:rPr lang="en" sz="1500">
                <a:solidFill>
                  <a:srgbClr val="333333"/>
                </a:solidFill>
                <a:highlight>
                  <a:srgbClr val="FFFFFF"/>
                </a:highlight>
                <a:latin typeface="Roboto"/>
                <a:ea typeface="Roboto"/>
                <a:cs typeface="Roboto"/>
                <a:sym typeface="Roboto"/>
              </a:rPr>
              <a:t>Enterprises use Docker to securely built software delivery pipelines to ship new application features faster and more securely.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4572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None/>
            </a:pPr>
            <a:r>
              <a:rPr lang="en"/>
              <a:t>Key Features</a:t>
            </a:r>
            <a:endParaRPr/>
          </a:p>
        </p:txBody>
      </p:sp>
      <p:sp>
        <p:nvSpPr>
          <p:cNvPr id="127" name="Google Shape;127;p19"/>
          <p:cNvSpPr txBox="1"/>
          <p:nvPr>
            <p:ph idx="1" type="body"/>
          </p:nvPr>
        </p:nvSpPr>
        <p:spPr>
          <a:xfrm>
            <a:off x="729450" y="1853850"/>
            <a:ext cx="7688700" cy="3164700"/>
          </a:xfrm>
          <a:prstGeom prst="rect">
            <a:avLst/>
          </a:prstGeom>
        </p:spPr>
        <p:txBody>
          <a:bodyPr anchorCtr="0" anchor="t" bIns="91425" lIns="91425" spcFirstLastPara="1" rIns="91425" wrap="square" tIns="91425">
            <a:normAutofit/>
          </a:bodyPr>
          <a:lstStyle/>
          <a:p>
            <a:pPr indent="-304800" lvl="0" marL="457200" marR="25400" rtl="0" algn="just">
              <a:lnSpc>
                <a:spcPct val="156250"/>
              </a:lnSpc>
              <a:spcBef>
                <a:spcPts val="1500"/>
              </a:spcBef>
              <a:spcAft>
                <a:spcPts val="0"/>
              </a:spcAft>
              <a:buClr>
                <a:srgbClr val="000000"/>
              </a:buClr>
              <a:buSzPts val="1200"/>
              <a:buFont typeface="Roboto"/>
              <a:buChar char="●"/>
            </a:pPr>
            <a:r>
              <a:rPr b="1" lang="en" sz="1500">
                <a:solidFill>
                  <a:srgbClr val="333333"/>
                </a:solidFill>
                <a:highlight>
                  <a:srgbClr val="FFFFFF"/>
                </a:highlight>
                <a:latin typeface="Roboto"/>
                <a:ea typeface="Roboto"/>
                <a:cs typeface="Roboto"/>
                <a:sym typeface="Roboto"/>
              </a:rPr>
              <a:t>Easy and Faster Configuration</a:t>
            </a:r>
            <a:endParaRPr b="1" sz="1500">
              <a:solidFill>
                <a:srgbClr val="333333"/>
              </a:solidFill>
              <a:highlight>
                <a:srgbClr val="FFFFFF"/>
              </a:highlight>
              <a:latin typeface="Roboto"/>
              <a:ea typeface="Roboto"/>
              <a:cs typeface="Roboto"/>
              <a:sym typeface="Roboto"/>
            </a:endParaRPr>
          </a:p>
          <a:p>
            <a:pPr indent="-323850" lvl="1" marL="914400" marR="25400" rtl="0" algn="just">
              <a:lnSpc>
                <a:spcPct val="156250"/>
              </a:lnSpc>
              <a:spcBef>
                <a:spcPts val="0"/>
              </a:spcBef>
              <a:spcAft>
                <a:spcPts val="0"/>
              </a:spcAft>
              <a:buClr>
                <a:srgbClr val="333333"/>
              </a:buClr>
              <a:buSzPts val="1500"/>
              <a:buFont typeface="Roboto"/>
              <a:buChar char="○"/>
            </a:pPr>
            <a:r>
              <a:rPr lang="en" sz="1500">
                <a:solidFill>
                  <a:srgbClr val="333333"/>
                </a:solidFill>
                <a:highlight>
                  <a:srgbClr val="FFFFFF"/>
                </a:highlight>
                <a:latin typeface="Roboto"/>
                <a:ea typeface="Roboto"/>
                <a:cs typeface="Roboto"/>
                <a:sym typeface="Roboto"/>
              </a:rPr>
              <a:t>We can deploy our code in less time and effort. As Docker can be used in a wide variety of environments, the requirements of the infrastructure are no longer linked with the environment of the application.</a:t>
            </a:r>
            <a:endParaRPr sz="1500">
              <a:solidFill>
                <a:srgbClr val="333333"/>
              </a:solidFill>
              <a:highlight>
                <a:srgbClr val="FFFFFF"/>
              </a:highlight>
              <a:latin typeface="Roboto"/>
              <a:ea typeface="Roboto"/>
              <a:cs typeface="Roboto"/>
              <a:sym typeface="Roboto"/>
            </a:endParaRPr>
          </a:p>
          <a:p>
            <a:pPr indent="-304800" lvl="0" marL="457200" marR="25400" rtl="0" algn="just">
              <a:lnSpc>
                <a:spcPct val="156250"/>
              </a:lnSpc>
              <a:spcBef>
                <a:spcPts val="0"/>
              </a:spcBef>
              <a:spcAft>
                <a:spcPts val="0"/>
              </a:spcAft>
              <a:buClr>
                <a:srgbClr val="000000"/>
              </a:buClr>
              <a:buSzPts val="1200"/>
              <a:buFont typeface="Roboto"/>
              <a:buChar char="●"/>
            </a:pPr>
            <a:r>
              <a:rPr b="1" lang="en" sz="1500">
                <a:solidFill>
                  <a:srgbClr val="333333"/>
                </a:solidFill>
                <a:highlight>
                  <a:srgbClr val="FFFFFF"/>
                </a:highlight>
                <a:latin typeface="Roboto"/>
                <a:ea typeface="Roboto"/>
                <a:cs typeface="Roboto"/>
                <a:sym typeface="Roboto"/>
              </a:rPr>
              <a:t>Increases productivity</a:t>
            </a:r>
            <a:endParaRPr b="1" sz="1500">
              <a:solidFill>
                <a:srgbClr val="333333"/>
              </a:solidFill>
              <a:highlight>
                <a:srgbClr val="FFFFFF"/>
              </a:highlight>
              <a:latin typeface="Roboto"/>
              <a:ea typeface="Roboto"/>
              <a:cs typeface="Roboto"/>
              <a:sym typeface="Roboto"/>
            </a:endParaRPr>
          </a:p>
          <a:p>
            <a:pPr indent="-323850" lvl="1" marL="914400" marR="25400" rtl="0" algn="just">
              <a:lnSpc>
                <a:spcPct val="156250"/>
              </a:lnSpc>
              <a:spcBef>
                <a:spcPts val="0"/>
              </a:spcBef>
              <a:spcAft>
                <a:spcPts val="0"/>
              </a:spcAft>
              <a:buClr>
                <a:srgbClr val="333333"/>
              </a:buClr>
              <a:buSzPts val="1500"/>
              <a:buFont typeface="Roboto"/>
              <a:buChar char="○"/>
            </a:pPr>
            <a:r>
              <a:rPr lang="en" sz="1500">
                <a:solidFill>
                  <a:srgbClr val="333333"/>
                </a:solidFill>
                <a:highlight>
                  <a:srgbClr val="FFFFFF"/>
                </a:highlight>
                <a:latin typeface="Roboto"/>
                <a:ea typeface="Roboto"/>
                <a:cs typeface="Roboto"/>
                <a:sym typeface="Roboto"/>
              </a:rPr>
              <a:t>By easing technical configuration and rapid deployment of application. </a:t>
            </a:r>
            <a:endParaRPr b="1" sz="1500">
              <a:solidFill>
                <a:srgbClr val="333333"/>
              </a:solidFill>
              <a:highlight>
                <a:srgbClr val="FFFFFF"/>
              </a:highlight>
              <a:latin typeface="Roboto"/>
              <a:ea typeface="Roboto"/>
              <a:cs typeface="Roboto"/>
              <a:sym typeface="Roboto"/>
            </a:endParaRPr>
          </a:p>
          <a:p>
            <a:pPr indent="-311150" lvl="0" marL="457200" rtl="0" algn="just">
              <a:spcBef>
                <a:spcPts val="0"/>
              </a:spcBef>
              <a:spcAft>
                <a:spcPts val="0"/>
              </a:spcAft>
              <a:buSzPts val="1300"/>
              <a:buChar char="●"/>
            </a:pPr>
            <a:r>
              <a:rPr b="1" lang="en" sz="1500">
                <a:solidFill>
                  <a:srgbClr val="333333"/>
                </a:solidFill>
                <a:highlight>
                  <a:srgbClr val="FFFFFF"/>
                </a:highlight>
                <a:latin typeface="Roboto"/>
                <a:ea typeface="Roboto"/>
                <a:cs typeface="Roboto"/>
                <a:sym typeface="Roboto"/>
              </a:rPr>
              <a:t>Application Isolation</a:t>
            </a:r>
            <a:endParaRPr b="1" sz="1500">
              <a:solidFill>
                <a:srgbClr val="333333"/>
              </a:solidFill>
              <a:highlight>
                <a:srgbClr val="FFFFFF"/>
              </a:highlight>
              <a:latin typeface="Roboto"/>
              <a:ea typeface="Roboto"/>
              <a:cs typeface="Roboto"/>
              <a:sym typeface="Roboto"/>
            </a:endParaRPr>
          </a:p>
          <a:p>
            <a:pPr indent="-323850" lvl="1" marL="914400" rtl="0" algn="just">
              <a:lnSpc>
                <a:spcPct val="150000"/>
              </a:lnSpc>
              <a:spcBef>
                <a:spcPts val="0"/>
              </a:spcBef>
              <a:spcAft>
                <a:spcPts val="0"/>
              </a:spcAft>
              <a:buClr>
                <a:srgbClr val="333333"/>
              </a:buClr>
              <a:buSzPts val="1500"/>
              <a:buFont typeface="Roboto"/>
              <a:buChar char="○"/>
            </a:pPr>
            <a:r>
              <a:rPr lang="en" sz="1500">
                <a:solidFill>
                  <a:srgbClr val="333333"/>
                </a:solidFill>
                <a:highlight>
                  <a:srgbClr val="FFFFFF"/>
                </a:highlight>
                <a:latin typeface="Roboto"/>
                <a:ea typeface="Roboto"/>
                <a:cs typeface="Roboto"/>
                <a:sym typeface="Roboto"/>
              </a:rPr>
              <a:t>Each container is independent to another and allows us to execute any kind of application.</a:t>
            </a:r>
            <a:endParaRPr sz="1500">
              <a:solidFill>
                <a:srgbClr val="333333"/>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Features</a:t>
            </a:r>
            <a:endParaRPr/>
          </a:p>
        </p:txBody>
      </p:sp>
      <p:sp>
        <p:nvSpPr>
          <p:cNvPr id="133" name="Google Shape;133;p20"/>
          <p:cNvSpPr txBox="1"/>
          <p:nvPr>
            <p:ph idx="1" type="body"/>
          </p:nvPr>
        </p:nvSpPr>
        <p:spPr>
          <a:xfrm>
            <a:off x="729450" y="1853850"/>
            <a:ext cx="7688700" cy="31833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b="1" lang="en" sz="1500">
                <a:solidFill>
                  <a:srgbClr val="333333"/>
                </a:solidFill>
                <a:highlight>
                  <a:srgbClr val="FFFFFF"/>
                </a:highlight>
                <a:latin typeface="Roboto"/>
                <a:ea typeface="Roboto"/>
                <a:cs typeface="Roboto"/>
                <a:sym typeface="Roboto"/>
              </a:rPr>
              <a:t>Swarm</a:t>
            </a:r>
            <a:endParaRPr b="1" sz="1500">
              <a:solidFill>
                <a:srgbClr val="333333"/>
              </a:solidFill>
              <a:highlight>
                <a:srgbClr val="FFFFFF"/>
              </a:highlight>
              <a:latin typeface="Roboto"/>
              <a:ea typeface="Roboto"/>
              <a:cs typeface="Roboto"/>
              <a:sym typeface="Roboto"/>
            </a:endParaRPr>
          </a:p>
          <a:p>
            <a:pPr indent="-323850" lvl="1" marL="914400" rtl="0" algn="just">
              <a:lnSpc>
                <a:spcPct val="150000"/>
              </a:lnSpc>
              <a:spcBef>
                <a:spcPts val="0"/>
              </a:spcBef>
              <a:spcAft>
                <a:spcPts val="0"/>
              </a:spcAft>
              <a:buClr>
                <a:srgbClr val="333333"/>
              </a:buClr>
              <a:buSzPts val="1500"/>
              <a:buFont typeface="Roboto"/>
              <a:buChar char="○"/>
            </a:pPr>
            <a:r>
              <a:rPr lang="en" sz="1500">
                <a:solidFill>
                  <a:srgbClr val="333333"/>
                </a:solidFill>
                <a:highlight>
                  <a:srgbClr val="FFFFFF"/>
                </a:highlight>
                <a:latin typeface="Roboto"/>
                <a:ea typeface="Roboto"/>
                <a:cs typeface="Roboto"/>
                <a:sym typeface="Roboto"/>
              </a:rPr>
              <a:t>A Docker Swarm is a container orchestration tool running the Docker application. It has been configured to join together in a cluster. </a:t>
            </a:r>
            <a:endParaRPr sz="1500">
              <a:solidFill>
                <a:srgbClr val="333333"/>
              </a:solidFill>
              <a:highlight>
                <a:srgbClr val="FFFFFF"/>
              </a:highlight>
              <a:latin typeface="Roboto"/>
              <a:ea typeface="Roboto"/>
              <a:cs typeface="Roboto"/>
              <a:sym typeface="Roboto"/>
            </a:endParaRPr>
          </a:p>
          <a:p>
            <a:pPr indent="-323850" lvl="1" marL="914400" rtl="0" algn="just">
              <a:lnSpc>
                <a:spcPct val="150000"/>
              </a:lnSpc>
              <a:spcBef>
                <a:spcPts val="0"/>
              </a:spcBef>
              <a:spcAft>
                <a:spcPts val="0"/>
              </a:spcAft>
              <a:buClr>
                <a:srgbClr val="333333"/>
              </a:buClr>
              <a:buSzPts val="1500"/>
              <a:buFont typeface="Roboto"/>
              <a:buChar char="○"/>
            </a:pPr>
            <a:r>
              <a:rPr lang="en" sz="1500">
                <a:solidFill>
                  <a:srgbClr val="333333"/>
                </a:solidFill>
                <a:highlight>
                  <a:srgbClr val="FFFFFF"/>
                </a:highlight>
                <a:latin typeface="Roboto"/>
                <a:ea typeface="Roboto"/>
                <a:cs typeface="Roboto"/>
                <a:sym typeface="Roboto"/>
              </a:rPr>
              <a:t>The activities of the cluster are controlled by a swarm manager, and machines that have joined the cluster are referred to as nodes.</a:t>
            </a:r>
            <a:endParaRPr sz="1500">
              <a:solidFill>
                <a:srgbClr val="333333"/>
              </a:solidFill>
              <a:highlight>
                <a:srgbClr val="FFFFFF"/>
              </a:highlight>
              <a:latin typeface="Roboto"/>
              <a:ea typeface="Roboto"/>
              <a:cs typeface="Roboto"/>
              <a:sym typeface="Roboto"/>
            </a:endParaRPr>
          </a:p>
          <a:p>
            <a:pPr indent="-323850" lvl="0" marL="457200" rtl="0" algn="just">
              <a:lnSpc>
                <a:spcPct val="150000"/>
              </a:lnSpc>
              <a:spcBef>
                <a:spcPts val="0"/>
              </a:spcBef>
              <a:spcAft>
                <a:spcPts val="0"/>
              </a:spcAft>
              <a:buClr>
                <a:srgbClr val="333333"/>
              </a:buClr>
              <a:buSzPts val="1500"/>
              <a:buFont typeface="Roboto"/>
              <a:buChar char="●"/>
            </a:pPr>
            <a:r>
              <a:rPr b="1" lang="en" sz="1500">
                <a:solidFill>
                  <a:srgbClr val="333333"/>
                </a:solidFill>
                <a:highlight>
                  <a:srgbClr val="FFFFFF"/>
                </a:highlight>
                <a:latin typeface="Roboto"/>
                <a:ea typeface="Roboto"/>
                <a:cs typeface="Roboto"/>
                <a:sym typeface="Roboto"/>
              </a:rPr>
              <a:t>Routing Mesh</a:t>
            </a:r>
            <a:endParaRPr b="1" sz="1500">
              <a:solidFill>
                <a:srgbClr val="333333"/>
              </a:solidFill>
              <a:highlight>
                <a:srgbClr val="FFFFFF"/>
              </a:highlight>
              <a:latin typeface="Roboto"/>
              <a:ea typeface="Roboto"/>
              <a:cs typeface="Roboto"/>
              <a:sym typeface="Roboto"/>
            </a:endParaRPr>
          </a:p>
          <a:p>
            <a:pPr indent="-323850" lvl="1" marL="914400" rtl="0" algn="just">
              <a:lnSpc>
                <a:spcPct val="150000"/>
              </a:lnSpc>
              <a:spcBef>
                <a:spcPts val="0"/>
              </a:spcBef>
              <a:spcAft>
                <a:spcPts val="0"/>
              </a:spcAft>
              <a:buClr>
                <a:srgbClr val="333333"/>
              </a:buClr>
              <a:buSzPts val="1500"/>
              <a:buFont typeface="Roboto"/>
              <a:buChar char="○"/>
            </a:pPr>
            <a:r>
              <a:rPr lang="en" sz="1500">
                <a:solidFill>
                  <a:srgbClr val="333333"/>
                </a:solidFill>
                <a:highlight>
                  <a:srgbClr val="FFFFFF"/>
                </a:highlight>
                <a:latin typeface="Roboto"/>
                <a:ea typeface="Roboto"/>
                <a:cs typeface="Roboto"/>
                <a:sym typeface="Roboto"/>
              </a:rPr>
              <a:t>It routes the incoming requests for published ports on available nodes to an active container. This feature enables the connection even if there is no task is running on the node.</a:t>
            </a:r>
            <a:endParaRPr sz="1500">
              <a:solidFill>
                <a:srgbClr val="333333"/>
              </a:solidFill>
              <a:highlight>
                <a:srgbClr val="FFFFFF"/>
              </a:highlight>
              <a:latin typeface="Roboto"/>
              <a:ea typeface="Roboto"/>
              <a:cs typeface="Roboto"/>
              <a:sym typeface="Roboto"/>
            </a:endParaRPr>
          </a:p>
          <a:p>
            <a:pPr indent="0" lvl="0" marL="914400" rtl="0" algn="l">
              <a:spcBef>
                <a:spcPts val="1200"/>
              </a:spcBef>
              <a:spcAft>
                <a:spcPts val="1200"/>
              </a:spcAft>
              <a:buNone/>
            </a:pPr>
            <a:r>
              <a:t/>
            </a:r>
            <a:endParaRPr sz="1500">
              <a:solidFill>
                <a:srgbClr val="333333"/>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Features</a:t>
            </a:r>
            <a:endParaRPr/>
          </a:p>
        </p:txBody>
      </p:sp>
      <p:sp>
        <p:nvSpPr>
          <p:cNvPr id="139" name="Google Shape;139;p21"/>
          <p:cNvSpPr txBox="1"/>
          <p:nvPr>
            <p:ph idx="1" type="body"/>
          </p:nvPr>
        </p:nvSpPr>
        <p:spPr>
          <a:xfrm>
            <a:off x="729450" y="1934400"/>
            <a:ext cx="7688700" cy="3121500"/>
          </a:xfrm>
          <a:prstGeom prst="rect">
            <a:avLst/>
          </a:prstGeom>
        </p:spPr>
        <p:txBody>
          <a:bodyPr anchorCtr="0" anchor="t" bIns="91425" lIns="91425" spcFirstLastPara="1" rIns="91425" wrap="square" tIns="91425">
            <a:normAutofit lnSpcReduction="10000"/>
          </a:bodyPr>
          <a:lstStyle/>
          <a:p>
            <a:pPr indent="-311150" lvl="0" marL="457200" rtl="0" algn="just">
              <a:lnSpc>
                <a:spcPct val="130000"/>
              </a:lnSpc>
              <a:spcBef>
                <a:spcPts val="1400"/>
              </a:spcBef>
              <a:spcAft>
                <a:spcPts val="0"/>
              </a:spcAft>
              <a:buSzPts val="1300"/>
              <a:buChar char="●"/>
            </a:pPr>
            <a:r>
              <a:rPr b="1" lang="en" sz="1500">
                <a:solidFill>
                  <a:srgbClr val="333333"/>
                </a:solidFill>
                <a:highlight>
                  <a:srgbClr val="FFFFFF"/>
                </a:highlight>
                <a:latin typeface="Roboto"/>
                <a:ea typeface="Roboto"/>
                <a:cs typeface="Roboto"/>
                <a:sym typeface="Roboto"/>
              </a:rPr>
              <a:t>Services</a:t>
            </a:r>
            <a:endParaRPr b="1" sz="1500">
              <a:solidFill>
                <a:srgbClr val="333333"/>
              </a:solidFill>
              <a:highlight>
                <a:srgbClr val="FFFFFF"/>
              </a:highlight>
              <a:latin typeface="Roboto"/>
              <a:ea typeface="Roboto"/>
              <a:cs typeface="Roboto"/>
              <a:sym typeface="Roboto"/>
            </a:endParaRPr>
          </a:p>
          <a:p>
            <a:pPr indent="-323850" lvl="1" marL="914400" rtl="0" algn="just">
              <a:lnSpc>
                <a:spcPct val="130000"/>
              </a:lnSpc>
              <a:spcBef>
                <a:spcPts val="0"/>
              </a:spcBef>
              <a:spcAft>
                <a:spcPts val="0"/>
              </a:spcAft>
              <a:buClr>
                <a:srgbClr val="333333"/>
              </a:buClr>
              <a:buSzPts val="1500"/>
              <a:buFont typeface="Roboto"/>
              <a:buChar char="○"/>
            </a:pPr>
            <a:r>
              <a:rPr lang="en" sz="1500">
                <a:solidFill>
                  <a:srgbClr val="333333"/>
                </a:solidFill>
                <a:highlight>
                  <a:srgbClr val="FFFFFF"/>
                </a:highlight>
                <a:latin typeface="Roboto"/>
                <a:ea typeface="Roboto"/>
                <a:cs typeface="Roboto"/>
                <a:sym typeface="Roboto"/>
              </a:rPr>
              <a:t>Services is a list of tasks that lets us specify the state of the container inside a cluster. </a:t>
            </a:r>
            <a:endParaRPr sz="1500">
              <a:solidFill>
                <a:srgbClr val="333333"/>
              </a:solidFill>
              <a:highlight>
                <a:srgbClr val="FFFFFF"/>
              </a:highlight>
              <a:latin typeface="Roboto"/>
              <a:ea typeface="Roboto"/>
              <a:cs typeface="Roboto"/>
              <a:sym typeface="Roboto"/>
            </a:endParaRPr>
          </a:p>
          <a:p>
            <a:pPr indent="-323850" lvl="1" marL="914400" rtl="0" algn="just">
              <a:lnSpc>
                <a:spcPct val="130000"/>
              </a:lnSpc>
              <a:spcBef>
                <a:spcPts val="0"/>
              </a:spcBef>
              <a:spcAft>
                <a:spcPts val="0"/>
              </a:spcAft>
              <a:buClr>
                <a:srgbClr val="333333"/>
              </a:buClr>
              <a:buSzPts val="1500"/>
              <a:buFont typeface="Roboto"/>
              <a:buChar char="○"/>
            </a:pPr>
            <a:r>
              <a:rPr lang="en" sz="1500">
                <a:solidFill>
                  <a:srgbClr val="333333"/>
                </a:solidFill>
                <a:highlight>
                  <a:srgbClr val="FFFFFF"/>
                </a:highlight>
                <a:latin typeface="Roboto"/>
                <a:ea typeface="Roboto"/>
                <a:cs typeface="Roboto"/>
                <a:sym typeface="Roboto"/>
              </a:rPr>
              <a:t>Each task represents one instance of a container that should be running and Swarm schedules them across nodes.</a:t>
            </a:r>
            <a:endParaRPr sz="1500">
              <a:solidFill>
                <a:srgbClr val="333333"/>
              </a:solidFill>
              <a:highlight>
                <a:srgbClr val="FFFFFF"/>
              </a:highlight>
              <a:latin typeface="Roboto"/>
              <a:ea typeface="Roboto"/>
              <a:cs typeface="Roboto"/>
              <a:sym typeface="Roboto"/>
            </a:endParaRPr>
          </a:p>
          <a:p>
            <a:pPr indent="-311150" lvl="0" marL="457200" rtl="0" algn="just">
              <a:spcBef>
                <a:spcPts val="0"/>
              </a:spcBef>
              <a:spcAft>
                <a:spcPts val="0"/>
              </a:spcAft>
              <a:buSzPts val="1300"/>
              <a:buChar char="●"/>
            </a:pPr>
            <a:r>
              <a:rPr b="1" lang="en" sz="1500">
                <a:solidFill>
                  <a:srgbClr val="333333"/>
                </a:solidFill>
                <a:highlight>
                  <a:srgbClr val="FFFFFF"/>
                </a:highlight>
                <a:latin typeface="Roboto"/>
                <a:ea typeface="Roboto"/>
                <a:cs typeface="Roboto"/>
                <a:sym typeface="Roboto"/>
              </a:rPr>
              <a:t>Security</a:t>
            </a:r>
            <a:endParaRPr b="1" sz="1500">
              <a:solidFill>
                <a:srgbClr val="333333"/>
              </a:solidFill>
              <a:highlight>
                <a:srgbClr val="FFFFFF"/>
              </a:highlight>
              <a:latin typeface="Roboto"/>
              <a:ea typeface="Roboto"/>
              <a:cs typeface="Roboto"/>
              <a:sym typeface="Roboto"/>
            </a:endParaRPr>
          </a:p>
          <a:p>
            <a:pPr indent="-323850" lvl="1" marL="914400" rtl="0" algn="just">
              <a:lnSpc>
                <a:spcPct val="150000"/>
              </a:lnSpc>
              <a:spcBef>
                <a:spcPts val="0"/>
              </a:spcBef>
              <a:spcAft>
                <a:spcPts val="0"/>
              </a:spcAft>
              <a:buClr>
                <a:srgbClr val="333333"/>
              </a:buClr>
              <a:buSzPts val="1500"/>
              <a:buFont typeface="Roboto"/>
              <a:buChar char="○"/>
            </a:pPr>
            <a:r>
              <a:rPr lang="en" sz="1500">
                <a:solidFill>
                  <a:srgbClr val="333333"/>
                </a:solidFill>
                <a:highlight>
                  <a:srgbClr val="FFFFFF"/>
                </a:highlight>
                <a:latin typeface="Roboto"/>
                <a:ea typeface="Roboto"/>
                <a:cs typeface="Roboto"/>
                <a:sym typeface="Roboto"/>
              </a:rPr>
              <a:t>Docker containers are, by default, quite secure; especially if you run your processes as non-privileged users inside the container. </a:t>
            </a:r>
            <a:endParaRPr sz="1500">
              <a:solidFill>
                <a:srgbClr val="333333"/>
              </a:solidFill>
              <a:highlight>
                <a:srgbClr val="FFFFFF"/>
              </a:highlight>
              <a:latin typeface="Roboto"/>
              <a:ea typeface="Roboto"/>
              <a:cs typeface="Roboto"/>
              <a:sym typeface="Roboto"/>
            </a:endParaRPr>
          </a:p>
          <a:p>
            <a:pPr indent="-323850" lvl="1" marL="914400" rtl="0" algn="just">
              <a:lnSpc>
                <a:spcPct val="150000"/>
              </a:lnSpc>
              <a:spcBef>
                <a:spcPts val="0"/>
              </a:spcBef>
              <a:spcAft>
                <a:spcPts val="0"/>
              </a:spcAft>
              <a:buClr>
                <a:srgbClr val="333333"/>
              </a:buClr>
              <a:buSzPts val="1500"/>
              <a:buFont typeface="Roboto"/>
              <a:buChar char="○"/>
            </a:pPr>
            <a:r>
              <a:rPr lang="en" sz="1500">
                <a:solidFill>
                  <a:srgbClr val="333333"/>
                </a:solidFill>
                <a:highlight>
                  <a:srgbClr val="FFFFFF"/>
                </a:highlight>
                <a:latin typeface="Roboto"/>
                <a:ea typeface="Roboto"/>
                <a:cs typeface="Roboto"/>
                <a:sym typeface="Roboto"/>
              </a:rPr>
              <a:t>You can add an extra layer of safety by enabling AppArmor, SELinux, GRSEC, or another appropriate hardening system.</a:t>
            </a:r>
            <a:endParaRPr sz="1500">
              <a:solidFill>
                <a:srgbClr val="333333"/>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