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Caveat"/>
      <p:regular r:id="rId37"/>
      <p:bold r:id="rId38"/>
    </p:embeddedFont>
    <p:embeddedFont>
      <p:font typeface="Roboto"/>
      <p:regular r:id="rId39"/>
      <p:bold r:id="rId40"/>
      <p:italic r:id="rId41"/>
      <p:boldItalic r:id="rId42"/>
    </p:embeddedFont>
    <p:embeddedFont>
      <p:font typeface="Nunito"/>
      <p:regular r:id="rId43"/>
      <p:bold r:id="rId44"/>
      <p:italic r:id="rId45"/>
      <p:boldItalic r:id="rId46"/>
    </p:embeddedFont>
    <p:embeddedFont>
      <p:font typeface="Caveat Medium"/>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CaveatMedium-bold.fntdata"/><Relationship Id="rId25" Type="http://schemas.openxmlformats.org/officeDocument/2006/relationships/slide" Target="slides/slide20.xml"/><Relationship Id="rId47" Type="http://schemas.openxmlformats.org/officeDocument/2006/relationships/font" Target="fonts/CaveatMedium-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ave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Cave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27f9a440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27f9a440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7f9a53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27f9a53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27f9a53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27f9a53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27f9a53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27f9a53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7f9a41dd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27f9a41dd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24242"/>
                </a:solidFill>
                <a:highlight>
                  <a:srgbClr val="FFFFFF"/>
                </a:highlight>
              </a:rPr>
              <a:t>The chef-repo is the repository structure in which cookbooks are authored, tested, and maintained:</a:t>
            </a:r>
            <a:endParaRPr sz="1050">
              <a:solidFill>
                <a:srgbClr val="424242"/>
              </a:solidFill>
              <a:highlight>
                <a:srgbClr val="FFFFFF"/>
              </a:highlight>
            </a:endParaRPr>
          </a:p>
          <a:p>
            <a:pPr indent="0" lvl="0" marL="0" rtl="0" algn="l">
              <a:spcBef>
                <a:spcPts val="0"/>
              </a:spcBef>
              <a:spcAft>
                <a:spcPts val="0"/>
              </a:spcAft>
              <a:buNone/>
            </a:pPr>
            <a:r>
              <a:rPr lang="en" sz="1050">
                <a:solidFill>
                  <a:srgbClr val="424242"/>
                </a:solidFill>
                <a:highlight>
                  <a:srgbClr val="FFFFFF"/>
                </a:highlight>
              </a:rPr>
              <a:t>The directory structure within the chef-repo varies. Some organizations prefer to keep all of their cookbooks in a single chef-repo, while other organizations prefer to use a chef-repo for every cookbook.</a:t>
            </a:r>
            <a:endParaRPr sz="1050">
              <a:solidFill>
                <a:srgbClr val="42424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27f9a4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27f9a4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latin typeface="Roboto"/>
                <a:ea typeface="Roboto"/>
                <a:cs typeface="Roboto"/>
                <a:sym typeface="Roboto"/>
              </a:rPr>
              <a:t>Cookbooks are the basis for managing the configurations on any node.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27f9a44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27f9a44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27f9a44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27f9a44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24242"/>
                </a:solidFill>
                <a:highlight>
                  <a:srgbClr val="F2F2F2"/>
                </a:highlight>
              </a:rPr>
              <a:t>When a cookbook is loaded during a Chef Infra Client run, these attributes are compared to the attributes that are already present on the node. Attributes that are defined in attribute files are first loaded according to cookbook order.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27f9a44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27f9a44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Libraries in a cookbook provide reusable code that can be used by multiple recipes within the cookbook. They allow you to define common functions, classes, or modules that can be shared across recipes.</a:t>
            </a:r>
            <a:endParaRPr sz="1050">
              <a:solidFill>
                <a:srgbClr val="424242"/>
              </a:solidFill>
              <a:highlight>
                <a:srgbClr val="F2F2F2"/>
              </a:highlight>
            </a:endParaRPr>
          </a:p>
          <a:p>
            <a:pPr indent="0" lvl="0" marL="0" rtl="0" algn="l">
              <a:spcBef>
                <a:spcPts val="0"/>
              </a:spcBef>
              <a:spcAft>
                <a:spcPts val="0"/>
              </a:spcAft>
              <a:buNone/>
            </a:pPr>
            <a:r>
              <a:rPr lang="en" sz="1050">
                <a:solidFill>
                  <a:srgbClr val="424242"/>
                </a:solidFill>
                <a:highlight>
                  <a:srgbClr val="F2F2F2"/>
                </a:highlight>
              </a:rPr>
              <a:t>Testing cookbooks improves the quality of those cookbooks by ensuring they are doing what they are supposed to do and that they are authored in a consistent manner. Unit and integration testing validates the recipes in cookbooks. Syntax testing---often called linting---validates the quality of the code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27f9a44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27f9a44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27f9a41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27f9a41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27f9a440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27f9a440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27f9a41d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27f9a41d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27f9a41d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27f9a41d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27f9a41d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27f9a41d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27f9a41dd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27f9a41dd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27f9a41dd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27f9a41dd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27f9a41dd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27f9a41dd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27f9a41dd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27f9a41dd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27f9a41d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27f9a41d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27f9a41d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27f9a41d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27f9a53b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27f9a53b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27f9a440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27f9a440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27f9a53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27f9a53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27f9a53b7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27f9a53b7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27f9a440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27f9a440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27f9a4404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27f9a4404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7f9a4404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7f9a4404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27f9a53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27f9a53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27f9a53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27f9a53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27f9a5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27f9a5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905050" y="346750"/>
            <a:ext cx="468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latin typeface="Comic Sans MS"/>
                <a:ea typeface="Comic Sans MS"/>
                <a:cs typeface="Comic Sans MS"/>
                <a:sym typeface="Comic Sans MS"/>
              </a:rPr>
              <a:t>CHEF</a:t>
            </a:r>
            <a:endParaRPr b="1" i="1" sz="2500">
              <a:latin typeface="Comic Sans MS"/>
              <a:ea typeface="Comic Sans MS"/>
              <a:cs typeface="Comic Sans MS"/>
              <a:sym typeface="Comic Sans MS"/>
            </a:endParaRPr>
          </a:p>
        </p:txBody>
      </p:sp>
      <p:pic>
        <p:nvPicPr>
          <p:cNvPr id="55" name="Google Shape;55;p13"/>
          <p:cNvPicPr preferRelativeResize="0"/>
          <p:nvPr/>
        </p:nvPicPr>
        <p:blipFill>
          <a:blip r:embed="rId3">
            <a:alphaModFix/>
          </a:blip>
          <a:stretch>
            <a:fillRect/>
          </a:stretch>
        </p:blipFill>
        <p:spPr>
          <a:xfrm>
            <a:off x="252550" y="255700"/>
            <a:ext cx="2506825" cy="1489895"/>
          </a:xfrm>
          <a:prstGeom prst="rect">
            <a:avLst/>
          </a:prstGeom>
          <a:noFill/>
          <a:ln>
            <a:noFill/>
          </a:ln>
        </p:spPr>
      </p:pic>
      <p:sp>
        <p:nvSpPr>
          <p:cNvPr id="56" name="Google Shape;56;p13"/>
          <p:cNvSpPr txBox="1"/>
          <p:nvPr/>
        </p:nvSpPr>
        <p:spPr>
          <a:xfrm>
            <a:off x="3041600" y="993250"/>
            <a:ext cx="57717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Nunito"/>
              <a:buChar char="●"/>
            </a:pPr>
            <a:r>
              <a:rPr lang="en" sz="1700">
                <a:solidFill>
                  <a:schemeClr val="dk1"/>
                </a:solidFill>
                <a:highlight>
                  <a:srgbClr val="FFFFFF"/>
                </a:highlight>
                <a:latin typeface="Nunito"/>
                <a:ea typeface="Nunito"/>
                <a:cs typeface="Nunito"/>
                <a:sym typeface="Nunito"/>
              </a:rPr>
              <a:t>Open source developed using Ruby, mainly used to manage infrastructure on physical or virtual machines</a:t>
            </a:r>
            <a:endParaRPr sz="1700">
              <a:solidFill>
                <a:schemeClr val="dk1"/>
              </a:solidFill>
              <a:highlight>
                <a:srgbClr val="FFFFFF"/>
              </a:highlight>
              <a:latin typeface="Nunito"/>
              <a:ea typeface="Nunito"/>
              <a:cs typeface="Nunito"/>
              <a:sym typeface="Nunito"/>
            </a:endParaRPr>
          </a:p>
          <a:p>
            <a:pPr indent="-336550" lvl="0" marL="457200" rtl="0" algn="l">
              <a:spcBef>
                <a:spcPts val="0"/>
              </a:spcBef>
              <a:spcAft>
                <a:spcPts val="0"/>
              </a:spcAft>
              <a:buClr>
                <a:schemeClr val="dk1"/>
              </a:buClr>
              <a:buSzPts val="1700"/>
              <a:buFont typeface="Nunito"/>
              <a:buChar char="●"/>
            </a:pPr>
            <a:r>
              <a:rPr lang="en" sz="1700">
                <a:solidFill>
                  <a:schemeClr val="dk1"/>
                </a:solidFill>
                <a:highlight>
                  <a:srgbClr val="FFFFFF"/>
                </a:highlight>
                <a:latin typeface="Nunito"/>
                <a:ea typeface="Nunito"/>
                <a:cs typeface="Nunito"/>
                <a:sym typeface="Nunito"/>
              </a:rPr>
              <a:t>It uses Pull configuration and it is Infrastructure as Code</a:t>
            </a:r>
            <a:endParaRPr sz="1700">
              <a:solidFill>
                <a:schemeClr val="dk1"/>
              </a:solidFill>
              <a:highlight>
                <a:srgbClr val="FFFFFF"/>
              </a:highlight>
              <a:latin typeface="Nunito"/>
              <a:ea typeface="Nunito"/>
              <a:cs typeface="Nunito"/>
              <a:sym typeface="Nunito"/>
            </a:endParaRPr>
          </a:p>
        </p:txBody>
      </p:sp>
      <p:sp>
        <p:nvSpPr>
          <p:cNvPr id="57" name="Google Shape;57;p13"/>
          <p:cNvSpPr txBox="1"/>
          <p:nvPr/>
        </p:nvSpPr>
        <p:spPr>
          <a:xfrm>
            <a:off x="365150" y="2388150"/>
            <a:ext cx="58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nvSpPr>
        <p:spPr>
          <a:xfrm>
            <a:off x="401575" y="2325450"/>
            <a:ext cx="524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a:latin typeface="Comic Sans MS"/>
                <a:ea typeface="Comic Sans MS"/>
                <a:cs typeface="Comic Sans MS"/>
                <a:sym typeface="Comic Sans MS"/>
              </a:rPr>
              <a:t>WHY USE CHEF ?</a:t>
            </a:r>
            <a:endParaRPr b="1" i="1" sz="2000">
              <a:latin typeface="Comic Sans MS"/>
              <a:ea typeface="Comic Sans MS"/>
              <a:cs typeface="Comic Sans MS"/>
              <a:sym typeface="Comic Sans MS"/>
            </a:endParaRPr>
          </a:p>
        </p:txBody>
      </p:sp>
      <p:pic>
        <p:nvPicPr>
          <p:cNvPr id="59" name="Google Shape;59;p13"/>
          <p:cNvPicPr preferRelativeResize="0"/>
          <p:nvPr/>
        </p:nvPicPr>
        <p:blipFill>
          <a:blip r:embed="rId4">
            <a:alphaModFix/>
          </a:blip>
          <a:stretch>
            <a:fillRect/>
          </a:stretch>
        </p:blipFill>
        <p:spPr>
          <a:xfrm>
            <a:off x="3583475" y="2379050"/>
            <a:ext cx="5329950" cy="2421551"/>
          </a:xfrm>
          <a:prstGeom prst="rect">
            <a:avLst/>
          </a:prstGeom>
          <a:noFill/>
          <a:ln>
            <a:noFill/>
          </a:ln>
        </p:spPr>
      </p:pic>
      <p:sp>
        <p:nvSpPr>
          <p:cNvPr id="60" name="Google Shape;60;p13"/>
          <p:cNvSpPr txBox="1"/>
          <p:nvPr/>
        </p:nvSpPr>
        <p:spPr>
          <a:xfrm>
            <a:off x="111750" y="2970425"/>
            <a:ext cx="34353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Used mainly to </a:t>
            </a:r>
            <a:r>
              <a:rPr lang="en" sz="1700">
                <a:solidFill>
                  <a:schemeClr val="dk1"/>
                </a:solidFill>
                <a:highlight>
                  <a:srgbClr val="FFFFFF"/>
                </a:highlight>
                <a:latin typeface="Nunito"/>
                <a:ea typeface="Nunito"/>
                <a:cs typeface="Nunito"/>
                <a:sym typeface="Nunito"/>
              </a:rPr>
              <a:t>reduce the complexity of managing an infrastructure.</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392200" y="104775"/>
            <a:ext cx="8623200" cy="76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900"/>
              </a:spcAft>
              <a:buNone/>
            </a:pPr>
            <a:r>
              <a:rPr b="1" i="1" lang="en" sz="3750" u="sng">
                <a:solidFill>
                  <a:schemeClr val="dk1"/>
                </a:solidFill>
                <a:highlight>
                  <a:srgbClr val="FFFFFF"/>
                </a:highlight>
                <a:latin typeface="Caveat"/>
                <a:ea typeface="Caveat"/>
                <a:cs typeface="Caveat"/>
                <a:sym typeface="Caveat"/>
              </a:rPr>
              <a:t>Nodes </a:t>
            </a:r>
            <a:endParaRPr b="1" i="1" sz="3750" u="sng">
              <a:solidFill>
                <a:schemeClr val="dk1"/>
              </a:solidFill>
              <a:highlight>
                <a:srgbClr val="FFFFFF"/>
              </a:highlight>
              <a:latin typeface="Caveat"/>
              <a:ea typeface="Caveat"/>
              <a:cs typeface="Caveat"/>
              <a:sym typeface="Caveat"/>
            </a:endParaRPr>
          </a:p>
        </p:txBody>
      </p:sp>
      <p:pic>
        <p:nvPicPr>
          <p:cNvPr id="123" name="Google Shape;123;p22"/>
          <p:cNvPicPr preferRelativeResize="0"/>
          <p:nvPr/>
        </p:nvPicPr>
        <p:blipFill>
          <a:blip r:embed="rId3">
            <a:alphaModFix/>
          </a:blip>
          <a:stretch>
            <a:fillRect/>
          </a:stretch>
        </p:blipFill>
        <p:spPr>
          <a:xfrm>
            <a:off x="379625" y="953038"/>
            <a:ext cx="1296925" cy="1043875"/>
          </a:xfrm>
          <a:prstGeom prst="rect">
            <a:avLst/>
          </a:prstGeom>
          <a:noFill/>
          <a:ln>
            <a:noFill/>
          </a:ln>
        </p:spPr>
      </p:pic>
      <p:sp>
        <p:nvSpPr>
          <p:cNvPr id="124" name="Google Shape;124;p22"/>
          <p:cNvSpPr txBox="1"/>
          <p:nvPr/>
        </p:nvSpPr>
        <p:spPr>
          <a:xfrm>
            <a:off x="1954900" y="1221025"/>
            <a:ext cx="598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chemeClr val="lt1"/>
                </a:highlight>
                <a:latin typeface="Roboto"/>
                <a:ea typeface="Roboto"/>
                <a:cs typeface="Roboto"/>
                <a:sym typeface="Roboto"/>
              </a:rPr>
              <a:t>A node is any device—physical, virtual, cloud, network device, etc.—that is under management by Chef Infra.</a:t>
            </a:r>
            <a:endParaRPr sz="1200">
              <a:highlight>
                <a:schemeClr val="lt1"/>
              </a:highlight>
              <a:latin typeface="Roboto"/>
              <a:ea typeface="Roboto"/>
              <a:cs typeface="Roboto"/>
              <a:sym typeface="Roboto"/>
            </a:endParaRPr>
          </a:p>
        </p:txBody>
      </p:sp>
      <p:pic>
        <p:nvPicPr>
          <p:cNvPr id="125" name="Google Shape;125;p22"/>
          <p:cNvPicPr preferRelativeResize="0"/>
          <p:nvPr/>
        </p:nvPicPr>
        <p:blipFill>
          <a:blip r:embed="rId4">
            <a:alphaModFix/>
          </a:blip>
          <a:stretch>
            <a:fillRect/>
          </a:stretch>
        </p:blipFill>
        <p:spPr>
          <a:xfrm>
            <a:off x="451300" y="2630100"/>
            <a:ext cx="1153568" cy="1043874"/>
          </a:xfrm>
          <a:prstGeom prst="rect">
            <a:avLst/>
          </a:prstGeom>
          <a:noFill/>
          <a:ln>
            <a:noFill/>
          </a:ln>
        </p:spPr>
      </p:pic>
      <p:sp>
        <p:nvSpPr>
          <p:cNvPr id="126" name="Google Shape;126;p22"/>
          <p:cNvSpPr txBox="1"/>
          <p:nvPr/>
        </p:nvSpPr>
        <p:spPr>
          <a:xfrm>
            <a:off x="1954900" y="2736738"/>
            <a:ext cx="657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rgbClr val="FFFFFF"/>
                </a:highlight>
                <a:latin typeface="Roboto"/>
                <a:ea typeface="Roboto"/>
                <a:cs typeface="Roboto"/>
                <a:sym typeface="Roboto"/>
              </a:rPr>
              <a:t>Chef Infra Client is installed on each node that is managed with Chef Infra. Chef Infra Client configures the node locally by performing the tasks specified in the run-list. Chef Infra Client will also pull down any required configuration data from the Chef Infra Server during a Chef Infra Client run.</a:t>
            </a:r>
            <a:endParaRPr sz="1200">
              <a:latin typeface="Roboto"/>
              <a:ea typeface="Roboto"/>
              <a:cs typeface="Roboto"/>
              <a:sym typeface="Roboto"/>
            </a:endParaRPr>
          </a:p>
        </p:txBody>
      </p:sp>
      <p:sp>
        <p:nvSpPr>
          <p:cNvPr id="127" name="Google Shape;127;p22"/>
          <p:cNvSpPr txBox="1"/>
          <p:nvPr/>
        </p:nvSpPr>
        <p:spPr>
          <a:xfrm>
            <a:off x="392200" y="2071275"/>
            <a:ext cx="549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424242"/>
                </a:solidFill>
                <a:highlight>
                  <a:srgbClr val="FFFFFF"/>
                </a:highlight>
                <a:latin typeface="Roboto"/>
                <a:ea typeface="Roboto"/>
                <a:cs typeface="Roboto"/>
                <a:sym typeface="Roboto"/>
              </a:rPr>
              <a:t>The key components of nodes that are under management by Chef include:</a:t>
            </a:r>
            <a:endParaRPr b="1" sz="1200" u="sng">
              <a:latin typeface="Roboto"/>
              <a:ea typeface="Roboto"/>
              <a:cs typeface="Roboto"/>
              <a:sym typeface="Roboto"/>
            </a:endParaRPr>
          </a:p>
        </p:txBody>
      </p:sp>
      <p:pic>
        <p:nvPicPr>
          <p:cNvPr id="128" name="Google Shape;128;p22"/>
          <p:cNvPicPr preferRelativeResize="0"/>
          <p:nvPr/>
        </p:nvPicPr>
        <p:blipFill>
          <a:blip r:embed="rId5">
            <a:alphaModFix/>
          </a:blip>
          <a:stretch>
            <a:fillRect/>
          </a:stretch>
        </p:blipFill>
        <p:spPr>
          <a:xfrm>
            <a:off x="329099" y="3824800"/>
            <a:ext cx="1296925" cy="1211200"/>
          </a:xfrm>
          <a:prstGeom prst="rect">
            <a:avLst/>
          </a:prstGeom>
          <a:noFill/>
          <a:ln>
            <a:noFill/>
          </a:ln>
        </p:spPr>
      </p:pic>
      <p:sp>
        <p:nvSpPr>
          <p:cNvPr id="129" name="Google Shape;129;p22"/>
          <p:cNvSpPr txBox="1"/>
          <p:nvPr/>
        </p:nvSpPr>
        <p:spPr>
          <a:xfrm>
            <a:off x="1954900" y="3876300"/>
            <a:ext cx="64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chemeClr val="lt1"/>
                </a:highlight>
                <a:latin typeface="Roboto"/>
                <a:ea typeface="Roboto"/>
                <a:cs typeface="Roboto"/>
                <a:sym typeface="Roboto"/>
              </a:rPr>
              <a:t>Ohai is a tool for collecting system configuration data, which it then provides to Chef Infra Client to use in cookbooks. Chef Infra Client runs Ohai at the start of every Chef Infra run to determine system state. The attributes that Ohai collects are called </a:t>
            </a:r>
            <a:r>
              <a:rPr b="1" lang="en" sz="1200" u="sng">
                <a:solidFill>
                  <a:srgbClr val="0A0A0A"/>
                </a:solidFill>
                <a:highlight>
                  <a:schemeClr val="lt1"/>
                </a:highlight>
                <a:latin typeface="Roboto"/>
                <a:ea typeface="Roboto"/>
                <a:cs typeface="Roboto"/>
                <a:sym typeface="Roboto"/>
              </a:rPr>
              <a:t>automatic attributes</a:t>
            </a:r>
            <a:r>
              <a:rPr lang="en" sz="1200">
                <a:solidFill>
                  <a:srgbClr val="424242"/>
                </a:solidFill>
                <a:highlight>
                  <a:schemeClr val="lt1"/>
                </a:highlight>
                <a:latin typeface="Roboto"/>
                <a:ea typeface="Roboto"/>
                <a:cs typeface="Roboto"/>
                <a:sym typeface="Roboto"/>
              </a:rPr>
              <a:t>. Chef Infra Client uses these attributes to ensure that nodes are in the desired state after each configuration run.</a:t>
            </a:r>
            <a:endParaRPr sz="1200">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506125" y="436525"/>
            <a:ext cx="8136000" cy="5541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1400"/>
              </a:spcBef>
              <a:spcAft>
                <a:spcPts val="1300"/>
              </a:spcAft>
              <a:buNone/>
            </a:pPr>
            <a:r>
              <a:rPr b="1" i="1" lang="en" sz="2400">
                <a:solidFill>
                  <a:srgbClr val="424242"/>
                </a:solidFill>
                <a:highlight>
                  <a:srgbClr val="FFFFFF"/>
                </a:highlight>
                <a:latin typeface="Caveat"/>
                <a:ea typeface="Caveat"/>
                <a:cs typeface="Caveat"/>
                <a:sym typeface="Caveat"/>
              </a:rPr>
              <a:t>Node Types</a:t>
            </a:r>
            <a:endParaRPr b="1" i="1" sz="2400">
              <a:latin typeface="Caveat"/>
              <a:ea typeface="Caveat"/>
              <a:cs typeface="Caveat"/>
              <a:sym typeface="Caveat"/>
            </a:endParaRPr>
          </a:p>
        </p:txBody>
      </p:sp>
      <p:pic>
        <p:nvPicPr>
          <p:cNvPr id="135" name="Google Shape;135;p23"/>
          <p:cNvPicPr preferRelativeResize="0"/>
          <p:nvPr/>
        </p:nvPicPr>
        <p:blipFill>
          <a:blip r:embed="rId3">
            <a:alphaModFix/>
          </a:blip>
          <a:stretch>
            <a:fillRect/>
          </a:stretch>
        </p:blipFill>
        <p:spPr>
          <a:xfrm>
            <a:off x="424425" y="1269575"/>
            <a:ext cx="1844867" cy="1504625"/>
          </a:xfrm>
          <a:prstGeom prst="rect">
            <a:avLst/>
          </a:prstGeom>
          <a:noFill/>
          <a:ln>
            <a:noFill/>
          </a:ln>
        </p:spPr>
      </p:pic>
      <p:pic>
        <p:nvPicPr>
          <p:cNvPr id="136" name="Google Shape;136;p23"/>
          <p:cNvPicPr preferRelativeResize="0"/>
          <p:nvPr/>
        </p:nvPicPr>
        <p:blipFill>
          <a:blip r:embed="rId4">
            <a:alphaModFix/>
          </a:blip>
          <a:stretch>
            <a:fillRect/>
          </a:stretch>
        </p:blipFill>
        <p:spPr>
          <a:xfrm>
            <a:off x="6712504" y="2881538"/>
            <a:ext cx="1646825" cy="1652225"/>
          </a:xfrm>
          <a:prstGeom prst="rect">
            <a:avLst/>
          </a:prstGeom>
          <a:noFill/>
          <a:ln cap="flat" cmpd="sng" w="9525">
            <a:solidFill>
              <a:schemeClr val="lt1"/>
            </a:solidFill>
            <a:prstDash val="solid"/>
            <a:round/>
            <a:headEnd len="sm" w="sm" type="none"/>
            <a:tailEnd len="sm" w="sm" type="none"/>
          </a:ln>
        </p:spPr>
      </p:pic>
      <p:sp>
        <p:nvSpPr>
          <p:cNvPr id="137" name="Google Shape;137;p23"/>
          <p:cNvSpPr txBox="1"/>
          <p:nvPr/>
        </p:nvSpPr>
        <p:spPr>
          <a:xfrm>
            <a:off x="2269300" y="1571825"/>
            <a:ext cx="584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rgbClr val="FFFFFF"/>
                </a:highlight>
                <a:latin typeface="Roboto"/>
                <a:ea typeface="Roboto"/>
                <a:cs typeface="Roboto"/>
                <a:sym typeface="Roboto"/>
              </a:rPr>
              <a:t>A physical node is any active device attached to a network that can run a Chef Infra Client and also allow that Chef Infra Client to communicate with a Chef Infra Server.</a:t>
            </a:r>
            <a:endParaRPr sz="1200">
              <a:latin typeface="Roboto"/>
              <a:ea typeface="Roboto"/>
              <a:cs typeface="Roboto"/>
              <a:sym typeface="Roboto"/>
            </a:endParaRPr>
          </a:p>
        </p:txBody>
      </p:sp>
      <p:sp>
        <p:nvSpPr>
          <p:cNvPr id="138" name="Google Shape;138;p23"/>
          <p:cNvSpPr txBox="1"/>
          <p:nvPr/>
        </p:nvSpPr>
        <p:spPr>
          <a:xfrm>
            <a:off x="506125" y="3245963"/>
            <a:ext cx="6003900" cy="923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chemeClr val="lt1"/>
                </a:highlight>
                <a:latin typeface="Roboto"/>
                <a:ea typeface="Roboto"/>
                <a:cs typeface="Roboto"/>
                <a:sym typeface="Roboto"/>
              </a:rPr>
              <a:t>A cloud-based node is hosted in an external cloud-based service, such as Amazon Web Services (AWS), OpenStack, Rackspace, Google Compute Engine, or Microsoft Azure. Plugins are available for knife that provide support for external cloud-based services. knife can use these plugins to create instances on cloud-based services. </a:t>
            </a:r>
            <a:endParaRPr sz="1200">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378388" y="3574525"/>
            <a:ext cx="1472324" cy="1394075"/>
          </a:xfrm>
          <a:prstGeom prst="rect">
            <a:avLst/>
          </a:prstGeom>
          <a:noFill/>
          <a:ln>
            <a:noFill/>
          </a:ln>
        </p:spPr>
      </p:pic>
      <p:pic>
        <p:nvPicPr>
          <p:cNvPr id="144" name="Google Shape;144;p24"/>
          <p:cNvPicPr preferRelativeResize="0"/>
          <p:nvPr/>
        </p:nvPicPr>
        <p:blipFill>
          <a:blip r:embed="rId4">
            <a:alphaModFix/>
          </a:blip>
          <a:stretch>
            <a:fillRect/>
          </a:stretch>
        </p:blipFill>
        <p:spPr>
          <a:xfrm>
            <a:off x="6921249" y="1903387"/>
            <a:ext cx="1664400" cy="1336725"/>
          </a:xfrm>
          <a:prstGeom prst="rect">
            <a:avLst/>
          </a:prstGeom>
          <a:noFill/>
          <a:ln>
            <a:noFill/>
          </a:ln>
        </p:spPr>
      </p:pic>
      <p:pic>
        <p:nvPicPr>
          <p:cNvPr id="145" name="Google Shape;145;p24"/>
          <p:cNvPicPr preferRelativeResize="0"/>
          <p:nvPr/>
        </p:nvPicPr>
        <p:blipFill>
          <a:blip r:embed="rId5">
            <a:alphaModFix/>
          </a:blip>
          <a:stretch>
            <a:fillRect/>
          </a:stretch>
        </p:blipFill>
        <p:spPr>
          <a:xfrm>
            <a:off x="233363" y="184575"/>
            <a:ext cx="1762351" cy="1713375"/>
          </a:xfrm>
          <a:prstGeom prst="rect">
            <a:avLst/>
          </a:prstGeom>
          <a:noFill/>
          <a:ln>
            <a:noFill/>
          </a:ln>
        </p:spPr>
      </p:pic>
      <p:sp>
        <p:nvSpPr>
          <p:cNvPr id="146" name="Google Shape;146;p24"/>
          <p:cNvSpPr txBox="1"/>
          <p:nvPr/>
        </p:nvSpPr>
        <p:spPr>
          <a:xfrm>
            <a:off x="2201650" y="714900"/>
            <a:ext cx="5472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rgbClr val="FFFFFF"/>
                </a:highlight>
                <a:latin typeface="Roboto"/>
                <a:ea typeface="Roboto"/>
                <a:cs typeface="Roboto"/>
                <a:sym typeface="Roboto"/>
              </a:rPr>
              <a:t>A virtual node is a machine that runs only as a software implementation, but otherwise behaves much like a physical machine.</a:t>
            </a:r>
            <a:endParaRPr sz="1200">
              <a:latin typeface="Roboto"/>
              <a:ea typeface="Roboto"/>
              <a:cs typeface="Roboto"/>
              <a:sym typeface="Roboto"/>
            </a:endParaRPr>
          </a:p>
        </p:txBody>
      </p:sp>
      <p:sp>
        <p:nvSpPr>
          <p:cNvPr id="147" name="Google Shape;147;p24"/>
          <p:cNvSpPr txBox="1"/>
          <p:nvPr/>
        </p:nvSpPr>
        <p:spPr>
          <a:xfrm>
            <a:off x="2201650" y="3855913"/>
            <a:ext cx="633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rgbClr val="FFFFFF"/>
                </a:highlight>
                <a:latin typeface="Roboto"/>
                <a:ea typeface="Roboto"/>
                <a:cs typeface="Roboto"/>
                <a:sym typeface="Roboto"/>
              </a:rPr>
              <a:t>Containers are an approach to virtualization that allows a single operating system to host many working configurations, where each working configuration---a container---is assigned a single responsibility that is isolated from all other responsibilities.</a:t>
            </a:r>
            <a:endParaRPr sz="1200">
              <a:latin typeface="Roboto"/>
              <a:ea typeface="Roboto"/>
              <a:cs typeface="Roboto"/>
              <a:sym typeface="Roboto"/>
            </a:endParaRPr>
          </a:p>
        </p:txBody>
      </p:sp>
      <p:sp>
        <p:nvSpPr>
          <p:cNvPr id="148" name="Google Shape;148;p24"/>
          <p:cNvSpPr txBox="1"/>
          <p:nvPr/>
        </p:nvSpPr>
        <p:spPr>
          <a:xfrm>
            <a:off x="378400" y="2156100"/>
            <a:ext cx="64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chemeClr val="lt1"/>
                </a:highlight>
                <a:latin typeface="Roboto"/>
                <a:ea typeface="Roboto"/>
                <a:cs typeface="Roboto"/>
                <a:sym typeface="Roboto"/>
              </a:rPr>
              <a:t>A network node is any networking device---a switch, a router---that is being managed by a Chef Infra Client, such as networking devices by Juniper Networks, Arista, Cisco, and F5. Use Chef to automate common network configurations, such as physical and logical Ethernet link properties and VLANs, on these devices.</a:t>
            </a:r>
            <a:endParaRPr sz="1200">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79025" y="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u="sng">
                <a:latin typeface="Caveat"/>
                <a:ea typeface="Caveat"/>
                <a:cs typeface="Caveat"/>
                <a:sym typeface="Caveat"/>
              </a:rPr>
              <a:t>Chef Repo</a:t>
            </a:r>
            <a:endParaRPr b="1" i="1" u="sng">
              <a:latin typeface="Caveat"/>
              <a:ea typeface="Caveat"/>
              <a:cs typeface="Caveat"/>
              <a:sym typeface="Caveat"/>
            </a:endParaRPr>
          </a:p>
        </p:txBody>
      </p:sp>
      <p:sp>
        <p:nvSpPr>
          <p:cNvPr id="154" name="Google Shape;154;p25"/>
          <p:cNvSpPr txBox="1"/>
          <p:nvPr>
            <p:ph idx="1" type="body"/>
          </p:nvPr>
        </p:nvSpPr>
        <p:spPr>
          <a:xfrm>
            <a:off x="250475" y="664950"/>
            <a:ext cx="8520600" cy="44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400">
                <a:solidFill>
                  <a:schemeClr val="dk1"/>
                </a:solidFill>
                <a:highlight>
                  <a:srgbClr val="FFFFFF"/>
                </a:highlight>
                <a:latin typeface="Roboto"/>
                <a:ea typeface="Roboto"/>
                <a:cs typeface="Roboto"/>
                <a:sym typeface="Roboto"/>
              </a:rPr>
              <a:t>The chef-repo is a directory on your workstation that stores everything you need to define your infrastructure with Chef </a:t>
            </a:r>
            <a:endParaRPr sz="1400">
              <a:solidFill>
                <a:schemeClr val="dk1"/>
              </a:solidFill>
              <a:highlight>
                <a:srgbClr val="FFFFFF"/>
              </a:highlight>
              <a:latin typeface="Roboto"/>
              <a:ea typeface="Roboto"/>
              <a:cs typeface="Roboto"/>
              <a:sym typeface="Roboto"/>
            </a:endParaRPr>
          </a:p>
          <a:p>
            <a:pPr indent="-317500" lvl="0" marL="457200" rtl="0" algn="l">
              <a:lnSpc>
                <a:spcPct val="160000"/>
              </a:lnSpc>
              <a:spcBef>
                <a:spcPts val="22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Cookbooks </a:t>
            </a:r>
            <a:endParaRPr sz="1400">
              <a:solidFill>
                <a:schemeClr val="dk1"/>
              </a:solidFill>
              <a:highlight>
                <a:srgbClr val="FFFFFF"/>
              </a:highlight>
              <a:latin typeface="Roboto"/>
              <a:ea typeface="Roboto"/>
              <a:cs typeface="Roboto"/>
              <a:sym typeface="Roboto"/>
            </a:endParaRPr>
          </a:p>
          <a:p>
            <a:pPr indent="-317500" lvl="0" marL="457200" rtl="0" algn="l">
              <a:lnSpc>
                <a:spcPct val="16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Data bags</a:t>
            </a:r>
            <a:endParaRPr sz="1400">
              <a:solidFill>
                <a:schemeClr val="dk1"/>
              </a:solidFill>
              <a:highlight>
                <a:srgbClr val="FFFFFF"/>
              </a:highlight>
              <a:latin typeface="Roboto"/>
              <a:ea typeface="Roboto"/>
              <a:cs typeface="Roboto"/>
              <a:sym typeface="Roboto"/>
            </a:endParaRPr>
          </a:p>
          <a:p>
            <a:pPr indent="-317500" lvl="0" marL="457200" rtl="0" algn="l">
              <a:lnSpc>
                <a:spcPct val="16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Policyfiles</a:t>
            </a:r>
            <a:endParaRPr sz="1400">
              <a:solidFill>
                <a:schemeClr val="dk1"/>
              </a:solidFill>
              <a:highlight>
                <a:srgbClr val="FFFFFF"/>
              </a:highlight>
              <a:latin typeface="Roboto"/>
              <a:ea typeface="Roboto"/>
              <a:cs typeface="Roboto"/>
              <a:sym typeface="Roboto"/>
            </a:endParaRPr>
          </a:p>
          <a:p>
            <a:pPr indent="0" lvl="0" marL="0" rtl="0" algn="l">
              <a:spcBef>
                <a:spcPts val="2200"/>
              </a:spcBef>
              <a:spcAft>
                <a:spcPts val="0"/>
              </a:spcAft>
              <a:buSzPts val="358"/>
              <a:buNone/>
            </a:pPr>
            <a:r>
              <a:rPr lang="en" sz="1400">
                <a:solidFill>
                  <a:schemeClr val="dk1"/>
                </a:solidFill>
                <a:highlight>
                  <a:srgbClr val="FFFFFF"/>
                </a:highlight>
                <a:latin typeface="Roboto"/>
                <a:ea typeface="Roboto"/>
                <a:cs typeface="Roboto"/>
                <a:sym typeface="Roboto"/>
              </a:rPr>
              <a:t>The </a:t>
            </a:r>
            <a:r>
              <a:rPr lang="en" sz="1400">
                <a:solidFill>
                  <a:schemeClr val="dk1"/>
                </a:solidFill>
                <a:highlight>
                  <a:srgbClr val="FFFFFF"/>
                </a:highlight>
                <a:latin typeface="Roboto"/>
                <a:ea typeface="Roboto"/>
                <a:cs typeface="Roboto"/>
                <a:sym typeface="Roboto"/>
              </a:rPr>
              <a:t>c</a:t>
            </a:r>
            <a:r>
              <a:rPr lang="en" sz="1400">
                <a:solidFill>
                  <a:schemeClr val="dk1"/>
                </a:solidFill>
                <a:highlight>
                  <a:srgbClr val="FFFFFF"/>
                </a:highlight>
                <a:latin typeface="Roboto"/>
                <a:ea typeface="Roboto"/>
                <a:cs typeface="Roboto"/>
                <a:sym typeface="Roboto"/>
              </a:rPr>
              <a:t>hef-repo directory should be synchronized with a version control system, such as git. All of the data in the chef-repo should be treated like source code.</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358"/>
              <a:buNone/>
            </a:pPr>
            <a:r>
              <a:rPr b="1" lang="en" sz="2200">
                <a:solidFill>
                  <a:schemeClr val="dk1"/>
                </a:solidFill>
                <a:latin typeface="Caveat"/>
                <a:ea typeface="Caveat"/>
                <a:cs typeface="Caveat"/>
                <a:sym typeface="Caveat"/>
              </a:rPr>
              <a:t>Knife</a:t>
            </a:r>
            <a:r>
              <a:rPr b="1" lang="en" sz="1400">
                <a:solidFill>
                  <a:schemeClr val="dk1"/>
                </a:solidFill>
                <a:latin typeface="Caveat"/>
                <a:ea typeface="Caveat"/>
                <a:cs typeface="Caveat"/>
                <a:sym typeface="Caveat"/>
              </a:rPr>
              <a:t> </a:t>
            </a:r>
            <a:r>
              <a:rPr lang="en" sz="1400">
                <a:solidFill>
                  <a:schemeClr val="dk1"/>
                </a:solidFill>
                <a:highlight>
                  <a:srgbClr val="FFFFFF"/>
                </a:highlight>
              </a:rPr>
              <a:t> </a:t>
            </a:r>
            <a:r>
              <a:rPr lang="en" sz="1400">
                <a:solidFill>
                  <a:schemeClr val="dk1"/>
                </a:solidFill>
                <a:highlight>
                  <a:srgbClr val="FFFFFF"/>
                </a:highlight>
                <a:latin typeface="Roboto"/>
                <a:ea typeface="Roboto"/>
                <a:cs typeface="Roboto"/>
                <a:sym typeface="Roboto"/>
              </a:rPr>
              <a:t>is a command-line tool that provides an interface between a local chef-repo and the Chef Infra Server.</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58"/>
              <a:buNone/>
            </a:pPr>
            <a:r>
              <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58"/>
              <a:buNone/>
            </a:pPr>
            <a:r>
              <a:rPr lang="en" sz="1400">
                <a:solidFill>
                  <a:schemeClr val="dk1"/>
                </a:solidFill>
                <a:highlight>
                  <a:srgbClr val="FFFFFF"/>
                </a:highlight>
                <a:latin typeface="Roboto"/>
                <a:ea typeface="Roboto"/>
                <a:cs typeface="Roboto"/>
                <a:sym typeface="Roboto"/>
              </a:rPr>
              <a:t>It perform a wide range of operations,such as</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58"/>
              <a:buNone/>
            </a:pPr>
            <a:r>
              <a:t/>
            </a:r>
            <a:endParaRPr sz="1400">
              <a:solidFill>
                <a:schemeClr val="dk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Uploading cookbooks and recipes to the Chef server.</a:t>
            </a:r>
            <a:endParaRPr sz="1400">
              <a:solidFill>
                <a:schemeClr val="dk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Querying the Chef server for information about nodes, cookbooks, and other resources.</a:t>
            </a:r>
            <a:endParaRPr sz="1400">
              <a:solidFill>
                <a:schemeClr val="dk1"/>
              </a:solidFill>
              <a:highlight>
                <a:srgbClr val="FFFFFF"/>
              </a:highlight>
            </a:endParaRPr>
          </a:p>
          <a:p>
            <a:pPr indent="0" lvl="0" marL="0" rtl="0" algn="l">
              <a:lnSpc>
                <a:spcPct val="100000"/>
              </a:lnSpc>
              <a:spcBef>
                <a:spcPts val="0"/>
              </a:spcBef>
              <a:spcAft>
                <a:spcPts val="0"/>
              </a:spcAft>
              <a:buSzPts val="358"/>
              <a:buNone/>
            </a:pPr>
            <a:r>
              <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58"/>
              <a:buNone/>
            </a:pPr>
            <a:r>
              <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358"/>
              <a:buFont typeface="Arial"/>
              <a:buNone/>
            </a:pPr>
            <a:r>
              <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358"/>
              <a:buFont typeface="Arial"/>
              <a:buNone/>
            </a:pPr>
            <a:r>
              <a:t/>
            </a:r>
            <a:endParaRPr sz="1400">
              <a:solidFill>
                <a:schemeClr val="dk1"/>
              </a:solidFill>
            </a:endParaRPr>
          </a:p>
          <a:p>
            <a:pPr indent="0" lvl="0" marL="0" rtl="0" algn="l">
              <a:spcBef>
                <a:spcPts val="0"/>
              </a:spcBef>
              <a:spcAft>
                <a:spcPts val="0"/>
              </a:spcAft>
              <a:buSzPts val="358"/>
              <a:buNone/>
            </a:pPr>
            <a:r>
              <a:t/>
            </a:r>
            <a:endParaRPr sz="1400">
              <a:solidFill>
                <a:schemeClr val="dk1"/>
              </a:solidFill>
              <a:highlight>
                <a:srgbClr val="FFFFFF"/>
              </a:highlight>
            </a:endParaRPr>
          </a:p>
          <a:p>
            <a:pPr indent="0" lvl="0" marL="0" rtl="0" algn="l">
              <a:spcBef>
                <a:spcPts val="1200"/>
              </a:spcBef>
              <a:spcAft>
                <a:spcPts val="1200"/>
              </a:spcAft>
              <a:buSzPts val="358"/>
              <a:buNone/>
            </a:pPr>
            <a:r>
              <a:t/>
            </a:r>
            <a:endParaRPr sz="341">
              <a:solidFill>
                <a:srgbClr val="42424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ctrTitle"/>
          </p:nvPr>
        </p:nvSpPr>
        <p:spPr>
          <a:xfrm>
            <a:off x="124500" y="418025"/>
            <a:ext cx="4551600" cy="7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i="1" lang="en" sz="3780" u="sng">
                <a:latin typeface="Caveat"/>
                <a:ea typeface="Caveat"/>
                <a:cs typeface="Caveat"/>
                <a:sym typeface="Caveat"/>
              </a:rPr>
              <a:t>CookBook</a:t>
            </a:r>
            <a:endParaRPr b="1" i="1" sz="3780" u="sng">
              <a:latin typeface="Caveat"/>
              <a:ea typeface="Caveat"/>
              <a:cs typeface="Caveat"/>
              <a:sym typeface="Caveat"/>
            </a:endParaRPr>
          </a:p>
        </p:txBody>
      </p:sp>
      <p:sp>
        <p:nvSpPr>
          <p:cNvPr id="160" name="Google Shape;160;p26"/>
          <p:cNvSpPr txBox="1"/>
          <p:nvPr>
            <p:ph idx="1" type="subTitle"/>
          </p:nvPr>
        </p:nvSpPr>
        <p:spPr>
          <a:xfrm>
            <a:off x="270875" y="1226800"/>
            <a:ext cx="8520600" cy="3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highlight>
                <a:srgbClr val="FFFFFF"/>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A cookbook is the fundamental unit of configuration and policy distribution in Chef Infra.</a:t>
            </a:r>
            <a:endParaRPr sz="20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000">
              <a:solidFill>
                <a:schemeClr val="dk1"/>
              </a:solidFill>
              <a:highlight>
                <a:srgbClr val="FFFFFF"/>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Cookbooks contain values and information about the </a:t>
            </a:r>
            <a:r>
              <a:rPr i="1" lang="en" sz="2000">
                <a:solidFill>
                  <a:schemeClr val="dk1"/>
                </a:solidFill>
                <a:highlight>
                  <a:srgbClr val="FFFFFF"/>
                </a:highlight>
                <a:latin typeface="Roboto"/>
                <a:ea typeface="Roboto"/>
                <a:cs typeface="Roboto"/>
                <a:sym typeface="Roboto"/>
              </a:rPr>
              <a:t>desired state</a:t>
            </a:r>
            <a:r>
              <a:rPr lang="en" sz="2000">
                <a:solidFill>
                  <a:schemeClr val="dk1"/>
                </a:solidFill>
                <a:highlight>
                  <a:srgbClr val="FFFFFF"/>
                </a:highlight>
                <a:latin typeface="Roboto"/>
                <a:ea typeface="Roboto"/>
                <a:cs typeface="Roboto"/>
                <a:sym typeface="Roboto"/>
              </a:rPr>
              <a:t> of a node.</a:t>
            </a:r>
            <a:endParaRPr sz="20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000">
              <a:solidFill>
                <a:schemeClr val="dk1"/>
              </a:solidFill>
              <a:highlight>
                <a:srgbClr val="FFFFFF"/>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Using the cookbook, the Chef server and Chef client ensure the defined state is achieved.</a:t>
            </a:r>
            <a:endParaRPr sz="20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000">
              <a:solidFill>
                <a:schemeClr val="dk1"/>
              </a:solidFill>
              <a:highlight>
                <a:srgbClr val="FFFFFF"/>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Cookbook is either manually </a:t>
            </a:r>
            <a:r>
              <a:rPr lang="en" sz="2000">
                <a:solidFill>
                  <a:schemeClr val="dk1"/>
                </a:solidFill>
                <a:highlight>
                  <a:srgbClr val="FFFFFF"/>
                </a:highlight>
                <a:latin typeface="Roboto"/>
                <a:ea typeface="Roboto"/>
                <a:cs typeface="Roboto"/>
                <a:sym typeface="Roboto"/>
              </a:rPr>
              <a:t>created</a:t>
            </a:r>
            <a:r>
              <a:rPr lang="en" sz="2000">
                <a:solidFill>
                  <a:schemeClr val="dk1"/>
                </a:solidFill>
                <a:highlight>
                  <a:srgbClr val="FFFFFF"/>
                </a:highlight>
                <a:latin typeface="Roboto"/>
                <a:ea typeface="Roboto"/>
                <a:cs typeface="Roboto"/>
                <a:sym typeface="Roboto"/>
              </a:rPr>
              <a:t> or taken from Chef Supermarket.</a:t>
            </a:r>
            <a:endParaRPr sz="20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000">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311700" y="744625"/>
            <a:ext cx="4374600" cy="1139400"/>
          </a:xfrm>
          <a:prstGeom prst="rect">
            <a:avLst/>
          </a:prstGeom>
        </p:spPr>
        <p:txBody>
          <a:bodyPr anchorCtr="0" anchor="b"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lang="en" sz="2825">
                <a:latin typeface="Caveat Medium"/>
                <a:ea typeface="Caveat Medium"/>
                <a:cs typeface="Caveat Medium"/>
                <a:sym typeface="Caveat Medium"/>
              </a:rPr>
              <a:t>Key Components of a Cookbook</a:t>
            </a:r>
            <a:endParaRPr sz="2825">
              <a:latin typeface="Caveat Medium"/>
              <a:ea typeface="Caveat Medium"/>
              <a:cs typeface="Caveat Medium"/>
              <a:sym typeface="Caveat Medium"/>
            </a:endParaRPr>
          </a:p>
          <a:p>
            <a:pPr indent="0" lvl="0" marL="0" rtl="0" algn="l">
              <a:spcBef>
                <a:spcPts val="400"/>
              </a:spcBef>
              <a:spcAft>
                <a:spcPts val="0"/>
              </a:spcAft>
              <a:buSzPts val="990"/>
              <a:buNone/>
            </a:pPr>
            <a:r>
              <a:t/>
            </a:r>
            <a:endParaRPr sz="4680">
              <a:latin typeface="Caveat"/>
              <a:ea typeface="Caveat"/>
              <a:cs typeface="Caveat"/>
              <a:sym typeface="Caveat"/>
            </a:endParaRPr>
          </a:p>
        </p:txBody>
      </p:sp>
      <p:sp>
        <p:nvSpPr>
          <p:cNvPr id="166" name="Google Shape;166;p27"/>
          <p:cNvSpPr txBox="1"/>
          <p:nvPr>
            <p:ph idx="1" type="subTitle"/>
          </p:nvPr>
        </p:nvSpPr>
        <p:spPr>
          <a:xfrm>
            <a:off x="311700" y="1281800"/>
            <a:ext cx="8520600" cy="3276000"/>
          </a:xfrm>
          <a:prstGeom prst="rect">
            <a:avLst/>
          </a:prstGeom>
        </p:spPr>
        <p:txBody>
          <a:bodyPr anchorCtr="0" anchor="t" bIns="91425" lIns="91425" spcFirstLastPara="1" rIns="91425" wrap="square" tIns="91425">
            <a:normAutofit fontScale="25000" lnSpcReduction="20000"/>
          </a:bodyPr>
          <a:lstStyle/>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Recipes</a:t>
            </a:r>
            <a:endParaRPr sz="8300">
              <a:solidFill>
                <a:schemeClr val="dk1"/>
              </a:solidFill>
              <a:latin typeface="Roboto"/>
              <a:ea typeface="Roboto"/>
              <a:cs typeface="Roboto"/>
              <a:sym typeface="Roboto"/>
            </a:endParaRPr>
          </a:p>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Metadata</a:t>
            </a:r>
            <a:endParaRPr sz="8300">
              <a:solidFill>
                <a:schemeClr val="dk1"/>
              </a:solidFill>
              <a:latin typeface="Roboto"/>
              <a:ea typeface="Roboto"/>
              <a:cs typeface="Roboto"/>
              <a:sym typeface="Roboto"/>
            </a:endParaRPr>
          </a:p>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Attributes</a:t>
            </a:r>
            <a:endParaRPr sz="8300">
              <a:solidFill>
                <a:schemeClr val="dk1"/>
              </a:solidFill>
              <a:latin typeface="Roboto"/>
              <a:ea typeface="Roboto"/>
              <a:cs typeface="Roboto"/>
              <a:sym typeface="Roboto"/>
            </a:endParaRPr>
          </a:p>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Resources</a:t>
            </a:r>
            <a:endParaRPr sz="8300">
              <a:solidFill>
                <a:schemeClr val="dk1"/>
              </a:solidFill>
              <a:latin typeface="Roboto"/>
              <a:ea typeface="Roboto"/>
              <a:cs typeface="Roboto"/>
              <a:sym typeface="Roboto"/>
            </a:endParaRPr>
          </a:p>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Templates</a:t>
            </a:r>
            <a:endParaRPr sz="8300">
              <a:solidFill>
                <a:schemeClr val="dk1"/>
              </a:solidFill>
              <a:latin typeface="Roboto"/>
              <a:ea typeface="Roboto"/>
              <a:cs typeface="Roboto"/>
              <a:sym typeface="Roboto"/>
            </a:endParaRPr>
          </a:p>
          <a:p>
            <a:pPr indent="-360364" lvl="0" marL="889000" rtl="0" algn="l">
              <a:lnSpc>
                <a:spcPct val="150000"/>
              </a:lnSpc>
              <a:spcBef>
                <a:spcPts val="0"/>
              </a:spcBef>
              <a:spcAft>
                <a:spcPts val="0"/>
              </a:spcAft>
              <a:buClr>
                <a:schemeClr val="dk1"/>
              </a:buClr>
              <a:buSzPct val="100000"/>
              <a:buFont typeface="Roboto"/>
              <a:buChar char="●"/>
            </a:pPr>
            <a:r>
              <a:rPr lang="en" sz="8300">
                <a:solidFill>
                  <a:schemeClr val="dk1"/>
                </a:solidFill>
                <a:latin typeface="Roboto"/>
                <a:ea typeface="Roboto"/>
                <a:cs typeface="Roboto"/>
                <a:sym typeface="Roboto"/>
              </a:rPr>
              <a:t>Libraries</a:t>
            </a:r>
            <a:endParaRPr sz="8300">
              <a:solidFill>
                <a:schemeClr val="dk1"/>
              </a:solidFill>
              <a:latin typeface="Roboto"/>
              <a:ea typeface="Roboto"/>
              <a:cs typeface="Roboto"/>
              <a:sym typeface="Roboto"/>
            </a:endParaRPr>
          </a:p>
          <a:p>
            <a:pPr indent="0" lvl="0" marL="0" rtl="0" algn="l">
              <a:lnSpc>
                <a:spcPct val="150000"/>
              </a:lnSpc>
              <a:spcBef>
                <a:spcPts val="3000"/>
              </a:spcBef>
              <a:spcAft>
                <a:spcPts val="0"/>
              </a:spcAft>
              <a:buNone/>
            </a:pPr>
            <a:r>
              <a:t/>
            </a:r>
            <a:endParaRPr sz="1200">
              <a:solidFill>
                <a:schemeClr val="dk1"/>
              </a:solidFill>
              <a:latin typeface="Nunito"/>
              <a:ea typeface="Nunito"/>
              <a:cs typeface="Nunito"/>
              <a:sym typeface="Nunito"/>
            </a:endParaRPr>
          </a:p>
          <a:p>
            <a:pPr indent="0" lvl="0" marL="0" rtl="0" algn="l">
              <a:spcBef>
                <a:spcPts val="3000"/>
              </a:spcBef>
              <a:spcAft>
                <a:spcPts val="0"/>
              </a:spcAft>
              <a:buNone/>
            </a:pPr>
            <a:r>
              <a:t/>
            </a:r>
            <a:endParaRPr sz="2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311700" y="213875"/>
            <a:ext cx="8520600" cy="5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highlight>
                  <a:srgbClr val="FFFFFF"/>
                </a:highlight>
                <a:latin typeface="Roboto"/>
                <a:ea typeface="Roboto"/>
                <a:cs typeface="Roboto"/>
                <a:sym typeface="Roboto"/>
              </a:rPr>
              <a:t>Attributes and recipes being the two core parts:</a:t>
            </a:r>
            <a:endParaRPr sz="3000">
              <a:latin typeface="Roboto"/>
              <a:ea typeface="Roboto"/>
              <a:cs typeface="Roboto"/>
              <a:sym typeface="Roboto"/>
            </a:endParaRPr>
          </a:p>
        </p:txBody>
      </p:sp>
      <p:sp>
        <p:nvSpPr>
          <p:cNvPr id="172" name="Google Shape;172;p28"/>
          <p:cNvSpPr txBox="1"/>
          <p:nvPr>
            <p:ph idx="1" type="subTitle"/>
          </p:nvPr>
        </p:nvSpPr>
        <p:spPr>
          <a:xfrm>
            <a:off x="311700" y="761375"/>
            <a:ext cx="8520600" cy="4173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3035">
                <a:solidFill>
                  <a:schemeClr val="dk1"/>
                </a:solidFill>
                <a:latin typeface="Caveat"/>
                <a:ea typeface="Caveat"/>
                <a:cs typeface="Caveat"/>
                <a:sym typeface="Caveat"/>
              </a:rPr>
              <a:t>Recipes</a:t>
            </a:r>
            <a:endParaRPr b="1" sz="3035">
              <a:solidFill>
                <a:schemeClr val="dk1"/>
              </a:solidFill>
              <a:latin typeface="Caveat"/>
              <a:ea typeface="Caveat"/>
              <a:cs typeface="Caveat"/>
              <a:sym typeface="Caveat"/>
            </a:endParaRPr>
          </a:p>
          <a:p>
            <a:pPr indent="0" lvl="0" marL="0" rtl="0" algn="l">
              <a:spcBef>
                <a:spcPts val="0"/>
              </a:spcBef>
              <a:spcAft>
                <a:spcPts val="0"/>
              </a:spcAft>
              <a:buNone/>
            </a:pPr>
            <a:r>
              <a:t/>
            </a:r>
            <a:endParaRPr b="1">
              <a:solidFill>
                <a:schemeClr val="dk1"/>
              </a:solidFill>
              <a:latin typeface="Caveat"/>
              <a:ea typeface="Caveat"/>
              <a:cs typeface="Caveat"/>
              <a:sym typeface="Caveat"/>
            </a:endParaRPr>
          </a:p>
          <a:p>
            <a:pPr indent="-358140" lvl="0" marL="457200" rtl="0" algn="l">
              <a:spcBef>
                <a:spcPts val="0"/>
              </a:spcBef>
              <a:spcAft>
                <a:spcPts val="0"/>
              </a:spcAft>
              <a:buClr>
                <a:schemeClr val="dk1"/>
              </a:buClr>
              <a:buSzPct val="100000"/>
              <a:buFont typeface="Roboto"/>
              <a:buChar char="●"/>
            </a:pPr>
            <a:r>
              <a:rPr lang="en" sz="2400">
                <a:solidFill>
                  <a:schemeClr val="dk1"/>
                </a:solidFill>
                <a:highlight>
                  <a:srgbClr val="FFFFFF"/>
                </a:highlight>
                <a:latin typeface="Roboto"/>
                <a:ea typeface="Roboto"/>
                <a:cs typeface="Roboto"/>
                <a:sym typeface="Roboto"/>
              </a:rPr>
              <a:t>Recipes are written in Ruby and contain information about everything needs to be run, changed, or created on a node. </a:t>
            </a:r>
            <a:endParaRPr sz="24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400">
              <a:solidFill>
                <a:schemeClr val="dk1"/>
              </a:solidFill>
              <a:highlight>
                <a:srgbClr val="FFFFFF"/>
              </a:highlight>
              <a:latin typeface="Roboto"/>
              <a:ea typeface="Roboto"/>
              <a:cs typeface="Roboto"/>
              <a:sym typeface="Roboto"/>
            </a:endParaRPr>
          </a:p>
          <a:p>
            <a:pPr indent="-358140" lvl="0" marL="457200" rtl="0" algn="l">
              <a:spcBef>
                <a:spcPts val="0"/>
              </a:spcBef>
              <a:spcAft>
                <a:spcPts val="0"/>
              </a:spcAft>
              <a:buClr>
                <a:schemeClr val="dk1"/>
              </a:buClr>
              <a:buSzPct val="100000"/>
              <a:buFont typeface="Roboto"/>
              <a:buChar char="●"/>
            </a:pPr>
            <a:r>
              <a:rPr lang="en" sz="2400">
                <a:solidFill>
                  <a:schemeClr val="dk1"/>
                </a:solidFill>
                <a:highlight>
                  <a:srgbClr val="FFFFFF"/>
                </a:highlight>
                <a:latin typeface="Roboto"/>
                <a:ea typeface="Roboto"/>
                <a:cs typeface="Roboto"/>
                <a:sym typeface="Roboto"/>
              </a:rPr>
              <a:t>Recipes work as a collection of </a:t>
            </a:r>
            <a:r>
              <a:rPr i="1" lang="en" sz="2400">
                <a:solidFill>
                  <a:schemeClr val="dk1"/>
                </a:solidFill>
                <a:highlight>
                  <a:srgbClr val="FFFFFF"/>
                </a:highlight>
                <a:latin typeface="Roboto"/>
                <a:ea typeface="Roboto"/>
                <a:cs typeface="Roboto"/>
                <a:sym typeface="Roboto"/>
              </a:rPr>
              <a:t>resources</a:t>
            </a:r>
            <a:r>
              <a:rPr lang="en" sz="2400">
                <a:solidFill>
                  <a:schemeClr val="dk1"/>
                </a:solidFill>
                <a:highlight>
                  <a:srgbClr val="FFFFFF"/>
                </a:highlight>
                <a:latin typeface="Roboto"/>
                <a:ea typeface="Roboto"/>
                <a:cs typeface="Roboto"/>
                <a:sym typeface="Roboto"/>
              </a:rPr>
              <a:t> determining the configuration or policy of a node.</a:t>
            </a:r>
            <a:endParaRPr sz="24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400">
              <a:solidFill>
                <a:schemeClr val="dk1"/>
              </a:solidFill>
              <a:highlight>
                <a:srgbClr val="FFFFFF"/>
              </a:highlight>
              <a:latin typeface="Roboto"/>
              <a:ea typeface="Roboto"/>
              <a:cs typeface="Roboto"/>
              <a:sym typeface="Roboto"/>
            </a:endParaRPr>
          </a:p>
          <a:p>
            <a:pPr indent="-358140" lvl="0" marL="457200" rtl="0" algn="l">
              <a:spcBef>
                <a:spcPts val="0"/>
              </a:spcBef>
              <a:spcAft>
                <a:spcPts val="0"/>
              </a:spcAft>
              <a:buClr>
                <a:schemeClr val="dk1"/>
              </a:buClr>
              <a:buSzPct val="100000"/>
              <a:buFont typeface="Roboto"/>
              <a:buChar char="●"/>
            </a:pPr>
            <a:r>
              <a:rPr lang="en" sz="2400">
                <a:solidFill>
                  <a:schemeClr val="dk1"/>
                </a:solidFill>
                <a:highlight>
                  <a:srgbClr val="FFFFFF"/>
                </a:highlight>
                <a:latin typeface="Roboto"/>
                <a:ea typeface="Roboto"/>
                <a:cs typeface="Roboto"/>
                <a:sym typeface="Roboto"/>
              </a:rPr>
              <a:t>For a node to r</a:t>
            </a:r>
            <a:r>
              <a:rPr lang="en" sz="2400">
                <a:solidFill>
                  <a:schemeClr val="dk1"/>
                </a:solidFill>
                <a:highlight>
                  <a:srgbClr val="FFFFFF"/>
                </a:highlight>
                <a:latin typeface="Roboto"/>
                <a:ea typeface="Roboto"/>
                <a:cs typeface="Roboto"/>
                <a:sym typeface="Roboto"/>
              </a:rPr>
              <a:t>un a recipe, it must be on that node’s run list.</a:t>
            </a:r>
            <a:endParaRPr sz="24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b="1" lang="en" sz="3035">
                <a:solidFill>
                  <a:schemeClr val="dk1"/>
                </a:solidFill>
                <a:highlight>
                  <a:srgbClr val="FFFFFF"/>
                </a:highlight>
                <a:latin typeface="Caveat"/>
                <a:ea typeface="Caveat"/>
                <a:cs typeface="Caveat"/>
                <a:sym typeface="Caveat"/>
              </a:rPr>
              <a:t>Attributes</a:t>
            </a:r>
            <a:endParaRPr b="1" sz="3035">
              <a:solidFill>
                <a:schemeClr val="dk1"/>
              </a:solidFill>
              <a:highlight>
                <a:srgbClr val="FFFFFF"/>
              </a:highlight>
              <a:latin typeface="Caveat"/>
              <a:ea typeface="Caveat"/>
              <a:cs typeface="Caveat"/>
              <a:sym typeface="Caveat"/>
            </a:endParaRPr>
          </a:p>
          <a:p>
            <a:pPr indent="0" lvl="0" marL="0" rtl="0" algn="l">
              <a:spcBef>
                <a:spcPts val="0"/>
              </a:spcBef>
              <a:spcAft>
                <a:spcPts val="0"/>
              </a:spcAft>
              <a:buNone/>
            </a:pPr>
            <a:r>
              <a:t/>
            </a:r>
            <a:endParaRPr b="1">
              <a:solidFill>
                <a:schemeClr val="dk1"/>
              </a:solidFill>
              <a:highlight>
                <a:srgbClr val="FFFFFF"/>
              </a:highlight>
              <a:latin typeface="Caveat"/>
              <a:ea typeface="Caveat"/>
              <a:cs typeface="Caveat"/>
              <a:sym typeface="Caveat"/>
            </a:endParaRPr>
          </a:p>
          <a:p>
            <a:pPr indent="0" lvl="0" marL="0" rtl="0" algn="l">
              <a:spcBef>
                <a:spcPts val="0"/>
              </a:spcBef>
              <a:spcAft>
                <a:spcPts val="0"/>
              </a:spcAft>
              <a:buNone/>
            </a:pPr>
            <a:r>
              <a:rPr lang="en" sz="1750">
                <a:solidFill>
                  <a:schemeClr val="dk1"/>
                </a:solidFill>
                <a:highlight>
                  <a:srgbClr val="FFFFFF"/>
                </a:highlight>
                <a:latin typeface="Roboto"/>
                <a:ea typeface="Roboto"/>
                <a:cs typeface="Roboto"/>
                <a:sym typeface="Roboto"/>
              </a:rPr>
              <a:t>   	</a:t>
            </a:r>
            <a:r>
              <a:rPr lang="en" sz="2411">
                <a:solidFill>
                  <a:schemeClr val="dk1"/>
                </a:solidFill>
                <a:highlight>
                  <a:srgbClr val="FFFFFF"/>
                </a:highlight>
                <a:latin typeface="Roboto"/>
                <a:ea typeface="Roboto"/>
                <a:cs typeface="Roboto"/>
                <a:sym typeface="Roboto"/>
              </a:rPr>
              <a:t>Attributes are used to set values for different parameters on a node                   that  can be overwritten or used after in the recipes.</a:t>
            </a:r>
            <a:endParaRPr sz="3261">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ctrTitle"/>
          </p:nvPr>
        </p:nvSpPr>
        <p:spPr>
          <a:xfrm>
            <a:off x="250475" y="2717575"/>
            <a:ext cx="8520600" cy="2370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b="1" lang="en" sz="2797">
                <a:highlight>
                  <a:srgbClr val="FFFFFF"/>
                </a:highlight>
                <a:latin typeface="Caveat"/>
                <a:ea typeface="Caveat"/>
                <a:cs typeface="Caveat"/>
                <a:sym typeface="Caveat"/>
              </a:rPr>
              <a:t>Templates</a:t>
            </a:r>
            <a:endParaRPr b="1" sz="2797">
              <a:highlight>
                <a:srgbClr val="FFFFFF"/>
              </a:highlight>
              <a:latin typeface="Caveat"/>
              <a:ea typeface="Caveat"/>
              <a:cs typeface="Caveat"/>
              <a:sym typeface="Caveat"/>
            </a:endParaRPr>
          </a:p>
          <a:p>
            <a:pPr indent="0" lvl="0" marL="0" rtl="0" algn="l">
              <a:lnSpc>
                <a:spcPct val="115000"/>
              </a:lnSpc>
              <a:spcBef>
                <a:spcPts val="1800"/>
              </a:spcBef>
              <a:spcAft>
                <a:spcPts val="0"/>
              </a:spcAft>
              <a:buNone/>
            </a:pPr>
            <a:r>
              <a:rPr lang="en" sz="2038">
                <a:highlight>
                  <a:srgbClr val="FFFFFF"/>
                </a:highlight>
                <a:latin typeface="Roboto"/>
                <a:ea typeface="Roboto"/>
                <a:cs typeface="Roboto"/>
                <a:sym typeface="Roboto"/>
              </a:rPr>
              <a:t>Templates are .erb files, written in Embedded Ruby and are used to generate static text files. These files serve as configuration files.</a:t>
            </a:r>
            <a:endParaRPr sz="2038">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rPr lang="en" sz="2038">
                <a:highlight>
                  <a:srgbClr val="FFFFFF"/>
                </a:highlight>
                <a:latin typeface="Roboto"/>
                <a:ea typeface="Roboto"/>
                <a:cs typeface="Roboto"/>
                <a:sym typeface="Roboto"/>
              </a:rPr>
              <a:t>A template file is stored under </a:t>
            </a:r>
            <a:r>
              <a:rPr b="1" lang="en" sz="2038">
                <a:solidFill>
                  <a:srgbClr val="24292E"/>
                </a:solidFill>
                <a:highlight>
                  <a:srgbClr val="FFFFFF"/>
                </a:highlight>
                <a:latin typeface="Roboto"/>
                <a:ea typeface="Roboto"/>
                <a:cs typeface="Roboto"/>
                <a:sym typeface="Roboto"/>
              </a:rPr>
              <a:t>/templates</a:t>
            </a:r>
            <a:r>
              <a:rPr lang="en" sz="2038">
                <a:highlight>
                  <a:srgbClr val="FFFFFF"/>
                </a:highlight>
                <a:latin typeface="Roboto"/>
                <a:ea typeface="Roboto"/>
                <a:cs typeface="Roboto"/>
                <a:sym typeface="Roboto"/>
              </a:rPr>
              <a:t> folder in the cookbook</a:t>
            </a:r>
            <a:endParaRPr sz="2038">
              <a:highlight>
                <a:srgbClr val="FFFFFF"/>
              </a:highlight>
              <a:latin typeface="Roboto"/>
              <a:ea typeface="Roboto"/>
              <a:cs typeface="Roboto"/>
              <a:sym typeface="Roboto"/>
            </a:endParaRPr>
          </a:p>
          <a:p>
            <a:pPr indent="0" lvl="0" marL="0" rtl="0" algn="l">
              <a:lnSpc>
                <a:spcPct val="115000"/>
              </a:lnSpc>
              <a:spcBef>
                <a:spcPts val="1800"/>
              </a:spcBef>
              <a:spcAft>
                <a:spcPts val="1800"/>
              </a:spcAft>
              <a:buClr>
                <a:schemeClr val="dk1"/>
              </a:buClr>
              <a:buSzPct val="39327"/>
              <a:buFont typeface="Arial"/>
              <a:buNone/>
            </a:pPr>
            <a:r>
              <a:t/>
            </a:r>
            <a:endParaRPr b="1" sz="2797">
              <a:highlight>
                <a:srgbClr val="FFFFFF"/>
              </a:highlight>
              <a:latin typeface="Caveat"/>
              <a:ea typeface="Caveat"/>
              <a:cs typeface="Caveat"/>
              <a:sym typeface="Caveat"/>
            </a:endParaRPr>
          </a:p>
        </p:txBody>
      </p:sp>
      <p:sp>
        <p:nvSpPr>
          <p:cNvPr id="178" name="Google Shape;178;p29"/>
          <p:cNvSpPr txBox="1"/>
          <p:nvPr>
            <p:ph idx="1" type="subTitle"/>
          </p:nvPr>
        </p:nvSpPr>
        <p:spPr>
          <a:xfrm>
            <a:off x="250475" y="201150"/>
            <a:ext cx="8520600" cy="2370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10200">
                <a:solidFill>
                  <a:schemeClr val="dk1"/>
                </a:solidFill>
                <a:latin typeface="Caveat"/>
                <a:ea typeface="Caveat"/>
                <a:cs typeface="Caveat"/>
                <a:sym typeface="Caveat"/>
              </a:rPr>
              <a:t>MetaData</a:t>
            </a:r>
            <a:endParaRPr b="1" sz="10200">
              <a:solidFill>
                <a:schemeClr val="dk1"/>
              </a:solidFill>
              <a:latin typeface="Caveat"/>
              <a:ea typeface="Caveat"/>
              <a:cs typeface="Caveat"/>
              <a:sym typeface="Caveat"/>
            </a:endParaRPr>
          </a:p>
          <a:p>
            <a:pPr indent="0" lvl="0" marL="0" rtl="0" algn="l">
              <a:spcBef>
                <a:spcPts val="0"/>
              </a:spcBef>
              <a:spcAft>
                <a:spcPts val="0"/>
              </a:spcAft>
              <a:buNone/>
            </a:pPr>
            <a:r>
              <a:t/>
            </a:r>
            <a:endParaRPr b="1" sz="7200">
              <a:solidFill>
                <a:schemeClr val="dk1"/>
              </a:solidFill>
              <a:latin typeface="Caveat"/>
              <a:ea typeface="Caveat"/>
              <a:cs typeface="Caveat"/>
              <a:sym typeface="Caveat"/>
            </a:endParaRPr>
          </a:p>
          <a:p>
            <a:pPr indent="0" lvl="0" marL="0" rtl="0" algn="l">
              <a:spcBef>
                <a:spcPts val="0"/>
              </a:spcBef>
              <a:spcAft>
                <a:spcPts val="0"/>
              </a:spcAft>
              <a:buNone/>
            </a:pPr>
            <a:r>
              <a:rPr lang="en" sz="7200">
                <a:solidFill>
                  <a:schemeClr val="dk1"/>
                </a:solidFill>
                <a:highlight>
                  <a:schemeClr val="lt1"/>
                </a:highlight>
                <a:latin typeface="Roboto"/>
                <a:ea typeface="Roboto"/>
                <a:cs typeface="Roboto"/>
                <a:sym typeface="Roboto"/>
              </a:rPr>
              <a:t>This file contains information about the cookbook such as the cookbook name, description, and version</a:t>
            </a:r>
            <a:r>
              <a:rPr lang="en" sz="1650">
                <a:solidFill>
                  <a:schemeClr val="dk1"/>
                </a:solidFill>
                <a:highlight>
                  <a:schemeClr val="lt1"/>
                </a:highlight>
                <a:latin typeface="Roboto"/>
                <a:ea typeface="Roboto"/>
                <a:cs typeface="Roboto"/>
                <a:sym typeface="Roboto"/>
              </a:rPr>
              <a:t>.</a:t>
            </a:r>
            <a:endParaRPr sz="165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650">
              <a:solidFill>
                <a:schemeClr val="dk1"/>
              </a:solidFill>
              <a:highlight>
                <a:srgbClr val="F2F2F2"/>
              </a:highlight>
              <a:latin typeface="Roboto"/>
              <a:ea typeface="Roboto"/>
              <a:cs typeface="Roboto"/>
              <a:sym typeface="Roboto"/>
            </a:endParaRPr>
          </a:p>
          <a:p>
            <a:pPr indent="0" lvl="0" marL="0" rtl="0" algn="l">
              <a:spcBef>
                <a:spcPts val="0"/>
              </a:spcBef>
              <a:spcAft>
                <a:spcPts val="0"/>
              </a:spcAft>
              <a:buNone/>
            </a:pPr>
            <a:r>
              <a:t/>
            </a:r>
            <a:endParaRPr sz="1650">
              <a:solidFill>
                <a:schemeClr val="dk1"/>
              </a:solidFill>
              <a:highlight>
                <a:srgbClr val="F2F2F2"/>
              </a:highlight>
              <a:latin typeface="Roboto"/>
              <a:ea typeface="Roboto"/>
              <a:cs typeface="Roboto"/>
              <a:sym typeface="Roboto"/>
            </a:endParaRPr>
          </a:p>
          <a:p>
            <a:pPr indent="0" lvl="0" marL="0" rtl="0" algn="l">
              <a:spcBef>
                <a:spcPts val="0"/>
              </a:spcBef>
              <a:spcAft>
                <a:spcPts val="0"/>
              </a:spcAft>
              <a:buNone/>
            </a:pPr>
            <a:r>
              <a:t/>
            </a:r>
            <a:endParaRPr sz="1650">
              <a:solidFill>
                <a:srgbClr val="424242"/>
              </a:solidFill>
              <a:highlight>
                <a:srgbClr val="F2F2F2"/>
              </a:highlight>
              <a:latin typeface="Roboto"/>
              <a:ea typeface="Roboto"/>
              <a:cs typeface="Roboto"/>
              <a:sym typeface="Roboto"/>
            </a:endParaRPr>
          </a:p>
          <a:p>
            <a:pPr indent="0" lvl="0" marL="0" rtl="0" algn="l">
              <a:spcBef>
                <a:spcPts val="0"/>
              </a:spcBef>
              <a:spcAft>
                <a:spcPts val="0"/>
              </a:spcAft>
              <a:buNone/>
            </a:pPr>
            <a:r>
              <a:rPr b="1" lang="en" sz="10200">
                <a:solidFill>
                  <a:schemeClr val="dk1"/>
                </a:solidFill>
                <a:highlight>
                  <a:srgbClr val="FFFFFF"/>
                </a:highlight>
                <a:latin typeface="Caveat"/>
                <a:ea typeface="Caveat"/>
                <a:cs typeface="Caveat"/>
                <a:sym typeface="Caveat"/>
              </a:rPr>
              <a:t>Libraries</a:t>
            </a:r>
            <a:endParaRPr b="1" sz="10200">
              <a:solidFill>
                <a:schemeClr val="dk1"/>
              </a:solidFill>
              <a:highlight>
                <a:srgbClr val="FFFFFF"/>
              </a:highlight>
              <a:latin typeface="Caveat"/>
              <a:ea typeface="Caveat"/>
              <a:cs typeface="Caveat"/>
              <a:sym typeface="Caveat"/>
            </a:endParaRPr>
          </a:p>
          <a:p>
            <a:pPr indent="0" lvl="0" marL="0" rtl="0" algn="l">
              <a:spcBef>
                <a:spcPts val="0"/>
              </a:spcBef>
              <a:spcAft>
                <a:spcPts val="0"/>
              </a:spcAft>
              <a:buNone/>
            </a:pPr>
            <a:r>
              <a:t/>
            </a:r>
            <a:endParaRPr b="1" sz="7200">
              <a:solidFill>
                <a:schemeClr val="dk1"/>
              </a:solidFill>
              <a:highlight>
                <a:srgbClr val="FFFFFF"/>
              </a:highlight>
              <a:latin typeface="Caveat"/>
              <a:ea typeface="Caveat"/>
              <a:cs typeface="Caveat"/>
              <a:sym typeface="Caveat"/>
            </a:endParaRPr>
          </a:p>
          <a:p>
            <a:pPr indent="0" lvl="0" marL="0" rtl="0" algn="l">
              <a:lnSpc>
                <a:spcPct val="115000"/>
              </a:lnSpc>
              <a:spcBef>
                <a:spcPts val="0"/>
              </a:spcBef>
              <a:spcAft>
                <a:spcPts val="0"/>
              </a:spcAft>
              <a:buNone/>
            </a:pPr>
            <a:r>
              <a:rPr lang="en" sz="7200">
                <a:solidFill>
                  <a:schemeClr val="dk1"/>
                </a:solidFill>
                <a:highlight>
                  <a:srgbClr val="FFFFFF"/>
                </a:highlight>
                <a:latin typeface="Roboto"/>
                <a:ea typeface="Roboto"/>
                <a:cs typeface="Roboto"/>
                <a:sym typeface="Roboto"/>
              </a:rPr>
              <a:t>Libraries store ruby files that serve as helpers for the recipes. A library file is stored under </a:t>
            </a:r>
            <a:r>
              <a:rPr b="1" lang="en" sz="7200">
                <a:solidFill>
                  <a:srgbClr val="24292E"/>
                </a:solidFill>
                <a:highlight>
                  <a:srgbClr val="FFFFFF"/>
                </a:highlight>
                <a:latin typeface="Roboto"/>
                <a:ea typeface="Roboto"/>
                <a:cs typeface="Roboto"/>
                <a:sym typeface="Roboto"/>
              </a:rPr>
              <a:t>/libraries</a:t>
            </a:r>
            <a:r>
              <a:rPr lang="en" sz="7200">
                <a:solidFill>
                  <a:schemeClr val="dk1"/>
                </a:solidFill>
                <a:highlight>
                  <a:srgbClr val="FFFFFF"/>
                </a:highlight>
                <a:latin typeface="Roboto"/>
                <a:ea typeface="Roboto"/>
                <a:cs typeface="Roboto"/>
                <a:sym typeface="Roboto"/>
              </a:rPr>
              <a:t> folder in the cookbook.</a:t>
            </a:r>
            <a:endParaRPr sz="7200">
              <a:solidFill>
                <a:schemeClr val="dk1"/>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sz="7200">
              <a:solidFill>
                <a:schemeClr val="dk1"/>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b="1" sz="2797">
              <a:solidFill>
                <a:schemeClr val="dk1"/>
              </a:solidFill>
              <a:highlight>
                <a:srgbClr val="FFFFFF"/>
              </a:highlight>
              <a:latin typeface="Caveat"/>
              <a:ea typeface="Caveat"/>
              <a:cs typeface="Caveat"/>
              <a:sym typeface="Caveat"/>
            </a:endParaRPr>
          </a:p>
          <a:p>
            <a:pPr indent="0" lvl="0" marL="0" rtl="0" algn="l">
              <a:lnSpc>
                <a:spcPct val="115000"/>
              </a:lnSpc>
              <a:spcBef>
                <a:spcPts val="1800"/>
              </a:spcBef>
              <a:spcAft>
                <a:spcPts val="0"/>
              </a:spcAft>
              <a:buClr>
                <a:schemeClr val="dk1"/>
              </a:buClr>
              <a:buSzPct val="39327"/>
              <a:buFont typeface="Arial"/>
              <a:buNone/>
            </a:pPr>
            <a:r>
              <a:t/>
            </a:r>
            <a:endParaRPr b="1" sz="2797">
              <a:solidFill>
                <a:schemeClr val="dk1"/>
              </a:solidFill>
              <a:highlight>
                <a:srgbClr val="FFFFFF"/>
              </a:highlight>
              <a:latin typeface="Caveat"/>
              <a:ea typeface="Caveat"/>
              <a:cs typeface="Caveat"/>
              <a:sym typeface="Caveat"/>
            </a:endParaRPr>
          </a:p>
          <a:p>
            <a:pPr indent="0" lvl="0" marL="0" rtl="0" algn="l">
              <a:spcBef>
                <a:spcPts val="1800"/>
              </a:spcBef>
              <a:spcAft>
                <a:spcPts val="0"/>
              </a:spcAft>
              <a:buNone/>
            </a:pPr>
            <a:r>
              <a:t/>
            </a:r>
            <a:endParaRPr b="1">
              <a:solidFill>
                <a:schemeClr val="dk1"/>
              </a:solidFill>
              <a:highlight>
                <a:srgbClr val="FFFFFF"/>
              </a:highlight>
              <a:latin typeface="Caveat"/>
              <a:ea typeface="Caveat"/>
              <a:cs typeface="Caveat"/>
              <a:sym typeface="Caveat"/>
            </a:endParaRPr>
          </a:p>
          <a:p>
            <a:pPr indent="0" lvl="0" marL="0" rtl="0" algn="l">
              <a:spcBef>
                <a:spcPts val="0"/>
              </a:spcBef>
              <a:spcAft>
                <a:spcPts val="0"/>
              </a:spcAft>
              <a:buNone/>
            </a:pPr>
            <a:r>
              <a:t/>
            </a:r>
            <a:endParaRPr sz="1650">
              <a:solidFill>
                <a:srgbClr val="424242"/>
              </a:solidFill>
              <a:highlight>
                <a:srgbClr val="F2F2F2"/>
              </a:highlight>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Caveat"/>
              <a:ea typeface="Caveat"/>
              <a:cs typeface="Caveat"/>
              <a:sym typeface="Caveat"/>
            </a:endParaRPr>
          </a:p>
          <a:p>
            <a:pPr indent="0" lvl="0" marL="0" rtl="0" algn="l">
              <a:spcBef>
                <a:spcPts val="0"/>
              </a:spcBef>
              <a:spcAft>
                <a:spcPts val="0"/>
              </a:spcAft>
              <a:buNone/>
            </a:pPr>
            <a:r>
              <a:t/>
            </a:r>
            <a:endParaRPr b="1">
              <a:solidFill>
                <a:schemeClr val="dk1"/>
              </a:solidFill>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ctrTitle"/>
          </p:nvPr>
        </p:nvSpPr>
        <p:spPr>
          <a:xfrm>
            <a:off x="311700" y="744575"/>
            <a:ext cx="8520600" cy="59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600">
                <a:latin typeface="Caveat"/>
                <a:ea typeface="Caveat"/>
                <a:cs typeface="Caveat"/>
                <a:sym typeface="Caveat"/>
              </a:rPr>
              <a:t>Chef Supermarket</a:t>
            </a:r>
            <a:endParaRPr b="1" sz="2600">
              <a:latin typeface="Caveat"/>
              <a:ea typeface="Caveat"/>
              <a:cs typeface="Caveat"/>
              <a:sym typeface="Caveat"/>
            </a:endParaRPr>
          </a:p>
        </p:txBody>
      </p:sp>
      <p:sp>
        <p:nvSpPr>
          <p:cNvPr id="184" name="Google Shape;184;p30"/>
          <p:cNvSpPr txBox="1"/>
          <p:nvPr>
            <p:ph idx="1" type="subTitle"/>
          </p:nvPr>
        </p:nvSpPr>
        <p:spPr>
          <a:xfrm>
            <a:off x="311700" y="1781850"/>
            <a:ext cx="8520600" cy="184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50">
                <a:solidFill>
                  <a:srgbClr val="424242"/>
                </a:solidFill>
                <a:highlight>
                  <a:srgbClr val="FFFFFF"/>
                </a:highlight>
              </a:rPr>
              <a:t>      </a:t>
            </a:r>
            <a:r>
              <a:rPr lang="en" sz="1900">
                <a:solidFill>
                  <a:srgbClr val="424242"/>
                </a:solidFill>
                <a:highlight>
                  <a:srgbClr val="FFFFFF"/>
                </a:highlight>
                <a:latin typeface="Roboto"/>
                <a:ea typeface="Roboto"/>
                <a:cs typeface="Roboto"/>
                <a:sym typeface="Roboto"/>
              </a:rPr>
              <a:t>Chef Supermarket is the site for community cookbooks. </a:t>
            </a:r>
            <a:endParaRPr sz="190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900">
              <a:solidFill>
                <a:srgbClr val="424242"/>
              </a:solidFill>
              <a:highlight>
                <a:srgbClr val="FFFFFF"/>
              </a:highlight>
              <a:latin typeface="Roboto"/>
              <a:ea typeface="Roboto"/>
              <a:cs typeface="Roboto"/>
              <a:sym typeface="Roboto"/>
            </a:endParaRPr>
          </a:p>
          <a:p>
            <a:pPr indent="-349250" lvl="0" marL="457200" rtl="0" algn="l">
              <a:spcBef>
                <a:spcPts val="0"/>
              </a:spcBef>
              <a:spcAft>
                <a:spcPts val="0"/>
              </a:spcAft>
              <a:buClr>
                <a:srgbClr val="424242"/>
              </a:buClr>
              <a:buSzPts val="1900"/>
              <a:buFont typeface="Roboto"/>
              <a:buChar char="●"/>
            </a:pPr>
            <a:r>
              <a:rPr lang="en" sz="1900">
                <a:solidFill>
                  <a:srgbClr val="424242"/>
                </a:solidFill>
                <a:highlight>
                  <a:srgbClr val="FFFFFF"/>
                </a:highlight>
                <a:latin typeface="Roboto"/>
                <a:ea typeface="Roboto"/>
                <a:cs typeface="Roboto"/>
                <a:sym typeface="Roboto"/>
              </a:rPr>
              <a:t>It provides a searchable cookbook  repository and a friendly web UI. </a:t>
            </a:r>
            <a:endParaRPr sz="1900">
              <a:solidFill>
                <a:srgbClr val="424242"/>
              </a:solidFill>
              <a:highlight>
                <a:srgbClr val="FFFFFF"/>
              </a:highlight>
              <a:latin typeface="Roboto"/>
              <a:ea typeface="Roboto"/>
              <a:cs typeface="Roboto"/>
              <a:sym typeface="Roboto"/>
            </a:endParaRPr>
          </a:p>
          <a:p>
            <a:pPr indent="-349250" lvl="0" marL="457200" rtl="0" algn="l">
              <a:spcBef>
                <a:spcPts val="0"/>
              </a:spcBef>
              <a:spcAft>
                <a:spcPts val="0"/>
              </a:spcAft>
              <a:buClr>
                <a:srgbClr val="424242"/>
              </a:buClr>
              <a:buSzPts val="1900"/>
              <a:buFont typeface="Roboto"/>
              <a:buChar char="●"/>
            </a:pPr>
            <a:r>
              <a:rPr lang="en" sz="1900">
                <a:solidFill>
                  <a:srgbClr val="424242"/>
                </a:solidFill>
                <a:highlight>
                  <a:srgbClr val="FFFFFF"/>
                </a:highlight>
                <a:latin typeface="Roboto"/>
                <a:ea typeface="Roboto"/>
                <a:cs typeface="Roboto"/>
                <a:sym typeface="Roboto"/>
              </a:rPr>
              <a:t>Cookbooks that are part of the Chef Supermarket are accessible by any     Chef user.</a:t>
            </a:r>
            <a:endParaRPr sz="1900">
              <a:solidFill>
                <a:srgbClr val="424242"/>
              </a:solidFill>
              <a:highlight>
                <a:srgbClr val="FFFFFF"/>
              </a:highlight>
              <a:latin typeface="Roboto"/>
              <a:ea typeface="Roboto"/>
              <a:cs typeface="Roboto"/>
              <a:sym typeface="Roboto"/>
            </a:endParaRPr>
          </a:p>
          <a:p>
            <a:pPr indent="-387350" lvl="0" marL="457200" rtl="0" algn="l">
              <a:spcBef>
                <a:spcPts val="0"/>
              </a:spcBef>
              <a:spcAft>
                <a:spcPts val="0"/>
              </a:spcAft>
              <a:buClr>
                <a:srgbClr val="424242"/>
              </a:buClr>
              <a:buSzPts val="2500"/>
              <a:buFont typeface="Roboto"/>
              <a:buChar char="●"/>
            </a:pPr>
            <a:r>
              <a:rPr lang="en" sz="1750">
                <a:solidFill>
                  <a:schemeClr val="dk1"/>
                </a:solidFill>
                <a:highlight>
                  <a:srgbClr val="FFFFFF"/>
                </a:highlight>
                <a:latin typeface="Roboto"/>
                <a:ea typeface="Roboto"/>
                <a:cs typeface="Roboto"/>
                <a:sym typeface="Roboto"/>
              </a:rPr>
              <a:t>All users can contribute to the Supermarket and upload their own work</a:t>
            </a:r>
            <a:endParaRPr sz="2500">
              <a:solidFill>
                <a:srgbClr val="424242"/>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831525" y="484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5020" u="sng">
                <a:latin typeface="Caveat"/>
                <a:ea typeface="Caveat"/>
                <a:cs typeface="Caveat"/>
                <a:sym typeface="Caveat"/>
              </a:rPr>
              <a:t>TEST </a:t>
            </a:r>
            <a:r>
              <a:rPr b="1" lang="en" sz="5020" u="sng">
                <a:solidFill>
                  <a:srgbClr val="6AA84F"/>
                </a:solidFill>
                <a:latin typeface="Caveat"/>
                <a:ea typeface="Caveat"/>
                <a:cs typeface="Caveat"/>
                <a:sym typeface="Caveat"/>
              </a:rPr>
              <a:t>KITCHEN</a:t>
            </a:r>
            <a:endParaRPr b="1" sz="5020" u="sng">
              <a:solidFill>
                <a:srgbClr val="6AA84F"/>
              </a:solidFill>
              <a:latin typeface="Caveat"/>
              <a:ea typeface="Caveat"/>
              <a:cs typeface="Caveat"/>
              <a:sym typeface="Caveat"/>
            </a:endParaRPr>
          </a:p>
        </p:txBody>
      </p:sp>
      <p:pic>
        <p:nvPicPr>
          <p:cNvPr id="190" name="Google Shape;190;p31"/>
          <p:cNvPicPr preferRelativeResize="0"/>
          <p:nvPr/>
        </p:nvPicPr>
        <p:blipFill>
          <a:blip r:embed="rId3">
            <a:alphaModFix/>
          </a:blip>
          <a:stretch>
            <a:fillRect/>
          </a:stretch>
        </p:blipFill>
        <p:spPr>
          <a:xfrm>
            <a:off x="3346525" y="1716500"/>
            <a:ext cx="2133600" cy="213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583650" y="276150"/>
            <a:ext cx="4460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300">
                <a:latin typeface="Comic Sans MS"/>
                <a:ea typeface="Comic Sans MS"/>
                <a:cs typeface="Comic Sans MS"/>
                <a:sym typeface="Comic Sans MS"/>
              </a:rPr>
              <a:t>CHEF ARCHITECTURE</a:t>
            </a:r>
            <a:endParaRPr b="1" i="1" sz="2300">
              <a:latin typeface="Comic Sans MS"/>
              <a:ea typeface="Comic Sans MS"/>
              <a:cs typeface="Comic Sans MS"/>
              <a:sym typeface="Comic Sans MS"/>
            </a:endParaRPr>
          </a:p>
        </p:txBody>
      </p:sp>
      <p:pic>
        <p:nvPicPr>
          <p:cNvPr id="66" name="Google Shape;66;p14"/>
          <p:cNvPicPr preferRelativeResize="0"/>
          <p:nvPr/>
        </p:nvPicPr>
        <p:blipFill>
          <a:blip r:embed="rId3">
            <a:alphaModFix/>
          </a:blip>
          <a:stretch>
            <a:fillRect/>
          </a:stretch>
        </p:blipFill>
        <p:spPr>
          <a:xfrm>
            <a:off x="1053650" y="814938"/>
            <a:ext cx="6833424" cy="3232426"/>
          </a:xfrm>
          <a:prstGeom prst="rect">
            <a:avLst/>
          </a:prstGeom>
          <a:noFill/>
          <a:ln>
            <a:noFill/>
          </a:ln>
        </p:spPr>
      </p:pic>
      <p:sp>
        <p:nvSpPr>
          <p:cNvPr id="67" name="Google Shape;67;p14"/>
          <p:cNvSpPr txBox="1"/>
          <p:nvPr/>
        </p:nvSpPr>
        <p:spPr>
          <a:xfrm>
            <a:off x="802125" y="4126950"/>
            <a:ext cx="370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It is a Three Tier Architecture</a:t>
            </a:r>
            <a:endParaRPr sz="1700"/>
          </a:p>
        </p:txBody>
      </p:sp>
      <p:sp>
        <p:nvSpPr>
          <p:cNvPr id="68" name="Google Shape;68;p14"/>
          <p:cNvSpPr/>
          <p:nvPr/>
        </p:nvSpPr>
        <p:spPr>
          <a:xfrm>
            <a:off x="7429500" y="922500"/>
            <a:ext cx="992400" cy="3915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OHAI</a:t>
            </a:r>
            <a:endParaRPr/>
          </a:p>
        </p:txBody>
      </p:sp>
      <p:cxnSp>
        <p:nvCxnSpPr>
          <p:cNvPr id="69" name="Google Shape;69;p14"/>
          <p:cNvCxnSpPr>
            <a:endCxn id="68" idx="1"/>
          </p:cNvCxnSpPr>
          <p:nvPr/>
        </p:nvCxnSpPr>
        <p:spPr>
          <a:xfrm flipH="1" rot="10800000">
            <a:off x="6464400" y="1118250"/>
            <a:ext cx="965100" cy="22800"/>
          </a:xfrm>
          <a:prstGeom prst="straightConnector1">
            <a:avLst/>
          </a:prstGeom>
          <a:noFill/>
          <a:ln cap="flat" cmpd="sng" w="38100">
            <a:solidFill>
              <a:srgbClr val="24292E"/>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u="sng">
                <a:latin typeface="Caveat"/>
                <a:ea typeface="Caveat"/>
                <a:cs typeface="Caveat"/>
                <a:sym typeface="Caveat"/>
              </a:rPr>
              <a:t>What is Test Kitchen ? </a:t>
            </a:r>
            <a:endParaRPr b="1" sz="3420" u="sng">
              <a:latin typeface="Caveat"/>
              <a:ea typeface="Caveat"/>
              <a:cs typeface="Caveat"/>
              <a:sym typeface="Caveat"/>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highlight>
                  <a:schemeClr val="lt1"/>
                </a:highlight>
                <a:latin typeface="Roboto"/>
                <a:ea typeface="Roboto"/>
                <a:cs typeface="Roboto"/>
                <a:sym typeface="Roboto"/>
              </a:rPr>
              <a:t>Test Kitchen is a tool that is integrated with Chef, an open-source configuration management tool.</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Test Kitchen is used to automate the process of testing cookbooks, recipes, and infrastructure code written with Chef.</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With Test Kitchen, we can spin up virtual machines or containerized environments to test Chef cookbooks and recipes on a variety of platforms and configurations, including different operating systems and versions, hardware configurations, and network topologies.</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idx="1" type="body"/>
          </p:nvPr>
        </p:nvSpPr>
        <p:spPr>
          <a:xfrm>
            <a:off x="311700" y="330550"/>
            <a:ext cx="8520600" cy="4238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highlight>
                  <a:schemeClr val="lt1"/>
                </a:highlight>
                <a:latin typeface="Roboto"/>
                <a:ea typeface="Roboto"/>
                <a:cs typeface="Roboto"/>
                <a:sym typeface="Roboto"/>
              </a:rPr>
              <a:t>Test Kitchen automates the process of creating, configuring, and provisioning test instances, and then runs tests against them using various testing frameworks, such as ChefSpec, InSpec, and ServerSpec.</a:t>
            </a:r>
            <a:endParaRPr sz="2000">
              <a:solidFill>
                <a:schemeClr val="dk1"/>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2000">
              <a:solidFill>
                <a:schemeClr val="dk1"/>
              </a:solidFill>
              <a:highlight>
                <a:schemeClr val="lt1"/>
              </a:highlight>
              <a:latin typeface="Roboto"/>
              <a:ea typeface="Roboto"/>
              <a:cs typeface="Roboto"/>
              <a:sym typeface="Roboto"/>
            </a:endParaRPr>
          </a:p>
          <a:p>
            <a:pPr indent="-355600" lvl="0" marL="457200" rtl="0" algn="l">
              <a:spcBef>
                <a:spcPts val="120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It provides a simple and repeatable way to test Chef code across multiple environments, reducing the risk of errors and ensuring that our code works as expected.</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88" u="sng">
                <a:latin typeface="Caveat"/>
                <a:ea typeface="Caveat"/>
                <a:cs typeface="Caveat"/>
                <a:sym typeface="Caveat"/>
              </a:rPr>
              <a:t>Characteristics </a:t>
            </a:r>
            <a:r>
              <a:rPr b="1" lang="en">
                <a:latin typeface="Caveat"/>
                <a:ea typeface="Caveat"/>
                <a:cs typeface="Caveat"/>
                <a:sym typeface="Caveat"/>
              </a:rPr>
              <a:t>:</a:t>
            </a:r>
            <a:endParaRPr b="1">
              <a:latin typeface="Caveat"/>
              <a:ea typeface="Caveat"/>
              <a:cs typeface="Caveat"/>
              <a:sym typeface="Caveat"/>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290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Test Kitchen supports a wide range of virtualization and containerization providers, including VirtualBox, VMware, Docker, and Amazon EC2, among others.</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You can define test suites in your Chef cookbooks and run them using Test Kitchen, which allows you to test different parts of your infrastructure code in isolation or together.</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Test Kitchen supports several configuration file formats, including YAML, JSON, and Ruby, making it easy to customize the testing environment to suit your needs.</a:t>
            </a:r>
            <a:endParaRPr sz="2000">
              <a:solidFill>
                <a:schemeClr val="dk1"/>
              </a:solidFill>
              <a:highlight>
                <a:schemeClr val="lt1"/>
              </a:highlight>
              <a:latin typeface="Roboto"/>
              <a:ea typeface="Roboto"/>
              <a:cs typeface="Roboto"/>
              <a:sym typeface="Roboto"/>
            </a:endParaRPr>
          </a:p>
          <a:p>
            <a:pPr indent="0" lvl="0" marL="457200" rtl="0" algn="l">
              <a:spcBef>
                <a:spcPts val="2900"/>
              </a:spcBef>
              <a:spcAft>
                <a:spcPts val="1200"/>
              </a:spcAft>
              <a:buNone/>
            </a:pPr>
            <a:r>
              <a:t/>
            </a:r>
            <a:endParaRPr sz="2000">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1" type="body"/>
          </p:nvPr>
        </p:nvSpPr>
        <p:spPr>
          <a:xfrm>
            <a:off x="311700" y="224775"/>
            <a:ext cx="8520600" cy="4707300"/>
          </a:xfrm>
          <a:prstGeom prst="rect">
            <a:avLst/>
          </a:prstGeom>
        </p:spPr>
        <p:txBody>
          <a:bodyPr anchorCtr="0" anchor="t" bIns="91425" lIns="91425" spcFirstLastPara="1" rIns="91425" wrap="square" tIns="91425">
            <a:noAutofit/>
          </a:bodyPr>
          <a:lstStyle/>
          <a:p>
            <a:pPr indent="-355600" lvl="0" marL="457200" rtl="0" algn="l">
              <a:spcBef>
                <a:spcPts val="290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You can integrate Test Kitchen with continuous integration (CI) and continuous deployment (CD) tools like Jenkins, Travis CI, or CircleCI, allowing you to automate the testing and deployment of your infrastructure code.</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Test Kitchen is open-source and has a large community of contributors and users, which means you can find plenty of documentation, tutorials, and examples online to help you get started and troubleshoot any issues you encounter.</a:t>
            </a:r>
            <a:endParaRPr sz="20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highlight>
                  <a:schemeClr val="lt1"/>
                </a:highlight>
                <a:latin typeface="Roboto"/>
                <a:ea typeface="Roboto"/>
                <a:cs typeface="Roboto"/>
                <a:sym typeface="Roboto"/>
              </a:rPr>
              <a:t>Test Kitchen can also be used to test infrastructure code written in other configuration management tools like Ansible, SaltStack, or Puppet, making it a versatile tool for testing infrastructure code across different technologies.</a:t>
            </a:r>
            <a:endParaRPr sz="2000">
              <a:solidFill>
                <a:schemeClr val="dk1"/>
              </a:solidFill>
              <a:highlight>
                <a:schemeClr val="lt1"/>
              </a:highlight>
              <a:latin typeface="Roboto"/>
              <a:ea typeface="Roboto"/>
              <a:cs typeface="Roboto"/>
              <a:sym typeface="Roboto"/>
            </a:endParaRPr>
          </a:p>
          <a:p>
            <a:pPr indent="0" lvl="0" marL="457200" rtl="0" algn="l">
              <a:spcBef>
                <a:spcPts val="2900"/>
              </a:spcBef>
              <a:spcAft>
                <a:spcPts val="1200"/>
              </a:spcAft>
              <a:buNone/>
            </a:pPr>
            <a:r>
              <a:t/>
            </a:r>
            <a:endParaRPr sz="2000">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048725" y="43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u="sng">
                <a:latin typeface="Caveat"/>
                <a:ea typeface="Caveat"/>
                <a:cs typeface="Caveat"/>
                <a:sym typeface="Caveat"/>
              </a:rPr>
              <a:t>WORK</a:t>
            </a:r>
            <a:r>
              <a:rPr b="1" lang="en" sz="3620" u="sng">
                <a:solidFill>
                  <a:srgbClr val="38761D"/>
                </a:solidFill>
                <a:highlight>
                  <a:schemeClr val="lt1"/>
                </a:highlight>
                <a:latin typeface="Caveat"/>
                <a:ea typeface="Caveat"/>
                <a:cs typeface="Caveat"/>
                <a:sym typeface="Caveat"/>
              </a:rPr>
              <a:t>FLOW</a:t>
            </a:r>
            <a:r>
              <a:rPr b="1" lang="en" sz="3620" u="sng">
                <a:latin typeface="Caveat"/>
                <a:ea typeface="Caveat"/>
                <a:cs typeface="Caveat"/>
                <a:sym typeface="Caveat"/>
              </a:rPr>
              <a:t>:</a:t>
            </a:r>
            <a:endParaRPr b="1" sz="3620" u="sng">
              <a:latin typeface="Caveat"/>
              <a:ea typeface="Caveat"/>
              <a:cs typeface="Caveat"/>
              <a:sym typeface="Caveat"/>
            </a:endParaRPr>
          </a:p>
        </p:txBody>
      </p:sp>
      <p:pic>
        <p:nvPicPr>
          <p:cNvPr id="218" name="Google Shape;218;p36"/>
          <p:cNvPicPr preferRelativeResize="0"/>
          <p:nvPr/>
        </p:nvPicPr>
        <p:blipFill>
          <a:blip r:embed="rId3">
            <a:alphaModFix/>
          </a:blip>
          <a:stretch>
            <a:fillRect/>
          </a:stretch>
        </p:blipFill>
        <p:spPr>
          <a:xfrm>
            <a:off x="2153950" y="1403350"/>
            <a:ext cx="4547675" cy="343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 type="body"/>
          </p:nvPr>
        </p:nvSpPr>
        <p:spPr>
          <a:xfrm>
            <a:off x="311700" y="546225"/>
            <a:ext cx="8520600" cy="3416400"/>
          </a:xfrm>
          <a:prstGeom prst="rect">
            <a:avLst/>
          </a:prstGeom>
        </p:spPr>
        <p:txBody>
          <a:bodyPr anchorCtr="0" anchor="t" bIns="91425" lIns="91425" spcFirstLastPara="1" rIns="91425" wrap="square" tIns="91425">
            <a:noAutofit/>
          </a:bodyPr>
          <a:lstStyle/>
          <a:p>
            <a:pPr indent="-361950" lvl="0" marL="457200" rtl="0" algn="l">
              <a:spcBef>
                <a:spcPts val="290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Define cookbook</a:t>
            </a:r>
            <a:r>
              <a:rPr lang="en" sz="2100">
                <a:solidFill>
                  <a:schemeClr val="dk1"/>
                </a:solidFill>
                <a:highlight>
                  <a:schemeClr val="lt1"/>
                </a:highlight>
                <a:latin typeface="Roboto"/>
                <a:ea typeface="Roboto"/>
                <a:cs typeface="Roboto"/>
                <a:sym typeface="Roboto"/>
              </a:rPr>
              <a:t>: Develop and write Chef cookbooks to configure the desired infrastructure. This involves defining the necessary resources and dependencies, such as packages, users, services, and files.</a:t>
            </a:r>
            <a:endParaRPr sz="2100">
              <a:solidFill>
                <a:schemeClr val="dk1"/>
              </a:solidFill>
              <a:highlight>
                <a:schemeClr val="lt1"/>
              </a:highlight>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Define tests</a:t>
            </a:r>
            <a:r>
              <a:rPr lang="en" sz="2100">
                <a:solidFill>
                  <a:schemeClr val="dk1"/>
                </a:solidFill>
                <a:highlight>
                  <a:schemeClr val="lt1"/>
                </a:highlight>
                <a:latin typeface="Roboto"/>
                <a:ea typeface="Roboto"/>
                <a:cs typeface="Roboto"/>
                <a:sym typeface="Roboto"/>
              </a:rPr>
              <a:t>: Write tests that validate the correctness of the cookbook. These tests can be written using different testing frameworks, such as ChefSpec, InSpec, and ServerSpec.</a:t>
            </a:r>
            <a:endParaRPr sz="2100">
              <a:solidFill>
                <a:schemeClr val="dk1"/>
              </a:solidFill>
              <a:highlight>
                <a:schemeClr val="lt1"/>
              </a:highlight>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Define configuration</a:t>
            </a:r>
            <a:r>
              <a:rPr lang="en" sz="2100">
                <a:solidFill>
                  <a:schemeClr val="dk1"/>
                </a:solidFill>
                <a:highlight>
                  <a:schemeClr val="lt1"/>
                </a:highlight>
                <a:latin typeface="Roboto"/>
                <a:ea typeface="Roboto"/>
                <a:cs typeface="Roboto"/>
                <a:sym typeface="Roboto"/>
              </a:rPr>
              <a:t>: Write a configuration file that specifies the virtualization or containerization platform, operating system, and other configuration options. Test Kitchen supports multiple platforms, such as VirtualBox, Docker, and AWS.</a:t>
            </a:r>
            <a:endParaRPr sz="2100">
              <a:solidFill>
                <a:schemeClr val="dk1"/>
              </a:solidFill>
              <a:highlight>
                <a:schemeClr val="lt1"/>
              </a:highlight>
              <a:latin typeface="Roboto"/>
              <a:ea typeface="Roboto"/>
              <a:cs typeface="Roboto"/>
              <a:sym typeface="Roboto"/>
            </a:endParaRPr>
          </a:p>
          <a:p>
            <a:pPr indent="0" lvl="0" marL="457200" rtl="0" algn="l">
              <a:spcBef>
                <a:spcPts val="2900"/>
              </a:spcBef>
              <a:spcAft>
                <a:spcPts val="1200"/>
              </a:spcAft>
              <a:buNone/>
            </a:pPr>
            <a:r>
              <a:t/>
            </a:r>
            <a:endParaRPr sz="2100">
              <a:solidFill>
                <a:schemeClr val="dk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311700" y="198325"/>
            <a:ext cx="8520600" cy="4370700"/>
          </a:xfrm>
          <a:prstGeom prst="rect">
            <a:avLst/>
          </a:prstGeom>
        </p:spPr>
        <p:txBody>
          <a:bodyPr anchorCtr="0" anchor="t" bIns="91425" lIns="91425" spcFirstLastPara="1" rIns="91425" wrap="square" tIns="91425">
            <a:noAutofit/>
          </a:bodyPr>
          <a:lstStyle/>
          <a:p>
            <a:pPr indent="-361950" lvl="0" marL="457200" rtl="0" algn="l">
              <a:spcBef>
                <a:spcPts val="290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Create test environment</a:t>
            </a:r>
            <a:r>
              <a:rPr lang="en" sz="2100">
                <a:solidFill>
                  <a:schemeClr val="dk1"/>
                </a:solidFill>
                <a:highlight>
                  <a:schemeClr val="lt1"/>
                </a:highlight>
                <a:latin typeface="Roboto"/>
                <a:ea typeface="Roboto"/>
                <a:cs typeface="Roboto"/>
                <a:sym typeface="Roboto"/>
              </a:rPr>
              <a:t>: Run Test Kitchen to create a virtual machine or containerized environment based on the defined configuration file. Test Kitchen will download the necessary software and configuration files, and then start the virtual machine or container.</a:t>
            </a:r>
            <a:endParaRPr sz="2100">
              <a:solidFill>
                <a:schemeClr val="dk1"/>
              </a:solidFill>
              <a:highlight>
                <a:schemeClr val="lt1"/>
              </a:highlight>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Apply cookbook</a:t>
            </a:r>
            <a:r>
              <a:rPr lang="en" sz="2100">
                <a:solidFill>
                  <a:schemeClr val="dk1"/>
                </a:solidFill>
                <a:highlight>
                  <a:schemeClr val="lt1"/>
                </a:highlight>
                <a:latin typeface="Roboto"/>
                <a:ea typeface="Roboto"/>
                <a:cs typeface="Roboto"/>
                <a:sym typeface="Roboto"/>
              </a:rPr>
              <a:t>: Test Kitchen applies the Chef cookbook to the created environment.</a:t>
            </a:r>
            <a:endParaRPr sz="2100">
              <a:solidFill>
                <a:schemeClr val="dk1"/>
              </a:solidFill>
              <a:highlight>
                <a:schemeClr val="lt1"/>
              </a:highlight>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Run tests</a:t>
            </a:r>
            <a:r>
              <a:rPr lang="en" sz="2100">
                <a:solidFill>
                  <a:schemeClr val="dk1"/>
                </a:solidFill>
                <a:highlight>
                  <a:schemeClr val="lt1"/>
                </a:highlight>
                <a:latin typeface="Roboto"/>
                <a:ea typeface="Roboto"/>
                <a:cs typeface="Roboto"/>
                <a:sym typeface="Roboto"/>
              </a:rPr>
              <a:t>: Test Kitchen runs the defined tests on the environment to verify that the cookbook is working as expected. This includes validating the configuration, checking the status of the resources, and verifying the presence of files and packages.</a:t>
            </a:r>
            <a:endParaRPr sz="2100">
              <a:solidFill>
                <a:schemeClr val="dk1"/>
              </a:solidFill>
              <a:highlight>
                <a:schemeClr val="lt1"/>
              </a:highlight>
              <a:latin typeface="Roboto"/>
              <a:ea typeface="Roboto"/>
              <a:cs typeface="Roboto"/>
              <a:sym typeface="Roboto"/>
            </a:endParaRPr>
          </a:p>
          <a:p>
            <a:pPr indent="0" lvl="0" marL="0" rtl="0" algn="l">
              <a:spcBef>
                <a:spcPts val="2900"/>
              </a:spcBef>
              <a:spcAft>
                <a:spcPts val="1200"/>
              </a:spcAft>
              <a:buNone/>
            </a:pPr>
            <a:r>
              <a:t/>
            </a:r>
            <a:endParaRPr sz="2100">
              <a:solidFill>
                <a:schemeClr val="dk1"/>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body"/>
          </p:nvPr>
        </p:nvSpPr>
        <p:spPr>
          <a:xfrm>
            <a:off x="311700" y="702900"/>
            <a:ext cx="8520600" cy="3416400"/>
          </a:xfrm>
          <a:prstGeom prst="rect">
            <a:avLst/>
          </a:prstGeom>
        </p:spPr>
        <p:txBody>
          <a:bodyPr anchorCtr="0" anchor="t" bIns="91425" lIns="91425" spcFirstLastPara="1" rIns="91425" wrap="square" tIns="91425">
            <a:normAutofit lnSpcReduction="20000"/>
          </a:bodyPr>
          <a:lstStyle/>
          <a:p>
            <a:pPr indent="-361950" lvl="0" marL="457200" rtl="0" algn="l">
              <a:spcBef>
                <a:spcPts val="290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Destroy environment</a:t>
            </a:r>
            <a:r>
              <a:rPr lang="en" sz="2100">
                <a:solidFill>
                  <a:schemeClr val="dk1"/>
                </a:solidFill>
                <a:highlight>
                  <a:schemeClr val="lt1"/>
                </a:highlight>
                <a:latin typeface="Roboto"/>
                <a:ea typeface="Roboto"/>
                <a:cs typeface="Roboto"/>
                <a:sym typeface="Roboto"/>
              </a:rPr>
              <a:t>: Once the tests have completed, Test Kitchen will automatically destroy the created environment to clean up any resources used during testing.</a:t>
            </a:r>
            <a:endParaRPr sz="2100">
              <a:solidFill>
                <a:schemeClr val="dk1"/>
              </a:solidFill>
              <a:highlight>
                <a:schemeClr val="lt1"/>
              </a:highlight>
              <a:latin typeface="Roboto"/>
              <a:ea typeface="Roboto"/>
              <a:cs typeface="Roboto"/>
              <a:sym typeface="Roboto"/>
            </a:endParaRPr>
          </a:p>
          <a:p>
            <a:pPr indent="0" lvl="0" marL="457200" rtl="0" algn="l">
              <a:spcBef>
                <a:spcPts val="2900"/>
              </a:spcBef>
              <a:spcAft>
                <a:spcPts val="0"/>
              </a:spcAft>
              <a:buNone/>
            </a:pPr>
            <a:r>
              <a:t/>
            </a:r>
            <a:endParaRPr sz="2100">
              <a:solidFill>
                <a:schemeClr val="dk1"/>
              </a:solidFill>
              <a:highlight>
                <a:schemeClr val="lt1"/>
              </a:highlight>
              <a:latin typeface="Roboto"/>
              <a:ea typeface="Roboto"/>
              <a:cs typeface="Roboto"/>
              <a:sym typeface="Roboto"/>
            </a:endParaRPr>
          </a:p>
          <a:p>
            <a:pPr indent="-361950" lvl="0" marL="457200" rtl="0" algn="l">
              <a:spcBef>
                <a:spcPts val="2900"/>
              </a:spcBef>
              <a:spcAft>
                <a:spcPts val="0"/>
              </a:spcAft>
              <a:buClr>
                <a:schemeClr val="dk1"/>
              </a:buClr>
              <a:buSzPts val="2100"/>
              <a:buFont typeface="Roboto"/>
              <a:buChar char="●"/>
            </a:pPr>
            <a:r>
              <a:rPr lang="en" sz="2100" u="sng">
                <a:solidFill>
                  <a:schemeClr val="dk1"/>
                </a:solidFill>
                <a:highlight>
                  <a:schemeClr val="lt1"/>
                </a:highlight>
                <a:latin typeface="Roboto"/>
                <a:ea typeface="Roboto"/>
                <a:cs typeface="Roboto"/>
                <a:sym typeface="Roboto"/>
              </a:rPr>
              <a:t>Iterate and repeat</a:t>
            </a:r>
            <a:r>
              <a:rPr lang="en" sz="2100">
                <a:solidFill>
                  <a:schemeClr val="dk1"/>
                </a:solidFill>
                <a:highlight>
                  <a:schemeClr val="lt1"/>
                </a:highlight>
                <a:latin typeface="Roboto"/>
                <a:ea typeface="Roboto"/>
                <a:cs typeface="Roboto"/>
                <a:sym typeface="Roboto"/>
              </a:rPr>
              <a:t>: Test Kitchen is typically integrated into a continuous integration (CI) and continuous delivery (CD) workflow, allowing developers to iterate and improve the code based on feedback from the testing process.</a:t>
            </a:r>
            <a:endParaRPr sz="2100">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u="sng">
                <a:latin typeface="Caveat"/>
                <a:ea typeface="Caveat"/>
                <a:cs typeface="Caveat"/>
                <a:sym typeface="Caveat"/>
              </a:rPr>
              <a:t>HashiCorp Vagrant </a:t>
            </a:r>
            <a:r>
              <a:rPr b="1" lang="en" sz="3420" u="sng">
                <a:latin typeface="Caveat"/>
                <a:ea typeface="Caveat"/>
                <a:cs typeface="Caveat"/>
                <a:sym typeface="Caveat"/>
              </a:rPr>
              <a:t>:</a:t>
            </a:r>
            <a:endParaRPr b="1" sz="3420" u="sng">
              <a:latin typeface="Caveat"/>
              <a:ea typeface="Caveat"/>
              <a:cs typeface="Caveat"/>
              <a:sym typeface="Caveat"/>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a:p>
            <a:pPr indent="-361950" lvl="0" marL="457200" rtl="0" algn="l">
              <a:spcBef>
                <a:spcPts val="1200"/>
              </a:spcBef>
              <a:spcAft>
                <a:spcPts val="0"/>
              </a:spcAft>
              <a:buClr>
                <a:schemeClr val="dk1"/>
              </a:buClr>
              <a:buSzPts val="2100"/>
              <a:buChar char="●"/>
            </a:pPr>
            <a:r>
              <a:rPr lang="en" sz="2100">
                <a:solidFill>
                  <a:schemeClr val="dk1"/>
                </a:solidFill>
                <a:highlight>
                  <a:schemeClr val="lt1"/>
                </a:highlight>
                <a:latin typeface="Roboto"/>
                <a:ea typeface="Roboto"/>
                <a:cs typeface="Roboto"/>
                <a:sym typeface="Roboto"/>
              </a:rPr>
              <a:t>HashiCorp Vagrant is an open-source tool that allows developers to easily create and manage virtual development environments.</a:t>
            </a:r>
            <a:endParaRPr sz="2100">
              <a:solidFill>
                <a:schemeClr val="dk1"/>
              </a:solidFill>
              <a:highlight>
                <a:schemeClr val="lt1"/>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2100">
                <a:solidFill>
                  <a:schemeClr val="dk1"/>
                </a:solidFill>
                <a:highlight>
                  <a:schemeClr val="lt1"/>
                </a:highlight>
                <a:latin typeface="Roboto"/>
                <a:ea typeface="Roboto"/>
                <a:cs typeface="Roboto"/>
                <a:sym typeface="Roboto"/>
              </a:rPr>
              <a:t>Vagrant supports a variety of virtualization providers, such as VirtualBox, VMware, and Hyper-V, among others</a:t>
            </a:r>
            <a:r>
              <a:rPr lang="en" sz="1900">
                <a:solidFill>
                  <a:schemeClr val="dk1"/>
                </a:solidFill>
                <a:highlight>
                  <a:schemeClr val="lt1"/>
                </a:highlight>
                <a:latin typeface="Roboto"/>
                <a:ea typeface="Roboto"/>
                <a:cs typeface="Roboto"/>
                <a:sym typeface="Roboto"/>
              </a:rPr>
              <a:t>.</a:t>
            </a:r>
            <a:endParaRPr sz="1900">
              <a:solidFill>
                <a:schemeClr val="dk1"/>
              </a:solidFill>
              <a:highlight>
                <a:schemeClr val="lt1"/>
              </a:highlight>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highlight>
                  <a:schemeClr val="lt1"/>
                </a:highlight>
                <a:latin typeface="Roboto"/>
                <a:ea typeface="Roboto"/>
                <a:cs typeface="Roboto"/>
                <a:sym typeface="Roboto"/>
              </a:rPr>
              <a:t>Vagrant has a rich plugin system that allows developers to extend its functionality and integrate it with other tools and technologies.</a:t>
            </a:r>
            <a:endParaRPr sz="2100">
              <a:solidFill>
                <a:schemeClr val="dk1"/>
              </a:solidFill>
              <a:highlight>
                <a:schemeClr val="lt1"/>
              </a:highlight>
              <a:latin typeface="Roboto"/>
              <a:ea typeface="Roboto"/>
              <a:cs typeface="Roboto"/>
              <a:sym typeface="Roboto"/>
            </a:endParaRPr>
          </a:p>
        </p:txBody>
      </p:sp>
      <p:pic>
        <p:nvPicPr>
          <p:cNvPr id="240" name="Google Shape;240;p40"/>
          <p:cNvPicPr preferRelativeResize="0"/>
          <p:nvPr/>
        </p:nvPicPr>
        <p:blipFill>
          <a:blip r:embed="rId3">
            <a:alphaModFix/>
          </a:blip>
          <a:stretch>
            <a:fillRect/>
          </a:stretch>
        </p:blipFill>
        <p:spPr>
          <a:xfrm>
            <a:off x="7442650" y="61075"/>
            <a:ext cx="1264044" cy="1578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nvSpPr>
        <p:spPr>
          <a:xfrm>
            <a:off x="354300" y="421075"/>
            <a:ext cx="8623200" cy="76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2000"/>
              </a:spcAft>
              <a:buNone/>
            </a:pPr>
            <a:r>
              <a:rPr b="1" i="1" lang="en" sz="3750" u="sng">
                <a:solidFill>
                  <a:schemeClr val="dk1"/>
                </a:solidFill>
                <a:highlight>
                  <a:srgbClr val="FFFFFF"/>
                </a:highlight>
                <a:latin typeface="Caveat"/>
                <a:ea typeface="Caveat"/>
                <a:cs typeface="Caveat"/>
                <a:sym typeface="Caveat"/>
              </a:rPr>
              <a:t>Chef Infra Server</a:t>
            </a:r>
            <a:endParaRPr b="1" i="1" sz="3750" u="sng">
              <a:solidFill>
                <a:schemeClr val="dk1"/>
              </a:solidFill>
              <a:highlight>
                <a:srgbClr val="FFFFFF"/>
              </a:highlight>
              <a:latin typeface="Caveat"/>
              <a:ea typeface="Caveat"/>
              <a:cs typeface="Caveat"/>
              <a:sym typeface="Caveat"/>
            </a:endParaRPr>
          </a:p>
        </p:txBody>
      </p:sp>
      <p:sp>
        <p:nvSpPr>
          <p:cNvPr id="246" name="Google Shape;246;p41"/>
          <p:cNvSpPr txBox="1"/>
          <p:nvPr/>
        </p:nvSpPr>
        <p:spPr>
          <a:xfrm>
            <a:off x="385925" y="1515925"/>
            <a:ext cx="377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24242"/>
                </a:solidFill>
                <a:highlight>
                  <a:srgbClr val="FFFFFF"/>
                </a:highlight>
                <a:latin typeface="Roboto"/>
                <a:ea typeface="Roboto"/>
                <a:cs typeface="Roboto"/>
                <a:sym typeface="Roboto"/>
              </a:rPr>
              <a:t>The Chef Infra Server acts as a hub for configuration data. The Chef Infra Server stores cookbooks, the policies that are applied to nodes, and the metadata that describes each registered node that is under management by Chef Infra Client. Nodes use Chef Infra Client to ask the Chef Infra Server for configuration details</a:t>
            </a:r>
            <a:endParaRPr>
              <a:latin typeface="Roboto"/>
              <a:ea typeface="Roboto"/>
              <a:cs typeface="Roboto"/>
              <a:sym typeface="Roboto"/>
            </a:endParaRPr>
          </a:p>
        </p:txBody>
      </p:sp>
      <p:pic>
        <p:nvPicPr>
          <p:cNvPr id="247" name="Google Shape;247;p41"/>
          <p:cNvPicPr preferRelativeResize="0"/>
          <p:nvPr/>
        </p:nvPicPr>
        <p:blipFill>
          <a:blip r:embed="rId3">
            <a:alphaModFix/>
          </a:blip>
          <a:stretch>
            <a:fillRect/>
          </a:stretch>
        </p:blipFill>
        <p:spPr>
          <a:xfrm>
            <a:off x="4238875" y="1062875"/>
            <a:ext cx="4441174" cy="3831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374250" y="321650"/>
            <a:ext cx="3714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latin typeface="Comic Sans MS"/>
                <a:ea typeface="Comic Sans MS"/>
                <a:cs typeface="Comic Sans MS"/>
                <a:sym typeface="Comic Sans MS"/>
              </a:rPr>
              <a:t>WORKSTATION</a:t>
            </a:r>
            <a:endParaRPr b="1" i="1" sz="1700">
              <a:latin typeface="Comic Sans MS"/>
              <a:ea typeface="Comic Sans MS"/>
              <a:cs typeface="Comic Sans MS"/>
              <a:sym typeface="Comic Sans MS"/>
            </a:endParaRPr>
          </a:p>
        </p:txBody>
      </p:sp>
      <p:sp>
        <p:nvSpPr>
          <p:cNvPr id="75" name="Google Shape;75;p15"/>
          <p:cNvSpPr txBox="1"/>
          <p:nvPr/>
        </p:nvSpPr>
        <p:spPr>
          <a:xfrm>
            <a:off x="478950" y="977125"/>
            <a:ext cx="70143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It is set by system administrator.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Once code </a:t>
            </a:r>
            <a:r>
              <a:rPr lang="en" sz="1800"/>
              <a:t>is ready for production, it can be pushed to a Chef server, where it is stored and made available to nodes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also allows developers and operations teams to work together to create and manage Chef code.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code written in Ruby is called Recipe and collection of it called Cookbooks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nvSpPr>
        <p:spPr>
          <a:xfrm>
            <a:off x="316325" y="278375"/>
            <a:ext cx="8167500" cy="76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900"/>
              </a:spcAft>
              <a:buNone/>
            </a:pPr>
            <a:r>
              <a:rPr b="1" i="1" lang="en" sz="3750" u="sng">
                <a:solidFill>
                  <a:schemeClr val="dk1"/>
                </a:solidFill>
                <a:highlight>
                  <a:srgbClr val="FFFFFF"/>
                </a:highlight>
                <a:latin typeface="Caveat"/>
                <a:ea typeface="Caveat"/>
                <a:cs typeface="Caveat"/>
                <a:sym typeface="Caveat"/>
              </a:rPr>
              <a:t>Server Components</a:t>
            </a:r>
            <a:endParaRPr b="1" i="1" sz="3750" u="sng">
              <a:solidFill>
                <a:schemeClr val="dk1"/>
              </a:solidFill>
              <a:latin typeface="Caveat"/>
              <a:ea typeface="Caveat"/>
              <a:cs typeface="Caveat"/>
              <a:sym typeface="Caveat"/>
            </a:endParaRPr>
          </a:p>
        </p:txBody>
      </p:sp>
      <p:sp>
        <p:nvSpPr>
          <p:cNvPr id="253" name="Google Shape;253;p42"/>
          <p:cNvSpPr txBox="1"/>
          <p:nvPr/>
        </p:nvSpPr>
        <p:spPr>
          <a:xfrm>
            <a:off x="488250" y="1040375"/>
            <a:ext cx="81675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rgbClr val="FFFFFF"/>
                </a:highlight>
                <a:latin typeface="Roboto"/>
                <a:ea typeface="Roboto"/>
                <a:cs typeface="Roboto"/>
                <a:sym typeface="Roboto"/>
              </a:rPr>
              <a:t>Clients</a:t>
            </a:r>
            <a:r>
              <a:rPr b="1" lang="en" sz="1150">
                <a:solidFill>
                  <a:srgbClr val="424242"/>
                </a:solidFill>
                <a:highlight>
                  <a:srgbClr val="FFFFFF"/>
                </a:highlight>
                <a:latin typeface="Roboto"/>
                <a:ea typeface="Roboto"/>
                <a:cs typeface="Roboto"/>
                <a:sym typeface="Roboto"/>
              </a:rPr>
              <a:t>:</a:t>
            </a:r>
            <a:endParaRPr b="1" sz="11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rgbClr val="FFFFFF"/>
                </a:highlight>
              </a:rPr>
              <a:t>The Chef Infra Server is accessed primarily by nodes that are under management by Chef, as Chef Infra Client runs occur. It is also accessed by individuals who maintain cookbooks and policy that is stored on the Chef Infra Server, typically from a workstation. And also by individual users with credentials to Chef Infra Server components, such as the Chef management console.</a:t>
            </a:r>
            <a:endParaRPr sz="1050">
              <a:latin typeface="Roboto"/>
              <a:ea typeface="Roboto"/>
              <a:cs typeface="Roboto"/>
              <a:sym typeface="Roboto"/>
            </a:endParaRPr>
          </a:p>
        </p:txBody>
      </p:sp>
      <p:sp>
        <p:nvSpPr>
          <p:cNvPr id="254" name="Google Shape;254;p42"/>
          <p:cNvSpPr txBox="1"/>
          <p:nvPr/>
        </p:nvSpPr>
        <p:spPr>
          <a:xfrm>
            <a:off x="488250" y="2003475"/>
            <a:ext cx="8167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chemeClr val="lt1"/>
                </a:highlight>
                <a:latin typeface="Roboto"/>
                <a:ea typeface="Roboto"/>
                <a:cs typeface="Roboto"/>
                <a:sym typeface="Roboto"/>
              </a:rPr>
              <a:t>Load Balancer</a:t>
            </a:r>
            <a:r>
              <a:rPr b="1" lang="en" sz="1250" u="sng">
                <a:solidFill>
                  <a:srgbClr val="424242"/>
                </a:solidFill>
                <a:highlight>
                  <a:schemeClr val="lt1"/>
                </a:highlight>
                <a:latin typeface="Roboto"/>
                <a:ea typeface="Roboto"/>
                <a:cs typeface="Roboto"/>
                <a:sym typeface="Roboto"/>
              </a:rPr>
              <a:t>:</a:t>
            </a:r>
            <a:endParaRPr b="1" sz="1250" u="sng">
              <a:solidFill>
                <a:srgbClr val="424242"/>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chemeClr val="lt1"/>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chemeClr val="lt1"/>
                </a:highlight>
              </a:rPr>
              <a:t>Nginx is an open-source HTTP and reverse proxy server that is used as the front-end load balancer for the Chef Infra Server. All requests to the Chef Infra Server API are routed through Nginx.</a:t>
            </a:r>
            <a:endParaRPr sz="1050">
              <a:highlight>
                <a:schemeClr val="lt1"/>
              </a:highlight>
              <a:latin typeface="Roboto"/>
              <a:ea typeface="Roboto"/>
              <a:cs typeface="Roboto"/>
              <a:sym typeface="Roboto"/>
            </a:endParaRPr>
          </a:p>
        </p:txBody>
      </p:sp>
      <p:sp>
        <p:nvSpPr>
          <p:cNvPr id="255" name="Google Shape;255;p42"/>
          <p:cNvSpPr txBox="1"/>
          <p:nvPr/>
        </p:nvSpPr>
        <p:spPr>
          <a:xfrm>
            <a:off x="488250" y="2850075"/>
            <a:ext cx="8167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rgbClr val="FFFFFF"/>
                </a:highlight>
                <a:latin typeface="Roboto"/>
                <a:ea typeface="Roboto"/>
                <a:cs typeface="Roboto"/>
                <a:sym typeface="Roboto"/>
              </a:rPr>
              <a:t>Chef Manage</a:t>
            </a:r>
            <a:r>
              <a:rPr b="1" lang="en" sz="1250" u="sng">
                <a:solidFill>
                  <a:srgbClr val="424242"/>
                </a:solidFill>
                <a:highlight>
                  <a:srgbClr val="FFFFFF"/>
                </a:highlight>
                <a:latin typeface="Roboto"/>
                <a:ea typeface="Roboto"/>
                <a:cs typeface="Roboto"/>
                <a:sym typeface="Roboto"/>
              </a:rPr>
              <a:t>:</a:t>
            </a:r>
            <a:endParaRPr b="1" sz="1250" u="sng">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rgbClr val="FFFFFF"/>
                </a:highlight>
              </a:rPr>
              <a:t>Chef Manage is the web interface for the Chef Infra Server, which uses the Chef Infra Server API for all communication to the Chef Infra Server.</a:t>
            </a:r>
            <a:endParaRPr sz="1050">
              <a:latin typeface="Roboto"/>
              <a:ea typeface="Roboto"/>
              <a:cs typeface="Roboto"/>
              <a:sym typeface="Roboto"/>
            </a:endParaRPr>
          </a:p>
        </p:txBody>
      </p:sp>
      <p:sp>
        <p:nvSpPr>
          <p:cNvPr id="256" name="Google Shape;256;p42"/>
          <p:cNvSpPr txBox="1"/>
          <p:nvPr/>
        </p:nvSpPr>
        <p:spPr>
          <a:xfrm>
            <a:off x="488250" y="3696675"/>
            <a:ext cx="81675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rgbClr val="FFFFFF"/>
                </a:highlight>
                <a:latin typeface="Roboto"/>
                <a:ea typeface="Roboto"/>
                <a:cs typeface="Roboto"/>
                <a:sym typeface="Roboto"/>
              </a:rPr>
              <a:t>Bookshelf:</a:t>
            </a:r>
            <a:endParaRPr b="1" sz="1350" u="sng">
              <a:solidFill>
                <a:srgbClr val="424242"/>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rgbClr val="FFFFFF"/>
                </a:highlight>
              </a:rPr>
              <a:t>Bookshelf is used to store cookbook content—files, templates, and so on—that have been uploaded to the Chef Infra Server as part of a cookbook version. Cookbook content is stored by content checksum. If two different cookbooks or different versions of the same cookbook include the same file or template, Bookshelf will store that file only once. The cookbook content managed by Bookshelf is stored in flat files and is separated from the Chef Infra Server and search index repositories.</a:t>
            </a:r>
            <a:endParaRPr sz="105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nvSpPr>
        <p:spPr>
          <a:xfrm>
            <a:off x="488250" y="274875"/>
            <a:ext cx="81675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rgbClr val="FFFFFF"/>
                </a:highlight>
                <a:latin typeface="Roboto"/>
                <a:ea typeface="Roboto"/>
                <a:cs typeface="Roboto"/>
                <a:sym typeface="Roboto"/>
              </a:rPr>
              <a:t>Search</a:t>
            </a:r>
            <a:r>
              <a:rPr b="1" lang="en" sz="1150">
                <a:solidFill>
                  <a:srgbClr val="424242"/>
                </a:solidFill>
                <a:highlight>
                  <a:srgbClr val="FFFFFF"/>
                </a:highlight>
                <a:latin typeface="Roboto"/>
                <a:ea typeface="Roboto"/>
                <a:cs typeface="Roboto"/>
                <a:sym typeface="Roboto"/>
              </a:rPr>
              <a:t>:</a:t>
            </a:r>
            <a:endParaRPr b="1" sz="11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rgbClr val="FFFFFF"/>
                </a:highlight>
              </a:rPr>
              <a:t>Search indexes allow queries to be made for any type of data that is indexed by the Chef Infra Server, including data bags (and data bag items), environments, nodes, and roles.A search is a full-text query that can be done from several locations, including from within a recipe, by using the </a:t>
            </a:r>
            <a:r>
              <a:rPr lang="en" sz="1000">
                <a:solidFill>
                  <a:srgbClr val="0A0A0A"/>
                </a:solidFill>
                <a:latin typeface="Courier New"/>
                <a:ea typeface="Courier New"/>
                <a:cs typeface="Courier New"/>
                <a:sym typeface="Courier New"/>
              </a:rPr>
              <a:t>search</a:t>
            </a:r>
            <a:r>
              <a:rPr lang="en" sz="1050">
                <a:solidFill>
                  <a:srgbClr val="424242"/>
                </a:solidFill>
                <a:highlight>
                  <a:srgbClr val="FFFFFF"/>
                </a:highlight>
              </a:rPr>
              <a:t> subcommand in knife, the </a:t>
            </a:r>
            <a:r>
              <a:rPr lang="en" sz="1000">
                <a:solidFill>
                  <a:srgbClr val="0A0A0A"/>
                </a:solidFill>
                <a:latin typeface="Courier New"/>
                <a:ea typeface="Courier New"/>
                <a:cs typeface="Courier New"/>
                <a:sym typeface="Courier New"/>
              </a:rPr>
              <a:t>search</a:t>
            </a:r>
            <a:r>
              <a:rPr lang="en" sz="1050">
                <a:solidFill>
                  <a:srgbClr val="424242"/>
                </a:solidFill>
                <a:highlight>
                  <a:srgbClr val="FFFFFF"/>
                </a:highlight>
              </a:rPr>
              <a:t> method in the Chef Infra Language, the search box in the Chef management console, and by using the </a:t>
            </a:r>
            <a:r>
              <a:rPr lang="en" sz="1000">
                <a:solidFill>
                  <a:srgbClr val="0A0A0A"/>
                </a:solidFill>
                <a:latin typeface="Courier New"/>
                <a:ea typeface="Courier New"/>
                <a:cs typeface="Courier New"/>
                <a:sym typeface="Courier New"/>
              </a:rPr>
              <a:t>/search</a:t>
            </a:r>
            <a:r>
              <a:rPr lang="en" sz="1050">
                <a:solidFill>
                  <a:srgbClr val="424242"/>
                </a:solidFill>
                <a:highlight>
                  <a:srgbClr val="FFFFFF"/>
                </a:highlight>
              </a:rPr>
              <a:t> or </a:t>
            </a:r>
            <a:r>
              <a:rPr lang="en" sz="1000">
                <a:solidFill>
                  <a:srgbClr val="0A0A0A"/>
                </a:solidFill>
                <a:latin typeface="Courier New"/>
                <a:ea typeface="Courier New"/>
                <a:cs typeface="Courier New"/>
                <a:sym typeface="Courier New"/>
              </a:rPr>
              <a:t>/search/INDEX</a:t>
            </a:r>
            <a:r>
              <a:rPr lang="en" sz="1050">
                <a:solidFill>
                  <a:srgbClr val="424242"/>
                </a:solidFill>
                <a:highlight>
                  <a:srgbClr val="FFFFFF"/>
                </a:highlight>
              </a:rPr>
              <a:t> endpoints in the Chef Infra Server API.</a:t>
            </a:r>
            <a:endParaRPr sz="1050">
              <a:latin typeface="Roboto"/>
              <a:ea typeface="Roboto"/>
              <a:cs typeface="Roboto"/>
              <a:sym typeface="Roboto"/>
            </a:endParaRPr>
          </a:p>
        </p:txBody>
      </p:sp>
      <p:sp>
        <p:nvSpPr>
          <p:cNvPr id="262" name="Google Shape;262;p43"/>
          <p:cNvSpPr txBox="1"/>
          <p:nvPr/>
        </p:nvSpPr>
        <p:spPr>
          <a:xfrm>
            <a:off x="488250" y="1592250"/>
            <a:ext cx="816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chemeClr val="lt1"/>
                </a:highlight>
                <a:latin typeface="Roboto"/>
                <a:ea typeface="Roboto"/>
                <a:cs typeface="Roboto"/>
                <a:sym typeface="Roboto"/>
              </a:rPr>
              <a:t>Data Bag:</a:t>
            </a:r>
            <a:endParaRPr b="1" sz="1250" u="sng">
              <a:solidFill>
                <a:srgbClr val="424242"/>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chemeClr val="lt1"/>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rgbClr val="FFFFFF"/>
                </a:highlight>
              </a:rPr>
              <a:t>Data bags store global variables as JSON data. Data bags are indexed for searching and can be loaded by a cookbook or accessed during a search.</a:t>
            </a:r>
            <a:endParaRPr sz="1050">
              <a:highlight>
                <a:schemeClr val="lt1"/>
              </a:highlight>
              <a:latin typeface="Roboto"/>
              <a:ea typeface="Roboto"/>
              <a:cs typeface="Roboto"/>
              <a:sym typeface="Roboto"/>
            </a:endParaRPr>
          </a:p>
        </p:txBody>
      </p:sp>
      <p:sp>
        <p:nvSpPr>
          <p:cNvPr id="263" name="Google Shape;263;p43"/>
          <p:cNvSpPr txBox="1"/>
          <p:nvPr/>
        </p:nvSpPr>
        <p:spPr>
          <a:xfrm>
            <a:off x="488250" y="2514775"/>
            <a:ext cx="816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u="sng">
                <a:solidFill>
                  <a:srgbClr val="424242"/>
                </a:solidFill>
                <a:highlight>
                  <a:srgbClr val="FFFFFF"/>
                </a:highlight>
                <a:latin typeface="Roboto"/>
                <a:ea typeface="Roboto"/>
                <a:cs typeface="Roboto"/>
                <a:sym typeface="Roboto"/>
              </a:rPr>
              <a:t>Policy:</a:t>
            </a:r>
            <a:endParaRPr b="1" sz="1250" u="sng">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950">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24242"/>
                </a:solidFill>
                <a:highlight>
                  <a:schemeClr val="lt1"/>
                </a:highlight>
              </a:rPr>
              <a:t>Policy defines how business and operational requirements, processes, and production workflows map to objects that are stored on the Chef Infra Server. Policy objects on the Chef Infra Server include roles, environments, and cookbook versions.</a:t>
            </a:r>
            <a:endParaRPr sz="1050">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474400" y="267025"/>
            <a:ext cx="276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mic Sans MS"/>
                <a:ea typeface="Comic Sans MS"/>
                <a:cs typeface="Comic Sans MS"/>
                <a:sym typeface="Comic Sans MS"/>
              </a:rPr>
              <a:t>SERVER</a:t>
            </a:r>
            <a:endParaRPr b="1" sz="1800">
              <a:latin typeface="Comic Sans MS"/>
              <a:ea typeface="Comic Sans MS"/>
              <a:cs typeface="Comic Sans MS"/>
              <a:sym typeface="Comic Sans MS"/>
            </a:endParaRPr>
          </a:p>
        </p:txBody>
      </p:sp>
      <p:sp>
        <p:nvSpPr>
          <p:cNvPr id="81" name="Google Shape;81;p16"/>
          <p:cNvSpPr txBox="1"/>
          <p:nvPr/>
        </p:nvSpPr>
        <p:spPr>
          <a:xfrm>
            <a:off x="583650" y="858800"/>
            <a:ext cx="84117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2200">
                <a:solidFill>
                  <a:schemeClr val="dk1"/>
                </a:solidFill>
              </a:rPr>
              <a:t>I</a:t>
            </a:r>
            <a:r>
              <a:rPr lang="en" sz="1800">
                <a:solidFill>
                  <a:schemeClr val="dk1"/>
                </a:solidFill>
              </a:rPr>
              <a:t>t is intermediate between workstation and nodes.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SzPts val="1800"/>
              <a:buChar char="●"/>
            </a:pPr>
            <a:r>
              <a:rPr lang="en" sz="1800"/>
              <a:t>Cookbooks are stored here with help of Knife(Command Line Tool)</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Can be hosted on</a:t>
            </a:r>
            <a:endParaRPr sz="1800"/>
          </a:p>
          <a:p>
            <a:pPr indent="-342900" lvl="1" marL="914400" rtl="0" algn="l">
              <a:spcBef>
                <a:spcPts val="0"/>
              </a:spcBef>
              <a:spcAft>
                <a:spcPts val="0"/>
              </a:spcAft>
              <a:buSzPts val="1800"/>
              <a:buChar char="○"/>
            </a:pPr>
            <a:r>
              <a:rPr lang="en" sz="1800"/>
              <a:t>Workstation</a:t>
            </a:r>
            <a:endParaRPr sz="1800"/>
          </a:p>
          <a:p>
            <a:pPr indent="-342900" lvl="1" marL="914400" rtl="0" algn="l">
              <a:spcBef>
                <a:spcPts val="0"/>
              </a:spcBef>
              <a:spcAft>
                <a:spcPts val="0"/>
              </a:spcAft>
              <a:buSzPts val="1800"/>
              <a:buChar char="○"/>
            </a:pPr>
            <a:r>
              <a:rPr lang="en" sz="1800"/>
              <a:t>Remote</a:t>
            </a:r>
            <a:endParaRPr sz="1800"/>
          </a:p>
          <a:p>
            <a:pPr indent="-342900" lvl="1" marL="914400" rtl="0" algn="l">
              <a:spcBef>
                <a:spcPts val="0"/>
              </a:spcBef>
              <a:spcAft>
                <a:spcPts val="0"/>
              </a:spcAft>
              <a:buSzPts val="1800"/>
              <a:buChar char="○"/>
            </a:pPr>
            <a:r>
              <a:rPr lang="en" sz="1800"/>
              <a:t>Cloud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a:t>
            </a:r>
            <a:r>
              <a:rPr lang="en" sz="1800"/>
              <a:t>It St</a:t>
            </a:r>
            <a:r>
              <a:rPr lang="en" sz="1800"/>
              <a:t>ores </a:t>
            </a:r>
            <a:r>
              <a:rPr lang="en" sz="1800">
                <a:solidFill>
                  <a:schemeClr val="dk1"/>
                </a:solidFill>
                <a:highlight>
                  <a:srgbClr val="FFFFFF"/>
                </a:highlight>
                <a:latin typeface="Nunito"/>
                <a:ea typeface="Nunito"/>
                <a:cs typeface="Nunito"/>
                <a:sym typeface="Nunito"/>
              </a:rPr>
              <a:t>all the configuration files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592750" y="321650"/>
            <a:ext cx="31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t>NODE</a:t>
            </a:r>
            <a:endParaRPr b="1" i="1" sz="2200">
              <a:latin typeface="Comic Sans MS"/>
              <a:ea typeface="Comic Sans MS"/>
              <a:cs typeface="Comic Sans MS"/>
              <a:sym typeface="Comic Sans MS"/>
            </a:endParaRPr>
          </a:p>
        </p:txBody>
      </p:sp>
      <p:sp>
        <p:nvSpPr>
          <p:cNvPr id="87" name="Google Shape;87;p17"/>
          <p:cNvSpPr txBox="1"/>
          <p:nvPr/>
        </p:nvSpPr>
        <p:spPr>
          <a:xfrm>
            <a:off x="720200" y="949800"/>
            <a:ext cx="7200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It is a system requires configuration.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OHAI is a service installed on Node and responsible for collection all information about current state of node.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This information is sent over the server.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When node has demand for recipe , Chef client is responsible for it.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510800" y="239725"/>
            <a:ext cx="307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latin typeface="Comic Sans MS"/>
                <a:ea typeface="Comic Sans MS"/>
                <a:cs typeface="Comic Sans MS"/>
                <a:sym typeface="Comic Sans MS"/>
              </a:rPr>
              <a:t>FLAVOURS</a:t>
            </a:r>
            <a:endParaRPr b="1" i="1" sz="1700">
              <a:latin typeface="Comic Sans MS"/>
              <a:ea typeface="Comic Sans MS"/>
              <a:cs typeface="Comic Sans MS"/>
              <a:sym typeface="Comic Sans MS"/>
            </a:endParaRPr>
          </a:p>
        </p:txBody>
      </p:sp>
      <p:sp>
        <p:nvSpPr>
          <p:cNvPr id="93" name="Google Shape;93;p18"/>
          <p:cNvSpPr txBox="1"/>
          <p:nvPr/>
        </p:nvSpPr>
        <p:spPr>
          <a:xfrm>
            <a:off x="574525" y="795050"/>
            <a:ext cx="27219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CHEF SOLO</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HOSTED CHEF</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CHEF  CLIENT/SERVER </a:t>
            </a:r>
            <a:endParaRPr/>
          </a:p>
        </p:txBody>
      </p:sp>
      <p:pic>
        <p:nvPicPr>
          <p:cNvPr id="94" name="Google Shape;94;p18"/>
          <p:cNvPicPr preferRelativeResize="0"/>
          <p:nvPr/>
        </p:nvPicPr>
        <p:blipFill>
          <a:blip r:embed="rId3">
            <a:alphaModFix/>
          </a:blip>
          <a:stretch>
            <a:fillRect/>
          </a:stretch>
        </p:blipFill>
        <p:spPr>
          <a:xfrm>
            <a:off x="3212700" y="480150"/>
            <a:ext cx="1821375" cy="1070475"/>
          </a:xfrm>
          <a:prstGeom prst="rect">
            <a:avLst/>
          </a:prstGeom>
          <a:noFill/>
          <a:ln>
            <a:noFill/>
          </a:ln>
        </p:spPr>
      </p:pic>
      <p:pic>
        <p:nvPicPr>
          <p:cNvPr id="95" name="Google Shape;95;p18"/>
          <p:cNvPicPr preferRelativeResize="0"/>
          <p:nvPr/>
        </p:nvPicPr>
        <p:blipFill>
          <a:blip r:embed="rId4">
            <a:alphaModFix/>
          </a:blip>
          <a:stretch>
            <a:fillRect/>
          </a:stretch>
        </p:blipFill>
        <p:spPr>
          <a:xfrm>
            <a:off x="3449347" y="1985622"/>
            <a:ext cx="1520600" cy="1172250"/>
          </a:xfrm>
          <a:prstGeom prst="rect">
            <a:avLst/>
          </a:prstGeom>
          <a:noFill/>
          <a:ln>
            <a:noFill/>
          </a:ln>
        </p:spPr>
      </p:pic>
      <p:pic>
        <p:nvPicPr>
          <p:cNvPr id="96" name="Google Shape;96;p18"/>
          <p:cNvPicPr preferRelativeResize="0"/>
          <p:nvPr/>
        </p:nvPicPr>
        <p:blipFill>
          <a:blip r:embed="rId5">
            <a:alphaModFix/>
          </a:blip>
          <a:stretch>
            <a:fillRect/>
          </a:stretch>
        </p:blipFill>
        <p:spPr>
          <a:xfrm>
            <a:off x="3449350" y="3682850"/>
            <a:ext cx="1821375" cy="11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354300" y="421075"/>
            <a:ext cx="8623200" cy="76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2000"/>
              </a:spcAft>
              <a:buNone/>
            </a:pPr>
            <a:r>
              <a:rPr b="1" i="1" lang="en" sz="3750" u="sng">
                <a:solidFill>
                  <a:schemeClr val="dk1"/>
                </a:solidFill>
                <a:highlight>
                  <a:srgbClr val="FFFFFF"/>
                </a:highlight>
                <a:latin typeface="Caveat"/>
                <a:ea typeface="Caveat"/>
                <a:cs typeface="Caveat"/>
                <a:sym typeface="Caveat"/>
              </a:rPr>
              <a:t>Chef Infra</a:t>
            </a:r>
            <a:endParaRPr b="1" i="1" sz="3750" u="sng">
              <a:solidFill>
                <a:schemeClr val="dk1"/>
              </a:solidFill>
              <a:highlight>
                <a:srgbClr val="FFFFFF"/>
              </a:highlight>
              <a:latin typeface="Caveat"/>
              <a:ea typeface="Caveat"/>
              <a:cs typeface="Caveat"/>
              <a:sym typeface="Caveat"/>
            </a:endParaRPr>
          </a:p>
        </p:txBody>
      </p:sp>
      <p:sp>
        <p:nvSpPr>
          <p:cNvPr id="102" name="Google Shape;102;p19"/>
          <p:cNvSpPr txBox="1"/>
          <p:nvPr/>
        </p:nvSpPr>
        <p:spPr>
          <a:xfrm>
            <a:off x="354300" y="1183075"/>
            <a:ext cx="82371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424242"/>
                </a:solidFill>
                <a:highlight>
                  <a:srgbClr val="FFFFFF"/>
                </a:highlight>
              </a:rPr>
              <a:t>Chef Infra is a powerful automation platform that transforms infrastructure into code. Whether you’re operating in the cloud, on-premises, or in a hybrid environment, Chef Infra automates how infrastructure is configured, deployed, and managed across your network, no matter its size.</a:t>
            </a:r>
            <a:endParaRPr/>
          </a:p>
        </p:txBody>
      </p:sp>
      <p:pic>
        <p:nvPicPr>
          <p:cNvPr id="103" name="Google Shape;103;p19"/>
          <p:cNvPicPr preferRelativeResize="0"/>
          <p:nvPr/>
        </p:nvPicPr>
        <p:blipFill>
          <a:blip r:embed="rId3">
            <a:alphaModFix/>
          </a:blip>
          <a:stretch>
            <a:fillRect/>
          </a:stretch>
        </p:blipFill>
        <p:spPr>
          <a:xfrm>
            <a:off x="152400" y="2005075"/>
            <a:ext cx="8839202" cy="23230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1834700" y="4605725"/>
            <a:ext cx="45678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424242"/>
                </a:solidFill>
                <a:highlight>
                  <a:srgbClr val="FFFFFF"/>
                </a:highlight>
              </a:rPr>
              <a:t>Diagram of Chef Infra Client, Server, and Workstation</a:t>
            </a:r>
            <a:endParaRPr/>
          </a:p>
        </p:txBody>
      </p:sp>
      <p:pic>
        <p:nvPicPr>
          <p:cNvPr id="109" name="Google Shape;109;p20"/>
          <p:cNvPicPr preferRelativeResize="0"/>
          <p:nvPr/>
        </p:nvPicPr>
        <p:blipFill>
          <a:blip r:embed="rId3">
            <a:alphaModFix/>
          </a:blip>
          <a:stretch>
            <a:fillRect/>
          </a:stretch>
        </p:blipFill>
        <p:spPr>
          <a:xfrm>
            <a:off x="691450" y="204775"/>
            <a:ext cx="7210425" cy="443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354300" y="421075"/>
            <a:ext cx="8623200" cy="76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2000"/>
              </a:spcAft>
              <a:buClr>
                <a:schemeClr val="dk1"/>
              </a:buClr>
              <a:buSzPts val="1100"/>
              <a:buFont typeface="Arial"/>
              <a:buNone/>
            </a:pPr>
            <a:r>
              <a:rPr b="1" i="1" lang="en" sz="3750" u="sng">
                <a:solidFill>
                  <a:schemeClr val="dk1"/>
                </a:solidFill>
                <a:highlight>
                  <a:srgbClr val="FFFFFF"/>
                </a:highlight>
                <a:latin typeface="Caveat"/>
                <a:ea typeface="Caveat"/>
                <a:cs typeface="Caveat"/>
                <a:sym typeface="Caveat"/>
              </a:rPr>
              <a:t>Chef Workstation</a:t>
            </a:r>
            <a:endParaRPr b="1" i="1" sz="3750" u="sng">
              <a:solidFill>
                <a:schemeClr val="dk1"/>
              </a:solidFill>
              <a:highlight>
                <a:srgbClr val="FFFFFF"/>
              </a:highlight>
              <a:latin typeface="Caveat"/>
              <a:ea typeface="Caveat"/>
              <a:cs typeface="Caveat"/>
              <a:sym typeface="Caveat"/>
            </a:endParaRPr>
          </a:p>
        </p:txBody>
      </p:sp>
      <p:pic>
        <p:nvPicPr>
          <p:cNvPr id="115" name="Google Shape;115;p21"/>
          <p:cNvPicPr preferRelativeResize="0"/>
          <p:nvPr/>
        </p:nvPicPr>
        <p:blipFill>
          <a:blip r:embed="rId3">
            <a:alphaModFix/>
          </a:blip>
          <a:stretch>
            <a:fillRect/>
          </a:stretch>
        </p:blipFill>
        <p:spPr>
          <a:xfrm>
            <a:off x="354300" y="1765700"/>
            <a:ext cx="1852850" cy="1163500"/>
          </a:xfrm>
          <a:prstGeom prst="rect">
            <a:avLst/>
          </a:prstGeom>
          <a:noFill/>
          <a:ln>
            <a:noFill/>
          </a:ln>
        </p:spPr>
      </p:pic>
      <p:sp>
        <p:nvSpPr>
          <p:cNvPr id="116" name="Google Shape;116;p21"/>
          <p:cNvSpPr txBox="1"/>
          <p:nvPr/>
        </p:nvSpPr>
        <p:spPr>
          <a:xfrm>
            <a:off x="2264925" y="1132450"/>
            <a:ext cx="6598500" cy="257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24242"/>
                </a:solidFill>
                <a:highlight>
                  <a:srgbClr val="FFFFFF"/>
                </a:highlight>
                <a:latin typeface="Roboto"/>
                <a:ea typeface="Roboto"/>
                <a:cs typeface="Roboto"/>
                <a:sym typeface="Roboto"/>
              </a:rPr>
              <a:t>A workstation is your local computer running Chef Workstation that you use to author cookbooks, interact with the Chef Infra Server, and interact with nodes.</a:t>
            </a:r>
            <a:br>
              <a:rPr lang="en" sz="1200">
                <a:solidFill>
                  <a:srgbClr val="424242"/>
                </a:solidFill>
                <a:highlight>
                  <a:srgbClr val="FFFFFF"/>
                </a:highlight>
                <a:latin typeface="Roboto"/>
                <a:ea typeface="Roboto"/>
                <a:cs typeface="Roboto"/>
                <a:sym typeface="Roboto"/>
              </a:rPr>
            </a:br>
            <a:br>
              <a:rPr lang="en" sz="1200">
                <a:solidFill>
                  <a:srgbClr val="424242"/>
                </a:solidFill>
                <a:highlight>
                  <a:srgbClr val="FFFFFF"/>
                </a:highlight>
                <a:latin typeface="Roboto"/>
                <a:ea typeface="Roboto"/>
                <a:cs typeface="Roboto"/>
                <a:sym typeface="Roboto"/>
              </a:rPr>
            </a:br>
            <a:r>
              <a:rPr lang="en" sz="1200">
                <a:solidFill>
                  <a:srgbClr val="424242"/>
                </a:solidFill>
                <a:highlight>
                  <a:srgbClr val="FFFFFF"/>
                </a:highlight>
                <a:latin typeface="Roboto"/>
                <a:ea typeface="Roboto"/>
                <a:cs typeface="Roboto"/>
                <a:sym typeface="Roboto"/>
              </a:rPr>
              <a:t>The workstation is where users do most of their work, including:</a:t>
            </a:r>
            <a:endParaRPr sz="1200">
              <a:solidFill>
                <a:srgbClr val="424242"/>
              </a:solidFill>
              <a:highlight>
                <a:srgbClr val="FFFFFF"/>
              </a:highlight>
              <a:latin typeface="Roboto"/>
              <a:ea typeface="Roboto"/>
              <a:cs typeface="Roboto"/>
              <a:sym typeface="Roboto"/>
            </a:endParaRPr>
          </a:p>
          <a:p>
            <a:pPr indent="-304800" lvl="0" marL="457200" rtl="0" algn="l">
              <a:lnSpc>
                <a:spcPct val="160000"/>
              </a:lnSpc>
              <a:spcBef>
                <a:spcPts val="220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Developing and testing cookbooks</a:t>
            </a:r>
            <a:endParaRPr sz="1200">
              <a:solidFill>
                <a:srgbClr val="424242"/>
              </a:solidFill>
              <a:highlight>
                <a:srgbClr val="FFFFFF"/>
              </a:highlight>
              <a:latin typeface="Roboto"/>
              <a:ea typeface="Roboto"/>
              <a:cs typeface="Roboto"/>
              <a:sym typeface="Roboto"/>
            </a:endParaRPr>
          </a:p>
          <a:p>
            <a:pPr indent="-304800" lvl="0" marL="457200" rtl="0" algn="l">
              <a:lnSpc>
                <a:spcPct val="160000"/>
              </a:lnSpc>
              <a:spcBef>
                <a:spcPts val="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Keeping the Chef Infra repository synchronized with version source control</a:t>
            </a:r>
            <a:endParaRPr sz="1200">
              <a:solidFill>
                <a:srgbClr val="424242"/>
              </a:solidFill>
              <a:highlight>
                <a:srgbClr val="FFFFFF"/>
              </a:highlight>
              <a:latin typeface="Roboto"/>
              <a:ea typeface="Roboto"/>
              <a:cs typeface="Roboto"/>
              <a:sym typeface="Roboto"/>
            </a:endParaRPr>
          </a:p>
          <a:p>
            <a:pPr indent="-304800" lvl="0" marL="457200" rtl="0" algn="l">
              <a:lnSpc>
                <a:spcPct val="160000"/>
              </a:lnSpc>
              <a:spcBef>
                <a:spcPts val="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Configuring organizational policy by including defining roles and applying Policy files or policy groups</a:t>
            </a:r>
            <a:endParaRPr sz="1200">
              <a:solidFill>
                <a:srgbClr val="424242"/>
              </a:solidFill>
              <a:highlight>
                <a:srgbClr val="FFFFFF"/>
              </a:highlight>
              <a:latin typeface="Roboto"/>
              <a:ea typeface="Roboto"/>
              <a:cs typeface="Roboto"/>
              <a:sym typeface="Roboto"/>
            </a:endParaRPr>
          </a:p>
          <a:p>
            <a:pPr indent="-304800" lvl="0" marL="457200" rtl="0" algn="l">
              <a:lnSpc>
                <a:spcPct val="160000"/>
              </a:lnSpc>
              <a:spcBef>
                <a:spcPts val="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Interacting with nodes, as (or when) required, such as performing a bootstrap operation</a:t>
            </a:r>
            <a:endParaRPr sz="1200">
              <a:solidFill>
                <a:srgbClr val="424242"/>
              </a:solidFill>
              <a:highlight>
                <a:srgbClr val="FFFFFF"/>
              </a:highlight>
              <a:latin typeface="Roboto"/>
              <a:ea typeface="Roboto"/>
              <a:cs typeface="Roboto"/>
              <a:sym typeface="Roboto"/>
            </a:endParaRPr>
          </a:p>
        </p:txBody>
      </p:sp>
      <p:sp>
        <p:nvSpPr>
          <p:cNvPr id="117" name="Google Shape;117;p21"/>
          <p:cNvSpPr txBox="1"/>
          <p:nvPr/>
        </p:nvSpPr>
        <p:spPr>
          <a:xfrm>
            <a:off x="430200" y="3704950"/>
            <a:ext cx="7743600" cy="1256100"/>
          </a:xfrm>
          <a:prstGeom prst="rect">
            <a:avLst/>
          </a:prstGeom>
          <a:noFill/>
          <a:ln>
            <a:noFill/>
          </a:ln>
        </p:spPr>
        <p:txBody>
          <a:bodyPr anchorCtr="0" anchor="t" bIns="91425" lIns="91425" spcFirstLastPara="1" rIns="91425" wrap="square" tIns="91425">
            <a:spAutoFit/>
          </a:bodyPr>
          <a:lstStyle/>
          <a:p>
            <a:pPr indent="-304800" lvl="0" marL="457200" rtl="0" algn="l">
              <a:lnSpc>
                <a:spcPct val="160000"/>
              </a:lnSpc>
              <a:spcBef>
                <a:spcPts val="30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One (or more) workstations are configured to allow users to author, test, and maintain cookbooks.</a:t>
            </a:r>
            <a:endParaRPr sz="1200">
              <a:solidFill>
                <a:srgbClr val="424242"/>
              </a:solidFill>
              <a:highlight>
                <a:srgbClr val="FFFFFF"/>
              </a:highlight>
              <a:latin typeface="Roboto"/>
              <a:ea typeface="Roboto"/>
              <a:cs typeface="Roboto"/>
              <a:sym typeface="Roboto"/>
            </a:endParaRPr>
          </a:p>
          <a:p>
            <a:pPr indent="-304800" lvl="0" marL="457200" rtl="0" algn="l">
              <a:lnSpc>
                <a:spcPct val="160000"/>
              </a:lnSpc>
              <a:spcBef>
                <a:spcPts val="0"/>
              </a:spcBef>
              <a:spcAft>
                <a:spcPts val="0"/>
              </a:spcAft>
              <a:buClr>
                <a:srgbClr val="424242"/>
              </a:buClr>
              <a:buSzPts val="1200"/>
              <a:buFont typeface="Roboto"/>
              <a:buChar char="●"/>
            </a:pPr>
            <a:r>
              <a:rPr lang="en" sz="1200">
                <a:solidFill>
                  <a:srgbClr val="424242"/>
                </a:solidFill>
                <a:highlight>
                  <a:srgbClr val="FFFFFF"/>
                </a:highlight>
                <a:latin typeface="Roboto"/>
                <a:ea typeface="Roboto"/>
                <a:cs typeface="Roboto"/>
                <a:sym typeface="Roboto"/>
              </a:rPr>
              <a:t>Workstation systems run the Chef Workstation package which includes tools such as Chef Infra Client, Chef InSpec, Test Kitchen, ChefSpec, Cookstyle, and other tools necessary for developing and testing your infrastructure with Chef products.</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