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oboto Slab"/>
      <p:regular r:id="rId68"/>
      <p:bold r:id="rId69"/>
    </p:embeddedFont>
    <p:embeddedFont>
      <p:font typeface="Robot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Slab-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Slab-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6e60e926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6e60e926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6e60e926d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6e60e926d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6370260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6370260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6e60e926d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6e60e926d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6e60e926d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6e60e926d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6e60e926d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6e60e926d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6e60e926d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6e60e926d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6e60e926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6e60e926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6e60e926d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6e60e926d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78dbf93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78dbf93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6d8e621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6d8e621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78dbf93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78dbf93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666666"/>
                </a:solidFill>
                <a:highlight>
                  <a:srgbClr val="FFFFFF"/>
                </a:highlight>
              </a:rPr>
              <a:t>When a request is made to an endpoint under HTTP, the caller is locked in the interaction until a response is received. The caller might receive the response in a mere millisecond or in a few seconds. Ex: REST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d74efde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fd74efde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we have multiple instances of a particular service, but the services are still communicating one-to-one. That means that each service communicates to an instance of another service. The load balancer chooses which method should be called.</a:t>
            </a:r>
            <a:endParaRPr sz="1050">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78dbf933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78dbf93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666666"/>
                </a:solidFill>
                <a:highlight>
                  <a:srgbClr val="FFFFFF"/>
                </a:highlight>
              </a:rPr>
              <a:t>Called as a message broker technology. Ex: Kafka. The intended service receives the message in its own time. The sending service is not locked to the broker. It simply fires and forgets.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d74efde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fd74efde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d74efde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d74efde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78dbf93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78dbf93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666666"/>
                </a:solidFill>
                <a:highlight>
                  <a:srgbClr val="FFFFFF"/>
                </a:highlight>
              </a:rPr>
              <a:t>Microservice B accepts an HTTP request from Microservice A. But, before Microservice B responds to Microservice A, it sends a message to Microservice C. The message sent to Microservice C mostly likely will contain information that is relevant to the concern of Microservice C. Microservice B sends the message to Microservice C asynchronously, without having to wait for a response from Microservice C. This hybrid pattern has a definite advantage for those concerned with the speed of interactions.</a:t>
            </a:r>
            <a:endParaRPr sz="1150">
              <a:solidFill>
                <a:srgbClr val="666666"/>
              </a:solidFill>
              <a:highlight>
                <a:srgbClr val="FFFFFF"/>
              </a:highlight>
            </a:endParaRPr>
          </a:p>
          <a:p>
            <a:pPr indent="0" lvl="0" marL="0" rtl="0" algn="l">
              <a:spcBef>
                <a:spcPts val="0"/>
              </a:spcBef>
              <a:spcAft>
                <a:spcPts val="0"/>
              </a:spcAft>
              <a:buNone/>
            </a:pPr>
            <a:r>
              <a:t/>
            </a:r>
            <a:endParaRPr sz="1150">
              <a:solidFill>
                <a:srgbClr val="666666"/>
              </a:solidFill>
              <a:highlight>
                <a:srgbClr val="FFFFFF"/>
              </a:highlight>
            </a:endParaRPr>
          </a:p>
          <a:p>
            <a:pPr indent="0" lvl="0" marL="0" rtl="0" algn="l">
              <a:spcBef>
                <a:spcPts val="0"/>
              </a:spcBef>
              <a:spcAft>
                <a:spcPts val="0"/>
              </a:spcAft>
              <a:buNone/>
            </a:pPr>
            <a:r>
              <a:rPr lang="en" sz="1150">
                <a:solidFill>
                  <a:srgbClr val="666666"/>
                </a:solidFill>
                <a:highlight>
                  <a:srgbClr val="FFFFFF"/>
                </a:highlight>
              </a:rPr>
              <a:t>Ex: GraphQL</a:t>
            </a:r>
            <a:endParaRPr sz="1150">
              <a:solidFill>
                <a:srgbClr val="666666"/>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d74efde7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d74efde7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666666"/>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d74efde7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d74efde7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22222"/>
                </a:solidFill>
                <a:highlight>
                  <a:srgbClr val="FFFFFF"/>
                </a:highlight>
                <a:latin typeface="Roboto Slab"/>
                <a:ea typeface="Roboto Slab"/>
                <a:cs typeface="Roboto Slab"/>
                <a:sym typeface="Roboto Slab"/>
              </a:rPr>
              <a:t>Instead of sending a message directly to the message broker, we now store it in the service’s database first. Same on the receiving side: here the message gets stored into the receiver service’s database before it is being processed. We can just send the messages again from our message database table when message broker fails.</a:t>
            </a:r>
            <a:endParaRPr sz="1150">
              <a:solidFill>
                <a:srgbClr val="666666"/>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d74efde7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fd74efde7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666666"/>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6a62d9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6a62d94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6d8e6215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6d8e621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a1e8453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a1e8453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75d208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75d208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75d2080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175d2080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794743f5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794743f5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794743f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794743f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794743f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1794743f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794743f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794743f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6a62d96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6a62d96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6a62d96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6a62d96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6a62d96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6a62d96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6d8e621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6d8e621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6a62d9458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6a62d9458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6a62d96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16a62d96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16a62d966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16a62d966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a32b410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a32b410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0060e67d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0060e67d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060e67d1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060e67d1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060e67d1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0060e67d1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0060e67d1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0060e67d1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0060e67d1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0060e67d1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0060e67d1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0060e67d1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6d8e621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6d8e621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0060e67d1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0060e67d1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0060e67d1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0060e67d1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0060e67d1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0060e67d1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0060e67d1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0060e67d1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0060e67d11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0060e67d1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0060e67d1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0060e67d1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0060e67d1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0060e67d1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0060e67d11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0060e67d11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0060e67d11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0060e67d11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0060e67d11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0060e67d11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6d8e6215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6d8e6215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0060e67d11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0060e67d11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0060e67d11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0060e67d11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0060e67d11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0060e67d11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6d8e6215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6d8e6215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6d8e6215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6d8e6215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6d8e6215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6d8e6215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5.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9.png"/><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97550" y="755400"/>
            <a:ext cx="6264000" cy="894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MIGRATION OF SERVICES</a:t>
            </a:r>
            <a:endParaRPr/>
          </a:p>
        </p:txBody>
      </p:sp>
      <p:sp>
        <p:nvSpPr>
          <p:cNvPr id="64" name="Google Shape;64;p13"/>
          <p:cNvSpPr txBox="1"/>
          <p:nvPr>
            <p:ph idx="1" type="subTitle"/>
          </p:nvPr>
        </p:nvSpPr>
        <p:spPr>
          <a:xfrm>
            <a:off x="2913300" y="3021594"/>
            <a:ext cx="3317400" cy="1792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1420">
                <a:latin typeface="Arial"/>
                <a:ea typeface="Arial"/>
                <a:cs typeface="Arial"/>
                <a:sym typeface="Arial"/>
              </a:rPr>
              <a:t>By: 	</a:t>
            </a:r>
            <a:endParaRPr sz="1420">
              <a:latin typeface="Arial"/>
              <a:ea typeface="Arial"/>
              <a:cs typeface="Arial"/>
              <a:sym typeface="Arial"/>
            </a:endParaRPr>
          </a:p>
          <a:p>
            <a:pPr indent="457200" lvl="0" marL="0" rtl="0" algn="l">
              <a:lnSpc>
                <a:spcPct val="90000"/>
              </a:lnSpc>
              <a:spcBef>
                <a:spcPts val="0"/>
              </a:spcBef>
              <a:spcAft>
                <a:spcPts val="0"/>
              </a:spcAft>
              <a:buNone/>
            </a:pPr>
            <a:r>
              <a:rPr lang="en" sz="1420">
                <a:latin typeface="Arial"/>
                <a:ea typeface="Arial"/>
                <a:cs typeface="Arial"/>
                <a:sym typeface="Arial"/>
              </a:rPr>
              <a:t>20PW17	- Karthikeyan</a:t>
            </a:r>
            <a:endParaRPr sz="1420">
              <a:latin typeface="Arial"/>
              <a:ea typeface="Arial"/>
              <a:cs typeface="Arial"/>
              <a:sym typeface="Arial"/>
            </a:endParaRPr>
          </a:p>
          <a:p>
            <a:pPr indent="457200" lvl="0" marL="0" rtl="0" algn="l">
              <a:lnSpc>
                <a:spcPct val="90000"/>
              </a:lnSpc>
              <a:spcBef>
                <a:spcPts val="0"/>
              </a:spcBef>
              <a:spcAft>
                <a:spcPts val="0"/>
              </a:spcAft>
              <a:buNone/>
            </a:pPr>
            <a:r>
              <a:rPr lang="en" sz="1420">
                <a:latin typeface="Arial"/>
                <a:ea typeface="Arial"/>
                <a:cs typeface="Arial"/>
                <a:sym typeface="Arial"/>
              </a:rPr>
              <a:t>20PW18  	- Kishor KR</a:t>
            </a:r>
            <a:endParaRPr sz="1420">
              <a:latin typeface="Arial"/>
              <a:ea typeface="Arial"/>
              <a:cs typeface="Arial"/>
              <a:sym typeface="Arial"/>
            </a:endParaRPr>
          </a:p>
          <a:p>
            <a:pPr indent="457200" lvl="0" marL="0" rtl="0" algn="l">
              <a:lnSpc>
                <a:spcPct val="90000"/>
              </a:lnSpc>
              <a:spcBef>
                <a:spcPts val="0"/>
              </a:spcBef>
              <a:spcAft>
                <a:spcPts val="0"/>
              </a:spcAft>
              <a:buNone/>
            </a:pPr>
            <a:r>
              <a:rPr lang="en" sz="1420">
                <a:latin typeface="Arial"/>
                <a:ea typeface="Arial"/>
                <a:cs typeface="Arial"/>
                <a:sym typeface="Arial"/>
              </a:rPr>
              <a:t>20PW19 	- Maanasa S</a:t>
            </a:r>
            <a:endParaRPr sz="1420">
              <a:latin typeface="Arial"/>
              <a:ea typeface="Arial"/>
              <a:cs typeface="Arial"/>
              <a:sym typeface="Arial"/>
            </a:endParaRPr>
          </a:p>
          <a:p>
            <a:pPr indent="457200" lvl="0" marL="0" rtl="0" algn="l">
              <a:lnSpc>
                <a:spcPct val="90000"/>
              </a:lnSpc>
              <a:spcBef>
                <a:spcPts val="0"/>
              </a:spcBef>
              <a:spcAft>
                <a:spcPts val="0"/>
              </a:spcAft>
              <a:buNone/>
            </a:pPr>
            <a:r>
              <a:rPr lang="en" sz="1420">
                <a:latin typeface="Arial"/>
                <a:ea typeface="Arial"/>
                <a:cs typeface="Arial"/>
                <a:sym typeface="Arial"/>
              </a:rPr>
              <a:t>20PW20 	- Mathiyazhagan S</a:t>
            </a:r>
            <a:endParaRPr sz="1420">
              <a:latin typeface="Arial"/>
              <a:ea typeface="Arial"/>
              <a:cs typeface="Arial"/>
              <a:sym typeface="Arial"/>
            </a:endParaRPr>
          </a:p>
          <a:p>
            <a:pPr indent="457200" lvl="0" marL="0" rtl="0" algn="l">
              <a:lnSpc>
                <a:spcPct val="90000"/>
              </a:lnSpc>
              <a:spcBef>
                <a:spcPts val="0"/>
              </a:spcBef>
              <a:spcAft>
                <a:spcPts val="0"/>
              </a:spcAft>
              <a:buNone/>
            </a:pPr>
            <a:r>
              <a:rPr lang="en" sz="1420">
                <a:latin typeface="Arial"/>
                <a:ea typeface="Arial"/>
                <a:cs typeface="Arial"/>
                <a:sym typeface="Arial"/>
              </a:rPr>
              <a:t>20PW21 	- Medam Sai Pranathi</a:t>
            </a:r>
            <a:endParaRPr sz="142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1: Identify the Logical Component</a:t>
            </a:r>
            <a:endParaRPr/>
          </a:p>
        </p:txBody>
      </p:sp>
      <p:sp>
        <p:nvSpPr>
          <p:cNvPr id="119" name="Google Shape;119;p2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t>There are three major components with the data used in the system:</a:t>
            </a:r>
            <a:endParaRPr sz="1500"/>
          </a:p>
          <a:p>
            <a:pPr indent="-323850" lvl="0" marL="457200" rtl="0" algn="l">
              <a:lnSpc>
                <a:spcPct val="105000"/>
              </a:lnSpc>
              <a:spcBef>
                <a:spcPts val="1200"/>
              </a:spcBef>
              <a:spcAft>
                <a:spcPts val="0"/>
              </a:spcAft>
              <a:buSzPts val="1500"/>
              <a:buChar char="●"/>
            </a:pPr>
            <a:r>
              <a:rPr b="1" lang="en" sz="1500"/>
              <a:t>Data objects - </a:t>
            </a:r>
            <a:r>
              <a:rPr lang="en" sz="1500"/>
              <a:t> logical construct of the data that is being used in the system is data objects</a:t>
            </a:r>
            <a:endParaRPr sz="1500"/>
          </a:p>
          <a:p>
            <a:pPr indent="-323850" lvl="0" marL="457200" rtl="0" algn="l">
              <a:lnSpc>
                <a:spcPct val="105000"/>
              </a:lnSpc>
              <a:spcBef>
                <a:spcPts val="0"/>
              </a:spcBef>
              <a:spcAft>
                <a:spcPts val="0"/>
              </a:spcAft>
              <a:buSzPts val="1500"/>
              <a:buChar char="●"/>
            </a:pPr>
            <a:r>
              <a:rPr b="1" lang="en" sz="1500"/>
              <a:t>Data actions</a:t>
            </a:r>
            <a:r>
              <a:rPr lang="en" sz="1500"/>
              <a:t> are the commands used on one or more data objects</a:t>
            </a:r>
            <a:endParaRPr sz="1500"/>
          </a:p>
          <a:p>
            <a:pPr indent="-323850" lvl="0" marL="457200" rtl="0" algn="l">
              <a:lnSpc>
                <a:spcPct val="105000"/>
              </a:lnSpc>
              <a:spcBef>
                <a:spcPts val="0"/>
              </a:spcBef>
              <a:spcAft>
                <a:spcPts val="0"/>
              </a:spcAft>
              <a:buSzPts val="1500"/>
              <a:buChar char="●"/>
            </a:pPr>
            <a:r>
              <a:rPr b="1" lang="en" sz="1500"/>
              <a:t>Job to perform and use cases</a:t>
            </a:r>
            <a:r>
              <a:rPr lang="en" sz="1500"/>
              <a:t> is the function called to perform a task on the available data.</a:t>
            </a:r>
            <a:endParaRPr sz="1500"/>
          </a:p>
          <a:p>
            <a:pPr indent="0" lvl="0" marL="0" rtl="0" algn="l">
              <a:lnSpc>
                <a:spcPct val="105000"/>
              </a:lnSpc>
              <a:spcBef>
                <a:spcPts val="1200"/>
              </a:spcBef>
              <a:spcAft>
                <a:spcPts val="1200"/>
              </a:spcAft>
              <a:buNone/>
            </a:pPr>
            <a:r>
              <a:t/>
            </a:r>
            <a:endParaRPr sz="1500"/>
          </a:p>
        </p:txBody>
      </p:sp>
      <p:sp>
        <p:nvSpPr>
          <p:cNvPr id="120" name="Google Shape;120;p22"/>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1" name="Google Shape;121;p22"/>
          <p:cNvPicPr preferRelativeResize="0"/>
          <p:nvPr/>
        </p:nvPicPr>
        <p:blipFill>
          <a:blip r:embed="rId3">
            <a:alphaModFix/>
          </a:blip>
          <a:stretch>
            <a:fillRect/>
          </a:stretch>
        </p:blipFill>
        <p:spPr>
          <a:xfrm>
            <a:off x="5006275" y="2039975"/>
            <a:ext cx="3658176" cy="236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2: Flatten or Refractor Components</a:t>
            </a:r>
            <a:endParaRPr/>
          </a:p>
        </p:txBody>
      </p:sp>
      <p:sp>
        <p:nvSpPr>
          <p:cNvPr id="127" name="Google Shape;127;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all the modules and components are uniquely identified and categorized, the businesses must organize these groups internally. </a:t>
            </a:r>
            <a:endParaRPr/>
          </a:p>
          <a:p>
            <a:pPr indent="-342900" lvl="0" marL="457200" rtl="0" algn="l">
              <a:spcBef>
                <a:spcPts val="0"/>
              </a:spcBef>
              <a:spcAft>
                <a:spcPts val="0"/>
              </a:spcAft>
              <a:buSzPts val="1800"/>
              <a:buChar char="●"/>
            </a:pPr>
            <a:r>
              <a:rPr lang="en"/>
              <a:t>The components that have similar functionalities must be addressed before the implementation of microservice architecture. </a:t>
            </a:r>
            <a:endParaRPr/>
          </a:p>
          <a:p>
            <a:pPr indent="-342900" lvl="0" marL="457200" rtl="0" algn="l">
              <a:spcBef>
                <a:spcPts val="0"/>
              </a:spcBef>
              <a:spcAft>
                <a:spcPts val="0"/>
              </a:spcAft>
              <a:buSzPts val="1800"/>
              <a:buChar char="●"/>
            </a:pPr>
            <a:r>
              <a:rPr lang="en"/>
              <a:t>In the end, there must be one microservice to perform a particular task.</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77225"/>
            <a:ext cx="8368200" cy="1066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Step 3: Identify the Dependencies of the Components</a:t>
            </a:r>
            <a:endParaRPr/>
          </a:p>
        </p:txBody>
      </p:sp>
      <p:sp>
        <p:nvSpPr>
          <p:cNvPr id="133" name="Google Shape;133;p24"/>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After identifying and reorganizing the components for migrating from a monolithic application to microservices, the system architects must identify the dependencies between the components.</a:t>
            </a:r>
            <a:endParaRPr sz="1500"/>
          </a:p>
          <a:p>
            <a:pPr indent="-323850" lvl="0" marL="457200" rtl="0" algn="l">
              <a:spcBef>
                <a:spcPts val="0"/>
              </a:spcBef>
              <a:spcAft>
                <a:spcPts val="0"/>
              </a:spcAft>
              <a:buSzPts val="1500"/>
              <a:buChar char="●"/>
            </a:pPr>
            <a:r>
              <a:rPr lang="en" sz="1500"/>
              <a:t>Architects can perform this task using static analysis of the source code to search for calls between different libraries and datatypes.</a:t>
            </a:r>
            <a:endParaRPr sz="1500"/>
          </a:p>
          <a:p>
            <a:pPr indent="0" lvl="0" marL="0" rtl="0" algn="l">
              <a:spcBef>
                <a:spcPts val="1200"/>
              </a:spcBef>
              <a:spcAft>
                <a:spcPts val="1200"/>
              </a:spcAft>
              <a:buNone/>
            </a:pPr>
            <a:r>
              <a:t/>
            </a:r>
            <a:endParaRPr sz="1500"/>
          </a:p>
        </p:txBody>
      </p:sp>
      <p:sp>
        <p:nvSpPr>
          <p:cNvPr id="134" name="Google Shape;134;p24"/>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5" name="Google Shape;135;p24"/>
          <p:cNvPicPr preferRelativeResize="0"/>
          <p:nvPr/>
        </p:nvPicPr>
        <p:blipFill>
          <a:blip r:embed="rId3">
            <a:alphaModFix/>
          </a:blip>
          <a:stretch>
            <a:fillRect/>
          </a:stretch>
        </p:blipFill>
        <p:spPr>
          <a:xfrm>
            <a:off x="5083000" y="1646465"/>
            <a:ext cx="3673100" cy="230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4: Components Group Identification</a:t>
            </a:r>
            <a:endParaRPr/>
          </a:p>
        </p:txBody>
      </p:sp>
      <p:sp>
        <p:nvSpPr>
          <p:cNvPr id="141" name="Google Shape;141;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the components and dependencies are identified, the architects must focus on grouping the components into cohesive groups that can transform into microservices or at least microservices. </a:t>
            </a:r>
            <a:endParaRPr/>
          </a:p>
          <a:p>
            <a:pPr indent="-342900" lvl="0" marL="457200" rtl="0" algn="l">
              <a:spcBef>
                <a:spcPts val="0"/>
              </a:spcBef>
              <a:spcAft>
                <a:spcPts val="0"/>
              </a:spcAft>
              <a:buSzPts val="1800"/>
              <a:buChar char="●"/>
            </a:pPr>
            <a:r>
              <a:rPr lang="en"/>
              <a:t>This step aims to identify a small set of objects and their constituent actions that should be logically separated in the final system.</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5: APIs for Remote User Interface</a:t>
            </a:r>
            <a:endParaRPr/>
          </a:p>
        </p:txBody>
      </p:sp>
      <p:sp>
        <p:nvSpPr>
          <p:cNvPr id="147" name="Google Shape;147;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remote user interface is the only mode of communication among the system, its components, and the system’s users and it must be scalable to adopt new features and technologies as the system evolves over the period.</a:t>
            </a:r>
            <a:endParaRPr/>
          </a:p>
          <a:p>
            <a:pPr indent="-334327" lvl="0" marL="457200" rtl="0" algn="l">
              <a:spcBef>
                <a:spcPts val="0"/>
              </a:spcBef>
              <a:spcAft>
                <a:spcPts val="0"/>
              </a:spcAft>
              <a:buSzPct val="100000"/>
              <a:buChar char="●"/>
            </a:pPr>
            <a:r>
              <a:rPr lang="en"/>
              <a:t>The components are likely to change as they are worked upon, the remote user interface must manipulate the data when it is migrated from monolithic to microservices on AWS.</a:t>
            </a:r>
            <a:endParaRPr/>
          </a:p>
          <a:p>
            <a:pPr indent="-334327" lvl="0" marL="457200" rtl="0" algn="l">
              <a:spcBef>
                <a:spcPts val="0"/>
              </a:spcBef>
              <a:spcAft>
                <a:spcPts val="0"/>
              </a:spcAft>
              <a:buSzPct val="100000"/>
              <a:buChar char="●"/>
            </a:pPr>
            <a:r>
              <a:rPr lang="en"/>
              <a:t>This step aims to develop a unified API through which the user interfaces with the system and manipulates the data.</a:t>
            </a:r>
            <a:endParaRPr/>
          </a:p>
          <a:p>
            <a:pPr indent="-334327" lvl="0" marL="457200" rtl="0" algn="l">
              <a:spcBef>
                <a:spcPts val="0"/>
              </a:spcBef>
              <a:spcAft>
                <a:spcPts val="0"/>
              </a:spcAft>
              <a:buSzPct val="100000"/>
              <a:buChar char="●"/>
            </a:pPr>
            <a:r>
              <a:rPr lang="en"/>
              <a:t>Once the API layer is in place, all new functionality should be added through the API, not through the legacy applications.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Step 6: Migrate the Components to Macroservice</a:t>
            </a:r>
            <a:endParaRPr/>
          </a:p>
        </p:txBody>
      </p:sp>
      <p:sp>
        <p:nvSpPr>
          <p:cNvPr id="153" name="Google Shape;153;p27"/>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goal of this step is to move the components to separate projects and create separate deployments. </a:t>
            </a:r>
            <a:endParaRPr sz="1600"/>
          </a:p>
          <a:p>
            <a:pPr indent="-330200" lvl="0" marL="457200" rtl="0" algn="l">
              <a:spcBef>
                <a:spcPts val="0"/>
              </a:spcBef>
              <a:spcAft>
                <a:spcPts val="0"/>
              </a:spcAft>
              <a:buSzPts val="1600"/>
              <a:buChar char="●"/>
            </a:pPr>
            <a:r>
              <a:rPr lang="en" sz="1600"/>
              <a:t>At a minimum, each microservice should be independently deployable from within the system’s continuous integration (CI) and continuous deployment (CD) pipeline.</a:t>
            </a:r>
            <a:endParaRPr sz="1600"/>
          </a:p>
          <a:p>
            <a:pPr indent="0" lvl="0" marL="0" rtl="0" algn="l">
              <a:spcBef>
                <a:spcPts val="1200"/>
              </a:spcBef>
              <a:spcAft>
                <a:spcPts val="1200"/>
              </a:spcAft>
              <a:buNone/>
            </a:pPr>
            <a:r>
              <a:t/>
            </a:r>
            <a:endParaRPr/>
          </a:p>
        </p:txBody>
      </p:sp>
      <p:sp>
        <p:nvSpPr>
          <p:cNvPr id="154" name="Google Shape;154;p2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5" name="Google Shape;155;p27"/>
          <p:cNvPicPr preferRelativeResize="0"/>
          <p:nvPr/>
        </p:nvPicPr>
        <p:blipFill>
          <a:blip r:embed="rId3">
            <a:alphaModFix/>
          </a:blip>
          <a:stretch>
            <a:fillRect/>
          </a:stretch>
        </p:blipFill>
        <p:spPr>
          <a:xfrm>
            <a:off x="4944650" y="1886275"/>
            <a:ext cx="3846275" cy="216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7: Migrate Macroservice to Microservice</a:t>
            </a:r>
            <a:endParaRPr/>
          </a:p>
        </p:txBody>
      </p:sp>
      <p:sp>
        <p:nvSpPr>
          <p:cNvPr id="161" name="Google Shape;161;p2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Once the components are migrated to macroservice, grouped and organized, the system architects must migrate these components of a monolithic application to microservice from macroservice. </a:t>
            </a:r>
            <a:endParaRPr sz="1500"/>
          </a:p>
          <a:p>
            <a:pPr indent="-323850" lvl="0" marL="457200" rtl="0" algn="l">
              <a:lnSpc>
                <a:spcPct val="95000"/>
              </a:lnSpc>
              <a:spcBef>
                <a:spcPts val="0"/>
              </a:spcBef>
              <a:spcAft>
                <a:spcPts val="0"/>
              </a:spcAft>
              <a:buSzPts val="1500"/>
              <a:buChar char="●"/>
            </a:pPr>
            <a:r>
              <a:rPr lang="en" sz="1500"/>
              <a:t>Using macroservice as an interim process makes the migration easy and swift as it provides insight into how can further separate these components into microservices.</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1200"/>
              </a:spcAft>
              <a:buNone/>
            </a:pPr>
            <a:r>
              <a:t/>
            </a:r>
            <a:endParaRPr sz="1500"/>
          </a:p>
        </p:txBody>
      </p:sp>
      <p:sp>
        <p:nvSpPr>
          <p:cNvPr id="162" name="Google Shape;162;p28"/>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3">
            <a:alphaModFix/>
          </a:blip>
          <a:stretch>
            <a:fillRect/>
          </a:stretch>
        </p:blipFill>
        <p:spPr>
          <a:xfrm>
            <a:off x="4971600" y="1831125"/>
            <a:ext cx="3784499" cy="2396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8: Deployment and Testing</a:t>
            </a:r>
            <a:endParaRPr/>
          </a:p>
        </p:txBody>
      </p:sp>
      <p:sp>
        <p:nvSpPr>
          <p:cNvPr id="169" name="Google Shape;169;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monolithic system must be configured to use the new service for its data needs instead of its legacy data store.</a:t>
            </a:r>
            <a:endParaRPr/>
          </a:p>
          <a:p>
            <a:pPr indent="-342900" lvl="0" marL="457200" rtl="0" algn="l">
              <a:spcBef>
                <a:spcPts val="0"/>
              </a:spcBef>
              <a:spcAft>
                <a:spcPts val="0"/>
              </a:spcAft>
              <a:buSzPts val="1800"/>
              <a:buChar char="●"/>
            </a:pPr>
            <a:r>
              <a:rPr lang="en"/>
              <a:t>In a testing environment, it might be possible to remove the legacy data related to the migrated datasets for which the new microservice is now responsible.</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Microservices</a:t>
            </a:r>
            <a:endParaRPr/>
          </a:p>
        </p:txBody>
      </p:sp>
      <p:sp>
        <p:nvSpPr>
          <p:cNvPr id="175" name="Google Shape;175;p30"/>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Communication Patterns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65500" y="2187450"/>
            <a:ext cx="4045200" cy="76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There are 3 types</a:t>
            </a:r>
            <a:endParaRPr/>
          </a:p>
        </p:txBody>
      </p:sp>
      <p:sp>
        <p:nvSpPr>
          <p:cNvPr id="181" name="Google Shape;181;p31"/>
          <p:cNvSpPr txBox="1"/>
          <p:nvPr>
            <p:ph idx="2" type="body"/>
          </p:nvPr>
        </p:nvSpPr>
        <p:spPr>
          <a:xfrm>
            <a:off x="4693375" y="724200"/>
            <a:ext cx="42441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Synchronous</a:t>
            </a:r>
            <a:endParaRPr/>
          </a:p>
          <a:p>
            <a:pPr indent="-317500" lvl="1" marL="914400" rtl="0" algn="l">
              <a:spcBef>
                <a:spcPts val="0"/>
              </a:spcBef>
              <a:spcAft>
                <a:spcPts val="0"/>
              </a:spcAft>
              <a:buSzPts val="1400"/>
              <a:buChar char="○"/>
            </a:pPr>
            <a:r>
              <a:rPr lang="en"/>
              <a:t>Real Time communication</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Asynchronous</a:t>
            </a:r>
            <a:endParaRPr/>
          </a:p>
          <a:p>
            <a:pPr indent="-317500" lvl="1" marL="914400" rtl="0" algn="l">
              <a:spcBef>
                <a:spcPts val="0"/>
              </a:spcBef>
              <a:spcAft>
                <a:spcPts val="0"/>
              </a:spcAft>
              <a:buSzPts val="1400"/>
              <a:buChar char="○"/>
            </a:pPr>
            <a:r>
              <a:rPr lang="en"/>
              <a:t>Communication </a:t>
            </a:r>
            <a:r>
              <a:rPr lang="en"/>
              <a:t>independent</a:t>
            </a:r>
            <a:r>
              <a:rPr lang="en"/>
              <a:t> of time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Hybrid</a:t>
            </a:r>
            <a:endParaRPr/>
          </a:p>
          <a:p>
            <a:pPr indent="-317500" lvl="1" marL="914400" rtl="0" algn="l">
              <a:spcBef>
                <a:spcPts val="0"/>
              </a:spcBef>
              <a:spcAft>
                <a:spcPts val="0"/>
              </a:spcAft>
              <a:buSzPts val="1400"/>
              <a:buChar char="○"/>
            </a:pPr>
            <a:r>
              <a:rPr lang="en"/>
              <a:t>Supports both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2437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Monolith</a:t>
            </a:r>
            <a:endParaRPr/>
          </a:p>
        </p:txBody>
      </p:sp>
      <p:sp>
        <p:nvSpPr>
          <p:cNvPr id="70" name="Google Shape;70;p14"/>
          <p:cNvSpPr txBox="1"/>
          <p:nvPr>
            <p:ph idx="1" type="body"/>
          </p:nvPr>
        </p:nvSpPr>
        <p:spPr>
          <a:xfrm>
            <a:off x="142975" y="1554249"/>
            <a:ext cx="8368200" cy="3078900"/>
          </a:xfrm>
          <a:prstGeom prst="rect">
            <a:avLst/>
          </a:prstGeom>
        </p:spPr>
        <p:txBody>
          <a:bodyPr anchorCtr="0" anchor="t" bIns="91425" lIns="91425" spcFirstLastPara="1" rIns="91425" wrap="square" tIns="91425">
            <a:normAutofit/>
          </a:bodyPr>
          <a:lstStyle/>
          <a:p>
            <a:pPr indent="-304800" lvl="0" marL="457200" rtl="0" algn="l">
              <a:lnSpc>
                <a:spcPct val="23000"/>
              </a:lnSpc>
              <a:spcBef>
                <a:spcPts val="0"/>
              </a:spcBef>
              <a:spcAft>
                <a:spcPts val="0"/>
              </a:spcAft>
              <a:buSzPts val="1200"/>
              <a:buChar char="●"/>
            </a:pPr>
            <a:r>
              <a:rPr lang="en" sz="1200"/>
              <a:t>A monolithic architecture is a traditional model of a software program, </a:t>
            </a:r>
            <a:endParaRPr sz="1200"/>
          </a:p>
          <a:p>
            <a:pPr indent="0" lvl="0" marL="457200" rtl="0" algn="l">
              <a:lnSpc>
                <a:spcPct val="23000"/>
              </a:lnSpc>
              <a:spcBef>
                <a:spcPts val="1200"/>
              </a:spcBef>
              <a:spcAft>
                <a:spcPts val="0"/>
              </a:spcAft>
              <a:buNone/>
            </a:pPr>
            <a:r>
              <a:rPr lang="en" sz="1200"/>
              <a:t>which is built as a unified unit that is self-contained and independent </a:t>
            </a:r>
            <a:endParaRPr sz="1200"/>
          </a:p>
          <a:p>
            <a:pPr indent="457200" lvl="0" marL="0" rtl="0" algn="l">
              <a:lnSpc>
                <a:spcPct val="23000"/>
              </a:lnSpc>
              <a:spcBef>
                <a:spcPts val="1200"/>
              </a:spcBef>
              <a:spcAft>
                <a:spcPts val="0"/>
              </a:spcAft>
              <a:buNone/>
            </a:pPr>
            <a:r>
              <a:rPr lang="en" sz="1200"/>
              <a:t>from other applications. </a:t>
            </a:r>
            <a:endParaRPr sz="1200"/>
          </a:p>
          <a:p>
            <a:pPr indent="457200" lvl="0" marL="0" rtl="0" algn="l">
              <a:lnSpc>
                <a:spcPct val="23000"/>
              </a:lnSpc>
              <a:spcBef>
                <a:spcPts val="1200"/>
              </a:spcBef>
              <a:spcAft>
                <a:spcPts val="0"/>
              </a:spcAft>
              <a:buNone/>
            </a:pPr>
            <a:r>
              <a:t/>
            </a:r>
            <a:endParaRPr sz="1200"/>
          </a:p>
          <a:p>
            <a:pPr indent="-304800" lvl="0" marL="457200" rtl="0" algn="l">
              <a:lnSpc>
                <a:spcPct val="35000"/>
              </a:lnSpc>
              <a:spcBef>
                <a:spcPts val="1200"/>
              </a:spcBef>
              <a:spcAft>
                <a:spcPts val="0"/>
              </a:spcAft>
              <a:buSzPts val="1200"/>
              <a:buChar char="●"/>
            </a:pPr>
            <a:r>
              <a:rPr lang="en" sz="1200"/>
              <a:t>A monolithic architecture is a singular, large computing network with </a:t>
            </a:r>
            <a:endParaRPr sz="1200"/>
          </a:p>
          <a:p>
            <a:pPr indent="0" lvl="0" marL="457200" rtl="0" algn="l">
              <a:lnSpc>
                <a:spcPct val="35000"/>
              </a:lnSpc>
              <a:spcBef>
                <a:spcPts val="1200"/>
              </a:spcBef>
              <a:spcAft>
                <a:spcPts val="0"/>
              </a:spcAft>
              <a:buNone/>
            </a:pPr>
            <a:r>
              <a:rPr lang="en" sz="1200"/>
              <a:t>one code base that couples all of the business concerns together. </a:t>
            </a:r>
            <a:endParaRPr sz="1200"/>
          </a:p>
          <a:p>
            <a:pPr indent="0" lvl="0" marL="0" rtl="0" algn="l">
              <a:lnSpc>
                <a:spcPct val="35000"/>
              </a:lnSpc>
              <a:spcBef>
                <a:spcPts val="1200"/>
              </a:spcBef>
              <a:spcAft>
                <a:spcPts val="0"/>
              </a:spcAft>
              <a:buNone/>
            </a:pPr>
            <a:r>
              <a:t/>
            </a:r>
            <a:endParaRPr sz="1200"/>
          </a:p>
          <a:p>
            <a:pPr indent="-304800" lvl="0" marL="457200" rtl="0" algn="l">
              <a:lnSpc>
                <a:spcPct val="50000"/>
              </a:lnSpc>
              <a:spcBef>
                <a:spcPts val="1200"/>
              </a:spcBef>
              <a:spcAft>
                <a:spcPts val="0"/>
              </a:spcAft>
              <a:buSzPts val="1200"/>
              <a:buChar char="●"/>
            </a:pPr>
            <a:r>
              <a:rPr lang="en" sz="1200"/>
              <a:t>To make a change to this sort of application requires updating the </a:t>
            </a:r>
            <a:endParaRPr sz="1200"/>
          </a:p>
          <a:p>
            <a:pPr indent="0" lvl="0" marL="457200" rtl="0" algn="l">
              <a:lnSpc>
                <a:spcPct val="50000"/>
              </a:lnSpc>
              <a:spcBef>
                <a:spcPts val="1200"/>
              </a:spcBef>
              <a:spcAft>
                <a:spcPts val="0"/>
              </a:spcAft>
              <a:buNone/>
            </a:pPr>
            <a:r>
              <a:rPr lang="en" sz="1200"/>
              <a:t>entire stack by accessing the code base and building and deploying </a:t>
            </a:r>
            <a:endParaRPr sz="1200"/>
          </a:p>
          <a:p>
            <a:pPr indent="457200" lvl="0" marL="0" rtl="0" algn="l">
              <a:lnSpc>
                <a:spcPct val="50000"/>
              </a:lnSpc>
              <a:spcBef>
                <a:spcPts val="1200"/>
              </a:spcBef>
              <a:spcAft>
                <a:spcPts val="0"/>
              </a:spcAft>
              <a:buNone/>
            </a:pPr>
            <a:r>
              <a:rPr lang="en" sz="1200"/>
              <a:t>an updated version of the service-side interface. </a:t>
            </a:r>
            <a:endParaRPr sz="1200"/>
          </a:p>
          <a:p>
            <a:pPr indent="457200" lvl="0" marL="0" rtl="0" algn="l">
              <a:lnSpc>
                <a:spcPct val="50000"/>
              </a:lnSpc>
              <a:spcBef>
                <a:spcPts val="1200"/>
              </a:spcBef>
              <a:spcAft>
                <a:spcPts val="0"/>
              </a:spcAft>
              <a:buNone/>
            </a:pPr>
            <a:r>
              <a:t/>
            </a:r>
            <a:endParaRPr sz="1200"/>
          </a:p>
          <a:p>
            <a:pPr indent="-304800" lvl="0" marL="457200" rtl="0" algn="l">
              <a:lnSpc>
                <a:spcPct val="25000"/>
              </a:lnSpc>
              <a:spcBef>
                <a:spcPts val="1200"/>
              </a:spcBef>
              <a:spcAft>
                <a:spcPts val="0"/>
              </a:spcAft>
              <a:buSzPts val="1200"/>
              <a:buChar char="●"/>
            </a:pPr>
            <a:r>
              <a:rPr lang="en" sz="1200"/>
              <a:t>Monoliths can be convenient early on in a project's life for ease of </a:t>
            </a:r>
            <a:endParaRPr sz="1200"/>
          </a:p>
          <a:p>
            <a:pPr indent="0" lvl="0" marL="457200" rtl="0" algn="l">
              <a:lnSpc>
                <a:spcPct val="25000"/>
              </a:lnSpc>
              <a:spcBef>
                <a:spcPts val="1200"/>
              </a:spcBef>
              <a:spcAft>
                <a:spcPts val="1200"/>
              </a:spcAft>
              <a:buNone/>
            </a:pPr>
            <a:r>
              <a:rPr lang="en" sz="1200"/>
              <a:t>code management, cognitive overhead, and deployment. </a:t>
            </a:r>
            <a:endParaRPr sz="1200"/>
          </a:p>
        </p:txBody>
      </p:sp>
      <p:pic>
        <p:nvPicPr>
          <p:cNvPr id="71" name="Google Shape;71;p14"/>
          <p:cNvPicPr preferRelativeResize="0"/>
          <p:nvPr/>
        </p:nvPicPr>
        <p:blipFill>
          <a:blip r:embed="rId3">
            <a:alphaModFix/>
          </a:blip>
          <a:stretch>
            <a:fillRect/>
          </a:stretch>
        </p:blipFill>
        <p:spPr>
          <a:xfrm>
            <a:off x="5476222" y="1364150"/>
            <a:ext cx="3524903" cy="326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Synchronous Communication</a:t>
            </a:r>
            <a:endParaRPr/>
          </a:p>
        </p:txBody>
      </p:sp>
      <p:sp>
        <p:nvSpPr>
          <p:cNvPr id="187" name="Google Shape;187;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Moves to and from an endpoint in a blocking interaction. </a:t>
            </a:r>
            <a:endParaRPr/>
          </a:p>
          <a:p>
            <a:pPr indent="-342900" lvl="0" marL="457200" rtl="0" algn="l">
              <a:spcBef>
                <a:spcPts val="0"/>
              </a:spcBef>
              <a:spcAft>
                <a:spcPts val="0"/>
              </a:spcAft>
              <a:buSzPts val="1800"/>
              <a:buChar char="●"/>
            </a:pPr>
            <a:r>
              <a:rPr lang="en"/>
              <a:t>Ex: HTTP request/ response interaction.</a:t>
            </a:r>
            <a:endParaRPr/>
          </a:p>
        </p:txBody>
      </p:sp>
      <p:pic>
        <p:nvPicPr>
          <p:cNvPr id="188" name="Google Shape;188;p32"/>
          <p:cNvPicPr preferRelativeResize="0"/>
          <p:nvPr/>
        </p:nvPicPr>
        <p:blipFill rotWithShape="1">
          <a:blip r:embed="rId3">
            <a:alphaModFix/>
          </a:blip>
          <a:srcRect b="23546" l="8479" r="7649" t="49998"/>
          <a:stretch/>
        </p:blipFill>
        <p:spPr>
          <a:xfrm>
            <a:off x="737313" y="2885775"/>
            <a:ext cx="7669376" cy="967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Synchronous One to One Communication</a:t>
            </a:r>
            <a:endParaRPr/>
          </a:p>
        </p:txBody>
      </p:sp>
      <p:sp>
        <p:nvSpPr>
          <p:cNvPr id="194" name="Google Shape;194;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Synchronous communication is mostly one to one.</a:t>
            </a:r>
            <a:endParaRPr/>
          </a:p>
          <a:p>
            <a:pPr indent="-342900" lvl="0" marL="457200" rtl="0" algn="l">
              <a:spcBef>
                <a:spcPts val="0"/>
              </a:spcBef>
              <a:spcAft>
                <a:spcPts val="0"/>
              </a:spcAft>
              <a:buSzPts val="1800"/>
              <a:buChar char="●"/>
            </a:pPr>
            <a:r>
              <a:rPr lang="en"/>
              <a:t>This type of communication is maintained even when multiple instances of a service are used. </a:t>
            </a:r>
            <a:endParaRPr/>
          </a:p>
          <a:p>
            <a:pPr indent="-342900" lvl="0" marL="457200" rtl="0" algn="l">
              <a:spcBef>
                <a:spcPts val="0"/>
              </a:spcBef>
              <a:spcAft>
                <a:spcPts val="0"/>
              </a:spcAft>
              <a:buSzPts val="1800"/>
              <a:buChar char="●"/>
            </a:pPr>
            <a:r>
              <a:rPr lang="en"/>
              <a:t>Ex. Netflix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a:t>
            </a:r>
            <a:r>
              <a:rPr lang="en"/>
              <a:t>ynchronous Communication</a:t>
            </a:r>
            <a:endParaRPr/>
          </a:p>
        </p:txBody>
      </p:sp>
      <p:sp>
        <p:nvSpPr>
          <p:cNvPr id="200" name="Google Shape;200;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Request and its </a:t>
            </a:r>
            <a:r>
              <a:rPr lang="en"/>
              <a:t>response</a:t>
            </a:r>
            <a:r>
              <a:rPr lang="en"/>
              <a:t> occur independently from each other</a:t>
            </a:r>
            <a:r>
              <a:rPr lang="en"/>
              <a:t>. </a:t>
            </a:r>
            <a:endParaRPr/>
          </a:p>
          <a:p>
            <a:pPr indent="-342900" lvl="0" marL="457200" rtl="0" algn="l">
              <a:spcBef>
                <a:spcPts val="0"/>
              </a:spcBef>
              <a:spcAft>
                <a:spcPts val="0"/>
              </a:spcAft>
              <a:buSzPts val="1800"/>
              <a:buChar char="●"/>
            </a:pPr>
            <a:r>
              <a:rPr lang="en"/>
              <a:t>Ex: HTTP request/ response interaction.</a:t>
            </a:r>
            <a:endParaRPr/>
          </a:p>
        </p:txBody>
      </p:sp>
      <p:pic>
        <p:nvPicPr>
          <p:cNvPr id="201" name="Google Shape;201;p34"/>
          <p:cNvPicPr preferRelativeResize="0"/>
          <p:nvPr/>
        </p:nvPicPr>
        <p:blipFill rotWithShape="1">
          <a:blip r:embed="rId3">
            <a:alphaModFix/>
          </a:blip>
          <a:srcRect b="18647" l="10577" r="12100" t="41182"/>
          <a:stretch/>
        </p:blipFill>
        <p:spPr>
          <a:xfrm>
            <a:off x="1036912" y="2571751"/>
            <a:ext cx="7070175" cy="1739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Asynchronous One to One Communication</a:t>
            </a:r>
            <a:endParaRPr/>
          </a:p>
        </p:txBody>
      </p:sp>
      <p:sp>
        <p:nvSpPr>
          <p:cNvPr id="207" name="Google Shape;207;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request addressed by one instance of a service.</a:t>
            </a:r>
            <a:endParaRPr/>
          </a:p>
          <a:p>
            <a:pPr indent="-342900" lvl="0" marL="457200" rtl="0" algn="l">
              <a:spcBef>
                <a:spcPts val="0"/>
              </a:spcBef>
              <a:spcAft>
                <a:spcPts val="0"/>
              </a:spcAft>
              <a:buSzPts val="1800"/>
              <a:buChar char="●"/>
            </a:pPr>
            <a:r>
              <a:rPr lang="en"/>
              <a:t>Notification: Client sends a request for Service but doesn’t wait for the reply.</a:t>
            </a:r>
            <a:endParaRPr/>
          </a:p>
          <a:p>
            <a:pPr indent="-342900" lvl="0" marL="457200" rtl="0" algn="l">
              <a:spcBef>
                <a:spcPts val="0"/>
              </a:spcBef>
              <a:spcAft>
                <a:spcPts val="0"/>
              </a:spcAft>
              <a:buSzPts val="1800"/>
              <a:buChar char="●"/>
            </a:pPr>
            <a:r>
              <a:rPr lang="en"/>
              <a:t>Async Response: Client waits but does not block the request thread.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Asynchronous One to Many Communication</a:t>
            </a:r>
            <a:endParaRPr/>
          </a:p>
        </p:txBody>
      </p:sp>
      <p:sp>
        <p:nvSpPr>
          <p:cNvPr id="213" name="Google Shape;213;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request addressed by multiple service instances.</a:t>
            </a:r>
            <a:endParaRPr/>
          </a:p>
          <a:p>
            <a:pPr indent="-342900" lvl="0" marL="457200" rtl="0" algn="l">
              <a:spcBef>
                <a:spcPts val="0"/>
              </a:spcBef>
              <a:spcAft>
                <a:spcPts val="0"/>
              </a:spcAft>
              <a:buSzPts val="1800"/>
              <a:buChar char="●"/>
            </a:pPr>
            <a:r>
              <a:rPr lang="en"/>
              <a:t>Publish/ Subscribe: Client makes request to the message broker and some or no service addresses it.</a:t>
            </a:r>
            <a:endParaRPr/>
          </a:p>
          <a:p>
            <a:pPr indent="-342900" lvl="0" marL="457200" rtl="0" algn="l">
              <a:spcBef>
                <a:spcPts val="0"/>
              </a:spcBef>
              <a:spcAft>
                <a:spcPts val="0"/>
              </a:spcAft>
              <a:buSzPts val="1800"/>
              <a:buChar char="●"/>
            </a:pPr>
            <a:r>
              <a:rPr lang="en"/>
              <a:t>Async Response: Client waits for a certain </a:t>
            </a:r>
            <a:r>
              <a:rPr lang="en"/>
              <a:t>amount</a:t>
            </a:r>
            <a:r>
              <a:rPr lang="en"/>
              <a:t> of time.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Hybrid</a:t>
            </a:r>
            <a:r>
              <a:rPr lang="en"/>
              <a:t> Communication</a:t>
            </a:r>
            <a:endParaRPr/>
          </a:p>
        </p:txBody>
      </p:sp>
      <p:sp>
        <p:nvSpPr>
          <p:cNvPr id="219" name="Google Shape;219;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Asynchronous + Synchronous</a:t>
            </a:r>
            <a:r>
              <a:rPr lang="en"/>
              <a:t>. </a:t>
            </a:r>
            <a:endParaRPr/>
          </a:p>
          <a:p>
            <a:pPr indent="-342900" lvl="0" marL="457200" rtl="0" algn="l">
              <a:spcBef>
                <a:spcPts val="0"/>
              </a:spcBef>
              <a:spcAft>
                <a:spcPts val="0"/>
              </a:spcAft>
              <a:buSzPts val="1800"/>
              <a:buChar char="●"/>
            </a:pPr>
            <a:r>
              <a:rPr lang="en"/>
              <a:t>Ex: HTTP + messaging protocols.</a:t>
            </a:r>
            <a:endParaRPr/>
          </a:p>
        </p:txBody>
      </p:sp>
      <p:pic>
        <p:nvPicPr>
          <p:cNvPr id="220" name="Google Shape;220;p37"/>
          <p:cNvPicPr preferRelativeResize="0"/>
          <p:nvPr/>
        </p:nvPicPr>
        <p:blipFill rotWithShape="1">
          <a:blip r:embed="rId3">
            <a:alphaModFix/>
          </a:blip>
          <a:srcRect b="12705" l="9328" r="11079" t="23927"/>
          <a:stretch/>
        </p:blipFill>
        <p:spPr>
          <a:xfrm>
            <a:off x="1982462" y="2337500"/>
            <a:ext cx="5179074" cy="2517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Pros and Cons</a:t>
            </a:r>
            <a:endParaRPr/>
          </a:p>
        </p:txBody>
      </p:sp>
      <p:sp>
        <p:nvSpPr>
          <p:cNvPr id="226" name="Google Shape;226;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Synchronous:</a:t>
            </a:r>
            <a:endParaRPr/>
          </a:p>
          <a:p>
            <a:pPr indent="-317500" lvl="1" marL="914400" rtl="0" algn="l">
              <a:spcBef>
                <a:spcPts val="0"/>
              </a:spcBef>
              <a:spcAft>
                <a:spcPts val="0"/>
              </a:spcAft>
              <a:buSzPts val="1400"/>
              <a:buChar char="○"/>
            </a:pPr>
            <a:r>
              <a:rPr lang="en"/>
              <a:t>Easy to implement.</a:t>
            </a:r>
            <a:endParaRPr/>
          </a:p>
          <a:p>
            <a:pPr indent="-317500" lvl="1" marL="914400" rtl="0" algn="l">
              <a:spcBef>
                <a:spcPts val="0"/>
              </a:spcBef>
              <a:spcAft>
                <a:spcPts val="0"/>
              </a:spcAft>
              <a:buSzPts val="1400"/>
              <a:buChar char="○"/>
            </a:pPr>
            <a:r>
              <a:rPr lang="en"/>
              <a:t>What if Service 2 needs very long to process the Service 1’s request and Service 1 is tired of waiting? Service 1 will then probably have some sort of timeout exception and roll back the current transaction. However, Service 2 doesn’t know that Service 1 rolled back the transaction and might process the request after all, perhaps resulting in inconsistent data between the two services.</a:t>
            </a:r>
            <a:endParaRPr/>
          </a:p>
          <a:p>
            <a:pPr indent="-317500" lvl="1" marL="914400" rtl="0" algn="l">
              <a:spcBef>
                <a:spcPts val="0"/>
              </a:spcBef>
              <a:spcAft>
                <a:spcPts val="0"/>
              </a:spcAft>
              <a:buSzPts val="1400"/>
              <a:buChar char="○"/>
            </a:pPr>
            <a:r>
              <a:rPr lang="en"/>
              <a:t>Synchronous communication creates a strong coupling between the services. Service 1 cannot work without Service 2 being available. To mitigate this, we have to work around communication failures by implementing retry and / or fallback mechanisms.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Pros and Cons</a:t>
            </a:r>
            <a:endParaRPr/>
          </a:p>
        </p:txBody>
      </p:sp>
      <p:sp>
        <p:nvSpPr>
          <p:cNvPr id="232" name="Google Shape;232;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a:t>
            </a:r>
            <a:r>
              <a:rPr lang="en"/>
              <a:t>ynchronous:</a:t>
            </a:r>
            <a:endParaRPr/>
          </a:p>
          <a:p>
            <a:pPr indent="-311150" lvl="1" marL="914400" rtl="0" algn="l">
              <a:spcBef>
                <a:spcPts val="0"/>
              </a:spcBef>
              <a:spcAft>
                <a:spcPts val="0"/>
              </a:spcAft>
              <a:buSzPts val="1300"/>
              <a:buChar char="○"/>
            </a:pPr>
            <a:r>
              <a:rPr lang="en"/>
              <a:t>If Service 2 is currently not available, the message broker will try to deliver the message again until Service 2 finally gets it.</a:t>
            </a:r>
            <a:endParaRPr sz="1300"/>
          </a:p>
          <a:p>
            <a:pPr indent="-311150" lvl="1" marL="914400" rtl="0" algn="l">
              <a:spcBef>
                <a:spcPts val="0"/>
              </a:spcBef>
              <a:spcAft>
                <a:spcPts val="0"/>
              </a:spcAft>
              <a:buSzPts val="1300"/>
              <a:buChar char="○"/>
            </a:pPr>
            <a:r>
              <a:rPr lang="en"/>
              <a:t>Messaging makes the services loosely coupled since Service 2 doesn’t need to be available at the time Service 1 sends the message.</a:t>
            </a:r>
            <a:endParaRPr sz="1300"/>
          </a:p>
          <a:p>
            <a:pPr indent="-317500" lvl="1" marL="914400" rtl="0" algn="l">
              <a:spcBef>
                <a:spcPts val="0"/>
              </a:spcBef>
              <a:spcAft>
                <a:spcPts val="0"/>
              </a:spcAft>
              <a:buSzPts val="1400"/>
              <a:buChar char="○"/>
            </a:pPr>
            <a:r>
              <a:rPr lang="en"/>
              <a:t>If message broker fails, all service ceases functioning.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When to use what?</a:t>
            </a:r>
            <a:endParaRPr/>
          </a:p>
        </p:txBody>
      </p:sp>
      <p:sp>
        <p:nvSpPr>
          <p:cNvPr id="238" name="Google Shape;238;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Synchronous Calls if:</a:t>
            </a:r>
            <a:endParaRPr/>
          </a:p>
          <a:p>
            <a:pPr indent="-317500" lvl="1" marL="914400" rtl="0" algn="l">
              <a:spcBef>
                <a:spcPts val="0"/>
              </a:spcBef>
              <a:spcAft>
                <a:spcPts val="0"/>
              </a:spcAft>
              <a:buSzPts val="1400"/>
              <a:buChar char="○"/>
            </a:pPr>
            <a:r>
              <a:rPr lang="en"/>
              <a:t>Simple querying of data</a:t>
            </a:r>
            <a:endParaRPr/>
          </a:p>
          <a:p>
            <a:pPr indent="-317500" lvl="1" marL="914400" rtl="0" algn="l">
              <a:spcBef>
                <a:spcPts val="0"/>
              </a:spcBef>
              <a:spcAft>
                <a:spcPts val="0"/>
              </a:spcAft>
              <a:buSzPts val="1400"/>
              <a:buChar char="○"/>
            </a:pPr>
            <a:r>
              <a:rPr lang="en"/>
              <a:t>Message failing is allowed and retry mechanism is not required</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Asynchronous if:</a:t>
            </a:r>
            <a:endParaRPr/>
          </a:p>
          <a:p>
            <a:pPr indent="-317500" lvl="1" marL="914400" rtl="0" algn="l">
              <a:spcBef>
                <a:spcPts val="0"/>
              </a:spcBef>
              <a:spcAft>
                <a:spcPts val="0"/>
              </a:spcAft>
              <a:buSzPts val="1400"/>
              <a:buChar char="○"/>
            </a:pPr>
            <a:r>
              <a:rPr lang="en"/>
              <a:t>Message failing is not allowed</a:t>
            </a:r>
            <a:endParaRPr/>
          </a:p>
          <a:p>
            <a:pPr indent="-317500" lvl="1" marL="914400" rtl="0" algn="l">
              <a:spcBef>
                <a:spcPts val="0"/>
              </a:spcBef>
              <a:spcAft>
                <a:spcPts val="0"/>
              </a:spcAft>
              <a:buSzPts val="1400"/>
              <a:buChar char="○"/>
            </a:pPr>
            <a:r>
              <a:rPr lang="en"/>
              <a:t>Queries can be simple or complex</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2539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a:t>
            </a:r>
            <a:endParaRPr/>
          </a:p>
        </p:txBody>
      </p:sp>
      <p:sp>
        <p:nvSpPr>
          <p:cNvPr id="77" name="Google Shape;77;p15"/>
          <p:cNvSpPr txBox="1"/>
          <p:nvPr>
            <p:ph idx="1" type="body"/>
          </p:nvPr>
        </p:nvSpPr>
        <p:spPr>
          <a:xfrm>
            <a:off x="387900" y="1265300"/>
            <a:ext cx="8368200" cy="365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852"/>
              <a:buNone/>
            </a:pPr>
            <a:r>
              <a:rPr lang="en" sz="1230"/>
              <a:t>Organizations can benefit from either a monolithic or microservices architecture, depending on a number of different factors. When developing using a monolithic architecture, the primary advantage is fast development speed due to the simplicity of having an application based on one code base. </a:t>
            </a:r>
            <a:endParaRPr sz="1230"/>
          </a:p>
          <a:p>
            <a:pPr indent="0" lvl="0" marL="0" rtl="0" algn="l">
              <a:lnSpc>
                <a:spcPct val="50000"/>
              </a:lnSpc>
              <a:spcBef>
                <a:spcPts val="1800"/>
              </a:spcBef>
              <a:spcAft>
                <a:spcPts val="0"/>
              </a:spcAft>
              <a:buSzPts val="852"/>
              <a:buNone/>
            </a:pPr>
            <a:r>
              <a:rPr lang="en" sz="1230"/>
              <a:t>The advantages of a monolithic architecture include: </a:t>
            </a:r>
            <a:endParaRPr sz="1230"/>
          </a:p>
          <a:p>
            <a:pPr indent="-306705" lvl="0" marL="457200" rtl="0" algn="l">
              <a:lnSpc>
                <a:spcPct val="150000"/>
              </a:lnSpc>
              <a:spcBef>
                <a:spcPts val="1800"/>
              </a:spcBef>
              <a:spcAft>
                <a:spcPts val="0"/>
              </a:spcAft>
              <a:buSzPts val="1230"/>
              <a:buChar char="●"/>
            </a:pPr>
            <a:r>
              <a:rPr b="1" lang="en" sz="1230"/>
              <a:t>Easy deployment</a:t>
            </a:r>
            <a:r>
              <a:rPr lang="en" sz="1230"/>
              <a:t> – One executable file or directory makes deployment easier.</a:t>
            </a:r>
            <a:endParaRPr sz="1230"/>
          </a:p>
          <a:p>
            <a:pPr indent="-306705" lvl="0" marL="457200" rtl="0" algn="l">
              <a:lnSpc>
                <a:spcPct val="150000"/>
              </a:lnSpc>
              <a:spcBef>
                <a:spcPts val="0"/>
              </a:spcBef>
              <a:spcAft>
                <a:spcPts val="0"/>
              </a:spcAft>
              <a:buSzPts val="1230"/>
              <a:buChar char="●"/>
            </a:pPr>
            <a:r>
              <a:rPr b="1" lang="en" sz="1230"/>
              <a:t>Development</a:t>
            </a:r>
            <a:r>
              <a:rPr lang="en" sz="1230"/>
              <a:t> – When an application is built with one code base, it is easier to develop.</a:t>
            </a:r>
            <a:endParaRPr sz="1230"/>
          </a:p>
          <a:p>
            <a:pPr indent="-306705" lvl="0" marL="457200" rtl="0" algn="l">
              <a:lnSpc>
                <a:spcPct val="150000"/>
              </a:lnSpc>
              <a:spcBef>
                <a:spcPts val="0"/>
              </a:spcBef>
              <a:spcAft>
                <a:spcPts val="0"/>
              </a:spcAft>
              <a:buSzPts val="1230"/>
              <a:buChar char="●"/>
            </a:pPr>
            <a:r>
              <a:rPr b="1" lang="en" sz="1230"/>
              <a:t>Performance</a:t>
            </a:r>
            <a:r>
              <a:rPr lang="en" sz="1230"/>
              <a:t> – In a centralized code base and repository, one API can often perform the same function that numerous APIs perform with microservices.</a:t>
            </a:r>
            <a:endParaRPr sz="1230"/>
          </a:p>
          <a:p>
            <a:pPr indent="-306705" lvl="0" marL="457200" rtl="0" algn="l">
              <a:lnSpc>
                <a:spcPct val="150000"/>
              </a:lnSpc>
              <a:spcBef>
                <a:spcPts val="0"/>
              </a:spcBef>
              <a:spcAft>
                <a:spcPts val="0"/>
              </a:spcAft>
              <a:buSzPts val="1230"/>
              <a:buChar char="●"/>
            </a:pPr>
            <a:r>
              <a:rPr b="1" lang="en" sz="1230"/>
              <a:t>Simplified testing</a:t>
            </a:r>
            <a:r>
              <a:rPr lang="en" sz="1230"/>
              <a:t> – Since a monolithic application is a single, centralized unit, end-to-end testing can be performed faster than with a distributed application. </a:t>
            </a:r>
            <a:endParaRPr sz="1230"/>
          </a:p>
          <a:p>
            <a:pPr indent="-306705" lvl="0" marL="457200" rtl="0" algn="l">
              <a:lnSpc>
                <a:spcPct val="150000"/>
              </a:lnSpc>
              <a:spcBef>
                <a:spcPts val="0"/>
              </a:spcBef>
              <a:spcAft>
                <a:spcPts val="0"/>
              </a:spcAft>
              <a:buSzPts val="1230"/>
              <a:buChar char="●"/>
            </a:pPr>
            <a:r>
              <a:rPr b="1" lang="en" sz="1230"/>
              <a:t>Easy debugging</a:t>
            </a:r>
            <a:r>
              <a:rPr lang="en" sz="1230"/>
              <a:t> – With all code located in one place, it’s easier to follow a request and find an issue.</a:t>
            </a:r>
            <a:endParaRPr sz="169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Reason for this Migration</a:t>
            </a:r>
            <a:endParaRPr/>
          </a:p>
        </p:txBody>
      </p:sp>
      <p:sp>
        <p:nvSpPr>
          <p:cNvPr id="249" name="Google Shape;249;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Netflix announced its big move to the cloud they faced a lot of criticism as no one believed such a feat was possible at that time. The main reason why Netflix had decided to move to the cloud was due to its rapidly increasing data and user information that it was hard to store it in its current data centers, this caused a huge deal of problems. The solution was accomplished using Amazon Web Service (AWS), which promised to provide large computing resources and data centers with guaranteed security and reliability. With AWS scaling can be done within a couple of minutes without any user involvement.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to make microservice architecture reliable?</a:t>
            </a:r>
            <a:endParaRPr/>
          </a:p>
        </p:txBody>
      </p:sp>
      <p:sp>
        <p:nvSpPr>
          <p:cNvPr id="255" name="Google Shape;255;p43"/>
          <p:cNvSpPr txBox="1"/>
          <p:nvPr>
            <p:ph idx="1" type="body"/>
          </p:nvPr>
        </p:nvSpPr>
        <p:spPr>
          <a:xfrm>
            <a:off x="387900" y="1489825"/>
            <a:ext cx="8368200" cy="329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Hystrix</a:t>
            </a:r>
            <a:endParaRPr/>
          </a:p>
          <a:p>
            <a:pPr indent="-317500" lvl="1" marL="914400" rtl="0" algn="l">
              <a:spcBef>
                <a:spcPts val="0"/>
              </a:spcBef>
              <a:spcAft>
                <a:spcPts val="0"/>
              </a:spcAft>
              <a:buSzPts val="1400"/>
              <a:buChar char="○"/>
            </a:pPr>
            <a:r>
              <a:rPr lang="en"/>
              <a:t>In a complex distributed system a server may rely on the response of another server. Dependencies among these servers can create latency and the entire system may stop working if one of the servers will inevitably fails at some point. To solve this problem we can isolate the host application from these external failures. Hystrix library is designed to do this job. It helps you to control the interactions between these distributed services by adding latency tolerance and fault tolerance logic.</a:t>
            </a:r>
            <a:endParaRPr/>
          </a:p>
          <a:p>
            <a:pPr indent="-342900" lvl="0" marL="457200" rtl="0" algn="l">
              <a:spcBef>
                <a:spcPts val="0"/>
              </a:spcBef>
              <a:spcAft>
                <a:spcPts val="0"/>
              </a:spcAft>
              <a:buSzPts val="1800"/>
              <a:buChar char="●"/>
            </a:pPr>
            <a:r>
              <a:rPr lang="en"/>
              <a:t>Separate Critical Microservices</a:t>
            </a:r>
            <a:endParaRPr/>
          </a:p>
          <a:p>
            <a:pPr indent="-317500" lvl="1" marL="914400" rtl="0" algn="l">
              <a:spcBef>
                <a:spcPts val="0"/>
              </a:spcBef>
              <a:spcAft>
                <a:spcPts val="0"/>
              </a:spcAft>
              <a:buSzPts val="1400"/>
              <a:buChar char="○"/>
            </a:pPr>
            <a:r>
              <a:rPr lang="en"/>
              <a:t>We can separate out some critical services (or endpoint or APIs) and make it less dependent or independent of other services. You can also make some critical services dependent only on other reliable services.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to make microservice architecture reliable?</a:t>
            </a:r>
            <a:endParaRPr/>
          </a:p>
        </p:txBody>
      </p:sp>
      <p:sp>
        <p:nvSpPr>
          <p:cNvPr id="261" name="Google Shape;261;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Treat Servers as Stateless</a:t>
            </a:r>
            <a:endParaRPr/>
          </a:p>
          <a:p>
            <a:pPr indent="-317500" lvl="1" marL="914400" rtl="0" algn="l">
              <a:spcBef>
                <a:spcPts val="0"/>
              </a:spcBef>
              <a:spcAft>
                <a:spcPts val="0"/>
              </a:spcAft>
              <a:buSzPts val="1400"/>
              <a:buChar char="○"/>
            </a:pPr>
            <a:r>
              <a:rPr lang="en"/>
              <a:t>The idea is to design the service in such a way that if one of the endpoints is giving the error or if it’s not serving the request in a timely fashion then you can switch to another server and get your work done. Instead of relying on a specific server and preserving the state in that server, you can route the request to another service instance and you can automatically spin up a new node to replace it. If a server stops working, it will be replaced by another one.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87900" y="2828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Netflix A</a:t>
            </a:r>
            <a:r>
              <a:rPr lang="en"/>
              <a:t>rchitecture</a:t>
            </a:r>
            <a:endParaRPr/>
          </a:p>
        </p:txBody>
      </p:sp>
      <p:pic>
        <p:nvPicPr>
          <p:cNvPr id="267" name="Google Shape;267;p45"/>
          <p:cNvPicPr preferRelativeResize="0"/>
          <p:nvPr/>
        </p:nvPicPr>
        <p:blipFill>
          <a:blip r:embed="rId3">
            <a:alphaModFix/>
          </a:blip>
          <a:stretch>
            <a:fillRect/>
          </a:stretch>
        </p:blipFill>
        <p:spPr>
          <a:xfrm>
            <a:off x="2262200" y="1064750"/>
            <a:ext cx="4924425" cy="4078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ZUUL</a:t>
            </a:r>
            <a:endParaRPr/>
          </a:p>
        </p:txBody>
      </p:sp>
      <p:sp>
        <p:nvSpPr>
          <p:cNvPr id="273" name="Google Shape;273;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Zuul is a software component that serves as a gateway and proxy for all incoming and outgoing traffic in Netflix's cloud-based architecture. It is responsible for routing requests from clients to the appropriate microservices within the Netflix ecosystem.</a:t>
            </a:r>
            <a:endParaRPr/>
          </a:p>
          <a:p>
            <a:pPr indent="-342900" lvl="0" marL="457200" rtl="0" algn="l">
              <a:spcBef>
                <a:spcPts val="0"/>
              </a:spcBef>
              <a:spcAft>
                <a:spcPts val="0"/>
              </a:spcAft>
              <a:buSzPts val="1800"/>
              <a:buChar char="●"/>
            </a:pPr>
            <a:r>
              <a:rPr lang="en"/>
              <a:t>When a client sends a request to a Netflix service, the request first goes to Zuul. Zuul examines the request and determines which microservice is responsible for handling the request. It then forwards the request to the appropriate microservice.</a:t>
            </a:r>
            <a:endParaRPr/>
          </a:p>
          <a:p>
            <a:pPr indent="0" lvl="0" marL="45720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ZUUL</a:t>
            </a:r>
            <a:endParaRPr/>
          </a:p>
        </p:txBody>
      </p:sp>
      <p:sp>
        <p:nvSpPr>
          <p:cNvPr id="279" name="Google Shape;279;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Zuul also performs other functions such as load balancing, security, and filtering. For example, it can limit the rate of requests from specific clients to prevent abuse or it can apply authentication and authorization rules to ensure that only authorized clients can access certain services.</a:t>
            </a:r>
            <a:endParaRPr/>
          </a:p>
          <a:p>
            <a:pPr indent="-342900" lvl="0" marL="457200" rtl="0" algn="l">
              <a:spcBef>
                <a:spcPts val="0"/>
              </a:spcBef>
              <a:spcAft>
                <a:spcPts val="0"/>
              </a:spcAft>
              <a:buSzPts val="1800"/>
              <a:buChar char="●"/>
            </a:pPr>
            <a:r>
              <a:rPr lang="en"/>
              <a:t>Zuul is highly customizable and can be configured to handle various use cases. For example, it can be used to provide routing and load balancing for microservices that are deployed across multiple data centers or regions.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8"/>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Key steps that Netflix took during their migration</a:t>
            </a:r>
            <a:endParaRPr/>
          </a:p>
        </p:txBody>
      </p:sp>
      <p:sp>
        <p:nvSpPr>
          <p:cNvPr id="290" name="Google Shape;290;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3375" lvl="0" marL="457200" rtl="0" algn="l">
              <a:lnSpc>
                <a:spcPct val="150000"/>
              </a:lnSpc>
              <a:spcBef>
                <a:spcPts val="0"/>
              </a:spcBef>
              <a:spcAft>
                <a:spcPts val="0"/>
              </a:spcAft>
              <a:buSzPts val="1650"/>
              <a:buChar char="●"/>
            </a:pPr>
            <a:r>
              <a:rPr b="1" lang="en" sz="1650"/>
              <a:t>Identifying services</a:t>
            </a:r>
            <a:r>
              <a:rPr lang="en" sz="1650"/>
              <a:t>: Netflix began by identifying the different services within their monolithic application and breaking them down into individual components. This involved analyzing the dependencies between different parts of the application and determining which components could be separated into their own services.</a:t>
            </a:r>
            <a:endParaRPr sz="1650"/>
          </a:p>
          <a:p>
            <a:pPr indent="-333375" lvl="0" marL="457200" rtl="0" algn="l">
              <a:lnSpc>
                <a:spcPct val="150000"/>
              </a:lnSpc>
              <a:spcBef>
                <a:spcPts val="0"/>
              </a:spcBef>
              <a:spcAft>
                <a:spcPts val="0"/>
              </a:spcAft>
              <a:buSzPts val="1650"/>
              <a:buChar char="●"/>
            </a:pPr>
            <a:r>
              <a:rPr b="1" lang="en" sz="1650"/>
              <a:t>Decentralizing data storage</a:t>
            </a:r>
            <a:r>
              <a:rPr lang="en" sz="1650"/>
              <a:t>: Netflix moved away from a centralized database to a more distributed data storage architecture, where each microservice manages its own data. This allows for greater scalability and fault tolerance, as well as more efficient data management.</a:t>
            </a:r>
            <a:endParaRPr sz="16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Key steps that Netflix took during their migration</a:t>
            </a:r>
            <a:endParaRPr/>
          </a:p>
        </p:txBody>
      </p:sp>
      <p:sp>
        <p:nvSpPr>
          <p:cNvPr id="296" name="Google Shape;296;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b="1" lang="en"/>
              <a:t>Implementing API gateways</a:t>
            </a:r>
            <a:r>
              <a:rPr lang="en"/>
              <a:t>: Netflix introduced API gateways as a way to manage the communication between different microservices. This provides a layer of abstraction between the services and allows for more efficient routing and load balancing.</a:t>
            </a:r>
            <a:endParaRPr/>
          </a:p>
          <a:p>
            <a:pPr indent="-334327" lvl="0" marL="457200" rtl="0" algn="l">
              <a:lnSpc>
                <a:spcPct val="150000"/>
              </a:lnSpc>
              <a:spcBef>
                <a:spcPts val="0"/>
              </a:spcBef>
              <a:spcAft>
                <a:spcPts val="0"/>
              </a:spcAft>
              <a:buSzPct val="100000"/>
              <a:buChar char="●"/>
            </a:pPr>
            <a:r>
              <a:rPr b="1" lang="en"/>
              <a:t>Adopting DevOps practices</a:t>
            </a:r>
            <a:r>
              <a:rPr lang="en"/>
              <a:t>: Netflix embraced DevOps practices, such as continuous integration and deployment, to help streamline their development and deployment processes. This allowed them to quickly deploy new features and updates to their services while maintaining high levels of quality and reliability.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Key steps that Netflix took during their migration</a:t>
            </a:r>
            <a:endParaRPr/>
          </a:p>
        </p:txBody>
      </p:sp>
      <p:sp>
        <p:nvSpPr>
          <p:cNvPr id="302" name="Google Shape;302;p5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650"/>
              <a:t>Using cloud infrastructure:</a:t>
            </a:r>
            <a:r>
              <a:rPr lang="en" sz="1650"/>
              <a:t> Netflix migrated their infrastructure to the cloud, which allowed them to take advantage of the scalability and flexibility of cloud services such as Amazon Web Services (AWS). This also allowed them to easily spin up new instances of their microservices as needed</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2233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Disadvantages</a:t>
            </a:r>
            <a:endParaRPr/>
          </a:p>
        </p:txBody>
      </p:sp>
      <p:sp>
        <p:nvSpPr>
          <p:cNvPr id="83" name="Google Shape;83;p16"/>
          <p:cNvSpPr txBox="1"/>
          <p:nvPr>
            <p:ph idx="1" type="body"/>
          </p:nvPr>
        </p:nvSpPr>
        <p:spPr>
          <a:xfrm>
            <a:off x="387900" y="1244900"/>
            <a:ext cx="8368200" cy="37413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523"/>
              <a:buNone/>
            </a:pPr>
            <a:r>
              <a:rPr lang="en" sz="1200"/>
              <a:t>As with the case of Netflix, monolithic applications can be quite effective until they grow too large and scaling becomes a challenge. Making a small change in a single function requires compiling and testing the entire platform, which goes against the agile approach today’s developers favor. </a:t>
            </a:r>
            <a:endParaRPr sz="1200"/>
          </a:p>
          <a:p>
            <a:pPr indent="-304800" lvl="0" marL="457200" rtl="0" algn="l">
              <a:lnSpc>
                <a:spcPct val="150000"/>
              </a:lnSpc>
              <a:spcBef>
                <a:spcPts val="1800"/>
              </a:spcBef>
              <a:spcAft>
                <a:spcPts val="0"/>
              </a:spcAft>
              <a:buSzPts val="1200"/>
              <a:buChar char="●"/>
            </a:pPr>
            <a:r>
              <a:rPr b="1" lang="en" sz="1200"/>
              <a:t>Slower development speed </a:t>
            </a:r>
            <a:r>
              <a:rPr lang="en" sz="1200"/>
              <a:t>– A large, monolithic application makes development more complex and slower.</a:t>
            </a:r>
            <a:endParaRPr sz="1200"/>
          </a:p>
          <a:p>
            <a:pPr indent="-304800" lvl="0" marL="457200" rtl="0" algn="l">
              <a:lnSpc>
                <a:spcPct val="150000"/>
              </a:lnSpc>
              <a:spcBef>
                <a:spcPts val="0"/>
              </a:spcBef>
              <a:spcAft>
                <a:spcPts val="0"/>
              </a:spcAft>
              <a:buSzPts val="1200"/>
              <a:buChar char="●"/>
            </a:pPr>
            <a:r>
              <a:rPr b="1" lang="en" sz="1200"/>
              <a:t>Scalability </a:t>
            </a:r>
            <a:r>
              <a:rPr lang="en" sz="1200"/>
              <a:t>– You can’t scale individual components.</a:t>
            </a:r>
            <a:endParaRPr sz="1200"/>
          </a:p>
          <a:p>
            <a:pPr indent="-304800" lvl="0" marL="457200" rtl="0" algn="l">
              <a:lnSpc>
                <a:spcPct val="150000"/>
              </a:lnSpc>
              <a:spcBef>
                <a:spcPts val="0"/>
              </a:spcBef>
              <a:spcAft>
                <a:spcPts val="0"/>
              </a:spcAft>
              <a:buSzPts val="1200"/>
              <a:buChar char="●"/>
            </a:pPr>
            <a:r>
              <a:rPr b="1" lang="en" sz="1200"/>
              <a:t>Reliability </a:t>
            </a:r>
            <a:r>
              <a:rPr lang="en" sz="1200"/>
              <a:t>– If there’s an error in any module, it could affect the entire application’s availability.</a:t>
            </a:r>
            <a:endParaRPr sz="1200"/>
          </a:p>
          <a:p>
            <a:pPr indent="-304800" lvl="0" marL="457200" rtl="0" algn="l">
              <a:lnSpc>
                <a:spcPct val="150000"/>
              </a:lnSpc>
              <a:spcBef>
                <a:spcPts val="0"/>
              </a:spcBef>
              <a:spcAft>
                <a:spcPts val="0"/>
              </a:spcAft>
              <a:buSzPts val="1200"/>
              <a:buChar char="●"/>
            </a:pPr>
            <a:r>
              <a:rPr b="1" lang="en" sz="1200"/>
              <a:t>Barrier to technology adoption </a:t>
            </a:r>
            <a:r>
              <a:rPr lang="en" sz="1200"/>
              <a:t>– Any changes in the framework or language affects the entire application, making changes often expensive and time-consuming.</a:t>
            </a:r>
            <a:endParaRPr sz="1200"/>
          </a:p>
          <a:p>
            <a:pPr indent="-304800" lvl="0" marL="457200" rtl="0" algn="l">
              <a:lnSpc>
                <a:spcPct val="150000"/>
              </a:lnSpc>
              <a:spcBef>
                <a:spcPts val="0"/>
              </a:spcBef>
              <a:spcAft>
                <a:spcPts val="0"/>
              </a:spcAft>
              <a:buSzPts val="1200"/>
              <a:buChar char="●"/>
            </a:pPr>
            <a:r>
              <a:rPr b="1" lang="en" sz="1200"/>
              <a:t>Deployment</a:t>
            </a:r>
            <a:r>
              <a:rPr lang="en" sz="1200"/>
              <a:t> – A small change to a monolithic application requires the redeployment of the entire monolith.</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Services replaced :</a:t>
            </a:r>
            <a:endParaRPr/>
          </a:p>
        </p:txBody>
      </p:sp>
      <p:sp>
        <p:nvSpPr>
          <p:cNvPr id="308" name="Google Shape;308;p52"/>
          <p:cNvSpPr txBox="1"/>
          <p:nvPr>
            <p:ph idx="1" type="body"/>
          </p:nvPr>
        </p:nvSpPr>
        <p:spPr>
          <a:xfrm>
            <a:off x="387900" y="1402625"/>
            <a:ext cx="8368200" cy="31662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b="1" lang="en"/>
              <a:t>Database services</a:t>
            </a:r>
            <a:r>
              <a:rPr lang="en"/>
              <a:t>: separating the database service from the rest of the application allows for more flexibility in choosing the type of database technology used, as well as easier maintenance and scaling.</a:t>
            </a:r>
            <a:endParaRPr/>
          </a:p>
          <a:p>
            <a:pPr indent="-334327" lvl="0" marL="457200" rtl="0" algn="l">
              <a:lnSpc>
                <a:spcPct val="150000"/>
              </a:lnSpc>
              <a:spcBef>
                <a:spcPts val="0"/>
              </a:spcBef>
              <a:spcAft>
                <a:spcPts val="0"/>
              </a:spcAft>
              <a:buSzPct val="100000"/>
              <a:buChar char="●"/>
            </a:pPr>
            <a:r>
              <a:rPr b="1" lang="en"/>
              <a:t>Authentication and authorization services</a:t>
            </a:r>
            <a:r>
              <a:rPr lang="en"/>
              <a:t>: decoupling these services from the main application can improve security and allow for more granular control over access to resources.</a:t>
            </a:r>
            <a:endParaRPr/>
          </a:p>
          <a:p>
            <a:pPr indent="-334327" lvl="0" marL="457200" rtl="0" algn="l">
              <a:lnSpc>
                <a:spcPct val="150000"/>
              </a:lnSpc>
              <a:spcBef>
                <a:spcPts val="0"/>
              </a:spcBef>
              <a:spcAft>
                <a:spcPts val="0"/>
              </a:spcAft>
              <a:buSzPct val="100000"/>
              <a:buChar char="●"/>
            </a:pPr>
            <a:r>
              <a:rPr b="1" lang="en"/>
              <a:t>Payment processing services</a:t>
            </a:r>
            <a:r>
              <a:rPr lang="en"/>
              <a:t>: separating payment processing services from the main application can provide greater security and compliance with payment processing regulations.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Services replaced :</a:t>
            </a:r>
            <a:endParaRPr/>
          </a:p>
        </p:txBody>
      </p:sp>
      <p:sp>
        <p:nvSpPr>
          <p:cNvPr id="314" name="Google Shape;314;p5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3375" lvl="0" marL="457200" rtl="0" algn="l">
              <a:lnSpc>
                <a:spcPct val="150000"/>
              </a:lnSpc>
              <a:spcBef>
                <a:spcPts val="0"/>
              </a:spcBef>
              <a:spcAft>
                <a:spcPts val="0"/>
              </a:spcAft>
              <a:buSzPts val="1650"/>
              <a:buChar char="●"/>
            </a:pPr>
            <a:r>
              <a:rPr b="1" lang="en" sz="1650"/>
              <a:t>Email and notification services</a:t>
            </a:r>
            <a:r>
              <a:rPr lang="en" sz="1650"/>
              <a:t>: separating these services from the main application can improve scalability and performance, as well as provide greater flexibility in managing different types of communication.</a:t>
            </a:r>
            <a:endParaRPr sz="1650"/>
          </a:p>
          <a:p>
            <a:pPr indent="-333375" lvl="0" marL="457200" rtl="0" algn="l">
              <a:lnSpc>
                <a:spcPct val="150000"/>
              </a:lnSpc>
              <a:spcBef>
                <a:spcPts val="0"/>
              </a:spcBef>
              <a:spcAft>
                <a:spcPts val="0"/>
              </a:spcAft>
              <a:buSzPts val="1650"/>
              <a:buChar char="●"/>
            </a:pPr>
            <a:r>
              <a:rPr b="1" lang="en" sz="1650"/>
              <a:t>CDN (Content Delivery Network) services</a:t>
            </a:r>
            <a:r>
              <a:rPr lang="en" sz="1650"/>
              <a:t>: separating the CDN services from the main application can improve website performance, reduce load on the main server, and provide better geographical reach.</a:t>
            </a:r>
            <a:endParaRPr sz="165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Issues faced during migration:</a:t>
            </a:r>
            <a:endParaRPr/>
          </a:p>
        </p:txBody>
      </p:sp>
      <p:sp>
        <p:nvSpPr>
          <p:cNvPr id="320" name="Google Shape;320;p5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Service Identification</a:t>
            </a:r>
            <a:endParaRPr/>
          </a:p>
          <a:p>
            <a:pPr indent="-342900" lvl="0" marL="457200" rtl="0" algn="l">
              <a:spcBef>
                <a:spcPts val="0"/>
              </a:spcBef>
              <a:spcAft>
                <a:spcPts val="0"/>
              </a:spcAft>
              <a:buSzPts val="1800"/>
              <a:buChar char="●"/>
            </a:pPr>
            <a:r>
              <a:rPr lang="en"/>
              <a:t>Data Management</a:t>
            </a:r>
            <a:endParaRPr/>
          </a:p>
          <a:p>
            <a:pPr indent="-342900" lvl="0" marL="457200" rtl="0" algn="l">
              <a:spcBef>
                <a:spcPts val="0"/>
              </a:spcBef>
              <a:spcAft>
                <a:spcPts val="0"/>
              </a:spcAft>
              <a:buSzPts val="1800"/>
              <a:buChar char="●"/>
            </a:pPr>
            <a:r>
              <a:rPr lang="en"/>
              <a:t>Testing</a:t>
            </a:r>
            <a:endParaRPr/>
          </a:p>
          <a:p>
            <a:pPr indent="-342900" lvl="0" marL="457200" rtl="0" algn="l">
              <a:spcBef>
                <a:spcPts val="0"/>
              </a:spcBef>
              <a:spcAft>
                <a:spcPts val="0"/>
              </a:spcAft>
              <a:buSzPts val="1800"/>
              <a:buChar char="●"/>
            </a:pPr>
            <a:r>
              <a:rPr lang="en"/>
              <a:t>Communication</a:t>
            </a:r>
            <a:endParaRPr/>
          </a:p>
          <a:p>
            <a:pPr indent="-342900" lvl="0" marL="457200" rtl="0" algn="l">
              <a:spcBef>
                <a:spcPts val="0"/>
              </a:spcBef>
              <a:spcAft>
                <a:spcPts val="0"/>
              </a:spcAft>
              <a:buSzPts val="1800"/>
              <a:buChar char="●"/>
            </a:pPr>
            <a:r>
              <a:rPr lang="en"/>
              <a:t>Deployment</a:t>
            </a:r>
            <a:endParaRPr/>
          </a:p>
          <a:p>
            <a:pPr indent="-342900" lvl="0" marL="457200" rtl="0" algn="l">
              <a:spcBef>
                <a:spcPts val="0"/>
              </a:spcBef>
              <a:spcAft>
                <a:spcPts val="0"/>
              </a:spcAft>
              <a:buSzPts val="1800"/>
              <a:buChar char="●"/>
            </a:pPr>
            <a:r>
              <a:rPr lang="en"/>
              <a:t>Scalability</a:t>
            </a:r>
            <a:endParaRPr/>
          </a:p>
          <a:p>
            <a:pPr indent="-342900" lvl="0" marL="457200" rtl="0" algn="l">
              <a:spcBef>
                <a:spcPts val="0"/>
              </a:spcBef>
              <a:spcAft>
                <a:spcPts val="0"/>
              </a:spcAft>
              <a:buSzPts val="1800"/>
              <a:buChar char="●"/>
            </a:pPr>
            <a:r>
              <a:rPr lang="en"/>
              <a:t>Monitoring and Logging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LOUHI</a:t>
            </a:r>
            <a:endParaRPr/>
          </a:p>
        </p:txBody>
      </p:sp>
      <p:sp>
        <p:nvSpPr>
          <p:cNvPr id="326" name="Google Shape;326;p5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55"/>
          <p:cNvPicPr preferRelativeResize="0"/>
          <p:nvPr/>
        </p:nvPicPr>
        <p:blipFill>
          <a:blip r:embed="rId3">
            <a:alphaModFix/>
          </a:blip>
          <a:stretch>
            <a:fillRect/>
          </a:stretch>
        </p:blipFill>
        <p:spPr>
          <a:xfrm>
            <a:off x="607550" y="1615800"/>
            <a:ext cx="6962451" cy="1911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LOUHI</a:t>
            </a:r>
            <a:endParaRPr/>
          </a:p>
        </p:txBody>
      </p:sp>
      <p:sp>
        <p:nvSpPr>
          <p:cNvPr id="333" name="Google Shape;333;p5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56"/>
          <p:cNvPicPr preferRelativeResize="0"/>
          <p:nvPr/>
        </p:nvPicPr>
        <p:blipFill>
          <a:blip r:embed="rId3">
            <a:alphaModFix/>
          </a:blip>
          <a:stretch>
            <a:fillRect/>
          </a:stretch>
        </p:blipFill>
        <p:spPr>
          <a:xfrm>
            <a:off x="1074847" y="1638372"/>
            <a:ext cx="5993176" cy="2781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GLASSPANE</a:t>
            </a:r>
            <a:endParaRPr/>
          </a:p>
        </p:txBody>
      </p:sp>
      <p:sp>
        <p:nvSpPr>
          <p:cNvPr id="340" name="Google Shape;340;p5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
            </a:r>
            <a:r>
              <a:rPr lang="en"/>
              <a:t>lasspane on the other hand is an internal metrics platform at Google that's essentially designed to help leaders understand the health and relative performance of their projects and teams through mainly actionable insights.</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THEY WAS STARTED AS MONOLITH</a:t>
            </a:r>
            <a:endParaRPr/>
          </a:p>
        </p:txBody>
      </p:sp>
      <p:sp>
        <p:nvSpPr>
          <p:cNvPr id="346" name="Google Shape;346;p5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t>
            </a:r>
            <a:r>
              <a:rPr lang="en"/>
              <a:t> and Study</a:t>
            </a:r>
            <a:endParaRPr/>
          </a:p>
          <a:p>
            <a:pPr indent="0" lvl="0" marL="0" rtl="0" algn="l">
              <a:spcBef>
                <a:spcPts val="1200"/>
              </a:spcBef>
              <a:spcAft>
                <a:spcPts val="0"/>
              </a:spcAft>
              <a:buNone/>
            </a:pPr>
            <a:r>
              <a:rPr lang="en"/>
              <a:t>Focus on Business logic</a:t>
            </a:r>
            <a:endParaRPr/>
          </a:p>
          <a:p>
            <a:pPr indent="0" lvl="0" marL="0" rtl="0" algn="l">
              <a:spcBef>
                <a:spcPts val="1200"/>
              </a:spcBef>
              <a:spcAft>
                <a:spcPts val="0"/>
              </a:spcAft>
              <a:buNone/>
            </a:pPr>
            <a:r>
              <a:rPr lang="en"/>
              <a:t>Prevents initial overdesign</a:t>
            </a:r>
            <a:endParaRPr/>
          </a:p>
          <a:p>
            <a:pPr indent="0" lvl="0" marL="0" rtl="0" algn="l">
              <a:spcBef>
                <a:spcPts val="1200"/>
              </a:spcBef>
              <a:spcAft>
                <a:spcPts val="0"/>
              </a:spcAft>
              <a:buNone/>
            </a:pPr>
            <a:r>
              <a:rPr lang="en"/>
              <a:t>Small teams can manage changes</a:t>
            </a:r>
            <a:endParaRPr/>
          </a:p>
          <a:p>
            <a:pPr indent="0" lvl="0" marL="0" rtl="0" algn="l">
              <a:spcBef>
                <a:spcPts val="1200"/>
              </a:spcBef>
              <a:spcAft>
                <a:spcPts val="1200"/>
              </a:spcAft>
              <a:buNone/>
            </a:pPr>
            <a:r>
              <a:rPr lang="en"/>
              <a:t>O(1) debugging,security and operations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 WAS GOOD WHILE IT LASTED</a:t>
            </a:r>
            <a:endParaRPr/>
          </a:p>
        </p:txBody>
      </p:sp>
      <p:sp>
        <p:nvSpPr>
          <p:cNvPr id="352" name="Google Shape;352;p5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product Requirements</a:t>
            </a:r>
            <a:endParaRPr/>
          </a:p>
          <a:p>
            <a:pPr indent="0" lvl="0" marL="0" rtl="0" algn="l">
              <a:spcBef>
                <a:spcPts val="1200"/>
              </a:spcBef>
              <a:spcAft>
                <a:spcPts val="0"/>
              </a:spcAft>
              <a:buNone/>
            </a:pPr>
            <a:r>
              <a:rPr lang="en"/>
              <a:t>Onboarding new team members</a:t>
            </a:r>
            <a:endParaRPr/>
          </a:p>
          <a:p>
            <a:pPr indent="0" lvl="0" marL="0" rtl="0" algn="l">
              <a:spcBef>
                <a:spcPts val="1200"/>
              </a:spcBef>
              <a:spcAft>
                <a:spcPts val="0"/>
              </a:spcAft>
              <a:buNone/>
            </a:pPr>
            <a:r>
              <a:rPr lang="en"/>
              <a:t>Too much cognitive load</a:t>
            </a:r>
            <a:endParaRPr/>
          </a:p>
          <a:p>
            <a:pPr indent="0" lvl="0" marL="0" rtl="0" algn="l">
              <a:spcBef>
                <a:spcPts val="1200"/>
              </a:spcBef>
              <a:spcAft>
                <a:spcPts val="0"/>
              </a:spcAft>
              <a:buNone/>
            </a:pPr>
            <a:r>
              <a:rPr lang="en"/>
              <a:t>Delaying Deployments to sync features</a:t>
            </a:r>
            <a:endParaRPr/>
          </a:p>
          <a:p>
            <a:pPr indent="0" lvl="0" marL="0" rtl="0" algn="l">
              <a:spcBef>
                <a:spcPts val="1200"/>
              </a:spcBef>
              <a:spcAft>
                <a:spcPts val="0"/>
              </a:spcAft>
              <a:buNone/>
            </a:pPr>
            <a:r>
              <a:rPr lang="en"/>
              <a:t>No independent scaling</a:t>
            </a:r>
            <a:endParaRPr/>
          </a:p>
          <a:p>
            <a:pPr indent="0" lvl="0" marL="0" rtl="0" algn="l">
              <a:spcBef>
                <a:spcPts val="1200"/>
              </a:spcBef>
              <a:spcAft>
                <a:spcPts val="1200"/>
              </a:spcAft>
              <a:buNone/>
            </a:pPr>
            <a:r>
              <a:rPr lang="en"/>
              <a:t>Messy to debug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SERVICE ORIENTED ARCHITECTURE</a:t>
            </a:r>
            <a:endParaRPr/>
          </a:p>
        </p:txBody>
      </p:sp>
      <p:sp>
        <p:nvSpPr>
          <p:cNvPr id="358" name="Google Shape;358;p6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9" name="Google Shape;359;p60"/>
          <p:cNvPicPr preferRelativeResize="0"/>
          <p:nvPr/>
        </p:nvPicPr>
        <p:blipFill>
          <a:blip r:embed="rId3">
            <a:alphaModFix/>
          </a:blip>
          <a:stretch>
            <a:fillRect/>
          </a:stretch>
        </p:blipFill>
        <p:spPr>
          <a:xfrm>
            <a:off x="0" y="1489832"/>
            <a:ext cx="9143999" cy="366683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BENEFITS OF MICROSERVICES</a:t>
            </a:r>
            <a:endParaRPr/>
          </a:p>
        </p:txBody>
      </p:sp>
      <p:sp>
        <p:nvSpPr>
          <p:cNvPr id="365" name="Google Shape;365;p6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Easy onboarding process</a:t>
            </a:r>
            <a:endParaRPr/>
          </a:p>
          <a:p>
            <a:pPr indent="0" lvl="0" marL="0" rtl="0" algn="l">
              <a:spcBef>
                <a:spcPts val="1200"/>
              </a:spcBef>
              <a:spcAft>
                <a:spcPts val="0"/>
              </a:spcAft>
              <a:buNone/>
            </a:pPr>
            <a:r>
              <a:rPr lang="en"/>
              <a:t>Different tech stacks</a:t>
            </a:r>
            <a:endParaRPr/>
          </a:p>
          <a:p>
            <a:pPr indent="0" lvl="0" marL="0" rtl="0" algn="l">
              <a:spcBef>
                <a:spcPts val="1200"/>
              </a:spcBef>
              <a:spcAft>
                <a:spcPts val="0"/>
              </a:spcAft>
              <a:buNone/>
            </a:pPr>
            <a:r>
              <a:rPr lang="en"/>
              <a:t>Isolated Responsibility</a:t>
            </a:r>
            <a:endParaRPr/>
          </a:p>
          <a:p>
            <a:pPr indent="0" lvl="0" marL="0" rtl="0" algn="l">
              <a:spcBef>
                <a:spcPts val="1200"/>
              </a:spcBef>
              <a:spcAft>
                <a:spcPts val="0"/>
              </a:spcAft>
              <a:buNone/>
            </a:pPr>
            <a:r>
              <a:rPr lang="en"/>
              <a:t>Fault tolerant</a:t>
            </a:r>
            <a:endParaRPr/>
          </a:p>
          <a:p>
            <a:pPr indent="0" lvl="0" marL="0" rtl="0" algn="l">
              <a:spcBef>
                <a:spcPts val="1200"/>
              </a:spcBef>
              <a:spcAft>
                <a:spcPts val="1200"/>
              </a:spcAft>
              <a:buNone/>
            </a:pPr>
            <a:r>
              <a:rPr lang="en"/>
              <a:t>Scalable and Deploy independently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Microservices</a:t>
            </a:r>
            <a:endParaRPr/>
          </a:p>
        </p:txBody>
      </p:sp>
      <p:sp>
        <p:nvSpPr>
          <p:cNvPr id="89" name="Google Shape;89;p17"/>
          <p:cNvSpPr txBox="1"/>
          <p:nvPr>
            <p:ph idx="1" type="body"/>
          </p:nvPr>
        </p:nvSpPr>
        <p:spPr>
          <a:xfrm>
            <a:off x="387900" y="1489825"/>
            <a:ext cx="4818900" cy="30789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sz="1200"/>
              <a:t>A microservices architecture, also simply known as microservices, is an architectural method that relies on a series of independently deployable services.</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These services have their own business logic and database with a specific goal. Updating, testing, deployment, and scaling occur within each service. </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 Microservices don’t reduce complexity, but they make any complexity visible and more manageable by separating tasks into smaller processes that function independently of each other and contribute to the overall whole. </a:t>
            </a:r>
            <a:endParaRPr sz="1200"/>
          </a:p>
        </p:txBody>
      </p:sp>
      <p:pic>
        <p:nvPicPr>
          <p:cNvPr id="90" name="Google Shape;90;p17"/>
          <p:cNvPicPr preferRelativeResize="0"/>
          <p:nvPr/>
        </p:nvPicPr>
        <p:blipFill rotWithShape="1">
          <a:blip r:embed="rId3">
            <a:alphaModFix/>
          </a:blip>
          <a:srcRect b="0" l="0" r="5891" t="0"/>
          <a:stretch/>
        </p:blipFill>
        <p:spPr>
          <a:xfrm>
            <a:off x="5094525" y="1489825"/>
            <a:ext cx="3908651" cy="27850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 ASKED</a:t>
            </a:r>
            <a:endParaRPr/>
          </a:p>
        </p:txBody>
      </p:sp>
      <p:sp>
        <p:nvSpPr>
          <p:cNvPr id="371" name="Google Shape;371;p6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big the services would be?</a:t>
            </a:r>
            <a:endParaRPr/>
          </a:p>
          <a:p>
            <a:pPr indent="0" lvl="0" marL="0" rtl="0" algn="l">
              <a:spcBef>
                <a:spcPts val="1200"/>
              </a:spcBef>
              <a:spcAft>
                <a:spcPts val="0"/>
              </a:spcAft>
              <a:buNone/>
            </a:pPr>
            <a:r>
              <a:rPr lang="en"/>
              <a:t>How do I go </a:t>
            </a:r>
            <a:r>
              <a:rPr lang="en"/>
              <a:t>about splitting them up?</a:t>
            </a:r>
            <a:endParaRPr/>
          </a:p>
          <a:p>
            <a:pPr indent="0" lvl="0" marL="0" rtl="0" algn="l">
              <a:spcBef>
                <a:spcPts val="1200"/>
              </a:spcBef>
              <a:spcAft>
                <a:spcPts val="0"/>
              </a:spcAft>
              <a:buNone/>
            </a:pPr>
            <a:r>
              <a:rPr lang="en"/>
              <a:t>SERVICE GRANULARITY:</a:t>
            </a:r>
            <a:endParaRPr/>
          </a:p>
          <a:p>
            <a:pPr indent="0" lvl="0" marL="0" rtl="0" algn="l">
              <a:spcBef>
                <a:spcPts val="1200"/>
              </a:spcBef>
              <a:spcAft>
                <a:spcPts val="0"/>
              </a:spcAft>
              <a:buNone/>
            </a:pPr>
            <a:r>
              <a:rPr lang="en"/>
              <a:t>No one size fits all</a:t>
            </a:r>
            <a:endParaRPr/>
          </a:p>
          <a:p>
            <a:pPr indent="0" lvl="0" marL="0" rtl="0" algn="l">
              <a:spcBef>
                <a:spcPts val="1200"/>
              </a:spcBef>
              <a:spcAft>
                <a:spcPts val="1200"/>
              </a:spcAft>
              <a:buNone/>
            </a:pPr>
            <a:r>
              <a:rPr lang="en"/>
              <a:t>Depends upon infrastructure (overhead, creation than implementation, Domain driven design),SRL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BEWARE OF ANTIPATTERNS!</a:t>
            </a:r>
            <a:endParaRPr/>
          </a:p>
        </p:txBody>
      </p:sp>
      <p:sp>
        <p:nvSpPr>
          <p:cNvPr id="377" name="Google Shape;377;p6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8" name="Google Shape;378;p63"/>
          <p:cNvPicPr preferRelativeResize="0"/>
          <p:nvPr/>
        </p:nvPicPr>
        <p:blipFill>
          <a:blip r:embed="rId3">
            <a:alphaModFix/>
          </a:blip>
          <a:stretch>
            <a:fillRect/>
          </a:stretch>
        </p:blipFill>
        <p:spPr>
          <a:xfrm>
            <a:off x="1596200" y="1352550"/>
            <a:ext cx="5175701" cy="3790950"/>
          </a:xfrm>
          <a:prstGeom prst="rect">
            <a:avLst/>
          </a:prstGeom>
          <a:noFill/>
          <a:ln>
            <a:noFill/>
          </a:ln>
        </p:spPr>
      </p:pic>
      <p:pic>
        <p:nvPicPr>
          <p:cNvPr id="379" name="Google Shape;379;p63"/>
          <p:cNvPicPr preferRelativeResize="0"/>
          <p:nvPr/>
        </p:nvPicPr>
        <p:blipFill>
          <a:blip r:embed="rId4">
            <a:alphaModFix/>
          </a:blip>
          <a:stretch>
            <a:fillRect/>
          </a:stretch>
        </p:blipFill>
        <p:spPr>
          <a:xfrm>
            <a:off x="890475" y="1489823"/>
            <a:ext cx="6740826" cy="2988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STRANGLER PATTERN</a:t>
            </a:r>
            <a:endParaRPr/>
          </a:p>
        </p:txBody>
      </p:sp>
      <p:sp>
        <p:nvSpPr>
          <p:cNvPr id="385" name="Google Shape;385;p6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64"/>
          <p:cNvPicPr preferRelativeResize="0"/>
          <p:nvPr/>
        </p:nvPicPr>
        <p:blipFill>
          <a:blip r:embed="rId3">
            <a:alphaModFix/>
          </a:blip>
          <a:stretch>
            <a:fillRect/>
          </a:stretch>
        </p:blipFill>
        <p:spPr>
          <a:xfrm>
            <a:off x="1012160" y="1646825"/>
            <a:ext cx="6171289" cy="3290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LOUHI</a:t>
            </a:r>
            <a:endParaRPr/>
          </a:p>
        </p:txBody>
      </p:sp>
      <p:sp>
        <p:nvSpPr>
          <p:cNvPr id="392" name="Google Shape;392;p6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3" name="Google Shape;393;p65"/>
          <p:cNvPicPr preferRelativeResize="0"/>
          <p:nvPr/>
        </p:nvPicPr>
        <p:blipFill>
          <a:blip r:embed="rId3">
            <a:alphaModFix/>
          </a:blip>
          <a:stretch>
            <a:fillRect/>
          </a:stretch>
        </p:blipFill>
        <p:spPr>
          <a:xfrm>
            <a:off x="387900" y="1337450"/>
            <a:ext cx="7953849" cy="36495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PIPELINE MODULE</a:t>
            </a:r>
            <a:endParaRPr/>
          </a:p>
        </p:txBody>
      </p:sp>
      <p:sp>
        <p:nvSpPr>
          <p:cNvPr id="399" name="Google Shape;399;p6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0" name="Google Shape;400;p66"/>
          <p:cNvPicPr preferRelativeResize="0"/>
          <p:nvPr/>
        </p:nvPicPr>
        <p:blipFill>
          <a:blip r:embed="rId3">
            <a:alphaModFix/>
          </a:blip>
          <a:stretch>
            <a:fillRect/>
          </a:stretch>
        </p:blipFill>
        <p:spPr>
          <a:xfrm>
            <a:off x="844175" y="1326725"/>
            <a:ext cx="7263675" cy="35276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WHERE TO START?</a:t>
            </a:r>
            <a:endParaRPr/>
          </a:p>
        </p:txBody>
      </p:sp>
      <p:sp>
        <p:nvSpPr>
          <p:cNvPr id="406" name="Google Shape;406;p6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Docs</a:t>
            </a:r>
            <a:endParaRPr/>
          </a:p>
          <a:p>
            <a:pPr indent="0" lvl="0" marL="0" rtl="0" algn="l">
              <a:spcBef>
                <a:spcPts val="1200"/>
              </a:spcBef>
              <a:spcAft>
                <a:spcPts val="0"/>
              </a:spcAft>
              <a:buNone/>
            </a:pPr>
            <a:r>
              <a:rPr lang="en"/>
              <a:t>Create a Strategy (each service,Final architecture design)</a:t>
            </a:r>
            <a:endParaRPr/>
          </a:p>
          <a:p>
            <a:pPr indent="0" lvl="0" marL="0" rtl="0" algn="l">
              <a:spcBef>
                <a:spcPts val="1200"/>
              </a:spcBef>
              <a:spcAft>
                <a:spcPts val="0"/>
              </a:spcAft>
              <a:buNone/>
            </a:pPr>
            <a:r>
              <a:rPr lang="en"/>
              <a:t>Split up the repo?(Clear dependency relationships,Deploy sep.)</a:t>
            </a:r>
            <a:endParaRPr/>
          </a:p>
          <a:p>
            <a:pPr indent="0" lvl="0" marL="0" rtl="0" algn="l">
              <a:spcBef>
                <a:spcPts val="1200"/>
              </a:spcBef>
              <a:spcAft>
                <a:spcPts val="1200"/>
              </a:spcAft>
              <a:buNone/>
            </a:pPr>
            <a:r>
              <a:rPr lang="en"/>
              <a:t>Set team responsibilities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GLASSPANE</a:t>
            </a:r>
            <a:endParaRPr/>
          </a:p>
        </p:txBody>
      </p:sp>
      <p:sp>
        <p:nvSpPr>
          <p:cNvPr id="412" name="Google Shape;412;p6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3" name="Google Shape;413;p68"/>
          <p:cNvPicPr preferRelativeResize="0"/>
          <p:nvPr/>
        </p:nvPicPr>
        <p:blipFill>
          <a:blip r:embed="rId3">
            <a:alphaModFix/>
          </a:blip>
          <a:stretch>
            <a:fillRect/>
          </a:stretch>
        </p:blipFill>
        <p:spPr>
          <a:xfrm>
            <a:off x="120275" y="1081400"/>
            <a:ext cx="8534400" cy="38957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GOOGLE KUBERNETES ENGINE</a:t>
            </a:r>
            <a:endParaRPr/>
          </a:p>
        </p:txBody>
      </p:sp>
      <p:sp>
        <p:nvSpPr>
          <p:cNvPr id="419" name="Google Shape;419;p6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 a wide variety of applications</a:t>
            </a:r>
            <a:endParaRPr/>
          </a:p>
          <a:p>
            <a:pPr indent="0" lvl="0" marL="0" rtl="0" algn="l">
              <a:spcBef>
                <a:spcPts val="1200"/>
              </a:spcBef>
              <a:spcAft>
                <a:spcPts val="0"/>
              </a:spcAft>
              <a:buNone/>
            </a:pPr>
            <a:r>
              <a:rPr lang="en"/>
              <a:t>Self healing services capabilities</a:t>
            </a:r>
            <a:endParaRPr/>
          </a:p>
          <a:p>
            <a:pPr indent="0" lvl="0" marL="0" rtl="0" algn="l">
              <a:spcBef>
                <a:spcPts val="1200"/>
              </a:spcBef>
              <a:spcAft>
                <a:spcPts val="0"/>
              </a:spcAft>
              <a:buNone/>
            </a:pPr>
            <a:r>
              <a:rPr lang="en"/>
              <a:t>Autoscaling capabilities</a:t>
            </a:r>
            <a:endParaRPr/>
          </a:p>
          <a:p>
            <a:pPr indent="0" lvl="0" marL="0" rtl="0" algn="l">
              <a:spcBef>
                <a:spcPts val="1200"/>
              </a:spcBef>
              <a:spcAft>
                <a:spcPts val="0"/>
              </a:spcAft>
              <a:buNone/>
            </a:pPr>
            <a:r>
              <a:rPr lang="en"/>
              <a:t>Declarative Config</a:t>
            </a:r>
            <a:endParaRPr/>
          </a:p>
          <a:p>
            <a:pPr indent="0" lvl="0" marL="0" rtl="0" algn="l">
              <a:spcBef>
                <a:spcPts val="1200"/>
              </a:spcBef>
              <a:spcAft>
                <a:spcPts val="0"/>
              </a:spcAft>
              <a:buNone/>
            </a:pPr>
            <a:r>
              <a:rPr lang="en"/>
              <a:t>Easy Network Setup and upgrade roll outs</a:t>
            </a:r>
            <a:endParaRPr/>
          </a:p>
          <a:p>
            <a:pPr indent="0" lvl="0" marL="0" rtl="0" algn="l">
              <a:spcBef>
                <a:spcPts val="1200"/>
              </a:spcBef>
              <a:spcAft>
                <a:spcPts val="1200"/>
              </a:spcAft>
              <a:buNone/>
            </a:pPr>
            <a:r>
              <a:rPr lang="en"/>
              <a:t>Integration with GCP services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BACKEND-SPRING</a:t>
            </a:r>
            <a:endParaRPr/>
          </a:p>
        </p:txBody>
      </p:sp>
      <p:sp>
        <p:nvSpPr>
          <p:cNvPr id="425" name="Google Shape;425;p7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Familiarity</a:t>
            </a:r>
            <a:r>
              <a:rPr lang="en"/>
              <a:t> with Java</a:t>
            </a:r>
            <a:endParaRPr/>
          </a:p>
          <a:p>
            <a:pPr indent="0" lvl="0" marL="0" rtl="0" algn="l">
              <a:spcBef>
                <a:spcPts val="1200"/>
              </a:spcBef>
              <a:spcAft>
                <a:spcPts val="0"/>
              </a:spcAft>
              <a:buNone/>
            </a:pPr>
            <a:r>
              <a:rPr lang="en"/>
              <a:t>Mature Framework </a:t>
            </a:r>
            <a:endParaRPr/>
          </a:p>
          <a:p>
            <a:pPr indent="0" lvl="0" marL="0" rtl="0" algn="l">
              <a:spcBef>
                <a:spcPts val="1200"/>
              </a:spcBef>
              <a:spcAft>
                <a:spcPts val="0"/>
              </a:spcAft>
              <a:buNone/>
            </a:pPr>
            <a:r>
              <a:rPr lang="en"/>
              <a:t>Open Source</a:t>
            </a:r>
            <a:endParaRPr/>
          </a:p>
          <a:p>
            <a:pPr indent="0" lvl="0" marL="0" rtl="0" algn="l">
              <a:spcBef>
                <a:spcPts val="1200"/>
              </a:spcBef>
              <a:spcAft>
                <a:spcPts val="0"/>
              </a:spcAft>
              <a:buNone/>
            </a:pPr>
            <a:r>
              <a:rPr lang="en"/>
              <a:t>Cloud-Native</a:t>
            </a:r>
            <a:endParaRPr/>
          </a:p>
          <a:p>
            <a:pPr indent="0" lvl="0" marL="0" rtl="0" algn="l">
              <a:spcBef>
                <a:spcPts val="1200"/>
              </a:spcBef>
              <a:spcAft>
                <a:spcPts val="0"/>
              </a:spcAft>
              <a:buNone/>
            </a:pPr>
            <a:r>
              <a:rPr lang="en"/>
              <a:t>Flexible and lots of Docs</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FRONT END - POLYMER</a:t>
            </a:r>
            <a:endParaRPr/>
          </a:p>
        </p:txBody>
      </p:sp>
      <p:sp>
        <p:nvSpPr>
          <p:cNvPr id="431" name="Google Shape;431;p7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2" name="Google Shape;432;p71"/>
          <p:cNvPicPr preferRelativeResize="0"/>
          <p:nvPr/>
        </p:nvPicPr>
        <p:blipFill>
          <a:blip r:embed="rId3">
            <a:alphaModFix/>
          </a:blip>
          <a:stretch>
            <a:fillRect/>
          </a:stretch>
        </p:blipFill>
        <p:spPr>
          <a:xfrm>
            <a:off x="2839325" y="1266572"/>
            <a:ext cx="3095150" cy="362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2131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 </a:t>
            </a:r>
            <a:endParaRPr/>
          </a:p>
        </p:txBody>
      </p:sp>
      <p:sp>
        <p:nvSpPr>
          <p:cNvPr id="96" name="Google Shape;96;p18"/>
          <p:cNvSpPr txBox="1"/>
          <p:nvPr>
            <p:ph idx="1" type="body"/>
          </p:nvPr>
        </p:nvSpPr>
        <p:spPr>
          <a:xfrm>
            <a:off x="387900" y="12550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Since a microservices architecture consists of units that run independently, each service can be developed, updated, deployed, and scaled without affecting the other services. Software updates can be performed more frequently, with improved reliability, uptime, and performance</a:t>
            </a:r>
            <a:endParaRPr sz="1200"/>
          </a:p>
          <a:p>
            <a:pPr indent="-304800" lvl="0" marL="457200" rtl="0" algn="l">
              <a:lnSpc>
                <a:spcPct val="150000"/>
              </a:lnSpc>
              <a:spcBef>
                <a:spcPts val="1200"/>
              </a:spcBef>
              <a:spcAft>
                <a:spcPts val="0"/>
              </a:spcAft>
              <a:buSzPts val="1200"/>
              <a:buChar char="●"/>
            </a:pPr>
            <a:r>
              <a:rPr b="1" lang="en" sz="1200"/>
              <a:t>Flexible scaling</a:t>
            </a:r>
            <a:r>
              <a:rPr lang="en" sz="1200"/>
              <a:t> – If a microservice reaches its load capacity, new instances of that service can rapidly be deployed to the accompanying cluster to help relieve pressure. </a:t>
            </a:r>
            <a:endParaRPr sz="1200"/>
          </a:p>
          <a:p>
            <a:pPr indent="-304800" lvl="0" marL="457200" rtl="0" algn="l">
              <a:lnSpc>
                <a:spcPct val="150000"/>
              </a:lnSpc>
              <a:spcBef>
                <a:spcPts val="0"/>
              </a:spcBef>
              <a:spcAft>
                <a:spcPts val="0"/>
              </a:spcAft>
              <a:buSzPts val="1200"/>
              <a:buChar char="●"/>
            </a:pPr>
            <a:r>
              <a:rPr b="1" lang="en" sz="1200"/>
              <a:t>Continuous deployment</a:t>
            </a:r>
            <a:r>
              <a:rPr lang="en" sz="1200"/>
              <a:t> – We now have frequent and faster release cycles. Before we would push out updates once a week and now we can do so about two to three times a day. </a:t>
            </a:r>
            <a:endParaRPr sz="1200"/>
          </a:p>
          <a:p>
            <a:pPr indent="-304800" lvl="0" marL="457200" rtl="0" algn="l">
              <a:lnSpc>
                <a:spcPct val="150000"/>
              </a:lnSpc>
              <a:spcBef>
                <a:spcPts val="0"/>
              </a:spcBef>
              <a:spcAft>
                <a:spcPts val="0"/>
              </a:spcAft>
              <a:buSzPts val="1200"/>
              <a:buChar char="●"/>
            </a:pPr>
            <a:r>
              <a:rPr b="1" lang="en" sz="1200"/>
              <a:t>Highly maintainable and testable</a:t>
            </a:r>
            <a:r>
              <a:rPr lang="en" sz="1200"/>
              <a:t> – Teams can experiment with new features and roll back if something doesn’t work. This makes it easier to update code and accelerates time-to-market for new features. Plus, it is easy to isolate and fix faults and bugs in individual services.</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 I EXPOSE MY SERVICES?</a:t>
            </a:r>
            <a:endParaRPr/>
          </a:p>
        </p:txBody>
      </p:sp>
      <p:sp>
        <p:nvSpPr>
          <p:cNvPr id="438" name="Google Shape;438;p7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Decoupling Clients from the downstream services</a:t>
            </a:r>
            <a:endParaRPr/>
          </a:p>
          <a:p>
            <a:pPr indent="0" lvl="0" marL="0" rtl="0" algn="l">
              <a:spcBef>
                <a:spcPts val="1200"/>
              </a:spcBef>
              <a:spcAft>
                <a:spcPts val="0"/>
              </a:spcAft>
              <a:buNone/>
            </a:pPr>
            <a:r>
              <a:rPr lang="en"/>
              <a:t>Provides the optimal API for each client</a:t>
            </a:r>
            <a:endParaRPr/>
          </a:p>
          <a:p>
            <a:pPr indent="0" lvl="0" marL="0" rtl="0" algn="l">
              <a:spcBef>
                <a:spcPts val="1200"/>
              </a:spcBef>
              <a:spcAft>
                <a:spcPts val="0"/>
              </a:spcAft>
              <a:buNone/>
            </a:pPr>
            <a:r>
              <a:rPr lang="en"/>
              <a:t>Aggregate calls to services</a:t>
            </a:r>
            <a:endParaRPr/>
          </a:p>
          <a:p>
            <a:pPr indent="0" lvl="0" marL="0" rtl="0" algn="l">
              <a:spcBef>
                <a:spcPts val="1200"/>
              </a:spcBef>
              <a:spcAft>
                <a:spcPts val="0"/>
              </a:spcAft>
              <a:buNone/>
            </a:pPr>
            <a:r>
              <a:rPr lang="en"/>
              <a:t>Throttling on requests.</a:t>
            </a:r>
            <a:endParaRPr/>
          </a:p>
          <a:p>
            <a:pPr indent="0" lvl="0" marL="0" rtl="0" algn="l">
              <a:spcBef>
                <a:spcPts val="1200"/>
              </a:spcBef>
              <a:spcAft>
                <a:spcPts val="0"/>
              </a:spcAft>
              <a:buNone/>
            </a:pPr>
            <a:r>
              <a:rPr lang="en"/>
              <a:t>Retry</a:t>
            </a:r>
            <a:endParaRPr/>
          </a:p>
          <a:p>
            <a:pPr indent="0" lvl="0" marL="0" rtl="0" algn="l">
              <a:spcBef>
                <a:spcPts val="1200"/>
              </a:spcBef>
              <a:spcAft>
                <a:spcPts val="1200"/>
              </a:spcAft>
              <a:buNone/>
            </a:pPr>
            <a:r>
              <a:rPr lang="en"/>
              <a:t>Perimeter Security</a:t>
            </a:r>
            <a:endParaRPr/>
          </a:p>
        </p:txBody>
      </p:sp>
      <p:pic>
        <p:nvPicPr>
          <p:cNvPr id="439" name="Google Shape;439;p72"/>
          <p:cNvPicPr preferRelativeResize="0"/>
          <p:nvPr/>
        </p:nvPicPr>
        <p:blipFill>
          <a:blip r:embed="rId3">
            <a:alphaModFix/>
          </a:blip>
          <a:stretch>
            <a:fillRect/>
          </a:stretch>
        </p:blipFill>
        <p:spPr>
          <a:xfrm>
            <a:off x="5912025" y="1731013"/>
            <a:ext cx="3154650" cy="25965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AGGREGATOR/COMPOSITE  SERVICE</a:t>
            </a:r>
            <a:endParaRPr/>
          </a:p>
        </p:txBody>
      </p:sp>
      <p:sp>
        <p:nvSpPr>
          <p:cNvPr id="445" name="Google Shape;445;p7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services can aggregate calls</a:t>
            </a:r>
            <a:endParaRPr/>
          </a:p>
          <a:p>
            <a:pPr indent="0" lvl="0" marL="0" rtl="0" algn="l">
              <a:spcBef>
                <a:spcPts val="1200"/>
              </a:spcBef>
              <a:spcAft>
                <a:spcPts val="0"/>
              </a:spcAft>
              <a:buNone/>
            </a:pPr>
            <a:r>
              <a:rPr lang="en"/>
              <a:t>To other services.This allows you to</a:t>
            </a:r>
            <a:endParaRPr/>
          </a:p>
          <a:p>
            <a:pPr indent="0" lvl="0" marL="0" rtl="0" algn="l">
              <a:spcBef>
                <a:spcPts val="1200"/>
              </a:spcBef>
              <a:spcAft>
                <a:spcPts val="0"/>
              </a:spcAft>
              <a:buNone/>
            </a:pPr>
            <a:r>
              <a:rPr lang="en"/>
              <a:t>Simplify the calls and implement </a:t>
            </a:r>
            <a:endParaRPr/>
          </a:p>
          <a:p>
            <a:pPr indent="0" lvl="0" marL="0" rtl="0" algn="l">
              <a:spcBef>
                <a:spcPts val="1200"/>
              </a:spcBef>
              <a:spcAft>
                <a:spcPts val="1200"/>
              </a:spcAft>
              <a:buNone/>
            </a:pPr>
            <a:r>
              <a:rPr lang="en"/>
              <a:t>Additional logic </a:t>
            </a:r>
            <a:endParaRPr/>
          </a:p>
        </p:txBody>
      </p:sp>
      <p:pic>
        <p:nvPicPr>
          <p:cNvPr id="446" name="Google Shape;446;p73"/>
          <p:cNvPicPr preferRelativeResize="0"/>
          <p:nvPr/>
        </p:nvPicPr>
        <p:blipFill>
          <a:blip r:embed="rId3">
            <a:alphaModFix/>
          </a:blip>
          <a:stretch>
            <a:fillRect/>
          </a:stretch>
        </p:blipFill>
        <p:spPr>
          <a:xfrm>
            <a:off x="4146000" y="1643375"/>
            <a:ext cx="4610100" cy="2771775"/>
          </a:xfrm>
          <a:prstGeom prst="rect">
            <a:avLst/>
          </a:prstGeom>
          <a:noFill/>
          <a:ln>
            <a:noFill/>
          </a:ln>
        </p:spPr>
      </p:pic>
      <p:pic>
        <p:nvPicPr>
          <p:cNvPr id="447" name="Google Shape;447;p73"/>
          <p:cNvPicPr preferRelativeResize="0"/>
          <p:nvPr/>
        </p:nvPicPr>
        <p:blipFill>
          <a:blip r:embed="rId4">
            <a:alphaModFix/>
          </a:blip>
          <a:stretch>
            <a:fillRect/>
          </a:stretch>
        </p:blipFill>
        <p:spPr>
          <a:xfrm>
            <a:off x="1343025" y="1733550"/>
            <a:ext cx="7067550"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453" name="Google Shape;453;p7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b="1" lang="en" sz="1200"/>
              <a:t>Independently deployable</a:t>
            </a:r>
            <a:r>
              <a:rPr lang="en" sz="1200"/>
              <a:t> – Since microservices are individual units they allow for fast and easy independent deployment of individual features. </a:t>
            </a:r>
            <a:endParaRPr sz="1200"/>
          </a:p>
          <a:p>
            <a:pPr indent="-304800" lvl="0" marL="457200" rtl="0" algn="l">
              <a:lnSpc>
                <a:spcPct val="150000"/>
              </a:lnSpc>
              <a:spcBef>
                <a:spcPts val="0"/>
              </a:spcBef>
              <a:spcAft>
                <a:spcPts val="0"/>
              </a:spcAft>
              <a:buSzPts val="1200"/>
              <a:buChar char="●"/>
            </a:pPr>
            <a:r>
              <a:rPr b="1" lang="en" sz="1200"/>
              <a:t>Technology flexibility</a:t>
            </a:r>
            <a:r>
              <a:rPr lang="en" sz="1200"/>
              <a:t> – Microservice architectures allow teams the freedom to select the tools they desire. </a:t>
            </a:r>
            <a:endParaRPr sz="1200"/>
          </a:p>
          <a:p>
            <a:pPr indent="-304800" lvl="0" marL="457200" rtl="0" algn="l">
              <a:lnSpc>
                <a:spcPct val="150000"/>
              </a:lnSpc>
              <a:spcBef>
                <a:spcPts val="0"/>
              </a:spcBef>
              <a:spcAft>
                <a:spcPts val="0"/>
              </a:spcAft>
              <a:buSzPts val="1200"/>
              <a:buChar char="●"/>
            </a:pPr>
            <a:r>
              <a:rPr b="1" lang="en" sz="1200"/>
              <a:t>High reliability</a:t>
            </a:r>
            <a:r>
              <a:rPr lang="en" sz="1200"/>
              <a:t> – You can deploy changes for a specific service, without the threat of bringing down the entire application.</a:t>
            </a:r>
            <a:endParaRPr sz="1200"/>
          </a:p>
          <a:p>
            <a:pPr indent="0" lvl="0" marL="0" rtl="0" algn="l">
              <a:spcBef>
                <a:spcPts val="1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1926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Disadvantages</a:t>
            </a:r>
            <a:endParaRPr/>
          </a:p>
        </p:txBody>
      </p:sp>
      <p:sp>
        <p:nvSpPr>
          <p:cNvPr id="107" name="Google Shape;107;p20"/>
          <p:cNvSpPr txBox="1"/>
          <p:nvPr>
            <p:ph idx="1" type="body"/>
          </p:nvPr>
        </p:nvSpPr>
        <p:spPr>
          <a:xfrm>
            <a:off x="387900" y="1275525"/>
            <a:ext cx="8368200" cy="3708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b="1" lang="en" sz="1200"/>
              <a:t>Development sprawl</a:t>
            </a:r>
            <a:r>
              <a:rPr lang="en" sz="1200"/>
              <a:t> – Microservices add more complexity compared to a monolith architecture, since there are more services in more places created by multiple teams. If development sprawl isn’t properly managed, it results in slower development speed and poor operational performance. </a:t>
            </a:r>
            <a:endParaRPr sz="1200"/>
          </a:p>
          <a:p>
            <a:pPr indent="-304800" lvl="0" marL="457200" rtl="0" algn="l">
              <a:lnSpc>
                <a:spcPct val="150000"/>
              </a:lnSpc>
              <a:spcBef>
                <a:spcPts val="0"/>
              </a:spcBef>
              <a:spcAft>
                <a:spcPts val="0"/>
              </a:spcAft>
              <a:buSzPts val="1200"/>
              <a:buChar char="●"/>
            </a:pPr>
            <a:r>
              <a:rPr b="1" lang="en" sz="1200"/>
              <a:t>Exponential infrastructure costs</a:t>
            </a:r>
            <a:r>
              <a:rPr lang="en" sz="1200"/>
              <a:t> – Each new microservice can have its own cost for test suite, deployment playbooks, hosting infrastructure, monitoring tools, and more.</a:t>
            </a:r>
            <a:endParaRPr sz="1200"/>
          </a:p>
          <a:p>
            <a:pPr indent="-304800" lvl="0" marL="457200" rtl="0" algn="l">
              <a:lnSpc>
                <a:spcPct val="150000"/>
              </a:lnSpc>
              <a:spcBef>
                <a:spcPts val="0"/>
              </a:spcBef>
              <a:spcAft>
                <a:spcPts val="0"/>
              </a:spcAft>
              <a:buSzPts val="1200"/>
              <a:buChar char="●"/>
            </a:pPr>
            <a:r>
              <a:rPr b="1" lang="en" sz="1200"/>
              <a:t>Added organizational overhead</a:t>
            </a:r>
            <a:r>
              <a:rPr lang="en" sz="1200"/>
              <a:t> – Teams need to add another level of communication and collaboration to coordinate updates and interfaces. </a:t>
            </a:r>
            <a:endParaRPr sz="1200"/>
          </a:p>
          <a:p>
            <a:pPr indent="-304800" lvl="0" marL="457200" rtl="0" algn="l">
              <a:lnSpc>
                <a:spcPct val="150000"/>
              </a:lnSpc>
              <a:spcBef>
                <a:spcPts val="0"/>
              </a:spcBef>
              <a:spcAft>
                <a:spcPts val="0"/>
              </a:spcAft>
              <a:buSzPts val="1200"/>
              <a:buChar char="●"/>
            </a:pPr>
            <a:r>
              <a:rPr b="1" lang="en" sz="1200"/>
              <a:t>Lack of clear ownership</a:t>
            </a:r>
            <a:r>
              <a:rPr lang="en" sz="1200"/>
              <a:t> – As more services are introduced, so are the number of teams running those services. Over time it becomes difficult to know the available services a team can leverage and who to contact for support.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157450" y="1577750"/>
            <a:ext cx="5008800" cy="112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 we need to Switch from </a:t>
            </a:r>
            <a:br>
              <a:rPr lang="en"/>
            </a:br>
            <a:r>
              <a:rPr lang="en"/>
              <a:t>Monolith to Microservices</a:t>
            </a:r>
            <a:endParaRPr/>
          </a:p>
        </p:txBody>
      </p:sp>
      <p:sp>
        <p:nvSpPr>
          <p:cNvPr id="113" name="Google Shape;113;p21"/>
          <p:cNvSpPr txBox="1"/>
          <p:nvPr/>
        </p:nvSpPr>
        <p:spPr>
          <a:xfrm>
            <a:off x="2992200" y="2986100"/>
            <a:ext cx="4470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latin typeface="Roboto"/>
                <a:ea typeface="Roboto"/>
                <a:cs typeface="Roboto"/>
                <a:sym typeface="Roboto"/>
              </a:rPr>
              <a:t>🎂  </a:t>
            </a:r>
            <a:r>
              <a:rPr lang="en" sz="3900">
                <a:solidFill>
                  <a:schemeClr val="dk1"/>
                </a:solidFill>
                <a:latin typeface="Roboto"/>
                <a:ea typeface="Roboto"/>
                <a:cs typeface="Roboto"/>
                <a:sym typeface="Roboto"/>
              </a:rPr>
              <a:t>-&gt;  </a:t>
            </a:r>
            <a:r>
              <a:rPr lang="en" sz="3900">
                <a:latin typeface="Roboto"/>
                <a:ea typeface="Roboto"/>
                <a:cs typeface="Roboto"/>
                <a:sym typeface="Roboto"/>
              </a:rPr>
              <a:t>🍰🍰🍰</a:t>
            </a:r>
            <a:endParaRPr sz="39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