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6" r:id="rId5"/>
    <p:sldMasterId id="2147483658" r:id="rId6"/>
    <p:sldMasterId id="2147483660"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jAgy9YvUj+s7vlVXRn2yFkwfL9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customschemas.google.com/relationships/presentationmetadata" Target="metadata"/><Relationship Id="rId30" Type="http://schemas.openxmlformats.org/officeDocument/2006/relationships/slide" Target="slides/slide21.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3"/>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25"/>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16" name="Google Shape;16;p23"/>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3"/>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3"/>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4" name="Shape 94"/>
        <p:cNvGrpSpPr/>
        <p:nvPr/>
      </p:nvGrpSpPr>
      <p:grpSpPr>
        <a:xfrm>
          <a:off x="0" y="0"/>
          <a:ext cx="0" cy="0"/>
          <a:chOff x="0" y="0"/>
          <a:chExt cx="0" cy="0"/>
        </a:xfrm>
      </p:grpSpPr>
      <p:sp>
        <p:nvSpPr>
          <p:cNvPr id="95" name="Google Shape;95;p35"/>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5"/>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5"/>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6" name="Shape 106"/>
        <p:cNvGrpSpPr/>
        <p:nvPr/>
      </p:nvGrpSpPr>
      <p:grpSpPr>
        <a:xfrm>
          <a:off x="0" y="0"/>
          <a:ext cx="0" cy="0"/>
          <a:chOff x="0" y="0"/>
          <a:chExt cx="0" cy="0"/>
        </a:xfrm>
      </p:grpSpPr>
      <p:sp>
        <p:nvSpPr>
          <p:cNvPr id="107" name="Google Shape;107;p37"/>
          <p:cNvSpPr txBox="1"/>
          <p:nvPr>
            <p:ph type="title"/>
          </p:nvPr>
        </p:nvSpPr>
        <p:spPr>
          <a:xfrm>
            <a:off x="457200" y="5012056"/>
            <a:ext cx="8229600" cy="105156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78766F"/>
              </a:buClr>
              <a:buSzPts val="3600"/>
              <a:buFont typeface="Verdana"/>
              <a:buNone/>
              <a:defRPr b="0" sz="3600">
                <a:solidFill>
                  <a:srgbClr val="78766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7"/>
          <p:cNvSpPr txBox="1"/>
          <p:nvPr>
            <p:ph idx="1" type="body"/>
          </p:nvPr>
        </p:nvSpPr>
        <p:spPr>
          <a:xfrm>
            <a:off x="6462712" y="533400"/>
            <a:ext cx="2240280" cy="4211480"/>
          </a:xfrm>
          <a:prstGeom prst="rect">
            <a:avLst/>
          </a:prstGeom>
          <a:noFill/>
          <a:ln>
            <a:noFill/>
          </a:ln>
        </p:spPr>
        <p:txBody>
          <a:bodyPr anchorCtr="0" anchor="t" bIns="45700" lIns="91425" spcFirstLastPara="1" rIns="91425" wrap="square" tIns="91425">
            <a:noAutofit/>
          </a:bodyPr>
          <a:lstStyle>
            <a:lvl1pPr indent="-228600" lvl="0" marL="457200" algn="l">
              <a:spcBef>
                <a:spcPts val="0"/>
              </a:spcBef>
              <a:spcAft>
                <a:spcPts val="0"/>
              </a:spcAft>
              <a:buSzPts val="1120"/>
              <a:buNone/>
              <a:defRPr sz="1400">
                <a:solidFill>
                  <a:srgbClr val="FFFFFF"/>
                </a:solidFill>
              </a:defRPr>
            </a:lvl1pPr>
            <a:lvl2pPr indent="-304800" lvl="1" marL="914400" algn="l">
              <a:spcBef>
                <a:spcPts val="250"/>
              </a:spcBef>
              <a:spcAft>
                <a:spcPts val="0"/>
              </a:spcAft>
              <a:buSzPts val="1200"/>
              <a:buChar char="◦"/>
              <a:defRPr sz="1200">
                <a:solidFill>
                  <a:srgbClr val="FFFFFF"/>
                </a:solidFill>
              </a:defRPr>
            </a:lvl2pPr>
            <a:lvl3pPr indent="-292100" lvl="2" marL="1371600" algn="l">
              <a:spcBef>
                <a:spcPts val="250"/>
              </a:spcBef>
              <a:spcAft>
                <a:spcPts val="0"/>
              </a:spcAft>
              <a:buSzPts val="1000"/>
              <a:buChar char="●"/>
              <a:defRPr sz="1000">
                <a:solidFill>
                  <a:srgbClr val="FFFFFF"/>
                </a:solidFill>
              </a:defRPr>
            </a:lvl3pPr>
            <a:lvl4pPr indent="-292608" lvl="3" marL="1828800" algn="l">
              <a:spcBef>
                <a:spcPts val="225"/>
              </a:spcBef>
              <a:spcAft>
                <a:spcPts val="0"/>
              </a:spcAft>
              <a:buSzPts val="1008"/>
              <a:buChar char="◦"/>
              <a:defRPr sz="900">
                <a:solidFill>
                  <a:srgbClr val="FFFFFF"/>
                </a:solidFill>
              </a:defRPr>
            </a:lvl4pPr>
            <a:lvl5pPr indent="-285750" lvl="4" marL="2286000" algn="l">
              <a:spcBef>
                <a:spcPts val="250"/>
              </a:spcBef>
              <a:spcAft>
                <a:spcPts val="0"/>
              </a:spcAft>
              <a:buSzPts val="900"/>
              <a:buChar char="●"/>
              <a:defRPr sz="900">
                <a:solidFill>
                  <a:srgbClr val="FFFFFF"/>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109" name="Google Shape;109;p37"/>
          <p:cNvSpPr/>
          <p:nvPr>
            <p:ph idx="2" type="pic"/>
          </p:nvPr>
        </p:nvSpPr>
        <p:spPr>
          <a:xfrm>
            <a:off x="421480" y="435768"/>
            <a:ext cx="5925312" cy="4343400"/>
          </a:xfrm>
          <a:prstGeom prst="snipRoundRect">
            <a:avLst>
              <a:gd fmla="val 1040" name="adj1"/>
              <a:gd fmla="val 0" name="adj2"/>
            </a:avLst>
          </a:prstGeom>
          <a:solidFill>
            <a:srgbClr val="4F4D49"/>
          </a:solidFill>
          <a:ln>
            <a:noFill/>
          </a:ln>
        </p:spPr>
      </p:sp>
      <p:sp>
        <p:nvSpPr>
          <p:cNvPr id="110" name="Google Shape;110;p37"/>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7"/>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7"/>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26"/>
          <p:cNvSpPr txBox="1"/>
          <p:nvPr>
            <p:ph type="title"/>
          </p:nvPr>
        </p:nvSpPr>
        <p:spPr>
          <a:xfrm rot="5400000">
            <a:off x="4991101" y="2171704"/>
            <a:ext cx="5257799" cy="1981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 type="body"/>
          </p:nvPr>
        </p:nvSpPr>
        <p:spPr>
          <a:xfrm rot="5400000">
            <a:off x="876300" y="190503"/>
            <a:ext cx="5257801" cy="5943600"/>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25"/>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22" name="Google Shape;22;p26"/>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6"/>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27"/>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 type="body"/>
          </p:nvPr>
        </p:nvSpPr>
        <p:spPr>
          <a:xfrm rot="5400000">
            <a:off x="2500884" y="-1467612"/>
            <a:ext cx="4187952" cy="8183880"/>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25"/>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28" name="Google Shape;28;p27"/>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7"/>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7"/>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28"/>
          <p:cNvSpPr txBox="1"/>
          <p:nvPr>
            <p:ph type="title"/>
          </p:nvPr>
        </p:nvSpPr>
        <p:spPr>
          <a:xfrm>
            <a:off x="5538784" y="533400"/>
            <a:ext cx="2971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200"/>
              <a:buFont typeface="Verdana"/>
              <a:buNone/>
              <a:defRPr b="1" sz="22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 type="body"/>
          </p:nvPr>
        </p:nvSpPr>
        <p:spPr>
          <a:xfrm>
            <a:off x="5538847" y="1447802"/>
            <a:ext cx="2971800" cy="4206112"/>
          </a:xfrm>
          <a:prstGeom prst="rect">
            <a:avLst/>
          </a:prstGeom>
          <a:noFill/>
          <a:ln>
            <a:noFill/>
          </a:ln>
        </p:spPr>
        <p:txBody>
          <a:bodyPr anchorCtr="0" anchor="t" bIns="45700" lIns="91425" spcFirstLastPara="1" rIns="91425" wrap="square" tIns="91425">
            <a:noAutofit/>
          </a:bodyPr>
          <a:lstStyle>
            <a:lvl1pPr indent="-228600" lvl="0" marL="457200" marR="18288" algn="l">
              <a:spcBef>
                <a:spcPts val="0"/>
              </a:spcBef>
              <a:spcAft>
                <a:spcPts val="0"/>
              </a:spcAft>
              <a:buSzPts val="1120"/>
              <a:buNone/>
              <a:defRPr sz="1400">
                <a:solidFill>
                  <a:schemeClr val="dk1"/>
                </a:solidFill>
              </a:defRPr>
            </a:lvl1pPr>
            <a:lvl2pPr indent="-228600" lvl="1" marL="914400" algn="l">
              <a:spcBef>
                <a:spcPts val="250"/>
              </a:spcBef>
              <a:spcAft>
                <a:spcPts val="0"/>
              </a:spcAft>
              <a:buSzPts val="1200"/>
              <a:buNone/>
              <a:defRPr sz="1200">
                <a:solidFill>
                  <a:schemeClr val="dk1"/>
                </a:solidFill>
              </a:defRPr>
            </a:lvl2pPr>
            <a:lvl3pPr indent="-228600" lvl="2" marL="1371600" algn="l">
              <a:spcBef>
                <a:spcPts val="250"/>
              </a:spcBef>
              <a:spcAft>
                <a:spcPts val="0"/>
              </a:spcAft>
              <a:buSzPts val="1000"/>
              <a:buNone/>
              <a:defRPr sz="1000">
                <a:solidFill>
                  <a:schemeClr val="dk1"/>
                </a:solidFill>
              </a:defRPr>
            </a:lvl3pPr>
            <a:lvl4pPr indent="-228600" lvl="3" marL="1828800" algn="l">
              <a:spcBef>
                <a:spcPts val="225"/>
              </a:spcBef>
              <a:spcAft>
                <a:spcPts val="0"/>
              </a:spcAft>
              <a:buSzPts val="1008"/>
              <a:buNone/>
              <a:defRPr sz="900">
                <a:solidFill>
                  <a:schemeClr val="dk1"/>
                </a:solidFill>
              </a:defRPr>
            </a:lvl4pPr>
            <a:lvl5pPr indent="-228600" lvl="4" marL="2286000" algn="l">
              <a:spcBef>
                <a:spcPts val="250"/>
              </a:spcBef>
              <a:spcAft>
                <a:spcPts val="0"/>
              </a:spcAft>
              <a:buSzPts val="900"/>
              <a:buNone/>
              <a:defRPr sz="900">
                <a:solidFill>
                  <a:schemeClr val="dk1"/>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4" name="Google Shape;34;p28"/>
          <p:cNvSpPr txBox="1"/>
          <p:nvPr>
            <p:ph idx="2" type="body"/>
          </p:nvPr>
        </p:nvSpPr>
        <p:spPr>
          <a:xfrm>
            <a:off x="761372" y="930144"/>
            <a:ext cx="4626159" cy="4724402"/>
          </a:xfrm>
          <a:prstGeom prst="rect">
            <a:avLst/>
          </a:prstGeom>
          <a:noFill/>
          <a:ln>
            <a:noFill/>
          </a:ln>
        </p:spPr>
        <p:txBody>
          <a:bodyPr anchorCtr="0" anchor="t" bIns="45700" lIns="182875" spcFirstLastPara="1" rIns="91425" wrap="square" tIns="91425">
            <a:noAutofit/>
          </a:bodyPr>
          <a:lstStyle>
            <a:lvl1pPr indent="-370840" lvl="0" marL="457200" algn="l">
              <a:spcBef>
                <a:spcPts val="250"/>
              </a:spcBef>
              <a:spcAft>
                <a:spcPts val="0"/>
              </a:spcAft>
              <a:buSzPts val="2240"/>
              <a:buChar char="⚫"/>
              <a:defRPr sz="2800">
                <a:solidFill>
                  <a:schemeClr val="dk1"/>
                </a:solidFill>
              </a:defRPr>
            </a:lvl1pPr>
            <a:lvl2pPr indent="-393700" lvl="1" marL="914400" algn="l">
              <a:spcBef>
                <a:spcPts val="250"/>
              </a:spcBef>
              <a:spcAft>
                <a:spcPts val="0"/>
              </a:spcAft>
              <a:buSzPts val="2600"/>
              <a:buChar char="◦"/>
              <a:defRPr sz="2600">
                <a:solidFill>
                  <a:schemeClr val="dk1"/>
                </a:solidFill>
              </a:defRPr>
            </a:lvl2pPr>
            <a:lvl3pPr indent="-381000" lvl="2" marL="1371600" algn="l">
              <a:spcBef>
                <a:spcPts val="250"/>
              </a:spcBef>
              <a:spcAft>
                <a:spcPts val="0"/>
              </a:spcAft>
              <a:buSzPts val="2400"/>
              <a:buChar char="●"/>
              <a:defRPr sz="2400">
                <a:solidFill>
                  <a:schemeClr val="dk1"/>
                </a:solidFill>
              </a:defRPr>
            </a:lvl3pPr>
            <a:lvl4pPr indent="-370839" lvl="3" marL="1828800" algn="l">
              <a:spcBef>
                <a:spcPts val="225"/>
              </a:spcBef>
              <a:spcAft>
                <a:spcPts val="0"/>
              </a:spcAft>
              <a:buSzPts val="2240"/>
              <a:buChar char="◦"/>
              <a:defRPr sz="2000">
                <a:solidFill>
                  <a:schemeClr val="dk1"/>
                </a:solidFill>
              </a:defRPr>
            </a:lvl4pPr>
            <a:lvl5pPr indent="-355600" lvl="4" marL="2286000" algn="l">
              <a:spcBef>
                <a:spcPts val="250"/>
              </a:spcBef>
              <a:spcAft>
                <a:spcPts val="0"/>
              </a:spcAft>
              <a:buSzPts val="2000"/>
              <a:buChar char="●"/>
              <a:defRPr sz="2000">
                <a:solidFill>
                  <a:schemeClr val="dk1"/>
                </a:solidFill>
              </a:defRPr>
            </a:lvl5pPr>
            <a:lvl6pPr indent="-228600" lvl="5" marL="2743200" algn="l">
              <a:spcBef>
                <a:spcPts val="250"/>
              </a:spcBef>
              <a:spcAft>
                <a:spcPts val="0"/>
              </a:spcAft>
              <a:buSzPts val="1700"/>
              <a:buNone/>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5" name="Google Shape;35;p28"/>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8"/>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9"/>
          <p:cNvSpPr txBox="1"/>
          <p:nvPr>
            <p:ph type="title"/>
          </p:nvPr>
        </p:nvSpPr>
        <p:spPr>
          <a:xfrm>
            <a:off x="503237" y="4986337"/>
            <a:ext cx="8183562" cy="10509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9"/>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0"/>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 type="body"/>
          </p:nvPr>
        </p:nvSpPr>
        <p:spPr>
          <a:xfrm>
            <a:off x="607224" y="579438"/>
            <a:ext cx="3931920" cy="792162"/>
          </a:xfrm>
          <a:prstGeom prst="rect">
            <a:avLst/>
          </a:prstGeom>
          <a:noFill/>
          <a:ln>
            <a:noFill/>
          </a:ln>
        </p:spPr>
        <p:txBody>
          <a:bodyPr anchorCtr="0" anchor="ctr" bIns="45700" lIns="146300" spcFirstLastPara="1" rIns="91425" wrap="square" tIns="91425">
            <a:no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25"/>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6" name="Google Shape;46;p30"/>
          <p:cNvSpPr txBox="1"/>
          <p:nvPr>
            <p:ph idx="2" type="body"/>
          </p:nvPr>
        </p:nvSpPr>
        <p:spPr>
          <a:xfrm>
            <a:off x="4652169" y="579438"/>
            <a:ext cx="3931920" cy="792162"/>
          </a:xfrm>
          <a:prstGeom prst="rect">
            <a:avLst/>
          </a:prstGeom>
          <a:noFill/>
          <a:ln>
            <a:noFill/>
          </a:ln>
        </p:spPr>
        <p:txBody>
          <a:bodyPr anchorCtr="0" anchor="ctr" bIns="45700" lIns="137150" spcFirstLastPara="1" rIns="91425" wrap="square" tIns="91425">
            <a:no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25"/>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7" name="Google Shape;47;p30"/>
          <p:cNvSpPr txBox="1"/>
          <p:nvPr>
            <p:ph idx="3" type="body"/>
          </p:nvPr>
        </p:nvSpPr>
        <p:spPr>
          <a:xfrm>
            <a:off x="607224" y="1447800"/>
            <a:ext cx="3931920" cy="3489960"/>
          </a:xfrm>
          <a:prstGeom prst="rect">
            <a:avLst/>
          </a:prstGeom>
          <a:noFill/>
          <a:ln>
            <a:noFill/>
          </a:ln>
        </p:spPr>
        <p:txBody>
          <a:bodyPr anchorCtr="0" anchor="t" bIns="45700" lIns="182875" spcFirstLastPara="1" rIns="91425" wrap="square" tIns="91425">
            <a:no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25"/>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8" name="Google Shape;48;p30"/>
          <p:cNvSpPr txBox="1"/>
          <p:nvPr>
            <p:ph idx="4" type="body"/>
          </p:nvPr>
        </p:nvSpPr>
        <p:spPr>
          <a:xfrm>
            <a:off x="4652169" y="1447800"/>
            <a:ext cx="3931920" cy="3489960"/>
          </a:xfrm>
          <a:prstGeom prst="rect">
            <a:avLst/>
          </a:prstGeom>
          <a:noFill/>
          <a:ln>
            <a:noFill/>
          </a:ln>
        </p:spPr>
        <p:txBody>
          <a:bodyPr anchorCtr="0" anchor="t" bIns="45700" lIns="182875" spcFirstLastPara="1" rIns="91425" wrap="square" tIns="91425">
            <a:no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25"/>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9" name="Google Shape;49;p30"/>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31"/>
          <p:cNvSpPr txBox="1"/>
          <p:nvPr>
            <p:ph type="title"/>
          </p:nvPr>
        </p:nvSpPr>
        <p:spPr>
          <a:xfrm>
            <a:off x="503237" y="4986337"/>
            <a:ext cx="8183562" cy="10509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 type="body"/>
          </p:nvPr>
        </p:nvSpPr>
        <p:spPr>
          <a:xfrm>
            <a:off x="514352" y="530352"/>
            <a:ext cx="3931920" cy="4389120"/>
          </a:xfrm>
          <a:prstGeom prst="rect">
            <a:avLst/>
          </a:prstGeom>
          <a:noFill/>
          <a:ln>
            <a:noFill/>
          </a:ln>
        </p:spPr>
        <p:txBody>
          <a:bodyPr anchorCtr="0" anchor="t" bIns="45700" lIns="182875" spcFirstLastPara="1" rIns="91425" wrap="square" tIns="91425">
            <a:no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25"/>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5" name="Google Shape;55;p31"/>
          <p:cNvSpPr txBox="1"/>
          <p:nvPr>
            <p:ph idx="2" type="body"/>
          </p:nvPr>
        </p:nvSpPr>
        <p:spPr>
          <a:xfrm>
            <a:off x="4755360" y="530352"/>
            <a:ext cx="3931920" cy="4389120"/>
          </a:xfrm>
          <a:prstGeom prst="rect">
            <a:avLst/>
          </a:prstGeom>
          <a:noFill/>
          <a:ln>
            <a:noFill/>
          </a:ln>
        </p:spPr>
        <p:txBody>
          <a:bodyPr anchorCtr="0" anchor="t" bIns="45700" lIns="182875" spcFirstLastPara="1" rIns="91425" wrap="square" tIns="91425">
            <a:no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25"/>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6" name="Google Shape;56;p31"/>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1"/>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1"/>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25"/>
          <p:cNvSpPr txBox="1"/>
          <p:nvPr>
            <p:ph type="ctrTitle"/>
          </p:nvPr>
        </p:nvSpPr>
        <p:spPr>
          <a:xfrm>
            <a:off x="722376" y="1820206"/>
            <a:ext cx="7772400" cy="1828800"/>
          </a:xfrm>
          <a:prstGeom prst="rect">
            <a:avLst/>
          </a:prstGeom>
          <a:noFill/>
          <a:ln>
            <a:noFill/>
          </a:ln>
        </p:spPr>
        <p:txBody>
          <a:bodyPr anchorCtr="0" anchor="b" bIns="45700" lIns="45700" spcFirstLastPara="1" rIns="45700" wrap="square" tIns="45700">
            <a:normAutofit/>
          </a:bodyPr>
          <a:lstStyle>
            <a:lvl1pPr lvl="0" algn="r">
              <a:spcBef>
                <a:spcPts val="0"/>
              </a:spcBef>
              <a:spcAft>
                <a:spcPts val="0"/>
              </a:spcAft>
              <a:buSzPts val="1400"/>
              <a:buNone/>
              <a:defRPr b="1" sz="4500">
                <a:solidFill>
                  <a:srgbClr val="FF8C3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 type="subTitle"/>
          </p:nvPr>
        </p:nvSpPr>
        <p:spPr>
          <a:xfrm>
            <a:off x="722376" y="3685032"/>
            <a:ext cx="7772400" cy="914400"/>
          </a:xfrm>
          <a:prstGeom prst="rect">
            <a:avLst/>
          </a:prstGeom>
          <a:noFill/>
          <a:ln>
            <a:noFill/>
          </a:ln>
        </p:spPr>
        <p:txBody>
          <a:bodyPr anchorCtr="0" anchor="t" bIns="45700" lIns="182875" spcFirstLastPara="1" rIns="91425" wrap="square" tIns="0">
            <a:noAutofit/>
          </a:bodyPr>
          <a:lstStyle>
            <a:lvl1pPr lvl="0" algn="r">
              <a:spcBef>
                <a:spcPts val="0"/>
              </a:spcBef>
              <a:spcAft>
                <a:spcPts val="0"/>
              </a:spcAft>
              <a:buSzPts val="1600"/>
              <a:buNone/>
              <a:defRPr sz="2000">
                <a:solidFill>
                  <a:srgbClr val="78766F"/>
                </a:solidFill>
              </a:defRPr>
            </a:lvl1pPr>
            <a:lvl2pPr lvl="1" algn="ctr">
              <a:spcBef>
                <a:spcPts val="250"/>
              </a:spcBef>
              <a:spcAft>
                <a:spcPts val="0"/>
              </a:spcAft>
              <a:buSzPts val="1800"/>
              <a:buNone/>
              <a:defRPr/>
            </a:lvl2pPr>
            <a:lvl3pPr lvl="2" algn="ctr">
              <a:spcBef>
                <a:spcPts val="250"/>
              </a:spcBef>
              <a:spcAft>
                <a:spcPts val="0"/>
              </a:spcAft>
              <a:buSzPts val="1800"/>
              <a:buNone/>
              <a:defRPr/>
            </a:lvl3pPr>
            <a:lvl4pPr lvl="3" algn="ctr">
              <a:spcBef>
                <a:spcPts val="225"/>
              </a:spcBef>
              <a:spcAft>
                <a:spcPts val="0"/>
              </a:spcAft>
              <a:buSzPts val="2016"/>
              <a:buNone/>
              <a:defRPr/>
            </a:lvl4pPr>
            <a:lvl5pPr lvl="4" algn="ctr">
              <a:spcBef>
                <a:spcPts val="250"/>
              </a:spcBef>
              <a:spcAft>
                <a:spcPts val="0"/>
              </a:spcAft>
              <a:buSzPts val="1800"/>
              <a:buNone/>
              <a:defRPr/>
            </a:lvl5pPr>
            <a:lvl6pPr lvl="5" algn="ctr">
              <a:spcBef>
                <a:spcPts val="250"/>
              </a:spcBef>
              <a:spcAft>
                <a:spcPts val="0"/>
              </a:spcAft>
              <a:buSzPts val="1800"/>
              <a:buNone/>
              <a:defRPr/>
            </a:lvl6pPr>
            <a:lvl7pPr lvl="6" algn="ctr">
              <a:spcBef>
                <a:spcPts val="255"/>
              </a:spcBef>
              <a:spcAft>
                <a:spcPts val="0"/>
              </a:spcAft>
              <a:buSzPts val="1800"/>
              <a:buNone/>
              <a:defRPr/>
            </a:lvl7pPr>
            <a:lvl8pPr lvl="7" algn="ctr">
              <a:spcBef>
                <a:spcPts val="257"/>
              </a:spcBef>
              <a:spcAft>
                <a:spcPts val="0"/>
              </a:spcAft>
              <a:buSzPts val="1800"/>
              <a:buNone/>
              <a:defRPr/>
            </a:lvl8pPr>
            <a:lvl9pPr lvl="8" algn="ctr">
              <a:spcBef>
                <a:spcPts val="255"/>
              </a:spcBef>
              <a:spcAft>
                <a:spcPts val="0"/>
              </a:spcAft>
              <a:buSzPts val="1800"/>
              <a:buNone/>
              <a:defRPr/>
            </a:lvl9pPr>
          </a:lstStyle>
          <a:p/>
        </p:txBody>
      </p:sp>
      <p:sp>
        <p:nvSpPr>
          <p:cNvPr id="70" name="Google Shape;70;p25"/>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1" name="Shape 81"/>
        <p:cNvGrpSpPr/>
        <p:nvPr/>
      </p:nvGrpSpPr>
      <p:grpSpPr>
        <a:xfrm>
          <a:off x="0" y="0"/>
          <a:ext cx="0" cy="0"/>
          <a:chOff x="0" y="0"/>
          <a:chExt cx="0" cy="0"/>
        </a:xfrm>
      </p:grpSpPr>
      <p:sp>
        <p:nvSpPr>
          <p:cNvPr id="82" name="Google Shape;82;p33"/>
          <p:cNvSpPr txBox="1"/>
          <p:nvPr>
            <p:ph type="title"/>
          </p:nvPr>
        </p:nvSpPr>
        <p:spPr>
          <a:xfrm>
            <a:off x="468344" y="4928616"/>
            <a:ext cx="8183880" cy="676656"/>
          </a:xfrm>
          <a:prstGeom prst="rect">
            <a:avLst/>
          </a:prstGeom>
          <a:noFill/>
          <a:ln>
            <a:noFill/>
          </a:ln>
        </p:spPr>
        <p:txBody>
          <a:bodyPr anchorCtr="0" anchor="b" bIns="0" lIns="91425" spcFirstLastPara="1" rIns="91425" wrap="square" tIns="45700">
            <a:normAutofit/>
          </a:bodyPr>
          <a:lstStyle>
            <a:lvl1pPr lvl="0" algn="l">
              <a:spcBef>
                <a:spcPts val="0"/>
              </a:spcBef>
              <a:spcAft>
                <a:spcPts val="0"/>
              </a:spcAft>
              <a:buClr>
                <a:srgbClr val="78766F"/>
              </a:buClr>
              <a:buSzPts val="3600"/>
              <a:buFont typeface="Verdana"/>
              <a:buNone/>
              <a:defRPr b="0" sz="3600" cap="none">
                <a:solidFill>
                  <a:srgbClr val="78766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 type="body"/>
          </p:nvPr>
        </p:nvSpPr>
        <p:spPr>
          <a:xfrm>
            <a:off x="468344" y="5624484"/>
            <a:ext cx="8183880" cy="420624"/>
          </a:xfrm>
          <a:prstGeom prst="rect">
            <a:avLst/>
          </a:prstGeom>
          <a:noFill/>
          <a:ln>
            <a:noFill/>
          </a:ln>
        </p:spPr>
        <p:txBody>
          <a:bodyPr anchorCtr="0" anchor="t" bIns="45700" lIns="118850" spcFirstLastPara="1" rIns="91425" wrap="square" tIns="0">
            <a:noAutofit/>
          </a:bodyPr>
          <a:lstStyle>
            <a:lvl1pPr indent="-228600" lvl="0" marL="457200" marR="36576" algn="l">
              <a:spcBef>
                <a:spcPts val="0"/>
              </a:spcBef>
              <a:spcAft>
                <a:spcPts val="0"/>
              </a:spcAft>
              <a:buSzPts val="1440"/>
              <a:buNone/>
              <a:defRPr b="0" sz="1800">
                <a:solidFill>
                  <a:srgbClr val="B75C00"/>
                </a:solidFill>
              </a:defRPr>
            </a:lvl1pPr>
            <a:lvl2pPr indent="-228600" lvl="1" marL="914400" algn="l">
              <a:spcBef>
                <a:spcPts val="250"/>
              </a:spcBef>
              <a:spcAft>
                <a:spcPts val="0"/>
              </a:spcAft>
              <a:buSzPts val="1800"/>
              <a:buNone/>
              <a:defRPr sz="1800">
                <a:solidFill>
                  <a:srgbClr val="888888"/>
                </a:solidFill>
              </a:defRPr>
            </a:lvl2pPr>
            <a:lvl3pPr indent="-228600" lvl="2" marL="1371600" algn="l">
              <a:spcBef>
                <a:spcPts val="250"/>
              </a:spcBef>
              <a:spcAft>
                <a:spcPts val="0"/>
              </a:spcAft>
              <a:buSzPts val="1600"/>
              <a:buNone/>
              <a:defRPr sz="1600">
                <a:solidFill>
                  <a:srgbClr val="888888"/>
                </a:solidFill>
              </a:defRPr>
            </a:lvl3pPr>
            <a:lvl4pPr indent="-228600" lvl="3" marL="1828800" algn="l">
              <a:spcBef>
                <a:spcPts val="225"/>
              </a:spcBef>
              <a:spcAft>
                <a:spcPts val="0"/>
              </a:spcAft>
              <a:buSzPts val="1568"/>
              <a:buNone/>
              <a:defRPr sz="1400">
                <a:solidFill>
                  <a:srgbClr val="888888"/>
                </a:solidFill>
              </a:defRPr>
            </a:lvl4pPr>
            <a:lvl5pPr indent="-228600" lvl="4" marL="2286000" algn="l">
              <a:spcBef>
                <a:spcPts val="250"/>
              </a:spcBef>
              <a:spcAft>
                <a:spcPts val="0"/>
              </a:spcAft>
              <a:buSzPts val="1400"/>
              <a:buNone/>
              <a:defRPr sz="1400">
                <a:solidFill>
                  <a:srgbClr val="888888"/>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84" name="Google Shape;84;p33"/>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3"/>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3"/>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22"/>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 name="Google Shape;7;p22"/>
          <p:cNvSpPr/>
          <p:nvPr/>
        </p:nvSpPr>
        <p:spPr>
          <a:xfrm>
            <a:off x="418596" y="434162"/>
            <a:ext cx="8306809" cy="548640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imes New Roman"/>
              <a:buNone/>
            </a:pPr>
            <a:r>
              <a:t/>
            </a:r>
            <a:endParaRPr b="0" i="0" sz="2400" u="none" cap="none" strike="noStrike">
              <a:solidFill>
                <a:schemeClr val="lt1"/>
              </a:solidFill>
              <a:latin typeface="Verdana"/>
              <a:ea typeface="Verdana"/>
              <a:cs typeface="Verdana"/>
              <a:sym typeface="Verdana"/>
            </a:endParaRPr>
          </a:p>
        </p:txBody>
      </p:sp>
      <p:sp>
        <p:nvSpPr>
          <p:cNvPr id="8" name="Google Shape;8;p22"/>
          <p:cNvSpPr txBox="1"/>
          <p:nvPr>
            <p:ph type="title"/>
          </p:nvPr>
        </p:nvSpPr>
        <p:spPr>
          <a:xfrm>
            <a:off x="503237" y="4986337"/>
            <a:ext cx="8183562" cy="1050925"/>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9" name="Google Shape;9;p22"/>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0" name="Google Shape;10;p22"/>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1" name="Google Shape;11;p22"/>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2" name="Google Shape;12;p22"/>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24"/>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 name="Google Shape;61;p24"/>
          <p:cNvSpPr/>
          <p:nvPr/>
        </p:nvSpPr>
        <p:spPr>
          <a:xfrm>
            <a:off x="418596" y="434162"/>
            <a:ext cx="8306809" cy="3108960"/>
          </a:xfrm>
          <a:prstGeom prst="roundRect">
            <a:avLst>
              <a:gd fmla="val 4578"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imes New Roman"/>
              <a:buNone/>
            </a:pPr>
            <a:r>
              <a:t/>
            </a:r>
            <a:endParaRPr b="0" i="0" sz="2400" u="none" cap="none" strike="noStrike">
              <a:solidFill>
                <a:schemeClr val="lt1"/>
              </a:solidFill>
              <a:latin typeface="Verdana"/>
              <a:ea typeface="Verdana"/>
              <a:cs typeface="Verdana"/>
              <a:sym typeface="Verdana"/>
            </a:endParaRPr>
          </a:p>
        </p:txBody>
      </p:sp>
      <p:sp>
        <p:nvSpPr>
          <p:cNvPr id="62" name="Google Shape;62;p24"/>
          <p:cNvSpPr txBox="1"/>
          <p:nvPr>
            <p:ph type="title"/>
          </p:nvPr>
        </p:nvSpPr>
        <p:spPr>
          <a:xfrm>
            <a:off x="503237" y="4986337"/>
            <a:ext cx="8183562" cy="1050925"/>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63" name="Google Shape;63;p24"/>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64" name="Google Shape;64;p24"/>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5" name="Google Shape;65;p24"/>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6" name="Google Shape;66;p24"/>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32"/>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 name="Google Shape;75;p32"/>
          <p:cNvSpPr/>
          <p:nvPr/>
        </p:nvSpPr>
        <p:spPr>
          <a:xfrm>
            <a:off x="418596" y="434162"/>
            <a:ext cx="8306809" cy="4341329"/>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imes New Roman"/>
              <a:buNone/>
            </a:pPr>
            <a:r>
              <a:t/>
            </a:r>
            <a:endParaRPr b="0" i="0" sz="2400" u="none" cap="none" strike="noStrike">
              <a:solidFill>
                <a:schemeClr val="lt1"/>
              </a:solidFill>
              <a:latin typeface="Verdana"/>
              <a:ea typeface="Verdana"/>
              <a:cs typeface="Verdana"/>
              <a:sym typeface="Verdana"/>
            </a:endParaRPr>
          </a:p>
        </p:txBody>
      </p:sp>
      <p:sp>
        <p:nvSpPr>
          <p:cNvPr id="76" name="Google Shape;76;p32"/>
          <p:cNvSpPr txBox="1"/>
          <p:nvPr>
            <p:ph type="title"/>
          </p:nvPr>
        </p:nvSpPr>
        <p:spPr>
          <a:xfrm>
            <a:off x="503237" y="4986337"/>
            <a:ext cx="8183562" cy="1050925"/>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77" name="Google Shape;77;p32"/>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78" name="Google Shape;78;p32"/>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9" name="Google Shape;79;p32"/>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0" name="Google Shape;80;p32"/>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 name="Shape 87"/>
        <p:cNvGrpSpPr/>
        <p:nvPr/>
      </p:nvGrpSpPr>
      <p:grpSpPr>
        <a:xfrm>
          <a:off x="0" y="0"/>
          <a:ext cx="0" cy="0"/>
          <a:chOff x="0" y="0"/>
          <a:chExt cx="0" cy="0"/>
        </a:xfrm>
      </p:grpSpPr>
      <p:sp>
        <p:nvSpPr>
          <p:cNvPr id="88" name="Google Shape;88;p34"/>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 name="Google Shape;89;p34"/>
          <p:cNvSpPr txBox="1"/>
          <p:nvPr>
            <p:ph type="title"/>
          </p:nvPr>
        </p:nvSpPr>
        <p:spPr>
          <a:xfrm>
            <a:off x="503237" y="4986337"/>
            <a:ext cx="8183562" cy="1050925"/>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90" name="Google Shape;90;p34"/>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91" name="Google Shape;91;p34"/>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2" name="Google Shape;92;p34"/>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3" name="Google Shape;93;p34"/>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sp>
        <p:nvSpPr>
          <p:cNvPr id="99" name="Google Shape;99;p36"/>
          <p:cNvSpPr/>
          <p:nvPr/>
        </p:nvSpPr>
        <p:spPr>
          <a:xfrm>
            <a:off x="304800" y="328612"/>
            <a:ext cx="8532812" cy="6197600"/>
          </a:xfrm>
          <a:prstGeom prst="roundRect">
            <a:avLst>
              <a:gd fmla="val 449" name="adj"/>
            </a:avLst>
          </a:prstGeom>
          <a:gradFill>
            <a:gsLst>
              <a:gs pos="0">
                <a:srgbClr val="FFFFFF"/>
              </a:gs>
              <a:gs pos="97999">
                <a:srgbClr val="FFFFFF"/>
              </a:gs>
              <a:gs pos="99055">
                <a:srgbClr val="F7F7F7"/>
              </a:gs>
              <a:gs pos="100000">
                <a:srgbClr val="DADADA"/>
              </a:gs>
            </a:gsLst>
            <a:lin ang="5400000" scaled="0"/>
          </a:gradFill>
          <a:ln cap="rnd" cmpd="sng" w="9525">
            <a:solidFill>
              <a:srgbClr val="A4A3A3"/>
            </a:solidFill>
            <a:prstDash val="solid"/>
            <a:miter lim="800000"/>
            <a:headEnd len="sm" w="sm" type="none"/>
            <a:tailEnd len="sm" w="sm" type="none"/>
          </a:ln>
          <a:effectLst>
            <a:outerShdw blurRad="63500" dir="5400000" dist="50800">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 name="Google Shape;100;p36"/>
          <p:cNvSpPr/>
          <p:nvPr/>
        </p:nvSpPr>
        <p:spPr>
          <a:xfrm>
            <a:off x="6400800" y="433387"/>
            <a:ext cx="2324100" cy="4343400"/>
          </a:xfrm>
          <a:custGeom>
            <a:rect b="b" l="l" r="r" t="t"/>
            <a:pathLst>
              <a:path extrusionOk="0" h="4343400" w="2324100">
                <a:moveTo>
                  <a:pt x="0" y="0"/>
                </a:moveTo>
                <a:lnTo>
                  <a:pt x="2260234" y="0"/>
                </a:lnTo>
                <a:lnTo>
                  <a:pt x="2260234" y="0"/>
                </a:lnTo>
                <a:cubicBezTo>
                  <a:pt x="2268620" y="0"/>
                  <a:pt x="2276926" y="1652"/>
                  <a:pt x="2284674" y="4861"/>
                </a:cubicBezTo>
                <a:cubicBezTo>
                  <a:pt x="2292422" y="8071"/>
                  <a:pt x="2299463" y="12775"/>
                  <a:pt x="2305394" y="18705"/>
                </a:cubicBezTo>
                <a:cubicBezTo>
                  <a:pt x="2311324" y="24636"/>
                  <a:pt x="2316028" y="31677"/>
                  <a:pt x="2319238" y="39425"/>
                </a:cubicBezTo>
                <a:cubicBezTo>
                  <a:pt x="2322447" y="47173"/>
                  <a:pt x="2324100" y="55479"/>
                  <a:pt x="2324100" y="63866"/>
                </a:cubicBezTo>
                <a:lnTo>
                  <a:pt x="2324100" y="4343400"/>
                </a:lnTo>
                <a:lnTo>
                  <a:pt x="0" y="4343400"/>
                </a:lnTo>
                <a:close/>
              </a:path>
            </a:pathLst>
          </a:cu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 name="Google Shape;101;p36"/>
          <p:cNvSpPr txBox="1"/>
          <p:nvPr>
            <p:ph type="title"/>
          </p:nvPr>
        </p:nvSpPr>
        <p:spPr>
          <a:xfrm>
            <a:off x="503237" y="4986337"/>
            <a:ext cx="8183562" cy="1050925"/>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1pPr>
            <a:lvl2pPr lvl="1"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2pPr>
            <a:lvl3pPr lvl="2"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3pPr>
            <a:lvl4pPr lvl="3"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4pPr>
            <a:lvl5pPr lvl="4"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5pPr>
            <a:lvl6pPr lvl="5"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6pPr>
            <a:lvl7pPr lvl="6"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7pPr>
            <a:lvl8pPr lvl="7"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8pPr>
            <a:lvl9pPr lvl="8" marR="0" rtl="0" algn="l">
              <a:spcBef>
                <a:spcPts val="0"/>
              </a:spcBef>
              <a:spcAft>
                <a:spcPts val="0"/>
              </a:spcAft>
              <a:buSzPts val="1400"/>
              <a:buNone/>
              <a:defRPr b="1" i="0" sz="3600" u="none" cap="none" strike="noStrike">
                <a:solidFill>
                  <a:srgbClr val="FF8D3E"/>
                </a:solidFill>
                <a:latin typeface="Verdana"/>
                <a:ea typeface="Verdana"/>
                <a:cs typeface="Verdana"/>
                <a:sym typeface="Verdana"/>
              </a:defRPr>
            </a:lvl9pPr>
          </a:lstStyle>
          <a:p/>
        </p:txBody>
      </p:sp>
      <p:sp>
        <p:nvSpPr>
          <p:cNvPr id="102" name="Google Shape;102;p36"/>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D3742"/>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25"/>
              </a:spcBef>
              <a:spcAft>
                <a:spcPts val="0"/>
              </a:spcAft>
              <a:buClr>
                <a:srgbClr val="ED3742"/>
              </a:buClr>
              <a:buSzPts val="2128"/>
              <a:buFont typeface="Verdana"/>
              <a:buChar char="◦"/>
              <a:defRPr b="0" i="0" sz="1900" u="none" cap="none" strike="noStrike">
                <a:solidFill>
                  <a:schemeClr val="dk1"/>
                </a:solidFill>
                <a:latin typeface="Verdana"/>
                <a:ea typeface="Verdana"/>
                <a:cs typeface="Verdana"/>
                <a:sym typeface="Verdana"/>
              </a:defRPr>
            </a:lvl4pPr>
            <a:lvl5pPr indent="-355600" lvl="4" marL="2286000" marR="0" rtl="0" algn="l">
              <a:spcBef>
                <a:spcPts val="250"/>
              </a:spcBef>
              <a:spcAft>
                <a:spcPts val="0"/>
              </a:spcAft>
              <a:buClr>
                <a:srgbClr val="4A85BF"/>
              </a:buClr>
              <a:buSzPts val="2000"/>
              <a:buFont typeface="Noto Sans Symbols"/>
              <a:buChar char="●"/>
              <a:defRPr b="0" i="0" sz="20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03" name="Google Shape;103;p36"/>
          <p:cNvSpPr txBox="1"/>
          <p:nvPr>
            <p:ph idx="10" type="dt"/>
          </p:nvPr>
        </p:nvSpPr>
        <p:spPr>
          <a:xfrm>
            <a:off x="3776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4" name="Google Shape;104;p36"/>
          <p:cNvSpPr txBox="1"/>
          <p:nvPr>
            <p:ph idx="11" type="ftr"/>
          </p:nvPr>
        </p:nvSpPr>
        <p:spPr>
          <a:xfrm>
            <a:off x="6062662" y="6111875"/>
            <a:ext cx="22860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5" name="Google Shape;105;p36"/>
          <p:cNvSpPr txBox="1"/>
          <p:nvPr>
            <p:ph idx="12" type="sldNum"/>
          </p:nvPr>
        </p:nvSpPr>
        <p:spPr>
          <a:xfrm>
            <a:off x="8348662"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A7A399"/>
              </a:buClr>
              <a:buSzPts val="1000"/>
              <a:buFont typeface="Times New Roman"/>
              <a:buNone/>
              <a:defRPr b="0" i="0" sz="1000" u="none">
                <a:solidFill>
                  <a:srgbClr val="A7A39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Structural vs Behavioral</a:t>
            </a:r>
            <a:endParaRPr/>
          </a:p>
        </p:txBody>
      </p:sp>
      <p:sp>
        <p:nvSpPr>
          <p:cNvPr id="118" name="Google Shape;118;p1"/>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just">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Verdana"/>
                <a:ea typeface="Verdana"/>
                <a:cs typeface="Verdana"/>
                <a:sym typeface="Verdana"/>
              </a:rPr>
              <a:t>"Structural patterns are concerned with how classes and objects are composed to form  larger structures.”</a:t>
            </a:r>
            <a:endParaRPr/>
          </a:p>
          <a:p>
            <a:pPr indent="-122871" lvl="0" marL="265112" marR="0" rtl="0" algn="just">
              <a:lnSpc>
                <a:spcPct val="100000"/>
              </a:lnSpc>
              <a:spcBef>
                <a:spcPts val="200"/>
              </a:spcBef>
              <a:spcAft>
                <a:spcPts val="0"/>
              </a:spcAft>
              <a:buClr>
                <a:schemeClr val="accent1"/>
              </a:buClr>
              <a:buSzPts val="2240"/>
              <a:buFont typeface="Noto Sans Symbols"/>
              <a:buNone/>
            </a:pPr>
            <a:r>
              <a:t/>
            </a:r>
            <a:endParaRPr b="0" i="0" sz="2800" u="none" cap="none" strike="noStrike">
              <a:solidFill>
                <a:schemeClr val="dk1"/>
              </a:solidFill>
              <a:latin typeface="Verdana"/>
              <a:ea typeface="Verdana"/>
              <a:cs typeface="Verdana"/>
              <a:sym typeface="Verdana"/>
            </a:endParaRPr>
          </a:p>
          <a:p>
            <a:pPr indent="-265112" lvl="0" marL="265112" marR="0" rtl="0" algn="just">
              <a:lnSpc>
                <a:spcPct val="100000"/>
              </a:lnSpc>
              <a:spcBef>
                <a:spcPts val="200"/>
              </a:spcBef>
              <a:spcAft>
                <a:spcPts val="0"/>
              </a:spcAft>
              <a:buClr>
                <a:schemeClr val="accent1"/>
              </a:buClr>
              <a:buSzPts val="2240"/>
              <a:buFont typeface="Noto Sans Symbols"/>
              <a:buChar char="⚫"/>
            </a:pPr>
            <a:r>
              <a:rPr b="0" i="0" lang="en-US" sz="2800" u="none" cap="none" strike="noStrike">
                <a:solidFill>
                  <a:schemeClr val="dk1"/>
                </a:solidFill>
                <a:latin typeface="Verdana"/>
                <a:ea typeface="Verdana"/>
                <a:cs typeface="Verdana"/>
                <a:sym typeface="Verdana"/>
              </a:rPr>
              <a:t>"Behavior patterns are concerted with algorithms and the assignment of responsibilities between objects. Behavioral patterns describe not just the patterns of objects or classes but also the patterns of communication between them.”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Applicability</a:t>
            </a:r>
            <a:endParaRPr/>
          </a:p>
        </p:txBody>
      </p:sp>
      <p:sp>
        <p:nvSpPr>
          <p:cNvPr id="192" name="Google Shape;192;p10"/>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rmAutofit/>
          </a:bodyPr>
          <a:lstStyle/>
          <a:p>
            <a:pPr indent="-265112" lvl="0" marL="265112" marR="0" rtl="0" algn="l">
              <a:lnSpc>
                <a:spcPct val="80000"/>
              </a:lnSpc>
              <a:spcBef>
                <a:spcPts val="0"/>
              </a:spcBef>
              <a:spcAft>
                <a:spcPts val="0"/>
              </a:spcAft>
              <a:buClr>
                <a:schemeClr val="accent1"/>
              </a:buClr>
              <a:buSzPts val="2080"/>
              <a:buFont typeface="Noto Sans Symbols"/>
              <a:buChar char="⚫"/>
            </a:pPr>
            <a:r>
              <a:rPr b="0" i="0" lang="en-US" sz="2600" u="none">
                <a:solidFill>
                  <a:schemeClr val="dk1"/>
                </a:solidFill>
                <a:latin typeface="Verdana"/>
                <a:ea typeface="Verdana"/>
                <a:cs typeface="Verdana"/>
                <a:sym typeface="Verdana"/>
              </a:rPr>
              <a:t>When an abstraction has two aspects, one dependent on the other. Encapsulating these aspects in separate objects lets you vary and reuse them </a:t>
            </a:r>
            <a:r>
              <a:rPr lang="en-US" sz="2600"/>
              <a:t>independently</a:t>
            </a:r>
            <a:r>
              <a:rPr b="0" i="0" lang="en-US" sz="2600" u="none">
                <a:solidFill>
                  <a:schemeClr val="dk1"/>
                </a:solidFill>
                <a:latin typeface="Verdana"/>
                <a:ea typeface="Verdana"/>
                <a:cs typeface="Verdana"/>
                <a:sym typeface="Verdana"/>
              </a:rPr>
              <a:t>.</a:t>
            </a:r>
            <a:endParaRPr/>
          </a:p>
          <a:p>
            <a:pPr indent="-133032" lvl="0" marL="265112" marR="0" rtl="0" algn="l">
              <a:lnSpc>
                <a:spcPct val="80000"/>
              </a:lnSpc>
              <a:spcBef>
                <a:spcPts val="200"/>
              </a:spcBef>
              <a:spcAft>
                <a:spcPts val="0"/>
              </a:spcAft>
              <a:buClr>
                <a:schemeClr val="accent1"/>
              </a:buClr>
              <a:buSzPts val="2080"/>
              <a:buFont typeface="Noto Sans Symbols"/>
              <a:buNone/>
            </a:pPr>
            <a:r>
              <a:t/>
            </a:r>
            <a:endParaRPr b="0" i="0" sz="26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2080"/>
              <a:buFont typeface="Noto Sans Symbols"/>
              <a:buChar char="⚫"/>
            </a:pPr>
            <a:r>
              <a:rPr b="0" i="0" lang="en-US" sz="2600" u="none">
                <a:solidFill>
                  <a:schemeClr val="dk1"/>
                </a:solidFill>
                <a:latin typeface="Verdana"/>
                <a:ea typeface="Verdana"/>
                <a:cs typeface="Verdana"/>
                <a:sym typeface="Verdana"/>
              </a:rPr>
              <a:t>When a change to one object requires changing others, and you do not know how many objects need to be changed.</a:t>
            </a:r>
            <a:endParaRPr/>
          </a:p>
          <a:p>
            <a:pPr indent="-133032" lvl="0" marL="265112" marR="0" rtl="0" algn="l">
              <a:lnSpc>
                <a:spcPct val="80000"/>
              </a:lnSpc>
              <a:spcBef>
                <a:spcPts val="200"/>
              </a:spcBef>
              <a:spcAft>
                <a:spcPts val="0"/>
              </a:spcAft>
              <a:buClr>
                <a:schemeClr val="accent1"/>
              </a:buClr>
              <a:buSzPts val="2080"/>
              <a:buFont typeface="Noto Sans Symbols"/>
              <a:buNone/>
            </a:pPr>
            <a:r>
              <a:t/>
            </a:r>
            <a:endParaRPr b="0" i="0" sz="26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2080"/>
              <a:buFont typeface="Noto Sans Symbols"/>
              <a:buChar char="⚫"/>
            </a:pPr>
            <a:r>
              <a:rPr b="0" i="0" lang="en-US" sz="2600" u="none">
                <a:solidFill>
                  <a:schemeClr val="dk1"/>
                </a:solidFill>
                <a:latin typeface="Verdana"/>
                <a:ea typeface="Verdana"/>
                <a:cs typeface="Verdana"/>
                <a:sym typeface="Verdana"/>
              </a:rPr>
              <a:t>When an object should be able to notify other objects without making assumptions about who these objects 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Participants</a:t>
            </a:r>
            <a:endParaRPr/>
          </a:p>
        </p:txBody>
      </p:sp>
      <p:sp>
        <p:nvSpPr>
          <p:cNvPr id="198" name="Google Shape;198;p11"/>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90000"/>
              </a:lnSpc>
              <a:spcBef>
                <a:spcPts val="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Subject</a:t>
            </a:r>
            <a:endParaRPr/>
          </a:p>
          <a:p>
            <a:pPr indent="-200024" lvl="1" marL="547687" marR="0" rtl="0" algn="l">
              <a:lnSpc>
                <a:spcPct val="90000"/>
              </a:lnSpc>
              <a:spcBef>
                <a:spcPts val="200"/>
              </a:spcBef>
              <a:spcAft>
                <a:spcPts val="0"/>
              </a:spcAft>
              <a:buClr>
                <a:schemeClr val="accent1"/>
              </a:buClr>
              <a:buSzPts val="2400"/>
              <a:buFont typeface="Verdana"/>
              <a:buChar char="◦"/>
            </a:pPr>
            <a:r>
              <a:rPr b="0" i="0" lang="en-US" sz="2400" u="none" cap="none" strike="noStrike">
                <a:solidFill>
                  <a:schemeClr val="dk1"/>
                </a:solidFill>
                <a:latin typeface="Verdana"/>
                <a:ea typeface="Verdana"/>
                <a:cs typeface="Verdana"/>
                <a:sym typeface="Verdana"/>
              </a:rPr>
              <a:t>Knows its observers. Any number of Observer objects may observe a subject.</a:t>
            </a:r>
            <a:endParaRPr/>
          </a:p>
          <a:p>
            <a:pPr indent="-200024" lvl="1" marL="547687" marR="0" rtl="0" algn="l">
              <a:lnSpc>
                <a:spcPct val="90000"/>
              </a:lnSpc>
              <a:spcBef>
                <a:spcPts val="200"/>
              </a:spcBef>
              <a:spcAft>
                <a:spcPts val="0"/>
              </a:spcAft>
              <a:buClr>
                <a:schemeClr val="accent1"/>
              </a:buClr>
              <a:buSzPts val="2400"/>
              <a:buFont typeface="Verdana"/>
              <a:buChar char="◦"/>
            </a:pPr>
            <a:r>
              <a:rPr b="0" i="0" lang="en-US" sz="2400" u="none" cap="none" strike="noStrike">
                <a:solidFill>
                  <a:schemeClr val="dk1"/>
                </a:solidFill>
                <a:latin typeface="Verdana"/>
                <a:ea typeface="Verdana"/>
                <a:cs typeface="Verdana"/>
                <a:sym typeface="Verdana"/>
              </a:rPr>
              <a:t>Provides an interface for attaching and detaching Observer Objects.</a:t>
            </a:r>
            <a:endParaRPr/>
          </a:p>
          <a:p>
            <a:pPr indent="-200024" lvl="1" marL="547687" marR="0" rtl="0" algn="l">
              <a:lnSpc>
                <a:spcPct val="90000"/>
              </a:lnSpc>
              <a:spcBef>
                <a:spcPts val="200"/>
              </a:spcBef>
              <a:spcAft>
                <a:spcPts val="0"/>
              </a:spcAft>
              <a:buClr>
                <a:schemeClr val="accent1"/>
              </a:buClr>
              <a:buSzPts val="2400"/>
              <a:buFont typeface="Verdana"/>
              <a:buNone/>
            </a:pPr>
            <a:r>
              <a:t/>
            </a:r>
            <a:endParaRPr b="0" i="0" sz="2400" u="none" cap="none" strike="noStrike">
              <a:solidFill>
                <a:schemeClr val="dk1"/>
              </a:solidFill>
              <a:latin typeface="Verdana"/>
              <a:ea typeface="Verdana"/>
              <a:cs typeface="Verdana"/>
              <a:sym typeface="Verdana"/>
            </a:endParaRPr>
          </a:p>
          <a:p>
            <a:pPr indent="-265112" lvl="0" marL="265112" marR="0" rtl="0" algn="l">
              <a:lnSpc>
                <a:spcPct val="9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Observer</a:t>
            </a:r>
            <a:endParaRPr/>
          </a:p>
          <a:p>
            <a:pPr indent="-200024" lvl="1" marL="547687" marR="0" rtl="0" algn="l">
              <a:lnSpc>
                <a:spcPct val="90000"/>
              </a:lnSpc>
              <a:spcBef>
                <a:spcPts val="200"/>
              </a:spcBef>
              <a:spcAft>
                <a:spcPts val="0"/>
              </a:spcAft>
              <a:buClr>
                <a:schemeClr val="accent1"/>
              </a:buClr>
              <a:buSzPts val="2400"/>
              <a:buFont typeface="Verdana"/>
              <a:buChar char="◦"/>
            </a:pPr>
            <a:r>
              <a:rPr b="0" i="0" lang="en-US" sz="2400" u="none" cap="none" strike="noStrike">
                <a:solidFill>
                  <a:schemeClr val="dk1"/>
                </a:solidFill>
                <a:latin typeface="Verdana"/>
                <a:ea typeface="Verdana"/>
                <a:cs typeface="Verdana"/>
                <a:sym typeface="Verdana"/>
              </a:rPr>
              <a:t>Defines an updating interface for objects that should be notified of changes in a subject </a:t>
            </a:r>
            <a:endParaRPr/>
          </a:p>
          <a:p>
            <a:pPr indent="-143193" lvl="0" marL="265113" marR="0" rtl="0" algn="l">
              <a:spcBef>
                <a:spcPts val="250"/>
              </a:spcBef>
              <a:spcAft>
                <a:spcPts val="0"/>
              </a:spcAft>
              <a:buClr>
                <a:schemeClr val="accent1"/>
              </a:buClr>
              <a:buSzPts val="1920"/>
              <a:buFont typeface="Noto Sans Symbols"/>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Participants</a:t>
            </a:r>
            <a:endParaRPr/>
          </a:p>
        </p:txBody>
      </p:sp>
      <p:sp>
        <p:nvSpPr>
          <p:cNvPr id="204" name="Google Shape;204;p12"/>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rmAutofit/>
          </a:bodyPr>
          <a:lstStyle/>
          <a:p>
            <a:pPr indent="-265112" lvl="0" marL="265112" marR="0" rtl="0" algn="l">
              <a:lnSpc>
                <a:spcPct val="90000"/>
              </a:lnSpc>
              <a:spcBef>
                <a:spcPts val="0"/>
              </a:spcBef>
              <a:spcAft>
                <a:spcPts val="0"/>
              </a:spcAft>
              <a:buClr>
                <a:schemeClr val="accent1"/>
              </a:buClr>
              <a:buSzPts val="2080"/>
              <a:buFont typeface="Noto Sans Symbols"/>
              <a:buChar char="⚫"/>
            </a:pPr>
            <a:r>
              <a:rPr b="0" i="0" lang="en-US" sz="2600" u="none">
                <a:solidFill>
                  <a:schemeClr val="dk1"/>
                </a:solidFill>
                <a:latin typeface="Verdana"/>
                <a:ea typeface="Verdana"/>
                <a:cs typeface="Verdana"/>
                <a:sym typeface="Verdana"/>
              </a:rPr>
              <a:t>ConcreteSubject</a:t>
            </a:r>
            <a:endParaRPr/>
          </a:p>
          <a:p>
            <a:pPr indent="-200024" lvl="1" marL="547687" marR="0" rtl="0" algn="l">
              <a:lnSpc>
                <a:spcPct val="90000"/>
              </a:lnSpc>
              <a:spcBef>
                <a:spcPts val="200"/>
              </a:spcBef>
              <a:spcAft>
                <a:spcPts val="0"/>
              </a:spcAft>
              <a:buClr>
                <a:schemeClr val="accent1"/>
              </a:buClr>
              <a:buSzPts val="2200"/>
              <a:buFont typeface="Verdana"/>
              <a:buChar char="◦"/>
            </a:pPr>
            <a:r>
              <a:rPr b="0" i="0" lang="en-US" sz="2200" u="none" cap="none" strike="noStrike">
                <a:solidFill>
                  <a:schemeClr val="dk1"/>
                </a:solidFill>
                <a:latin typeface="Verdana"/>
                <a:ea typeface="Verdana"/>
                <a:cs typeface="Verdana"/>
                <a:sym typeface="Verdana"/>
              </a:rPr>
              <a:t>Stores a state of interest to ConcreteObserver objects.</a:t>
            </a:r>
            <a:endParaRPr/>
          </a:p>
          <a:p>
            <a:pPr indent="-200024" lvl="1" marL="547687" marR="0" rtl="0" algn="l">
              <a:lnSpc>
                <a:spcPct val="90000"/>
              </a:lnSpc>
              <a:spcBef>
                <a:spcPts val="200"/>
              </a:spcBef>
              <a:spcAft>
                <a:spcPts val="0"/>
              </a:spcAft>
              <a:buClr>
                <a:schemeClr val="accent1"/>
              </a:buClr>
              <a:buSzPts val="2200"/>
              <a:buFont typeface="Verdana"/>
              <a:buChar char="◦"/>
            </a:pPr>
            <a:r>
              <a:rPr b="0" i="0" lang="en-US" sz="2200" u="none" cap="none" strike="noStrike">
                <a:solidFill>
                  <a:schemeClr val="dk1"/>
                </a:solidFill>
                <a:latin typeface="Verdana"/>
                <a:ea typeface="Verdana"/>
                <a:cs typeface="Verdana"/>
                <a:sym typeface="Verdana"/>
              </a:rPr>
              <a:t>Sends a notification to its observers when its state changes.</a:t>
            </a:r>
            <a:endParaRPr/>
          </a:p>
          <a:p>
            <a:pPr indent="-60324" lvl="1" marL="547687" marR="0" rtl="0" algn="l">
              <a:lnSpc>
                <a:spcPct val="90000"/>
              </a:lnSpc>
              <a:spcBef>
                <a:spcPts val="200"/>
              </a:spcBef>
              <a:spcAft>
                <a:spcPts val="0"/>
              </a:spcAft>
              <a:buClr>
                <a:schemeClr val="accent1"/>
              </a:buClr>
              <a:buSzPts val="2200"/>
              <a:buFont typeface="Verdana"/>
              <a:buNone/>
            </a:pPr>
            <a:r>
              <a:t/>
            </a:r>
            <a:endParaRPr b="0" i="0" sz="2200" u="none" cap="none" strike="noStrike">
              <a:solidFill>
                <a:schemeClr val="dk1"/>
              </a:solidFill>
              <a:latin typeface="Verdana"/>
              <a:ea typeface="Verdana"/>
              <a:cs typeface="Verdana"/>
              <a:sym typeface="Verdana"/>
            </a:endParaRPr>
          </a:p>
          <a:p>
            <a:pPr indent="-265112" lvl="0" marL="265112" marR="0" rtl="0" algn="l">
              <a:lnSpc>
                <a:spcPct val="90000"/>
              </a:lnSpc>
              <a:spcBef>
                <a:spcPts val="200"/>
              </a:spcBef>
              <a:spcAft>
                <a:spcPts val="0"/>
              </a:spcAft>
              <a:buClr>
                <a:schemeClr val="accent1"/>
              </a:buClr>
              <a:buSzPts val="2080"/>
              <a:buFont typeface="Noto Sans Symbols"/>
              <a:buChar char="⚫"/>
            </a:pPr>
            <a:r>
              <a:rPr b="0" i="0" lang="en-US" sz="2600" u="none">
                <a:solidFill>
                  <a:schemeClr val="dk1"/>
                </a:solidFill>
                <a:latin typeface="Verdana"/>
                <a:ea typeface="Verdana"/>
                <a:cs typeface="Verdana"/>
                <a:sym typeface="Verdana"/>
              </a:rPr>
              <a:t>ConcreteObserver</a:t>
            </a:r>
            <a:endParaRPr/>
          </a:p>
          <a:p>
            <a:pPr indent="-200024" lvl="1" marL="547687" marR="0" rtl="0" algn="l">
              <a:lnSpc>
                <a:spcPct val="90000"/>
              </a:lnSpc>
              <a:spcBef>
                <a:spcPts val="200"/>
              </a:spcBef>
              <a:spcAft>
                <a:spcPts val="0"/>
              </a:spcAft>
              <a:buClr>
                <a:schemeClr val="accent1"/>
              </a:buClr>
              <a:buSzPts val="2200"/>
              <a:buFont typeface="Verdana"/>
              <a:buChar char="◦"/>
            </a:pPr>
            <a:r>
              <a:rPr b="0" i="0" lang="en-US" sz="2200" u="none" cap="none" strike="noStrike">
                <a:solidFill>
                  <a:schemeClr val="dk1"/>
                </a:solidFill>
                <a:latin typeface="Verdana"/>
                <a:ea typeface="Verdana"/>
                <a:cs typeface="Verdana"/>
                <a:sym typeface="Verdana"/>
              </a:rPr>
              <a:t>Maintains a reference to a ConcreteSubject object</a:t>
            </a:r>
            <a:endParaRPr/>
          </a:p>
          <a:p>
            <a:pPr indent="-200024" lvl="1" marL="547687" marR="0" rtl="0" algn="l">
              <a:lnSpc>
                <a:spcPct val="90000"/>
              </a:lnSpc>
              <a:spcBef>
                <a:spcPts val="200"/>
              </a:spcBef>
              <a:spcAft>
                <a:spcPts val="0"/>
              </a:spcAft>
              <a:buClr>
                <a:schemeClr val="accent1"/>
              </a:buClr>
              <a:buSzPts val="2200"/>
              <a:buFont typeface="Verdana"/>
              <a:buChar char="◦"/>
            </a:pPr>
            <a:r>
              <a:rPr b="0" i="0" lang="en-US" sz="2200" u="none" cap="none" strike="noStrike">
                <a:solidFill>
                  <a:schemeClr val="dk1"/>
                </a:solidFill>
                <a:latin typeface="Verdana"/>
                <a:ea typeface="Verdana"/>
                <a:cs typeface="Verdana"/>
                <a:sym typeface="Verdana"/>
              </a:rPr>
              <a:t>Stores state that should stay consistent with the subject state.</a:t>
            </a:r>
            <a:endParaRPr/>
          </a:p>
          <a:p>
            <a:pPr indent="-200024" lvl="1" marL="547687" marR="0" rtl="0" algn="l">
              <a:lnSpc>
                <a:spcPct val="90000"/>
              </a:lnSpc>
              <a:spcBef>
                <a:spcPts val="200"/>
              </a:spcBef>
              <a:spcAft>
                <a:spcPts val="0"/>
              </a:spcAft>
              <a:buClr>
                <a:schemeClr val="accent1"/>
              </a:buClr>
              <a:buSzPts val="2200"/>
              <a:buFont typeface="Verdana"/>
              <a:buChar char="◦"/>
            </a:pPr>
            <a:r>
              <a:rPr b="0" i="0" lang="en-US" sz="2200" u="none" cap="none" strike="noStrike">
                <a:solidFill>
                  <a:schemeClr val="dk1"/>
                </a:solidFill>
                <a:latin typeface="Verdana"/>
                <a:ea typeface="Verdana"/>
                <a:cs typeface="Verdana"/>
                <a:sym typeface="Verdana"/>
              </a:rPr>
              <a:t>Implements the Observer updating interface to keep its state consistent with the subject state.</a:t>
            </a:r>
            <a:endParaRPr/>
          </a:p>
          <a:p>
            <a:pPr indent="-153353" lvl="0" marL="265113" marR="0" rtl="0" algn="l">
              <a:spcBef>
                <a:spcPts val="250"/>
              </a:spcBef>
              <a:spcAft>
                <a:spcPts val="0"/>
              </a:spcAft>
              <a:buClr>
                <a:schemeClr val="accent1"/>
              </a:buClr>
              <a:buSzPts val="1760"/>
              <a:buFont typeface="Noto Sans Symbols"/>
              <a:buNone/>
            </a:pPr>
            <a:r>
              <a:t/>
            </a:r>
            <a:endParaRPr b="0" i="0" sz="2200" u="none" cap="none" strike="noStrike">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Collaborations</a:t>
            </a:r>
            <a:endParaRPr/>
          </a:p>
        </p:txBody>
      </p:sp>
      <p:sp>
        <p:nvSpPr>
          <p:cNvPr id="210" name="Google Shape;210;p13"/>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rmAutofit/>
          </a:bodyPr>
          <a:lstStyle/>
          <a:p>
            <a:pPr indent="-265112" lvl="0" marL="265112" marR="0" rtl="0" algn="l">
              <a:lnSpc>
                <a:spcPct val="100000"/>
              </a:lnSpc>
              <a:spcBef>
                <a:spcPts val="0"/>
              </a:spcBef>
              <a:spcAft>
                <a:spcPts val="0"/>
              </a:spcAft>
              <a:buClr>
                <a:schemeClr val="accent1"/>
              </a:buClr>
              <a:buSzPts val="2080"/>
              <a:buFont typeface="Noto Sans Symbols"/>
              <a:buChar char="⚫"/>
            </a:pPr>
            <a:r>
              <a:rPr b="0" i="0" lang="en-US" sz="2600" u="none">
                <a:solidFill>
                  <a:schemeClr val="dk1"/>
                </a:solidFill>
                <a:latin typeface="Verdana"/>
                <a:ea typeface="Verdana"/>
                <a:cs typeface="Verdana"/>
                <a:sym typeface="Verdana"/>
              </a:rPr>
              <a:t>ConcreteSubject notifies its observers whenever a change occurs that could make its observer’s state inconsistent with its own.</a:t>
            </a:r>
            <a:endParaRPr/>
          </a:p>
          <a:p>
            <a:pPr indent="-265112" lvl="0" marL="265112" marR="0" rtl="0" algn="l">
              <a:lnSpc>
                <a:spcPct val="100000"/>
              </a:lnSpc>
              <a:spcBef>
                <a:spcPts val="200"/>
              </a:spcBef>
              <a:spcAft>
                <a:spcPts val="0"/>
              </a:spcAft>
              <a:buClr>
                <a:schemeClr val="accent1"/>
              </a:buClr>
              <a:buSzPts val="2080"/>
              <a:buFont typeface="Noto Sans Symbols"/>
              <a:buNone/>
            </a:pPr>
            <a:r>
              <a:t/>
            </a:r>
            <a:endParaRPr b="0" i="0" sz="2600" u="none">
              <a:solidFill>
                <a:schemeClr val="dk1"/>
              </a:solidFill>
              <a:latin typeface="Verdana"/>
              <a:ea typeface="Verdana"/>
              <a:cs typeface="Verdana"/>
              <a:sym typeface="Verdana"/>
            </a:endParaRPr>
          </a:p>
          <a:p>
            <a:pPr indent="-265112" lvl="0" marL="265112" marR="0" rtl="0" algn="l">
              <a:lnSpc>
                <a:spcPct val="100000"/>
              </a:lnSpc>
              <a:spcBef>
                <a:spcPts val="200"/>
              </a:spcBef>
              <a:spcAft>
                <a:spcPts val="0"/>
              </a:spcAft>
              <a:buClr>
                <a:schemeClr val="accent1"/>
              </a:buClr>
              <a:buSzPts val="2080"/>
              <a:buFont typeface="Noto Sans Symbols"/>
              <a:buChar char="⚫"/>
            </a:pPr>
            <a:r>
              <a:rPr b="0" i="0" lang="en-US" sz="2600" u="none">
                <a:solidFill>
                  <a:schemeClr val="dk1"/>
                </a:solidFill>
                <a:latin typeface="Verdana"/>
                <a:ea typeface="Verdana"/>
                <a:cs typeface="Verdana"/>
                <a:sym typeface="Verdana"/>
              </a:rPr>
              <a:t>After being informed of a change in the ConcreteSubject, a ConcreteObserver object may query the subject for information. ConcreteObserver uses this information to reconcile its state with that of the object.</a:t>
            </a:r>
            <a:endParaRPr/>
          </a:p>
          <a:p>
            <a:pPr indent="-133033" lvl="0" marL="265113" marR="0" rtl="0" algn="l">
              <a:spcBef>
                <a:spcPts val="250"/>
              </a:spcBef>
              <a:spcAft>
                <a:spcPts val="0"/>
              </a:spcAft>
              <a:buClr>
                <a:schemeClr val="accent1"/>
              </a:buClr>
              <a:buSzPts val="2080"/>
              <a:buFont typeface="Noto Sans Symbols"/>
              <a:buNone/>
            </a:pPr>
            <a:r>
              <a:t/>
            </a:r>
            <a:endParaRPr b="0" i="0" sz="2600" u="non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nvSpPr>
        <p:spPr>
          <a:xfrm>
            <a:off x="228600" y="1447800"/>
            <a:ext cx="27130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ConcreteSubject</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Object</a:t>
            </a:r>
            <a:endParaRPr/>
          </a:p>
        </p:txBody>
      </p:sp>
      <p:sp>
        <p:nvSpPr>
          <p:cNvPr id="216" name="Google Shape;216;p14"/>
          <p:cNvSpPr txBox="1"/>
          <p:nvPr/>
        </p:nvSpPr>
        <p:spPr>
          <a:xfrm>
            <a:off x="3276600" y="1447800"/>
            <a:ext cx="29384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ConcreteObserver</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ObjectA</a:t>
            </a:r>
            <a:endParaRPr/>
          </a:p>
        </p:txBody>
      </p:sp>
      <p:sp>
        <p:nvSpPr>
          <p:cNvPr id="217" name="Google Shape;217;p14"/>
          <p:cNvSpPr txBox="1"/>
          <p:nvPr/>
        </p:nvSpPr>
        <p:spPr>
          <a:xfrm>
            <a:off x="6205537" y="1447800"/>
            <a:ext cx="29384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ConcreteObserver</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ObjectB</a:t>
            </a:r>
            <a:endParaRPr/>
          </a:p>
        </p:txBody>
      </p:sp>
      <p:cxnSp>
        <p:nvCxnSpPr>
          <p:cNvPr id="218" name="Google Shape;218;p14"/>
          <p:cNvCxnSpPr/>
          <p:nvPr/>
        </p:nvCxnSpPr>
        <p:spPr>
          <a:xfrm>
            <a:off x="1295400" y="2286000"/>
            <a:ext cx="0" cy="4343400"/>
          </a:xfrm>
          <a:prstGeom prst="straightConnector1">
            <a:avLst/>
          </a:prstGeom>
          <a:noFill/>
          <a:ln cap="flat" cmpd="sng" w="57150">
            <a:solidFill>
              <a:schemeClr val="dk1"/>
            </a:solidFill>
            <a:prstDash val="solid"/>
            <a:miter lim="800000"/>
            <a:headEnd len="med" w="med" type="none"/>
            <a:tailEnd len="med" w="med" type="none"/>
          </a:ln>
        </p:spPr>
      </p:cxnSp>
      <p:cxnSp>
        <p:nvCxnSpPr>
          <p:cNvPr id="219" name="Google Shape;219;p14"/>
          <p:cNvCxnSpPr/>
          <p:nvPr/>
        </p:nvCxnSpPr>
        <p:spPr>
          <a:xfrm>
            <a:off x="4876800" y="2286000"/>
            <a:ext cx="0" cy="4343400"/>
          </a:xfrm>
          <a:prstGeom prst="straightConnector1">
            <a:avLst/>
          </a:prstGeom>
          <a:noFill/>
          <a:ln cap="flat" cmpd="sng" w="57150">
            <a:solidFill>
              <a:schemeClr val="dk1"/>
            </a:solidFill>
            <a:prstDash val="solid"/>
            <a:miter lim="800000"/>
            <a:headEnd len="med" w="med" type="none"/>
            <a:tailEnd len="med" w="med" type="none"/>
          </a:ln>
        </p:spPr>
      </p:cxnSp>
      <p:cxnSp>
        <p:nvCxnSpPr>
          <p:cNvPr id="220" name="Google Shape;220;p14"/>
          <p:cNvCxnSpPr/>
          <p:nvPr/>
        </p:nvCxnSpPr>
        <p:spPr>
          <a:xfrm>
            <a:off x="7620000" y="2286000"/>
            <a:ext cx="0" cy="4343400"/>
          </a:xfrm>
          <a:prstGeom prst="straightConnector1">
            <a:avLst/>
          </a:prstGeom>
          <a:noFill/>
          <a:ln cap="flat" cmpd="sng" w="57150">
            <a:solidFill>
              <a:schemeClr val="dk1"/>
            </a:solidFill>
            <a:prstDash val="solid"/>
            <a:miter lim="800000"/>
            <a:headEnd len="med" w="med" type="none"/>
            <a:tailEnd len="med" w="med" type="none"/>
          </a:ln>
        </p:spPr>
      </p:cxnSp>
      <p:sp>
        <p:nvSpPr>
          <p:cNvPr id="221" name="Google Shape;221;p14"/>
          <p:cNvSpPr txBox="1"/>
          <p:nvPr/>
        </p:nvSpPr>
        <p:spPr>
          <a:xfrm>
            <a:off x="1143000" y="2590800"/>
            <a:ext cx="304800" cy="388620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Google Shape;222;p14"/>
          <p:cNvSpPr txBox="1"/>
          <p:nvPr/>
        </p:nvSpPr>
        <p:spPr>
          <a:xfrm>
            <a:off x="4724400" y="2667000"/>
            <a:ext cx="304800" cy="91440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Google Shape;223;p14"/>
          <p:cNvSpPr txBox="1"/>
          <p:nvPr/>
        </p:nvSpPr>
        <p:spPr>
          <a:xfrm>
            <a:off x="4724400" y="4191000"/>
            <a:ext cx="304800" cy="106680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14"/>
          <p:cNvSpPr txBox="1"/>
          <p:nvPr/>
        </p:nvSpPr>
        <p:spPr>
          <a:xfrm>
            <a:off x="7467600" y="5410200"/>
            <a:ext cx="304800" cy="1066800"/>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25" name="Google Shape;225;p14"/>
          <p:cNvCxnSpPr/>
          <p:nvPr/>
        </p:nvCxnSpPr>
        <p:spPr>
          <a:xfrm rot="10800000">
            <a:off x="1524000" y="2819400"/>
            <a:ext cx="3200400" cy="0"/>
          </a:xfrm>
          <a:prstGeom prst="straightConnector1">
            <a:avLst/>
          </a:prstGeom>
          <a:noFill/>
          <a:ln cap="flat" cmpd="sng" w="57150">
            <a:solidFill>
              <a:schemeClr val="dk1"/>
            </a:solidFill>
            <a:prstDash val="solid"/>
            <a:miter lim="800000"/>
            <a:headEnd len="med" w="med" type="none"/>
            <a:tailEnd len="med" w="med" type="triangle"/>
          </a:ln>
        </p:spPr>
      </p:cxnSp>
      <p:sp>
        <p:nvSpPr>
          <p:cNvPr id="226" name="Google Shape;226;p14"/>
          <p:cNvSpPr txBox="1"/>
          <p:nvPr/>
        </p:nvSpPr>
        <p:spPr>
          <a:xfrm>
            <a:off x="1752600" y="2971800"/>
            <a:ext cx="13954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Notify()</a:t>
            </a:r>
            <a:endParaRPr/>
          </a:p>
        </p:txBody>
      </p:sp>
      <p:sp>
        <p:nvSpPr>
          <p:cNvPr id="227" name="Google Shape;227;p14"/>
          <p:cNvSpPr/>
          <p:nvPr/>
        </p:nvSpPr>
        <p:spPr>
          <a:xfrm>
            <a:off x="1524000" y="3505200"/>
            <a:ext cx="1600200" cy="457200"/>
          </a:xfrm>
          <a:custGeom>
            <a:rect b="b" l="l" r="r" t="t"/>
            <a:pathLst>
              <a:path extrusionOk="0" h="288" w="1008">
                <a:moveTo>
                  <a:pt x="0" y="0"/>
                </a:moveTo>
                <a:lnTo>
                  <a:pt x="1008" y="0"/>
                </a:lnTo>
                <a:lnTo>
                  <a:pt x="1008" y="288"/>
                </a:lnTo>
                <a:lnTo>
                  <a:pt x="0" y="288"/>
                </a:lnTo>
              </a:path>
            </a:pathLst>
          </a:custGeom>
          <a:noFill/>
          <a:ln cap="flat" cmpd="sng" w="57150">
            <a:solidFill>
              <a:schemeClr val="dk1"/>
            </a:solidFill>
            <a:prstDash val="solid"/>
            <a:miter lim="800000"/>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8" name="Google Shape;228;p14"/>
          <p:cNvSpPr txBox="1"/>
          <p:nvPr/>
        </p:nvSpPr>
        <p:spPr>
          <a:xfrm>
            <a:off x="3048000" y="2362200"/>
            <a:ext cx="17732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SetState()</a:t>
            </a:r>
            <a:endParaRPr/>
          </a:p>
        </p:txBody>
      </p:sp>
      <p:cxnSp>
        <p:nvCxnSpPr>
          <p:cNvPr id="229" name="Google Shape;229;p14"/>
          <p:cNvCxnSpPr/>
          <p:nvPr/>
        </p:nvCxnSpPr>
        <p:spPr>
          <a:xfrm rot="10800000">
            <a:off x="1524000" y="4495800"/>
            <a:ext cx="3200400" cy="0"/>
          </a:xfrm>
          <a:prstGeom prst="straightConnector1">
            <a:avLst/>
          </a:prstGeom>
          <a:noFill/>
          <a:ln cap="flat" cmpd="sng" w="57150">
            <a:solidFill>
              <a:schemeClr val="dk1"/>
            </a:solidFill>
            <a:prstDash val="solid"/>
            <a:miter lim="800000"/>
            <a:headEnd len="med" w="med" type="triangle"/>
            <a:tailEnd len="med" w="med" type="none"/>
          </a:ln>
        </p:spPr>
      </p:cxnSp>
      <p:sp>
        <p:nvSpPr>
          <p:cNvPr id="230" name="Google Shape;230;p14"/>
          <p:cNvSpPr txBox="1"/>
          <p:nvPr/>
        </p:nvSpPr>
        <p:spPr>
          <a:xfrm>
            <a:off x="1676400" y="4038600"/>
            <a:ext cx="15605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Update()</a:t>
            </a:r>
            <a:endParaRPr/>
          </a:p>
        </p:txBody>
      </p:sp>
      <p:cxnSp>
        <p:nvCxnSpPr>
          <p:cNvPr id="231" name="Google Shape;231;p14"/>
          <p:cNvCxnSpPr/>
          <p:nvPr/>
        </p:nvCxnSpPr>
        <p:spPr>
          <a:xfrm rot="10800000">
            <a:off x="1524000" y="5105400"/>
            <a:ext cx="3200400" cy="0"/>
          </a:xfrm>
          <a:prstGeom prst="straightConnector1">
            <a:avLst/>
          </a:prstGeom>
          <a:noFill/>
          <a:ln cap="flat" cmpd="sng" w="57150">
            <a:solidFill>
              <a:schemeClr val="dk1"/>
            </a:solidFill>
            <a:prstDash val="solid"/>
            <a:miter lim="800000"/>
            <a:headEnd len="med" w="med" type="none"/>
            <a:tailEnd len="med" w="med" type="triangle"/>
          </a:ln>
        </p:spPr>
      </p:cxnSp>
      <p:sp>
        <p:nvSpPr>
          <p:cNvPr id="232" name="Google Shape;232;p14"/>
          <p:cNvSpPr txBox="1"/>
          <p:nvPr/>
        </p:nvSpPr>
        <p:spPr>
          <a:xfrm>
            <a:off x="2971800" y="4572000"/>
            <a:ext cx="18065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GetState()</a:t>
            </a:r>
            <a:endParaRPr/>
          </a:p>
        </p:txBody>
      </p:sp>
      <p:sp>
        <p:nvSpPr>
          <p:cNvPr id="233" name="Google Shape;233;p14"/>
          <p:cNvSpPr txBox="1"/>
          <p:nvPr/>
        </p:nvSpPr>
        <p:spPr>
          <a:xfrm>
            <a:off x="1600200" y="5334000"/>
            <a:ext cx="15605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Update()</a:t>
            </a:r>
            <a:endParaRPr/>
          </a:p>
        </p:txBody>
      </p:sp>
      <p:cxnSp>
        <p:nvCxnSpPr>
          <p:cNvPr id="234" name="Google Shape;234;p14"/>
          <p:cNvCxnSpPr/>
          <p:nvPr/>
        </p:nvCxnSpPr>
        <p:spPr>
          <a:xfrm rot="10800000">
            <a:off x="1447800" y="5791200"/>
            <a:ext cx="6019800" cy="0"/>
          </a:xfrm>
          <a:prstGeom prst="straightConnector1">
            <a:avLst/>
          </a:prstGeom>
          <a:noFill/>
          <a:ln cap="flat" cmpd="sng" w="57150">
            <a:solidFill>
              <a:schemeClr val="dk1"/>
            </a:solidFill>
            <a:prstDash val="solid"/>
            <a:miter lim="800000"/>
            <a:headEnd len="med" w="med" type="triangle"/>
            <a:tailEnd len="med" w="med" type="none"/>
          </a:ln>
        </p:spPr>
      </p:cxnSp>
      <p:cxnSp>
        <p:nvCxnSpPr>
          <p:cNvPr id="235" name="Google Shape;235;p14"/>
          <p:cNvCxnSpPr/>
          <p:nvPr/>
        </p:nvCxnSpPr>
        <p:spPr>
          <a:xfrm rot="10800000">
            <a:off x="1447800" y="6324600"/>
            <a:ext cx="6019800" cy="0"/>
          </a:xfrm>
          <a:prstGeom prst="straightConnector1">
            <a:avLst/>
          </a:prstGeom>
          <a:noFill/>
          <a:ln cap="flat" cmpd="sng" w="57150">
            <a:solidFill>
              <a:schemeClr val="dk1"/>
            </a:solidFill>
            <a:prstDash val="solid"/>
            <a:miter lim="800000"/>
            <a:headEnd len="med" w="med" type="none"/>
            <a:tailEnd len="med" w="med" type="triangle"/>
          </a:ln>
        </p:spPr>
      </p:cxnSp>
      <p:sp>
        <p:nvSpPr>
          <p:cNvPr id="236" name="Google Shape;236;p14"/>
          <p:cNvSpPr txBox="1"/>
          <p:nvPr/>
        </p:nvSpPr>
        <p:spPr>
          <a:xfrm>
            <a:off x="5638800" y="5791200"/>
            <a:ext cx="18065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GetState()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Sequence Diagram</a:t>
            </a:r>
            <a:endParaRPr/>
          </a:p>
        </p:txBody>
      </p:sp>
      <p:sp>
        <p:nvSpPr>
          <p:cNvPr id="242" name="Google Shape;242;p15"/>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Note that the Observer object that initiates the change request with SetState() postpones its update until it gets a notification from the subject.</a:t>
            </a:r>
            <a:endParaRPr/>
          </a:p>
          <a:p>
            <a:pPr indent="-122871" lvl="0" marL="265112" marR="0" rtl="0" algn="l">
              <a:lnSpc>
                <a:spcPct val="100000"/>
              </a:lnSpc>
              <a:spcBef>
                <a:spcPts val="200"/>
              </a:spcBef>
              <a:spcAft>
                <a:spcPts val="0"/>
              </a:spcAft>
              <a:buClr>
                <a:schemeClr val="accent1"/>
              </a:buClr>
              <a:buSzPts val="2240"/>
              <a:buFont typeface="Noto Sans Symbols"/>
              <a:buNone/>
            </a:pPr>
            <a:r>
              <a:t/>
            </a:r>
            <a:endParaRPr b="0" i="0" sz="2800" u="none">
              <a:solidFill>
                <a:schemeClr val="dk1"/>
              </a:solidFill>
              <a:latin typeface="Verdana"/>
              <a:ea typeface="Verdana"/>
              <a:cs typeface="Verdana"/>
              <a:sym typeface="Verdana"/>
            </a:endParaRPr>
          </a:p>
          <a:p>
            <a:pPr indent="-265112" lvl="0" marL="265112" marR="0" rtl="0" algn="l">
              <a:lnSpc>
                <a:spcPct val="10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In this scenario Notify() is called by the subject, but it can be called by an observer or by another kind of object.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Implementation</a:t>
            </a:r>
            <a:endParaRPr/>
          </a:p>
        </p:txBody>
      </p:sp>
      <p:sp>
        <p:nvSpPr>
          <p:cNvPr id="248" name="Google Shape;248;p16"/>
          <p:cNvSpPr txBox="1"/>
          <p:nvPr>
            <p:ph idx="1" type="body"/>
          </p:nvPr>
        </p:nvSpPr>
        <p:spPr>
          <a:xfrm>
            <a:off x="503237" y="530225"/>
            <a:ext cx="8183562" cy="4498975"/>
          </a:xfrm>
          <a:prstGeom prst="rect">
            <a:avLst/>
          </a:prstGeom>
          <a:noFill/>
          <a:ln>
            <a:noFill/>
          </a:ln>
        </p:spPr>
        <p:txBody>
          <a:bodyPr anchorCtr="0" anchor="t" bIns="45700" lIns="182875" spcFirstLastPara="1" rIns="91425" wrap="square" tIns="91425">
            <a:normAutofit/>
          </a:bodyPr>
          <a:lstStyle/>
          <a:p>
            <a:pPr indent="-265112" lvl="0" marL="265112" marR="0" rtl="0" algn="l">
              <a:lnSpc>
                <a:spcPct val="80000"/>
              </a:lnSpc>
              <a:spcBef>
                <a:spcPts val="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Pull model:</a:t>
            </a:r>
            <a:endParaRPr/>
          </a:p>
          <a:p>
            <a:pPr indent="-200024" lvl="1" marL="547687" marR="0" rtl="0" algn="l">
              <a:lnSpc>
                <a:spcPct val="80000"/>
              </a:lnSpc>
              <a:spcBef>
                <a:spcPts val="200"/>
              </a:spcBef>
              <a:spcAft>
                <a:spcPts val="0"/>
              </a:spcAft>
              <a:buClr>
                <a:schemeClr val="accent1"/>
              </a:buClr>
              <a:buSzPts val="2400"/>
              <a:buFont typeface="Verdana"/>
              <a:buChar char="◦"/>
            </a:pPr>
            <a:r>
              <a:rPr b="0" i="0" lang="en-US" sz="2400" u="none" cap="none" strike="noStrike">
                <a:solidFill>
                  <a:schemeClr val="dk1"/>
                </a:solidFill>
                <a:latin typeface="Verdana"/>
                <a:ea typeface="Verdana"/>
                <a:cs typeface="Verdana"/>
                <a:sym typeface="Verdana"/>
              </a:rPr>
              <a:t>The pull model  emphasizes the subject’s ignorance of its obervers. The pull model may be inefficient, because Observer classes must infer what changed without help from Subject.</a:t>
            </a:r>
            <a:endParaRPr/>
          </a:p>
          <a:p>
            <a:pPr indent="-200024" lvl="1" marL="547687" marR="0" rtl="0" algn="l">
              <a:lnSpc>
                <a:spcPct val="80000"/>
              </a:lnSpc>
              <a:spcBef>
                <a:spcPts val="200"/>
              </a:spcBef>
              <a:spcAft>
                <a:spcPts val="0"/>
              </a:spcAft>
              <a:buClr>
                <a:schemeClr val="accent1"/>
              </a:buClr>
              <a:buSzPts val="2400"/>
              <a:buFont typeface="Verdana"/>
              <a:buNone/>
            </a:pPr>
            <a:r>
              <a:t/>
            </a:r>
            <a:endParaRPr b="0" i="0" sz="2400" u="none" cap="none" strike="noStrik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Push model:</a:t>
            </a:r>
            <a:endParaRPr/>
          </a:p>
          <a:p>
            <a:pPr indent="-200024" lvl="1" marL="547687" marR="0" rtl="0" algn="l">
              <a:lnSpc>
                <a:spcPct val="80000"/>
              </a:lnSpc>
              <a:spcBef>
                <a:spcPts val="200"/>
              </a:spcBef>
              <a:spcAft>
                <a:spcPts val="0"/>
              </a:spcAft>
              <a:buClr>
                <a:schemeClr val="accent1"/>
              </a:buClr>
              <a:buSzPts val="2400"/>
              <a:buFont typeface="Verdana"/>
              <a:buChar char="◦"/>
            </a:pPr>
            <a:r>
              <a:rPr b="0" i="0" lang="en-US" sz="2400" u="none" cap="none" strike="noStrike">
                <a:solidFill>
                  <a:schemeClr val="dk1"/>
                </a:solidFill>
                <a:latin typeface="Verdana"/>
                <a:ea typeface="Verdana"/>
                <a:cs typeface="Verdana"/>
                <a:sym typeface="Verdana"/>
              </a:rPr>
              <a:t>The push model assumes that the subject knows something about its obervers’ needs.</a:t>
            </a:r>
            <a:endParaRPr/>
          </a:p>
          <a:p>
            <a:pPr indent="-200024" lvl="1" marL="547687" marR="0" rtl="0" algn="l">
              <a:lnSpc>
                <a:spcPct val="80000"/>
              </a:lnSpc>
              <a:spcBef>
                <a:spcPts val="200"/>
              </a:spcBef>
              <a:spcAft>
                <a:spcPts val="0"/>
              </a:spcAft>
              <a:buClr>
                <a:schemeClr val="accent1"/>
              </a:buClr>
              <a:buSzPts val="2400"/>
              <a:buFont typeface="Verdana"/>
              <a:buChar char="◦"/>
            </a:pPr>
            <a:r>
              <a:rPr b="0" i="0" lang="en-US" sz="2400" u="none" cap="none" strike="noStrike">
                <a:solidFill>
                  <a:schemeClr val="dk1"/>
                </a:solidFill>
                <a:latin typeface="Verdana"/>
                <a:ea typeface="Verdana"/>
                <a:cs typeface="Verdana"/>
                <a:sym typeface="Verdana"/>
              </a:rPr>
              <a:t>The push model might make observers less reusable because Subject classes make assumptions about Observer classes that might not always be true.</a:t>
            </a:r>
            <a:endParaRPr/>
          </a:p>
          <a:p>
            <a:pPr indent="-143193" lvl="0" marL="265113" marR="0" rtl="0" algn="l">
              <a:spcBef>
                <a:spcPts val="250"/>
              </a:spcBef>
              <a:spcAft>
                <a:spcPts val="0"/>
              </a:spcAft>
              <a:buClr>
                <a:schemeClr val="accent1"/>
              </a:buClr>
              <a:buSzPts val="1920"/>
              <a:buFont typeface="Noto Sans Symbols"/>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Consequences</a:t>
            </a:r>
            <a:endParaRPr/>
          </a:p>
        </p:txBody>
      </p:sp>
      <p:sp>
        <p:nvSpPr>
          <p:cNvPr id="254" name="Google Shape;254;p17"/>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The Observer pattern lets you vary subjects and observers independently.</a:t>
            </a:r>
            <a:endParaRPr/>
          </a:p>
          <a:p>
            <a:pPr indent="-265112" lvl="0" marL="265112" marR="0" rtl="0" algn="l">
              <a:lnSpc>
                <a:spcPct val="10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Abstract coupling between Subject and Object</a:t>
            </a:r>
            <a:endParaRPr/>
          </a:p>
          <a:p>
            <a:pPr indent="-265112" lvl="0" marL="265112" marR="0" rtl="0" algn="l">
              <a:lnSpc>
                <a:spcPct val="10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Support for broadcast communication</a:t>
            </a:r>
            <a:endParaRPr/>
          </a:p>
          <a:p>
            <a:pPr indent="-265112" lvl="0" marL="265112" marR="0" rtl="0" algn="l">
              <a:lnSpc>
                <a:spcPct val="10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Unexpected Updates</a:t>
            </a:r>
            <a:endParaRPr/>
          </a:p>
          <a:p>
            <a:pPr indent="-122873" lvl="0" marL="265113" marR="0" rtl="0" algn="l">
              <a:spcBef>
                <a:spcPts val="250"/>
              </a:spcBef>
              <a:spcAft>
                <a:spcPts val="0"/>
              </a:spcAft>
              <a:buClr>
                <a:schemeClr val="accent1"/>
              </a:buClr>
              <a:buSzPts val="2240"/>
              <a:buFont typeface="Noto Sans Symbols"/>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p:nvPr/>
        </p:nvSpPr>
        <p:spPr>
          <a:xfrm>
            <a:off x="1752600" y="2133600"/>
            <a:ext cx="914400" cy="1214437"/>
          </a:xfrm>
          <a:prstGeom prst="can">
            <a:avLst>
              <a:gd fmla="val 25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XML</a:t>
            </a:r>
            <a:endParaRPr/>
          </a:p>
        </p:txBody>
      </p:sp>
      <p:sp>
        <p:nvSpPr>
          <p:cNvPr id="260" name="Google Shape;260;p18"/>
          <p:cNvSpPr/>
          <p:nvPr/>
        </p:nvSpPr>
        <p:spPr>
          <a:xfrm>
            <a:off x="762000" y="4572000"/>
            <a:ext cx="1042987" cy="1042987"/>
          </a:xfrm>
          <a:prstGeom prst="bevel">
            <a:avLst>
              <a:gd fmla="val 12500" name="adj"/>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Web </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Browser</a:t>
            </a:r>
            <a:endParaRPr/>
          </a:p>
        </p:txBody>
      </p:sp>
      <p:sp>
        <p:nvSpPr>
          <p:cNvPr id="261" name="Google Shape;261;p18"/>
          <p:cNvSpPr/>
          <p:nvPr/>
        </p:nvSpPr>
        <p:spPr>
          <a:xfrm>
            <a:off x="2667000" y="4572000"/>
            <a:ext cx="1042987" cy="1042987"/>
          </a:xfrm>
          <a:prstGeom prst="bevel">
            <a:avLst>
              <a:gd fmla="val 12500" name="adj"/>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PDA</a:t>
            </a:r>
            <a:endParaRPr/>
          </a:p>
        </p:txBody>
      </p:sp>
      <p:sp>
        <p:nvSpPr>
          <p:cNvPr id="262" name="Google Shape;262;p18"/>
          <p:cNvSpPr/>
          <p:nvPr/>
        </p:nvSpPr>
        <p:spPr>
          <a:xfrm>
            <a:off x="4824412" y="4572000"/>
            <a:ext cx="1042987" cy="1042987"/>
          </a:xfrm>
          <a:prstGeom prst="bevel">
            <a:avLst>
              <a:gd fmla="val 12500" name="adj"/>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Cell</a:t>
            </a:r>
            <a:endParaRPr/>
          </a:p>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Phone</a:t>
            </a:r>
            <a:endParaRPr/>
          </a:p>
        </p:txBody>
      </p:sp>
      <p:sp>
        <p:nvSpPr>
          <p:cNvPr id="263" name="Google Shape;263;p18"/>
          <p:cNvSpPr/>
          <p:nvPr/>
        </p:nvSpPr>
        <p:spPr>
          <a:xfrm>
            <a:off x="6958012" y="4572000"/>
            <a:ext cx="1042987" cy="1042987"/>
          </a:xfrm>
          <a:prstGeom prst="bevel">
            <a:avLst>
              <a:gd fmla="val 12500" name="adj"/>
            </a:avLst>
          </a:prstGeom>
          <a:solidFill>
            <a:srgbClr val="CC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Terminal</a:t>
            </a:r>
            <a:endParaRPr/>
          </a:p>
        </p:txBody>
      </p:sp>
      <p:cxnSp>
        <p:nvCxnSpPr>
          <p:cNvPr id="264" name="Google Shape;264;p18"/>
          <p:cNvCxnSpPr/>
          <p:nvPr/>
        </p:nvCxnSpPr>
        <p:spPr>
          <a:xfrm flipH="1">
            <a:off x="1219200" y="3276600"/>
            <a:ext cx="3276600" cy="1295400"/>
          </a:xfrm>
          <a:prstGeom prst="straightConnector1">
            <a:avLst/>
          </a:prstGeom>
          <a:noFill/>
          <a:ln cap="flat" cmpd="sng" w="9525">
            <a:solidFill>
              <a:schemeClr val="dk1"/>
            </a:solidFill>
            <a:prstDash val="solid"/>
            <a:miter lim="800000"/>
            <a:headEnd len="med" w="med" type="none"/>
            <a:tailEnd len="med" w="med" type="triangle"/>
          </a:ln>
        </p:spPr>
      </p:cxnSp>
      <p:cxnSp>
        <p:nvCxnSpPr>
          <p:cNvPr id="265" name="Google Shape;265;p18"/>
          <p:cNvCxnSpPr/>
          <p:nvPr/>
        </p:nvCxnSpPr>
        <p:spPr>
          <a:xfrm flipH="1">
            <a:off x="3200400" y="3276600"/>
            <a:ext cx="1295400" cy="1295400"/>
          </a:xfrm>
          <a:prstGeom prst="straightConnector1">
            <a:avLst/>
          </a:prstGeom>
          <a:noFill/>
          <a:ln cap="flat" cmpd="sng" w="9525">
            <a:solidFill>
              <a:schemeClr val="dk1"/>
            </a:solidFill>
            <a:prstDash val="solid"/>
            <a:miter lim="800000"/>
            <a:headEnd len="med" w="med" type="none"/>
            <a:tailEnd len="med" w="med" type="triangle"/>
          </a:ln>
        </p:spPr>
      </p:cxnSp>
      <p:cxnSp>
        <p:nvCxnSpPr>
          <p:cNvPr id="266" name="Google Shape;266;p18"/>
          <p:cNvCxnSpPr/>
          <p:nvPr/>
        </p:nvCxnSpPr>
        <p:spPr>
          <a:xfrm>
            <a:off x="4572000" y="3276600"/>
            <a:ext cx="685800" cy="1295400"/>
          </a:xfrm>
          <a:prstGeom prst="straightConnector1">
            <a:avLst/>
          </a:prstGeom>
          <a:noFill/>
          <a:ln cap="flat" cmpd="sng" w="9525">
            <a:solidFill>
              <a:schemeClr val="dk1"/>
            </a:solidFill>
            <a:prstDash val="solid"/>
            <a:miter lim="800000"/>
            <a:headEnd len="med" w="med" type="none"/>
            <a:tailEnd len="med" w="med" type="triangle"/>
          </a:ln>
        </p:spPr>
      </p:cxnSp>
      <p:cxnSp>
        <p:nvCxnSpPr>
          <p:cNvPr id="267" name="Google Shape;267;p18"/>
          <p:cNvCxnSpPr/>
          <p:nvPr/>
        </p:nvCxnSpPr>
        <p:spPr>
          <a:xfrm>
            <a:off x="4572000" y="3276600"/>
            <a:ext cx="2895600" cy="1295400"/>
          </a:xfrm>
          <a:prstGeom prst="straightConnector1">
            <a:avLst/>
          </a:prstGeom>
          <a:noFill/>
          <a:ln cap="flat" cmpd="sng" w="9525">
            <a:solidFill>
              <a:schemeClr val="dk1"/>
            </a:solidFill>
            <a:prstDash val="solid"/>
            <a:miter lim="800000"/>
            <a:headEnd len="med" w="med" type="none"/>
            <a:tailEnd len="med" w="med" type="triangle"/>
          </a:ln>
        </p:spPr>
      </p:cxnSp>
      <p:sp>
        <p:nvSpPr>
          <p:cNvPr id="268" name="Google Shape;268;p18"/>
          <p:cNvSpPr txBox="1"/>
          <p:nvPr/>
        </p:nvSpPr>
        <p:spPr>
          <a:xfrm>
            <a:off x="3886200" y="5867400"/>
            <a:ext cx="1238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Observers</a:t>
            </a:r>
            <a:endParaRPr/>
          </a:p>
        </p:txBody>
      </p:sp>
      <p:sp>
        <p:nvSpPr>
          <p:cNvPr id="269" name="Google Shape;269;p18"/>
          <p:cNvSpPr txBox="1"/>
          <p:nvPr/>
        </p:nvSpPr>
        <p:spPr>
          <a:xfrm>
            <a:off x="1752600" y="1752600"/>
            <a:ext cx="946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Subject</a:t>
            </a:r>
            <a:endParaRPr/>
          </a:p>
        </p:txBody>
      </p:sp>
      <p:sp>
        <p:nvSpPr>
          <p:cNvPr id="270" name="Google Shape;270;p18"/>
          <p:cNvSpPr txBox="1"/>
          <p:nvPr/>
        </p:nvSpPr>
        <p:spPr>
          <a:xfrm>
            <a:off x="7772400" y="2895600"/>
            <a:ext cx="609600" cy="609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xyz…</a:t>
            </a:r>
            <a:endParaRPr/>
          </a:p>
        </p:txBody>
      </p:sp>
      <p:cxnSp>
        <p:nvCxnSpPr>
          <p:cNvPr id="271" name="Google Shape;271;p18"/>
          <p:cNvCxnSpPr/>
          <p:nvPr/>
        </p:nvCxnSpPr>
        <p:spPr>
          <a:xfrm>
            <a:off x="4572000" y="3276600"/>
            <a:ext cx="3200400" cy="0"/>
          </a:xfrm>
          <a:prstGeom prst="straightConnector1">
            <a:avLst/>
          </a:prstGeom>
          <a:noFill/>
          <a:ln cap="flat" cmpd="sng" w="9525">
            <a:solidFill>
              <a:schemeClr val="dk1"/>
            </a:solidFill>
            <a:prstDash val="solid"/>
            <a:miter lim="800000"/>
            <a:headEnd len="med" w="med" type="none"/>
            <a:tailEnd len="med" w="med" type="triangle"/>
          </a:ln>
        </p:spPr>
      </p:cxnSp>
      <p:sp>
        <p:nvSpPr>
          <p:cNvPr id="272" name="Google Shape;272;p18"/>
          <p:cNvSpPr/>
          <p:nvPr/>
        </p:nvSpPr>
        <p:spPr>
          <a:xfrm>
            <a:off x="4038600" y="1981200"/>
            <a:ext cx="1066800" cy="1295400"/>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sng">
                <a:solidFill>
                  <a:schemeClr val="dk1"/>
                </a:solidFill>
                <a:latin typeface="Times New Roman"/>
                <a:ea typeface="Times New Roman"/>
                <a:cs typeface="Times New Roman"/>
                <a:sym typeface="Times New Roman"/>
              </a:rPr>
              <a:t>Interface</a:t>
            </a:r>
            <a:endParaRPr/>
          </a:p>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Browser</a:t>
            </a:r>
            <a:endParaRPr/>
          </a:p>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PDA</a:t>
            </a:r>
            <a:endParaRPr/>
          </a:p>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Cell Phone</a:t>
            </a:r>
            <a:endParaRPr/>
          </a:p>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Terminal</a:t>
            </a:r>
            <a:endParaRPr/>
          </a:p>
        </p:txBody>
      </p:sp>
      <p:cxnSp>
        <p:nvCxnSpPr>
          <p:cNvPr id="273" name="Google Shape;273;p18"/>
          <p:cNvCxnSpPr/>
          <p:nvPr/>
        </p:nvCxnSpPr>
        <p:spPr>
          <a:xfrm>
            <a:off x="2667000" y="2743200"/>
            <a:ext cx="1371600" cy="0"/>
          </a:xfrm>
          <a:prstGeom prst="straightConnector1">
            <a:avLst/>
          </a:prstGeom>
          <a:noFill/>
          <a:ln cap="flat" cmpd="sng" w="9525">
            <a:solidFill>
              <a:schemeClr val="dk1"/>
            </a:solidFill>
            <a:prstDash val="solid"/>
            <a:miter lim="800000"/>
            <a:headEnd len="med" w="med" type="none"/>
            <a:tailEnd len="med" w="med" type="triangle"/>
          </a:ln>
        </p:spPr>
      </p:cxnSp>
      <p:sp>
        <p:nvSpPr>
          <p:cNvPr id="274" name="Google Shape;274;p18"/>
          <p:cNvSpPr txBox="1"/>
          <p:nvPr/>
        </p:nvSpPr>
        <p:spPr>
          <a:xfrm>
            <a:off x="2660650" y="3733800"/>
            <a:ext cx="3892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Data is sent to the various observers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Related Patterns</a:t>
            </a:r>
            <a:endParaRPr/>
          </a:p>
        </p:txBody>
      </p:sp>
      <p:sp>
        <p:nvSpPr>
          <p:cNvPr id="280" name="Google Shape;280;p19"/>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Mediator – an object in the middle intercepts all update requests and broadcasts them to other objects</a:t>
            </a:r>
            <a:endParaRPr/>
          </a:p>
          <a:p>
            <a:pPr indent="-265112" lvl="0" marL="265112" marR="0" rtl="0" algn="l">
              <a:lnSpc>
                <a:spcPct val="10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Singleton – A “single” subject object instance can be implemented with a Singleton</a:t>
            </a:r>
            <a:endParaRPr/>
          </a:p>
          <a:p>
            <a:pPr indent="-122873" lvl="0" marL="265113" marR="0" rtl="0" algn="l">
              <a:spcBef>
                <a:spcPts val="250"/>
              </a:spcBef>
              <a:spcAft>
                <a:spcPts val="0"/>
              </a:spcAft>
              <a:buClr>
                <a:schemeClr val="accent1"/>
              </a:buClr>
              <a:buSzPts val="2240"/>
              <a:buFont typeface="Noto Sans Symbols"/>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Summary </a:t>
            </a:r>
            <a:endParaRPr/>
          </a:p>
        </p:txBody>
      </p:sp>
      <p:pic>
        <p:nvPicPr>
          <p:cNvPr id="124" name="Google Shape;124;p2"/>
          <p:cNvPicPr preferRelativeResize="0"/>
          <p:nvPr>
            <p:ph idx="1" type="body"/>
          </p:nvPr>
        </p:nvPicPr>
        <p:blipFill rotWithShape="1">
          <a:blip r:embed="rId3">
            <a:alphaModFix/>
          </a:blip>
          <a:srcRect b="0" l="0" r="0" t="0"/>
          <a:stretch/>
        </p:blipFill>
        <p:spPr>
          <a:xfrm>
            <a:off x="762000" y="1219200"/>
            <a:ext cx="7497762" cy="3676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0"/>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Java example</a:t>
            </a:r>
            <a:endParaRPr/>
          </a:p>
        </p:txBody>
      </p:sp>
      <p:sp>
        <p:nvSpPr>
          <p:cNvPr id="286" name="Google Shape;286;p20"/>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1280"/>
              <a:buFont typeface="Noto Sans Symbols"/>
              <a:buNone/>
            </a:pPr>
            <a:r>
              <a:rPr b="1" i="0" lang="en-US" sz="1600" u="none">
                <a:solidFill>
                  <a:schemeClr val="dk1"/>
                </a:solidFill>
                <a:latin typeface="Verdana"/>
                <a:ea typeface="Verdana"/>
                <a:cs typeface="Verdana"/>
                <a:sym typeface="Verdana"/>
              </a:rPr>
              <a:t>	</a:t>
            </a:r>
            <a:r>
              <a:rPr b="1" i="0" lang="en-US" sz="1800" u="none">
                <a:solidFill>
                  <a:schemeClr val="dk1"/>
                </a:solidFill>
                <a:latin typeface="Verdana"/>
                <a:ea typeface="Verdana"/>
                <a:cs typeface="Verdana"/>
                <a:sym typeface="Verdana"/>
              </a:rPr>
              <a:t>import </a:t>
            </a:r>
            <a:r>
              <a:rPr b="0" i="0" lang="en-US" sz="1800" u="none">
                <a:solidFill>
                  <a:schemeClr val="dk1"/>
                </a:solidFill>
                <a:latin typeface="Verdana"/>
                <a:ea typeface="Verdana"/>
                <a:cs typeface="Verdana"/>
                <a:sym typeface="Verdana"/>
              </a:rPr>
              <a:t>java.util.Observable;</a:t>
            </a:r>
            <a:br>
              <a:rPr b="0" i="0" lang="en-US" sz="1800" u="none">
                <a:solidFill>
                  <a:schemeClr val="dk1"/>
                </a:solidFill>
                <a:latin typeface="Verdana"/>
                <a:ea typeface="Verdana"/>
                <a:cs typeface="Verdana"/>
                <a:sym typeface="Verdana"/>
              </a:rPr>
            </a:br>
            <a:r>
              <a:rPr b="1" i="0" lang="en-US" sz="1800" u="none">
                <a:solidFill>
                  <a:schemeClr val="dk1"/>
                </a:solidFill>
                <a:latin typeface="Verdana"/>
                <a:ea typeface="Verdana"/>
                <a:cs typeface="Verdana"/>
                <a:sym typeface="Verdana"/>
              </a:rPr>
              <a:t>import </a:t>
            </a:r>
            <a:r>
              <a:rPr b="0" i="0" lang="en-US" sz="1800" u="none">
                <a:solidFill>
                  <a:schemeClr val="dk1"/>
                </a:solidFill>
                <a:latin typeface="Verdana"/>
                <a:ea typeface="Verdana"/>
                <a:cs typeface="Verdana"/>
                <a:sym typeface="Verdana"/>
              </a:rPr>
              <a:t>java.util.Observer;</a:t>
            </a:r>
            <a:br>
              <a:rPr b="0" i="0" lang="en-US" sz="1800" u="none">
                <a:solidFill>
                  <a:schemeClr val="dk1"/>
                </a:solidFill>
                <a:latin typeface="Verdana"/>
                <a:ea typeface="Verdana"/>
                <a:cs typeface="Verdana"/>
                <a:sym typeface="Verdana"/>
              </a:rPr>
            </a:br>
            <a:br>
              <a:rPr b="0" i="0" lang="en-US" sz="1800" u="none">
                <a:solidFill>
                  <a:schemeClr val="dk1"/>
                </a:solidFill>
                <a:latin typeface="Verdana"/>
                <a:ea typeface="Verdana"/>
                <a:cs typeface="Verdana"/>
                <a:sym typeface="Verdana"/>
              </a:rPr>
            </a:br>
            <a:r>
              <a:rPr b="1" i="0" lang="en-US" sz="1800" u="none">
                <a:solidFill>
                  <a:schemeClr val="dk1"/>
                </a:solidFill>
                <a:latin typeface="Verdana"/>
                <a:ea typeface="Verdana"/>
                <a:cs typeface="Verdana"/>
                <a:sym typeface="Verdana"/>
              </a:rPr>
              <a:t>public class </a:t>
            </a:r>
            <a:r>
              <a:rPr b="0" i="0" lang="en-US" sz="1800" u="none">
                <a:solidFill>
                  <a:schemeClr val="dk1"/>
                </a:solidFill>
                <a:latin typeface="Verdana"/>
                <a:ea typeface="Verdana"/>
                <a:cs typeface="Verdana"/>
                <a:sym typeface="Verdana"/>
              </a:rPr>
              <a:t>MessageBoard </a:t>
            </a:r>
            <a:r>
              <a:rPr b="1" i="0" lang="en-US" sz="1800" u="none">
                <a:solidFill>
                  <a:schemeClr val="dk1"/>
                </a:solidFill>
                <a:latin typeface="Verdana"/>
                <a:ea typeface="Verdana"/>
                <a:cs typeface="Verdana"/>
                <a:sym typeface="Verdana"/>
              </a:rPr>
              <a:t>extends </a:t>
            </a:r>
            <a:r>
              <a:rPr b="0" i="0" lang="en-US" sz="1800" u="none">
                <a:solidFill>
                  <a:schemeClr val="dk1"/>
                </a:solidFill>
                <a:latin typeface="Verdana"/>
                <a:ea typeface="Verdana"/>
                <a:cs typeface="Verdana"/>
                <a:sym typeface="Verdana"/>
              </a:rPr>
              <a:t>Observable {</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r>
              <a:rPr b="1" i="0" lang="en-US" sz="1800" u="none">
                <a:solidFill>
                  <a:schemeClr val="dk1"/>
                </a:solidFill>
                <a:latin typeface="Verdana"/>
                <a:ea typeface="Verdana"/>
                <a:cs typeface="Verdana"/>
                <a:sym typeface="Verdana"/>
              </a:rPr>
              <a:t>private </a:t>
            </a:r>
            <a:r>
              <a:rPr b="0" i="0" lang="en-US" sz="1800" u="none">
                <a:solidFill>
                  <a:schemeClr val="dk1"/>
                </a:solidFill>
                <a:latin typeface="Verdana"/>
                <a:ea typeface="Verdana"/>
                <a:cs typeface="Verdana"/>
                <a:sym typeface="Verdana"/>
              </a:rPr>
              <a:t>String message;</a:t>
            </a:r>
            <a:br>
              <a:rPr b="0" i="0" lang="en-US" sz="1800" u="none">
                <a:solidFill>
                  <a:schemeClr val="dk1"/>
                </a:solidFill>
                <a:latin typeface="Verdana"/>
                <a:ea typeface="Verdana"/>
                <a:cs typeface="Verdana"/>
                <a:sym typeface="Verdana"/>
              </a:rPr>
            </a:b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r>
              <a:rPr b="1" i="0" lang="en-US" sz="1800" u="none">
                <a:solidFill>
                  <a:schemeClr val="dk1"/>
                </a:solidFill>
                <a:latin typeface="Verdana"/>
                <a:ea typeface="Verdana"/>
                <a:cs typeface="Verdana"/>
                <a:sym typeface="Verdana"/>
              </a:rPr>
              <a:t>public </a:t>
            </a:r>
            <a:r>
              <a:rPr b="0" i="0" lang="en-US" sz="1800" u="none">
                <a:solidFill>
                  <a:schemeClr val="dk1"/>
                </a:solidFill>
                <a:latin typeface="Verdana"/>
                <a:ea typeface="Verdana"/>
                <a:cs typeface="Verdana"/>
                <a:sym typeface="Verdana"/>
              </a:rPr>
              <a:t>String getMessage() {</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r>
              <a:rPr b="1" i="0" lang="en-US" sz="1800" u="none">
                <a:solidFill>
                  <a:schemeClr val="dk1"/>
                </a:solidFill>
                <a:latin typeface="Verdana"/>
                <a:ea typeface="Verdana"/>
                <a:cs typeface="Verdana"/>
                <a:sym typeface="Verdana"/>
              </a:rPr>
              <a:t>return </a:t>
            </a:r>
            <a:r>
              <a:rPr b="0" i="0" lang="en-US" sz="1800" u="none">
                <a:solidFill>
                  <a:schemeClr val="dk1"/>
                </a:solidFill>
                <a:latin typeface="Verdana"/>
                <a:ea typeface="Verdana"/>
                <a:cs typeface="Verdana"/>
                <a:sym typeface="Verdana"/>
              </a:rPr>
              <a:t>message;</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br>
              <a:rPr b="0" i="0" lang="en-US" sz="1800" u="none">
                <a:solidFill>
                  <a:schemeClr val="dk1"/>
                </a:solidFill>
                <a:latin typeface="Verdana"/>
                <a:ea typeface="Verdana"/>
                <a:cs typeface="Verdana"/>
                <a:sym typeface="Verdana"/>
              </a:rPr>
            </a:b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r>
              <a:rPr b="1" i="0" lang="en-US" sz="1800" u="none">
                <a:solidFill>
                  <a:schemeClr val="dk1"/>
                </a:solidFill>
                <a:latin typeface="Verdana"/>
                <a:ea typeface="Verdana"/>
                <a:cs typeface="Verdana"/>
                <a:sym typeface="Verdana"/>
              </a:rPr>
              <a:t>public void </a:t>
            </a:r>
            <a:r>
              <a:rPr b="0" i="0" lang="en-US" sz="1800" u="none">
                <a:solidFill>
                  <a:schemeClr val="dk1"/>
                </a:solidFill>
                <a:latin typeface="Verdana"/>
                <a:ea typeface="Verdana"/>
                <a:cs typeface="Verdana"/>
                <a:sym typeface="Verdana"/>
              </a:rPr>
              <a:t>changeMessage(String message) {</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r>
              <a:rPr b="1" i="0" lang="en-US" sz="1800" u="none">
                <a:solidFill>
                  <a:schemeClr val="dk1"/>
                </a:solidFill>
                <a:latin typeface="Verdana"/>
                <a:ea typeface="Verdana"/>
                <a:cs typeface="Verdana"/>
                <a:sym typeface="Verdana"/>
              </a:rPr>
              <a:t>this</a:t>
            </a:r>
            <a:r>
              <a:rPr b="0" i="0" lang="en-US" sz="1800" u="none">
                <a:solidFill>
                  <a:schemeClr val="dk1"/>
                </a:solidFill>
                <a:latin typeface="Verdana"/>
                <a:ea typeface="Verdana"/>
                <a:cs typeface="Verdana"/>
                <a:sym typeface="Verdana"/>
              </a:rPr>
              <a:t>.message = message;</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setChanged();</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notifyObservers(message);</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br>
              <a:rPr b="0" i="0" lang="en-US" sz="1800" u="none">
                <a:solidFill>
                  <a:schemeClr val="dk1"/>
                </a:solidFill>
                <a:latin typeface="Verdana"/>
                <a:ea typeface="Verdana"/>
                <a:cs typeface="Verdana"/>
                <a:sym typeface="Verdana"/>
              </a:rPr>
            </a:b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Java example</a:t>
            </a:r>
            <a:endParaRPr/>
          </a:p>
        </p:txBody>
      </p:sp>
      <p:sp>
        <p:nvSpPr>
          <p:cNvPr id="292" name="Google Shape;292;p21"/>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1280"/>
              <a:buFont typeface="Noto Sans Symbols"/>
              <a:buNone/>
            </a:pPr>
            <a:br>
              <a:rPr b="0" i="0" lang="en-US" sz="1600" u="none">
                <a:solidFill>
                  <a:schemeClr val="dk1"/>
                </a:solidFill>
                <a:latin typeface="Verdana"/>
                <a:ea typeface="Verdana"/>
                <a:cs typeface="Verdana"/>
                <a:sym typeface="Verdana"/>
              </a:rPr>
            </a:br>
            <a:r>
              <a:rPr b="0" i="0" lang="en-US" sz="1600" u="none">
                <a:solidFill>
                  <a:schemeClr val="dk1"/>
                </a:solidFill>
                <a:latin typeface="Verdana"/>
                <a:ea typeface="Verdana"/>
                <a:cs typeface="Verdana"/>
                <a:sym typeface="Verdana"/>
              </a:rPr>
              <a:t>  </a:t>
            </a:r>
            <a:r>
              <a:rPr b="1" i="0" lang="en-US" sz="1800" u="none">
                <a:solidFill>
                  <a:schemeClr val="dk1"/>
                </a:solidFill>
                <a:latin typeface="Verdana"/>
                <a:ea typeface="Verdana"/>
                <a:cs typeface="Verdana"/>
                <a:sym typeface="Verdana"/>
              </a:rPr>
              <a:t>public static void </a:t>
            </a:r>
            <a:r>
              <a:rPr b="0" i="0" lang="en-US" sz="1800" u="none">
                <a:solidFill>
                  <a:schemeClr val="dk1"/>
                </a:solidFill>
                <a:latin typeface="Verdana"/>
                <a:ea typeface="Verdana"/>
                <a:cs typeface="Verdana"/>
                <a:sym typeface="Verdana"/>
              </a:rPr>
              <a:t>main(String[] args) {</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MessageBoard board = </a:t>
            </a:r>
            <a:r>
              <a:rPr b="1" i="0" lang="en-US" sz="1800" u="none">
                <a:solidFill>
                  <a:schemeClr val="dk1"/>
                </a:solidFill>
                <a:latin typeface="Verdana"/>
                <a:ea typeface="Verdana"/>
                <a:cs typeface="Verdana"/>
                <a:sym typeface="Verdana"/>
              </a:rPr>
              <a:t>new </a:t>
            </a:r>
            <a:r>
              <a:rPr b="0" i="0" lang="en-US" sz="1800" u="none">
                <a:solidFill>
                  <a:schemeClr val="dk1"/>
                </a:solidFill>
                <a:latin typeface="Verdana"/>
                <a:ea typeface="Verdana"/>
                <a:cs typeface="Verdana"/>
                <a:sym typeface="Verdana"/>
              </a:rPr>
              <a:t>MessageBoard();</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Student bob = </a:t>
            </a:r>
            <a:r>
              <a:rPr b="1" i="0" lang="en-US" sz="1800" u="none">
                <a:solidFill>
                  <a:schemeClr val="dk1"/>
                </a:solidFill>
                <a:latin typeface="Verdana"/>
                <a:ea typeface="Verdana"/>
                <a:cs typeface="Verdana"/>
                <a:sym typeface="Verdana"/>
              </a:rPr>
              <a:t>new </a:t>
            </a:r>
            <a:r>
              <a:rPr b="0" i="0" lang="en-US" sz="1800" u="none">
                <a:solidFill>
                  <a:schemeClr val="dk1"/>
                </a:solidFill>
                <a:latin typeface="Verdana"/>
                <a:ea typeface="Verdana"/>
                <a:cs typeface="Verdana"/>
                <a:sym typeface="Verdana"/>
              </a:rPr>
              <a:t>Student();</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Student joe = </a:t>
            </a:r>
            <a:r>
              <a:rPr b="1" i="0" lang="en-US" sz="1800" u="none">
                <a:solidFill>
                  <a:schemeClr val="dk1"/>
                </a:solidFill>
                <a:latin typeface="Verdana"/>
                <a:ea typeface="Verdana"/>
                <a:cs typeface="Verdana"/>
                <a:sym typeface="Verdana"/>
              </a:rPr>
              <a:t>new </a:t>
            </a:r>
            <a:r>
              <a:rPr b="0" i="0" lang="en-US" sz="1800" u="none">
                <a:solidFill>
                  <a:schemeClr val="dk1"/>
                </a:solidFill>
                <a:latin typeface="Verdana"/>
                <a:ea typeface="Verdana"/>
                <a:cs typeface="Verdana"/>
                <a:sym typeface="Verdana"/>
              </a:rPr>
              <a:t>Student();</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board.addObserver(bob);</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board.addObserver(joe);</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board.changeMessage("More Homework!");</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a:t>
            </a:r>
            <a:br>
              <a:rPr b="0" i="0" lang="en-US" sz="1800" u="none">
                <a:solidFill>
                  <a:schemeClr val="dk1"/>
                </a:solidFill>
                <a:latin typeface="Verdana"/>
                <a:ea typeface="Verdana"/>
                <a:cs typeface="Verdana"/>
                <a:sym typeface="Verdana"/>
              </a:rPr>
            </a:br>
            <a:br>
              <a:rPr b="0" i="0" lang="en-US" sz="1800" u="none">
                <a:solidFill>
                  <a:schemeClr val="dk1"/>
                </a:solidFill>
                <a:latin typeface="Verdana"/>
                <a:ea typeface="Verdana"/>
                <a:cs typeface="Verdana"/>
                <a:sym typeface="Verdana"/>
              </a:rPr>
            </a:br>
            <a:r>
              <a:rPr b="1" i="0" lang="en-US" sz="1800" u="none">
                <a:solidFill>
                  <a:schemeClr val="dk1"/>
                </a:solidFill>
                <a:latin typeface="Verdana"/>
                <a:ea typeface="Verdana"/>
                <a:cs typeface="Verdana"/>
                <a:sym typeface="Verdana"/>
              </a:rPr>
              <a:t>class </a:t>
            </a:r>
            <a:r>
              <a:rPr b="0" i="0" lang="en-US" sz="1800" u="none">
                <a:solidFill>
                  <a:schemeClr val="dk1"/>
                </a:solidFill>
                <a:latin typeface="Verdana"/>
                <a:ea typeface="Verdana"/>
                <a:cs typeface="Verdana"/>
                <a:sym typeface="Verdana"/>
              </a:rPr>
              <a:t>Student </a:t>
            </a:r>
            <a:r>
              <a:rPr b="1" i="0" lang="en-US" sz="1800" u="none">
                <a:solidFill>
                  <a:schemeClr val="dk1"/>
                </a:solidFill>
                <a:latin typeface="Verdana"/>
                <a:ea typeface="Verdana"/>
                <a:cs typeface="Verdana"/>
                <a:sym typeface="Verdana"/>
              </a:rPr>
              <a:t>implements </a:t>
            </a:r>
            <a:r>
              <a:rPr b="0" i="0" lang="en-US" sz="1800" u="none">
                <a:solidFill>
                  <a:schemeClr val="dk1"/>
                </a:solidFill>
                <a:latin typeface="Verdana"/>
                <a:ea typeface="Verdana"/>
                <a:cs typeface="Verdana"/>
                <a:sym typeface="Verdana"/>
              </a:rPr>
              <a:t>Observer {</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r>
              <a:rPr b="1" i="0" lang="en-US" sz="1800" u="none">
                <a:solidFill>
                  <a:schemeClr val="dk1"/>
                </a:solidFill>
                <a:latin typeface="Verdana"/>
                <a:ea typeface="Verdana"/>
                <a:cs typeface="Verdana"/>
                <a:sym typeface="Verdana"/>
              </a:rPr>
              <a:t>public void update</a:t>
            </a:r>
            <a:r>
              <a:rPr b="0" i="0" lang="en-US" sz="1800" u="none">
                <a:solidFill>
                  <a:schemeClr val="dk1"/>
                </a:solidFill>
                <a:latin typeface="Verdana"/>
                <a:ea typeface="Verdana"/>
                <a:cs typeface="Verdana"/>
                <a:sym typeface="Verdana"/>
              </a:rPr>
              <a:t>(Observable o, Object arg) {</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System.out.println("Message board changed: " + arg);</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a:t>
            </a:r>
            <a:br>
              <a:rPr b="0" i="0" lang="en-US" sz="1800" u="none">
                <a:solidFill>
                  <a:schemeClr val="dk1"/>
                </a:solidFill>
                <a:latin typeface="Verdana"/>
                <a:ea typeface="Verdana"/>
                <a:cs typeface="Verdana"/>
                <a:sym typeface="Verdana"/>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Behavioral Patterns</a:t>
            </a:r>
            <a:endParaRPr/>
          </a:p>
        </p:txBody>
      </p:sp>
      <p:sp>
        <p:nvSpPr>
          <p:cNvPr id="130" name="Google Shape;130;p3"/>
          <p:cNvSpPr txBox="1"/>
          <p:nvPr>
            <p:ph idx="1" type="body"/>
          </p:nvPr>
        </p:nvSpPr>
        <p:spPr>
          <a:xfrm>
            <a:off x="838200" y="762000"/>
            <a:ext cx="7924800" cy="4421187"/>
          </a:xfrm>
          <a:prstGeom prst="rect">
            <a:avLst/>
          </a:prstGeom>
          <a:noFill/>
          <a:ln>
            <a:noFill/>
          </a:ln>
        </p:spPr>
        <p:txBody>
          <a:bodyPr anchorCtr="0" anchor="t" bIns="45700" lIns="182875" spcFirstLastPara="1" rIns="91425" wrap="square" tIns="91425">
            <a:noAutofit/>
          </a:bodyPr>
          <a:lstStyle/>
          <a:p>
            <a:pPr indent="-265112" lvl="0" marL="265112" rtl="0" algn="l">
              <a:lnSpc>
                <a:spcPct val="100000"/>
              </a:lnSpc>
              <a:spcBef>
                <a:spcPts val="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Deal with the details of assigning responsibilities between different objects.</a:t>
            </a:r>
            <a:endParaRPr/>
          </a:p>
          <a:p>
            <a:pPr indent="-122871" lvl="0" marL="265112" rtl="0" algn="l">
              <a:lnSpc>
                <a:spcPct val="100000"/>
              </a:lnSpc>
              <a:spcBef>
                <a:spcPts val="200"/>
              </a:spcBef>
              <a:spcAft>
                <a:spcPts val="0"/>
              </a:spcAft>
              <a:buClr>
                <a:schemeClr val="accent1"/>
              </a:buClr>
              <a:buSzPts val="2240"/>
              <a:buFont typeface="Noto Sans Symbols"/>
              <a:buNone/>
            </a:pPr>
            <a:r>
              <a:t/>
            </a:r>
            <a:endParaRPr b="0" i="0" sz="2800" u="none">
              <a:solidFill>
                <a:schemeClr val="dk1"/>
              </a:solidFill>
              <a:latin typeface="Verdana"/>
              <a:ea typeface="Verdana"/>
              <a:cs typeface="Verdana"/>
              <a:sym typeface="Verdana"/>
            </a:endParaRPr>
          </a:p>
          <a:p>
            <a:pPr indent="-265112" lvl="0" marL="265112" rtl="0" algn="l">
              <a:lnSpc>
                <a:spcPct val="10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Describe the communication mechanism between objects.</a:t>
            </a:r>
            <a:endParaRPr/>
          </a:p>
          <a:p>
            <a:pPr indent="-265112" lvl="0" marL="265112" rtl="0" algn="l">
              <a:lnSpc>
                <a:spcPct val="100000"/>
              </a:lnSpc>
              <a:spcBef>
                <a:spcPts val="200"/>
              </a:spcBef>
              <a:spcAft>
                <a:spcPts val="0"/>
              </a:spcAft>
              <a:buSzPts val="2240"/>
              <a:buNone/>
            </a:pPr>
            <a:r>
              <a:t/>
            </a:r>
            <a:endParaRPr b="0" i="0" sz="2800" u="none">
              <a:solidFill>
                <a:schemeClr val="dk1"/>
              </a:solidFill>
              <a:latin typeface="Verdana"/>
              <a:ea typeface="Verdana"/>
              <a:cs typeface="Verdana"/>
              <a:sym typeface="Verdana"/>
            </a:endParaRPr>
          </a:p>
          <a:p>
            <a:pPr indent="-265112" lvl="0" marL="265112" rtl="0" algn="l">
              <a:lnSpc>
                <a:spcPct val="100000"/>
              </a:lnSpc>
              <a:spcBef>
                <a:spcPts val="200"/>
              </a:spcBef>
              <a:spcAft>
                <a:spcPts val="0"/>
              </a:spcAft>
              <a:buClr>
                <a:schemeClr val="accent1"/>
              </a:buClr>
              <a:buSzPts val="2240"/>
              <a:buFont typeface="Noto Sans Symbols"/>
              <a:buChar char="⚫"/>
            </a:pPr>
            <a:r>
              <a:rPr b="0" i="0" lang="en-US" sz="2800" u="none">
                <a:solidFill>
                  <a:schemeClr val="dk1"/>
                </a:solidFill>
                <a:latin typeface="Verdana"/>
                <a:ea typeface="Verdana"/>
                <a:cs typeface="Verdana"/>
                <a:sym typeface="Verdana"/>
              </a:rPr>
              <a:t>Define the mechanism for choosing different algorithms by different objects at runtime.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ctrTitle"/>
          </p:nvPr>
        </p:nvSpPr>
        <p:spPr>
          <a:xfrm>
            <a:off x="722312" y="1820862"/>
            <a:ext cx="7772400" cy="1828800"/>
          </a:xfrm>
          <a:prstGeom prst="rect">
            <a:avLst/>
          </a:prstGeom>
          <a:noFill/>
          <a:ln>
            <a:noFill/>
          </a:ln>
        </p:spPr>
        <p:txBody>
          <a:bodyPr anchorCtr="0" anchor="b" bIns="45700" lIns="45700" spcFirstLastPara="1" rIns="45700" wrap="square" tIns="45700">
            <a:normAutofit/>
          </a:bodyPr>
          <a:lstStyle/>
          <a:p>
            <a:pPr indent="0" lvl="0" marL="0" rtl="0" algn="r">
              <a:lnSpc>
                <a:spcPct val="100000"/>
              </a:lnSpc>
              <a:spcBef>
                <a:spcPts val="0"/>
              </a:spcBef>
              <a:spcAft>
                <a:spcPts val="0"/>
              </a:spcAft>
              <a:buClr>
                <a:srgbClr val="FF8D3E"/>
              </a:buClr>
              <a:buSzPts val="4500"/>
              <a:buFont typeface="Verdana"/>
              <a:buNone/>
            </a:pPr>
            <a:r>
              <a:rPr b="1" i="0" lang="en-US" sz="4500" u="none">
                <a:solidFill>
                  <a:srgbClr val="FF8D3E"/>
                </a:solidFill>
                <a:latin typeface="Verdana"/>
                <a:ea typeface="Verdana"/>
                <a:cs typeface="Verdana"/>
                <a:sym typeface="Verdana"/>
              </a:rPr>
              <a:t>Observer Pattern</a:t>
            </a:r>
            <a:endParaRPr/>
          </a:p>
        </p:txBody>
      </p:sp>
      <p:sp>
        <p:nvSpPr>
          <p:cNvPr id="136" name="Google Shape;136;p4"/>
          <p:cNvSpPr txBox="1"/>
          <p:nvPr>
            <p:ph idx="1" type="subTitle"/>
          </p:nvPr>
        </p:nvSpPr>
        <p:spPr>
          <a:xfrm>
            <a:off x="722312" y="3684587"/>
            <a:ext cx="7772400" cy="914400"/>
          </a:xfrm>
          <a:prstGeom prst="rect">
            <a:avLst/>
          </a:prstGeom>
          <a:noFill/>
          <a:ln>
            <a:noFill/>
          </a:ln>
        </p:spPr>
        <p:txBody>
          <a:bodyPr anchorCtr="0" anchor="t" bIns="45700" lIns="182875" spcFirstLastPara="1" rIns="91425" wrap="square" tIns="0">
            <a:normAutofit/>
          </a:bodyPr>
          <a:lstStyle/>
          <a:p>
            <a:pPr indent="0" lvl="0" marL="36512" rtl="0" algn="r">
              <a:lnSpc>
                <a:spcPct val="100000"/>
              </a:lnSpc>
              <a:spcBef>
                <a:spcPts val="0"/>
              </a:spcBef>
              <a:spcAft>
                <a:spcPts val="0"/>
              </a:spcAft>
              <a:buSzPts val="1600"/>
              <a:buNone/>
            </a:pPr>
            <a:r>
              <a:rPr b="0" i="0" lang="en-US" sz="2000" u="none">
                <a:solidFill>
                  <a:srgbClr val="79766F"/>
                </a:solidFill>
                <a:latin typeface="Verdana"/>
                <a:ea typeface="Verdana"/>
                <a:cs typeface="Verdana"/>
                <a:sym typeface="Verdana"/>
              </a:rPr>
              <a:t>Object Behavioral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Intent</a:t>
            </a:r>
            <a:endParaRPr/>
          </a:p>
        </p:txBody>
      </p:sp>
      <p:sp>
        <p:nvSpPr>
          <p:cNvPr id="142" name="Google Shape;142;p5"/>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cap="none" strike="noStrike">
                <a:solidFill>
                  <a:schemeClr val="dk1"/>
                </a:solidFill>
                <a:latin typeface="Verdana"/>
                <a:ea typeface="Verdana"/>
                <a:cs typeface="Verdana"/>
                <a:sym typeface="Verdana"/>
              </a:rPr>
              <a:t>Define a one-to-many dependency between</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cap="none" strike="noStrike">
                <a:solidFill>
                  <a:schemeClr val="dk1"/>
                </a:solidFill>
                <a:latin typeface="Verdana"/>
                <a:ea typeface="Verdana"/>
                <a:cs typeface="Verdana"/>
                <a:sym typeface="Verdana"/>
              </a:rPr>
              <a:t>objects so that when one object changes</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cap="none" strike="noStrike">
                <a:solidFill>
                  <a:schemeClr val="dk1"/>
                </a:solidFill>
                <a:latin typeface="Verdana"/>
                <a:ea typeface="Verdana"/>
                <a:cs typeface="Verdana"/>
                <a:sym typeface="Verdana"/>
              </a:rPr>
              <a:t>state, all its dependents are notified and</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cap="none" strike="noStrike">
                <a:solidFill>
                  <a:schemeClr val="dk1"/>
                </a:solidFill>
                <a:latin typeface="Verdana"/>
                <a:ea typeface="Verdana"/>
                <a:cs typeface="Verdana"/>
                <a:sym typeface="Verdana"/>
              </a:rPr>
              <a:t>updated automatically.</a:t>
            </a:r>
            <a:endParaRPr/>
          </a:p>
          <a:p>
            <a:pPr indent="-122873" lvl="0" marL="265113" marR="0" rtl="0" algn="l">
              <a:spcBef>
                <a:spcPts val="250"/>
              </a:spcBef>
              <a:spcAft>
                <a:spcPts val="0"/>
              </a:spcAft>
              <a:buClr>
                <a:schemeClr val="accent1"/>
              </a:buClr>
              <a:buSzPts val="2240"/>
              <a:buFont typeface="Noto Sans Symbols"/>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Observer Pattern </a:t>
            </a:r>
            <a:endParaRPr/>
          </a:p>
        </p:txBody>
      </p:sp>
      <p:sp>
        <p:nvSpPr>
          <p:cNvPr id="148" name="Google Shape;148;p6"/>
          <p:cNvSpPr txBox="1"/>
          <p:nvPr>
            <p:ph idx="1" type="body"/>
          </p:nvPr>
        </p:nvSpPr>
        <p:spPr>
          <a:xfrm>
            <a:off x="503237" y="530225"/>
            <a:ext cx="8183562" cy="4956175"/>
          </a:xfrm>
          <a:prstGeom prst="rect">
            <a:avLst/>
          </a:prstGeom>
          <a:noFill/>
          <a:ln>
            <a:noFill/>
          </a:ln>
        </p:spPr>
        <p:txBody>
          <a:bodyPr anchorCtr="0" anchor="t" bIns="45700" lIns="182875" spcFirstLastPara="1" rIns="91425" wrap="square" tIns="91425">
            <a:normAutofit/>
          </a:bodyPr>
          <a:lstStyle/>
          <a:p>
            <a:pPr indent="-265112" lvl="0" marL="265112" marR="0" rtl="0" algn="l">
              <a:lnSpc>
                <a:spcPct val="80000"/>
              </a:lnSpc>
              <a:spcBef>
                <a:spcPts val="0"/>
              </a:spcBef>
              <a:spcAft>
                <a:spcPts val="0"/>
              </a:spcAft>
              <a:buClr>
                <a:schemeClr val="accent1"/>
              </a:buClr>
              <a:buSzPts val="1600"/>
              <a:buFont typeface="Noto Sans Symbols"/>
              <a:buChar char="⚫"/>
            </a:pPr>
            <a:r>
              <a:rPr b="1" i="0" lang="en-US" sz="2000" u="none">
                <a:solidFill>
                  <a:schemeClr val="dk1"/>
                </a:solidFill>
                <a:latin typeface="Verdana"/>
                <a:ea typeface="Verdana"/>
                <a:cs typeface="Verdana"/>
                <a:sym typeface="Verdana"/>
              </a:rPr>
              <a:t>Also Known as: Dependents, Publish-Subscribe </a:t>
            </a:r>
            <a:endParaRPr/>
          </a:p>
          <a:p>
            <a:pPr indent="-163511" lvl="0" marL="265112" marR="0" rtl="0" algn="l">
              <a:lnSpc>
                <a:spcPct val="80000"/>
              </a:lnSpc>
              <a:spcBef>
                <a:spcPts val="200"/>
              </a:spcBef>
              <a:spcAft>
                <a:spcPts val="0"/>
              </a:spcAft>
              <a:buClr>
                <a:schemeClr val="accent1"/>
              </a:buClr>
              <a:buSzPts val="1600"/>
              <a:buFont typeface="Noto Sans Symbols"/>
              <a:buNone/>
            </a:pPr>
            <a:r>
              <a:t/>
            </a:r>
            <a:endParaRPr b="0" i="0" sz="20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600"/>
              <a:buFont typeface="Noto Sans Symbols"/>
              <a:buChar char="⚫"/>
            </a:pPr>
            <a:r>
              <a:rPr b="0" i="0" lang="en-US" sz="2000" u="none">
                <a:solidFill>
                  <a:schemeClr val="dk1"/>
                </a:solidFill>
                <a:latin typeface="Verdana"/>
                <a:ea typeface="Verdana"/>
                <a:cs typeface="Verdana"/>
                <a:sym typeface="Verdana"/>
              </a:rPr>
              <a:t>A common side-effect of partitioning a system into a collection of cooperating classes is the need to maintain consistency between related objects.</a:t>
            </a:r>
            <a:endParaRPr/>
          </a:p>
          <a:p>
            <a:pPr indent="-265112" lvl="0" marL="265112" marR="0" rtl="0" algn="l">
              <a:lnSpc>
                <a:spcPct val="80000"/>
              </a:lnSpc>
              <a:spcBef>
                <a:spcPts val="200"/>
              </a:spcBef>
              <a:spcAft>
                <a:spcPts val="0"/>
              </a:spcAft>
              <a:buClr>
                <a:schemeClr val="accent1"/>
              </a:buClr>
              <a:buSzPts val="1600"/>
              <a:buFont typeface="Noto Sans Symbols"/>
              <a:buNone/>
            </a:pPr>
            <a:r>
              <a:t/>
            </a:r>
            <a:endParaRPr b="0" i="0" sz="20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600"/>
              <a:buFont typeface="Noto Sans Symbols"/>
              <a:buChar char="⚫"/>
            </a:pPr>
            <a:r>
              <a:rPr b="0" i="0" lang="en-US" sz="2000" u="none">
                <a:solidFill>
                  <a:schemeClr val="dk1"/>
                </a:solidFill>
                <a:latin typeface="Verdana"/>
                <a:ea typeface="Verdana"/>
                <a:cs typeface="Verdana"/>
                <a:sym typeface="Verdana"/>
              </a:rPr>
              <a:t>The key objects in the Observer pattern are Subject and Observer. </a:t>
            </a:r>
            <a:endParaRPr/>
          </a:p>
          <a:p>
            <a:pPr indent="-163511" lvl="0" marL="265112" marR="0" rtl="0" algn="l">
              <a:lnSpc>
                <a:spcPct val="80000"/>
              </a:lnSpc>
              <a:spcBef>
                <a:spcPts val="200"/>
              </a:spcBef>
              <a:spcAft>
                <a:spcPts val="0"/>
              </a:spcAft>
              <a:buClr>
                <a:schemeClr val="accent1"/>
              </a:buClr>
              <a:buSzPts val="1600"/>
              <a:buFont typeface="Noto Sans Symbols"/>
              <a:buNone/>
            </a:pPr>
            <a:r>
              <a:t/>
            </a:r>
            <a:endParaRPr b="0" i="0" sz="20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600"/>
              <a:buFont typeface="Noto Sans Symbols"/>
              <a:buChar char="⚫"/>
            </a:pPr>
            <a:r>
              <a:rPr b="0" i="0" lang="en-US" sz="2000" u="none">
                <a:solidFill>
                  <a:schemeClr val="dk1"/>
                </a:solidFill>
                <a:latin typeface="Verdana"/>
                <a:ea typeface="Verdana"/>
                <a:cs typeface="Verdana"/>
                <a:sym typeface="Verdana"/>
              </a:rPr>
              <a:t>A subject may have any number of dependent observers. </a:t>
            </a:r>
            <a:endParaRPr/>
          </a:p>
          <a:p>
            <a:pPr indent="-163511" lvl="0" marL="265112" marR="0" rtl="0" algn="l">
              <a:lnSpc>
                <a:spcPct val="80000"/>
              </a:lnSpc>
              <a:spcBef>
                <a:spcPts val="200"/>
              </a:spcBef>
              <a:spcAft>
                <a:spcPts val="0"/>
              </a:spcAft>
              <a:buClr>
                <a:schemeClr val="accent1"/>
              </a:buClr>
              <a:buSzPts val="1600"/>
              <a:buFont typeface="Noto Sans Symbols"/>
              <a:buNone/>
            </a:pPr>
            <a:r>
              <a:t/>
            </a:r>
            <a:endParaRPr b="0" i="0" sz="20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600"/>
              <a:buFont typeface="Noto Sans Symbols"/>
              <a:buChar char="⚫"/>
            </a:pPr>
            <a:r>
              <a:rPr b="0" i="0" lang="en-US" sz="2000" u="none">
                <a:solidFill>
                  <a:schemeClr val="dk1"/>
                </a:solidFill>
                <a:latin typeface="Verdana"/>
                <a:ea typeface="Verdana"/>
                <a:cs typeface="Verdana"/>
                <a:sym typeface="Verdana"/>
              </a:rPr>
              <a:t>All observers are notified whenever the subject undergoes a change in state. </a:t>
            </a:r>
            <a:endParaRPr/>
          </a:p>
          <a:p>
            <a:pPr indent="-163511" lvl="0" marL="265112" marR="0" rtl="0" algn="l">
              <a:lnSpc>
                <a:spcPct val="80000"/>
              </a:lnSpc>
              <a:spcBef>
                <a:spcPts val="200"/>
              </a:spcBef>
              <a:spcAft>
                <a:spcPts val="0"/>
              </a:spcAft>
              <a:buClr>
                <a:schemeClr val="accent1"/>
              </a:buClr>
              <a:buSzPts val="1600"/>
              <a:buFont typeface="Noto Sans Symbols"/>
              <a:buNone/>
            </a:pPr>
            <a:r>
              <a:t/>
            </a:r>
            <a:endParaRPr b="0" i="0" sz="20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600"/>
              <a:buFont typeface="Noto Sans Symbols"/>
              <a:buChar char="⚫"/>
            </a:pPr>
            <a:r>
              <a:rPr b="0" i="0" lang="en-US" sz="2000" u="none">
                <a:solidFill>
                  <a:schemeClr val="dk1"/>
                </a:solidFill>
                <a:latin typeface="Verdana"/>
                <a:ea typeface="Verdana"/>
                <a:cs typeface="Verdana"/>
                <a:sym typeface="Verdana"/>
              </a:rPr>
              <a:t>In response, each observer will query the subject to synchronize its state with the subject´s state.</a:t>
            </a:r>
            <a:endParaRPr/>
          </a:p>
          <a:p>
            <a:pPr indent="-163511" lvl="0" marL="265112" marR="0" rtl="0" algn="l">
              <a:lnSpc>
                <a:spcPct val="80000"/>
              </a:lnSpc>
              <a:spcBef>
                <a:spcPts val="200"/>
              </a:spcBef>
              <a:spcAft>
                <a:spcPts val="0"/>
              </a:spcAft>
              <a:buClr>
                <a:schemeClr val="accent1"/>
              </a:buClr>
              <a:buSzPts val="1600"/>
              <a:buFont typeface="Noto Sans Symbols"/>
              <a:buNone/>
            </a:pPr>
            <a:r>
              <a:t/>
            </a:r>
            <a:endParaRPr b="0" i="0" sz="20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600"/>
              <a:buFont typeface="Noto Sans Symbols"/>
              <a:buNone/>
            </a:pPr>
            <a:r>
              <a:t/>
            </a:r>
            <a:endParaRPr b="0" i="0" sz="2000" u="none">
              <a:solidFill>
                <a:schemeClr val="dk1"/>
              </a:solidFill>
              <a:latin typeface="Verdana"/>
              <a:ea typeface="Verdana"/>
              <a:cs typeface="Verdana"/>
              <a:sym typeface="Verdana"/>
            </a:endParaRPr>
          </a:p>
          <a:p>
            <a:pPr indent="-163513" lvl="0" marL="265113" marR="0" rtl="0" algn="l">
              <a:spcBef>
                <a:spcPts val="250"/>
              </a:spcBef>
              <a:spcAft>
                <a:spcPts val="0"/>
              </a:spcAft>
              <a:buClr>
                <a:schemeClr val="accent1"/>
              </a:buClr>
              <a:buSzPts val="1600"/>
              <a:buFont typeface="Noto Sans Symbols"/>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Design Principle</a:t>
            </a:r>
            <a:endParaRPr/>
          </a:p>
        </p:txBody>
      </p:sp>
      <p:sp>
        <p:nvSpPr>
          <p:cNvPr id="154" name="Google Shape;154;p7"/>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Autofit/>
          </a:bodyPr>
          <a:lstStyle/>
          <a:p>
            <a:pPr indent="-265112" lvl="0" marL="265112" marR="0" rtl="0" algn="l">
              <a:lnSpc>
                <a:spcPct val="100000"/>
              </a:lnSpc>
              <a:spcBef>
                <a:spcPts val="0"/>
              </a:spcBef>
              <a:spcAft>
                <a:spcPts val="0"/>
              </a:spcAft>
              <a:buClr>
                <a:schemeClr val="accent1"/>
              </a:buClr>
              <a:buSzPts val="2240"/>
              <a:buFont typeface="Noto Sans Symbols"/>
              <a:buNone/>
            </a:pPr>
            <a:r>
              <a:rPr b="0" i="0" lang="en-US" sz="2800" u="none">
                <a:solidFill>
                  <a:schemeClr val="dk1"/>
                </a:solidFill>
                <a:latin typeface="Verdana"/>
                <a:ea typeface="Verdana"/>
                <a:cs typeface="Verdana"/>
                <a:sym typeface="Verdana"/>
              </a:rPr>
              <a:t>Strive for loosely coupled designs between</a:t>
            </a:r>
            <a:endParaRPr/>
          </a:p>
          <a:p>
            <a:pPr indent="-265112" lvl="0" marL="265112" marR="0" rtl="0" algn="l">
              <a:lnSpc>
                <a:spcPct val="100000"/>
              </a:lnSpc>
              <a:spcBef>
                <a:spcPts val="200"/>
              </a:spcBef>
              <a:spcAft>
                <a:spcPts val="0"/>
              </a:spcAft>
              <a:buClr>
                <a:schemeClr val="accent1"/>
              </a:buClr>
              <a:buSzPts val="2240"/>
              <a:buFont typeface="Noto Sans Symbols"/>
              <a:buNone/>
            </a:pPr>
            <a:r>
              <a:rPr b="0" i="0" lang="en-US" sz="2800" u="none">
                <a:solidFill>
                  <a:schemeClr val="dk1"/>
                </a:solidFill>
                <a:latin typeface="Verdana"/>
                <a:ea typeface="Verdana"/>
                <a:cs typeface="Verdana"/>
                <a:sym typeface="Verdana"/>
              </a:rPr>
              <a:t>objects that interact.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503237" y="4983162"/>
            <a:ext cx="8183562" cy="1052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8D3E"/>
              </a:buClr>
              <a:buSzPts val="3600"/>
              <a:buFont typeface="Verdana"/>
              <a:buNone/>
            </a:pPr>
            <a:r>
              <a:rPr b="1" i="0" lang="en-US" sz="3600" u="none">
                <a:solidFill>
                  <a:srgbClr val="FF8D3E"/>
                </a:solidFill>
                <a:latin typeface="Verdana"/>
                <a:ea typeface="Verdana"/>
                <a:cs typeface="Verdana"/>
                <a:sym typeface="Verdana"/>
              </a:rPr>
              <a:t>The power of loose coupling</a:t>
            </a:r>
            <a:endParaRPr/>
          </a:p>
        </p:txBody>
      </p:sp>
      <p:sp>
        <p:nvSpPr>
          <p:cNvPr id="160" name="Google Shape;160;p8"/>
          <p:cNvSpPr txBox="1"/>
          <p:nvPr>
            <p:ph idx="1" type="body"/>
          </p:nvPr>
        </p:nvSpPr>
        <p:spPr>
          <a:xfrm>
            <a:off x="503237" y="530225"/>
            <a:ext cx="8183562" cy="4187825"/>
          </a:xfrm>
          <a:prstGeom prst="rect">
            <a:avLst/>
          </a:prstGeom>
          <a:noFill/>
          <a:ln>
            <a:noFill/>
          </a:ln>
        </p:spPr>
        <p:txBody>
          <a:bodyPr anchorCtr="0" anchor="t" bIns="45700" lIns="182875" spcFirstLastPara="1" rIns="91425" wrap="square" tIns="91425">
            <a:normAutofit/>
          </a:bodyPr>
          <a:lstStyle/>
          <a:p>
            <a:pPr indent="-265112" lvl="0" marL="265112" marR="0" rtl="0" algn="l">
              <a:lnSpc>
                <a:spcPct val="80000"/>
              </a:lnSpc>
              <a:spcBef>
                <a:spcPts val="0"/>
              </a:spcBef>
              <a:spcAft>
                <a:spcPts val="0"/>
              </a:spcAft>
              <a:buClr>
                <a:schemeClr val="accent1"/>
              </a:buClr>
              <a:buSzPts val="1760"/>
              <a:buFont typeface="Noto Sans Symbols"/>
              <a:buNone/>
            </a:pPr>
            <a:r>
              <a:rPr b="0" i="0" lang="en-US" sz="2200" u="none">
                <a:solidFill>
                  <a:schemeClr val="dk1"/>
                </a:solidFill>
                <a:latin typeface="Verdana"/>
                <a:ea typeface="Verdana"/>
                <a:cs typeface="Verdana"/>
                <a:sym typeface="Verdana"/>
              </a:rPr>
              <a:t>The Observer Pattern provides an object design</a:t>
            </a:r>
            <a:endParaRPr/>
          </a:p>
          <a:p>
            <a:pPr indent="-265112" lvl="0" marL="265112" marR="0" rtl="0" algn="l">
              <a:lnSpc>
                <a:spcPct val="80000"/>
              </a:lnSpc>
              <a:spcBef>
                <a:spcPts val="200"/>
              </a:spcBef>
              <a:spcAft>
                <a:spcPts val="0"/>
              </a:spcAft>
              <a:buClr>
                <a:schemeClr val="accent1"/>
              </a:buClr>
              <a:buSzPts val="1760"/>
              <a:buFont typeface="Noto Sans Symbols"/>
              <a:buNone/>
            </a:pPr>
            <a:r>
              <a:rPr b="0" i="0" lang="en-US" sz="2200" u="none">
                <a:solidFill>
                  <a:schemeClr val="dk1"/>
                </a:solidFill>
                <a:latin typeface="Verdana"/>
                <a:ea typeface="Verdana"/>
                <a:cs typeface="Verdana"/>
                <a:sym typeface="Verdana"/>
              </a:rPr>
              <a:t>where subjects and observers are loosely coupled</a:t>
            </a:r>
            <a:endParaRPr/>
          </a:p>
          <a:p>
            <a:pPr indent="-265112" lvl="0" marL="265112" marR="0" rtl="0" algn="l">
              <a:lnSpc>
                <a:spcPct val="80000"/>
              </a:lnSpc>
              <a:spcBef>
                <a:spcPts val="200"/>
              </a:spcBef>
              <a:spcAft>
                <a:spcPts val="0"/>
              </a:spcAft>
              <a:buClr>
                <a:schemeClr val="accent1"/>
              </a:buClr>
              <a:buSzPts val="1760"/>
              <a:buFont typeface="Noto Sans Symbols"/>
              <a:buNone/>
            </a:pPr>
            <a:r>
              <a:t/>
            </a:r>
            <a:endParaRPr b="0" i="0" sz="22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760"/>
              <a:buFont typeface="Noto Sans Symbols"/>
              <a:buChar char="⚫"/>
            </a:pPr>
            <a:r>
              <a:rPr b="0" i="0" lang="en-US" sz="2200" u="none">
                <a:solidFill>
                  <a:schemeClr val="dk1"/>
                </a:solidFill>
                <a:latin typeface="Verdana"/>
                <a:ea typeface="Verdana"/>
                <a:cs typeface="Verdana"/>
                <a:sym typeface="Verdana"/>
              </a:rPr>
              <a:t>We can add new observers at any time</a:t>
            </a:r>
            <a:endParaRPr/>
          </a:p>
          <a:p>
            <a:pPr indent="-153351" lvl="0" marL="265112" marR="0" rtl="0" algn="l">
              <a:lnSpc>
                <a:spcPct val="80000"/>
              </a:lnSpc>
              <a:spcBef>
                <a:spcPts val="200"/>
              </a:spcBef>
              <a:spcAft>
                <a:spcPts val="0"/>
              </a:spcAft>
              <a:buClr>
                <a:schemeClr val="accent1"/>
              </a:buClr>
              <a:buSzPts val="1760"/>
              <a:buFont typeface="Noto Sans Symbols"/>
              <a:buNone/>
            </a:pPr>
            <a:r>
              <a:t/>
            </a:r>
            <a:endParaRPr b="0" i="0" sz="22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760"/>
              <a:buFont typeface="Noto Sans Symbols"/>
              <a:buChar char="⚫"/>
            </a:pPr>
            <a:r>
              <a:rPr b="0" i="0" lang="en-US" sz="2200" u="none">
                <a:solidFill>
                  <a:schemeClr val="dk1"/>
                </a:solidFill>
                <a:latin typeface="Verdana"/>
                <a:ea typeface="Verdana"/>
                <a:cs typeface="Verdana"/>
                <a:sym typeface="Verdana"/>
              </a:rPr>
              <a:t>We never need to modify the subject to add new</a:t>
            </a:r>
            <a:endParaRPr/>
          </a:p>
          <a:p>
            <a:pPr indent="-265112" lvl="0" marL="265112" marR="0" rtl="0" algn="l">
              <a:lnSpc>
                <a:spcPct val="80000"/>
              </a:lnSpc>
              <a:spcBef>
                <a:spcPts val="200"/>
              </a:spcBef>
              <a:spcAft>
                <a:spcPts val="0"/>
              </a:spcAft>
              <a:buClr>
                <a:schemeClr val="accent1"/>
              </a:buClr>
              <a:buSzPts val="1760"/>
              <a:buFont typeface="Noto Sans Symbols"/>
              <a:buNone/>
            </a:pPr>
            <a:r>
              <a:rPr b="0" i="0" lang="en-US" sz="2200" u="none">
                <a:solidFill>
                  <a:schemeClr val="dk1"/>
                </a:solidFill>
                <a:latin typeface="Verdana"/>
                <a:ea typeface="Verdana"/>
                <a:cs typeface="Verdana"/>
                <a:sym typeface="Verdana"/>
              </a:rPr>
              <a:t>	types of observers</a:t>
            </a:r>
            <a:endParaRPr/>
          </a:p>
          <a:p>
            <a:pPr indent="-153351" lvl="0" marL="265112" marR="0" rtl="0" algn="l">
              <a:lnSpc>
                <a:spcPct val="80000"/>
              </a:lnSpc>
              <a:spcBef>
                <a:spcPts val="200"/>
              </a:spcBef>
              <a:spcAft>
                <a:spcPts val="0"/>
              </a:spcAft>
              <a:buClr>
                <a:schemeClr val="accent1"/>
              </a:buClr>
              <a:buSzPts val="1760"/>
              <a:buFont typeface="Noto Sans Symbols"/>
              <a:buNone/>
            </a:pPr>
            <a:r>
              <a:t/>
            </a:r>
            <a:endParaRPr b="0" i="0" sz="22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760"/>
              <a:buFont typeface="Noto Sans Symbols"/>
              <a:buChar char="⚫"/>
            </a:pPr>
            <a:r>
              <a:rPr b="0" i="0" lang="en-US" sz="2200" u="none">
                <a:solidFill>
                  <a:schemeClr val="dk1"/>
                </a:solidFill>
                <a:latin typeface="Verdana"/>
                <a:ea typeface="Verdana"/>
                <a:cs typeface="Verdana"/>
                <a:sym typeface="Verdana"/>
              </a:rPr>
              <a:t>We can reuse subject and observers independently of each other</a:t>
            </a:r>
            <a:endParaRPr/>
          </a:p>
          <a:p>
            <a:pPr indent="-153351" lvl="0" marL="265112" marR="0" rtl="0" algn="l">
              <a:lnSpc>
                <a:spcPct val="80000"/>
              </a:lnSpc>
              <a:spcBef>
                <a:spcPts val="200"/>
              </a:spcBef>
              <a:spcAft>
                <a:spcPts val="0"/>
              </a:spcAft>
              <a:buClr>
                <a:schemeClr val="accent1"/>
              </a:buClr>
              <a:buSzPts val="1760"/>
              <a:buFont typeface="Noto Sans Symbols"/>
              <a:buNone/>
            </a:pPr>
            <a:r>
              <a:t/>
            </a:r>
            <a:endParaRPr b="0" i="0" sz="2200" u="none">
              <a:solidFill>
                <a:schemeClr val="dk1"/>
              </a:solidFill>
              <a:latin typeface="Verdana"/>
              <a:ea typeface="Verdana"/>
              <a:cs typeface="Verdana"/>
              <a:sym typeface="Verdana"/>
            </a:endParaRPr>
          </a:p>
          <a:p>
            <a:pPr indent="-265112" lvl="0" marL="265112" marR="0" rtl="0" algn="l">
              <a:lnSpc>
                <a:spcPct val="80000"/>
              </a:lnSpc>
              <a:spcBef>
                <a:spcPts val="200"/>
              </a:spcBef>
              <a:spcAft>
                <a:spcPts val="0"/>
              </a:spcAft>
              <a:buClr>
                <a:schemeClr val="accent1"/>
              </a:buClr>
              <a:buSzPts val="1760"/>
              <a:buFont typeface="Noto Sans Symbols"/>
              <a:buChar char="⚫"/>
            </a:pPr>
            <a:r>
              <a:rPr b="0" i="0" lang="en-US" sz="2200" u="none">
                <a:solidFill>
                  <a:schemeClr val="dk1"/>
                </a:solidFill>
                <a:latin typeface="Verdana"/>
                <a:ea typeface="Verdana"/>
                <a:cs typeface="Verdana"/>
                <a:sym typeface="Verdana"/>
              </a:rPr>
              <a:t>Changes to either the subject or an observers will not affect the other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nvSpPr>
        <p:spPr>
          <a:xfrm>
            <a:off x="381000" y="1371600"/>
            <a:ext cx="2895600" cy="1828800"/>
          </a:xfrm>
          <a:prstGeom prst="rect">
            <a:avLst/>
          </a:prstGeom>
          <a:solidFill>
            <a:schemeClr val="hlink"/>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1" marL="45720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Subject                 </a:t>
            </a:r>
            <a:endParaRPr/>
          </a:p>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Attach(Observer)</a:t>
            </a:r>
            <a:endParaRPr/>
          </a:p>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Detach(Observer)</a:t>
            </a:r>
            <a:endParaRPr/>
          </a:p>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Notify()</a:t>
            </a:r>
            <a:endParaRPr/>
          </a:p>
        </p:txBody>
      </p:sp>
      <p:cxnSp>
        <p:nvCxnSpPr>
          <p:cNvPr id="166" name="Google Shape;166;p9"/>
          <p:cNvCxnSpPr/>
          <p:nvPr/>
        </p:nvCxnSpPr>
        <p:spPr>
          <a:xfrm>
            <a:off x="381000" y="1905000"/>
            <a:ext cx="2895600" cy="0"/>
          </a:xfrm>
          <a:prstGeom prst="straightConnector1">
            <a:avLst/>
          </a:prstGeom>
          <a:noFill/>
          <a:ln cap="flat" cmpd="sng" w="38100">
            <a:solidFill>
              <a:schemeClr val="dk1"/>
            </a:solidFill>
            <a:prstDash val="solid"/>
            <a:miter lim="800000"/>
            <a:headEnd len="med" w="med" type="none"/>
            <a:tailEnd len="med" w="med" type="none"/>
          </a:ln>
        </p:spPr>
      </p:cxnSp>
      <p:sp>
        <p:nvSpPr>
          <p:cNvPr id="167" name="Google Shape;167;p9"/>
          <p:cNvSpPr txBox="1"/>
          <p:nvPr/>
        </p:nvSpPr>
        <p:spPr>
          <a:xfrm>
            <a:off x="5638800" y="1295400"/>
            <a:ext cx="2895600" cy="1295400"/>
          </a:xfrm>
          <a:prstGeom prst="rect">
            <a:avLst/>
          </a:prstGeom>
          <a:solidFill>
            <a:schemeClr val="hlink"/>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1" marL="45720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Observer             </a:t>
            </a:r>
            <a:endParaRPr/>
          </a:p>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Update()</a:t>
            </a:r>
            <a:endParaRPr/>
          </a:p>
        </p:txBody>
      </p:sp>
      <p:cxnSp>
        <p:nvCxnSpPr>
          <p:cNvPr id="168" name="Google Shape;168;p9"/>
          <p:cNvCxnSpPr/>
          <p:nvPr/>
        </p:nvCxnSpPr>
        <p:spPr>
          <a:xfrm>
            <a:off x="5638800" y="1981200"/>
            <a:ext cx="2895600" cy="0"/>
          </a:xfrm>
          <a:prstGeom prst="straightConnector1">
            <a:avLst/>
          </a:prstGeom>
          <a:noFill/>
          <a:ln cap="flat" cmpd="sng" w="38100">
            <a:solidFill>
              <a:schemeClr val="dk1"/>
            </a:solidFill>
            <a:prstDash val="solid"/>
            <a:miter lim="800000"/>
            <a:headEnd len="med" w="med" type="none"/>
            <a:tailEnd len="med" w="med" type="none"/>
          </a:ln>
        </p:spPr>
      </p:cxnSp>
      <p:cxnSp>
        <p:nvCxnSpPr>
          <p:cNvPr id="169" name="Google Shape;169;p9"/>
          <p:cNvCxnSpPr/>
          <p:nvPr/>
        </p:nvCxnSpPr>
        <p:spPr>
          <a:xfrm>
            <a:off x="3276600" y="1676400"/>
            <a:ext cx="2286000" cy="0"/>
          </a:xfrm>
          <a:prstGeom prst="straightConnector1">
            <a:avLst/>
          </a:prstGeom>
          <a:noFill/>
          <a:ln cap="flat" cmpd="sng" w="57150">
            <a:solidFill>
              <a:schemeClr val="dk1"/>
            </a:solidFill>
            <a:prstDash val="solid"/>
            <a:miter lim="800000"/>
            <a:headEnd len="med" w="med" type="none"/>
            <a:tailEnd len="med" w="med" type="triangle"/>
          </a:ln>
        </p:spPr>
      </p:cxnSp>
      <p:sp>
        <p:nvSpPr>
          <p:cNvPr id="170" name="Google Shape;170;p9"/>
          <p:cNvSpPr txBox="1"/>
          <p:nvPr/>
        </p:nvSpPr>
        <p:spPr>
          <a:xfrm>
            <a:off x="3336925" y="1100137"/>
            <a:ext cx="16811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observers</a:t>
            </a:r>
            <a:endParaRPr/>
          </a:p>
        </p:txBody>
      </p:sp>
      <p:sp>
        <p:nvSpPr>
          <p:cNvPr id="171" name="Google Shape;171;p9"/>
          <p:cNvSpPr txBox="1"/>
          <p:nvPr/>
        </p:nvSpPr>
        <p:spPr>
          <a:xfrm>
            <a:off x="3657600" y="2819400"/>
            <a:ext cx="3429000" cy="860425"/>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Forall o in observers</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o-&gt;Update()</a:t>
            </a:r>
            <a:endParaRPr/>
          </a:p>
        </p:txBody>
      </p:sp>
      <p:cxnSp>
        <p:nvCxnSpPr>
          <p:cNvPr id="172" name="Google Shape;172;p9"/>
          <p:cNvCxnSpPr/>
          <p:nvPr/>
        </p:nvCxnSpPr>
        <p:spPr>
          <a:xfrm>
            <a:off x="2590800" y="2971800"/>
            <a:ext cx="1066800" cy="0"/>
          </a:xfrm>
          <a:prstGeom prst="straightConnector1">
            <a:avLst/>
          </a:prstGeom>
          <a:noFill/>
          <a:ln cap="flat" cmpd="sng" w="57150">
            <a:solidFill>
              <a:schemeClr val="dk1"/>
            </a:solidFill>
            <a:prstDash val="solid"/>
            <a:miter lim="800000"/>
            <a:headEnd len="med" w="med" type="none"/>
            <a:tailEnd len="med" w="med" type="none"/>
          </a:ln>
        </p:spPr>
      </p:cxnSp>
      <p:sp>
        <p:nvSpPr>
          <p:cNvPr id="173" name="Google Shape;173;p9"/>
          <p:cNvSpPr txBox="1"/>
          <p:nvPr/>
        </p:nvSpPr>
        <p:spPr>
          <a:xfrm>
            <a:off x="381000" y="4343400"/>
            <a:ext cx="2895600" cy="1828800"/>
          </a:xfrm>
          <a:prstGeom prst="rect">
            <a:avLst/>
          </a:prstGeom>
          <a:solidFill>
            <a:schemeClr val="hlink"/>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ConcreteSubject     </a:t>
            </a:r>
            <a:endParaRPr/>
          </a:p>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GetState()</a:t>
            </a:r>
            <a:endParaRPr/>
          </a:p>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SetState()</a:t>
            </a:r>
            <a:endParaRPr/>
          </a:p>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subject_state</a:t>
            </a:r>
            <a:endParaRPr/>
          </a:p>
        </p:txBody>
      </p:sp>
      <p:cxnSp>
        <p:nvCxnSpPr>
          <p:cNvPr id="174" name="Google Shape;174;p9"/>
          <p:cNvCxnSpPr/>
          <p:nvPr/>
        </p:nvCxnSpPr>
        <p:spPr>
          <a:xfrm>
            <a:off x="381000" y="4876800"/>
            <a:ext cx="2895600" cy="0"/>
          </a:xfrm>
          <a:prstGeom prst="straightConnector1">
            <a:avLst/>
          </a:prstGeom>
          <a:noFill/>
          <a:ln cap="flat" cmpd="sng" w="38100">
            <a:solidFill>
              <a:schemeClr val="dk1"/>
            </a:solidFill>
            <a:prstDash val="solid"/>
            <a:miter lim="800000"/>
            <a:headEnd len="med" w="med" type="none"/>
            <a:tailEnd len="med" w="med" type="none"/>
          </a:ln>
        </p:spPr>
      </p:cxnSp>
      <p:cxnSp>
        <p:nvCxnSpPr>
          <p:cNvPr id="175" name="Google Shape;175;p9"/>
          <p:cNvCxnSpPr/>
          <p:nvPr/>
        </p:nvCxnSpPr>
        <p:spPr>
          <a:xfrm>
            <a:off x="381000" y="5715000"/>
            <a:ext cx="2895600" cy="0"/>
          </a:xfrm>
          <a:prstGeom prst="straightConnector1">
            <a:avLst/>
          </a:prstGeom>
          <a:noFill/>
          <a:ln cap="flat" cmpd="sng" w="38100">
            <a:solidFill>
              <a:schemeClr val="dk1"/>
            </a:solidFill>
            <a:prstDash val="solid"/>
            <a:miter lim="800000"/>
            <a:headEnd len="med" w="med" type="none"/>
            <a:tailEnd len="med" w="med" type="none"/>
          </a:ln>
        </p:spPr>
      </p:cxnSp>
      <p:sp>
        <p:nvSpPr>
          <p:cNvPr id="176" name="Google Shape;176;p9"/>
          <p:cNvSpPr/>
          <p:nvPr/>
        </p:nvSpPr>
        <p:spPr>
          <a:xfrm>
            <a:off x="1600200" y="3962400"/>
            <a:ext cx="304800" cy="381000"/>
          </a:xfrm>
          <a:prstGeom prst="triangle">
            <a:avLst>
              <a:gd fmla="val 50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77" name="Google Shape;177;p9"/>
          <p:cNvCxnSpPr/>
          <p:nvPr/>
        </p:nvCxnSpPr>
        <p:spPr>
          <a:xfrm>
            <a:off x="1752600" y="3200400"/>
            <a:ext cx="0" cy="762000"/>
          </a:xfrm>
          <a:prstGeom prst="straightConnector1">
            <a:avLst/>
          </a:prstGeom>
          <a:noFill/>
          <a:ln cap="flat" cmpd="sng" w="57150">
            <a:solidFill>
              <a:schemeClr val="dk1"/>
            </a:solidFill>
            <a:prstDash val="solid"/>
            <a:miter lim="800000"/>
            <a:headEnd len="med" w="med" type="none"/>
            <a:tailEnd len="med" w="med" type="none"/>
          </a:ln>
        </p:spPr>
      </p:cxnSp>
      <p:sp>
        <p:nvSpPr>
          <p:cNvPr id="178" name="Google Shape;178;p9"/>
          <p:cNvSpPr txBox="1"/>
          <p:nvPr/>
        </p:nvSpPr>
        <p:spPr>
          <a:xfrm>
            <a:off x="5334000" y="3962400"/>
            <a:ext cx="3429000" cy="1447800"/>
          </a:xfrm>
          <a:prstGeom prst="rect">
            <a:avLst/>
          </a:prstGeom>
          <a:solidFill>
            <a:schemeClr val="hlink"/>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ConcreteObserver     </a:t>
            </a:r>
            <a:endParaRPr/>
          </a:p>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Update()</a:t>
            </a:r>
            <a:endParaRPr/>
          </a:p>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observer_state</a:t>
            </a:r>
            <a:endParaRPr/>
          </a:p>
        </p:txBody>
      </p:sp>
      <p:cxnSp>
        <p:nvCxnSpPr>
          <p:cNvPr id="179" name="Google Shape;179;p9"/>
          <p:cNvCxnSpPr/>
          <p:nvPr/>
        </p:nvCxnSpPr>
        <p:spPr>
          <a:xfrm>
            <a:off x="5334000" y="4495800"/>
            <a:ext cx="3429000" cy="0"/>
          </a:xfrm>
          <a:prstGeom prst="straightConnector1">
            <a:avLst/>
          </a:prstGeom>
          <a:noFill/>
          <a:ln cap="flat" cmpd="sng" w="38100">
            <a:solidFill>
              <a:schemeClr val="dk1"/>
            </a:solidFill>
            <a:prstDash val="solid"/>
            <a:miter lim="800000"/>
            <a:headEnd len="med" w="med" type="none"/>
            <a:tailEnd len="med" w="med" type="none"/>
          </a:ln>
        </p:spPr>
      </p:cxnSp>
      <p:cxnSp>
        <p:nvCxnSpPr>
          <p:cNvPr id="180" name="Google Shape;180;p9"/>
          <p:cNvCxnSpPr/>
          <p:nvPr/>
        </p:nvCxnSpPr>
        <p:spPr>
          <a:xfrm>
            <a:off x="5334000" y="4953000"/>
            <a:ext cx="3429000" cy="0"/>
          </a:xfrm>
          <a:prstGeom prst="straightConnector1">
            <a:avLst/>
          </a:prstGeom>
          <a:noFill/>
          <a:ln cap="flat" cmpd="sng" w="38100">
            <a:solidFill>
              <a:schemeClr val="dk1"/>
            </a:solidFill>
            <a:prstDash val="solid"/>
            <a:miter lim="800000"/>
            <a:headEnd len="med" w="med" type="none"/>
            <a:tailEnd len="med" w="med" type="none"/>
          </a:ln>
        </p:spPr>
      </p:cxnSp>
      <p:sp>
        <p:nvSpPr>
          <p:cNvPr id="181" name="Google Shape;181;p9"/>
          <p:cNvSpPr/>
          <p:nvPr/>
        </p:nvSpPr>
        <p:spPr>
          <a:xfrm>
            <a:off x="7086600" y="3581400"/>
            <a:ext cx="304800" cy="381000"/>
          </a:xfrm>
          <a:prstGeom prst="triangle">
            <a:avLst>
              <a:gd fmla="val 50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82" name="Google Shape;182;p9"/>
          <p:cNvCxnSpPr/>
          <p:nvPr/>
        </p:nvCxnSpPr>
        <p:spPr>
          <a:xfrm>
            <a:off x="7239000" y="2590800"/>
            <a:ext cx="0" cy="990600"/>
          </a:xfrm>
          <a:prstGeom prst="straightConnector1">
            <a:avLst/>
          </a:prstGeom>
          <a:noFill/>
          <a:ln cap="flat" cmpd="sng" w="57150">
            <a:solidFill>
              <a:schemeClr val="dk1"/>
            </a:solidFill>
            <a:prstDash val="solid"/>
            <a:miter lim="800000"/>
            <a:headEnd len="med" w="med" type="none"/>
            <a:tailEnd len="med" w="med" type="none"/>
          </a:ln>
        </p:spPr>
      </p:cxnSp>
      <p:cxnSp>
        <p:nvCxnSpPr>
          <p:cNvPr id="183" name="Google Shape;183;p9"/>
          <p:cNvCxnSpPr/>
          <p:nvPr/>
        </p:nvCxnSpPr>
        <p:spPr>
          <a:xfrm rot="10800000">
            <a:off x="3276600" y="4648200"/>
            <a:ext cx="2057400" cy="0"/>
          </a:xfrm>
          <a:prstGeom prst="straightConnector1">
            <a:avLst/>
          </a:prstGeom>
          <a:noFill/>
          <a:ln cap="flat" cmpd="sng" w="57150">
            <a:solidFill>
              <a:schemeClr val="dk1"/>
            </a:solidFill>
            <a:prstDash val="solid"/>
            <a:miter lim="800000"/>
            <a:headEnd len="med" w="med" type="none"/>
            <a:tailEnd len="med" w="med" type="triangle"/>
          </a:ln>
        </p:spPr>
      </p:cxnSp>
      <p:sp>
        <p:nvSpPr>
          <p:cNvPr id="184" name="Google Shape;184;p9"/>
          <p:cNvSpPr txBox="1"/>
          <p:nvPr/>
        </p:nvSpPr>
        <p:spPr>
          <a:xfrm>
            <a:off x="4098925" y="4071937"/>
            <a:ext cx="1308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subject</a:t>
            </a:r>
            <a:endParaRPr/>
          </a:p>
        </p:txBody>
      </p:sp>
      <p:sp>
        <p:nvSpPr>
          <p:cNvPr id="185" name="Google Shape;185;p9"/>
          <p:cNvSpPr txBox="1"/>
          <p:nvPr/>
        </p:nvSpPr>
        <p:spPr>
          <a:xfrm>
            <a:off x="3810000" y="5638800"/>
            <a:ext cx="3527425" cy="860425"/>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observer_state=</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subject-&gt;GetState()</a:t>
            </a:r>
            <a:endParaRPr/>
          </a:p>
        </p:txBody>
      </p:sp>
      <p:sp>
        <p:nvSpPr>
          <p:cNvPr id="186" name="Google Shape;186;p9"/>
          <p:cNvSpPr/>
          <p:nvPr/>
        </p:nvSpPr>
        <p:spPr>
          <a:xfrm>
            <a:off x="7315200" y="4724400"/>
            <a:ext cx="1676400" cy="1143000"/>
          </a:xfrm>
          <a:custGeom>
            <a:rect b="b" l="l" r="r" t="t"/>
            <a:pathLst>
              <a:path extrusionOk="0" h="720" w="1056">
                <a:moveTo>
                  <a:pt x="912" y="0"/>
                </a:moveTo>
                <a:lnTo>
                  <a:pt x="1056" y="0"/>
                </a:lnTo>
                <a:lnTo>
                  <a:pt x="1056" y="720"/>
                </a:lnTo>
                <a:lnTo>
                  <a:pt x="0" y="720"/>
                </a:lnTo>
              </a:path>
            </a:pathLst>
          </a:custGeom>
          <a:noFill/>
          <a:ln cap="flat" cmpd="sng" w="57150">
            <a:solidFill>
              <a:schemeClr val="dk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
</cp:coreProperties>
</file>